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B Garamond Medium"/>
      <p:regular r:id="rId13"/>
      <p:bold r:id="rId14"/>
      <p:italic r:id="rId15"/>
      <p:boldItalic r:id="rId16"/>
    </p:embeddedFont>
    <p:embeddedFont>
      <p:font typeface="EB Garamond SemiBold"/>
      <p:regular r:id="rId17"/>
      <p:bold r:id="rId18"/>
      <p:italic r:id="rId19"/>
      <p:boldItalic r:id="rId20"/>
    </p:embeddedFont>
    <p:embeddedFont>
      <p:font typeface="EB Garamond"/>
      <p:regular r:id="rId21"/>
      <p:bold r:id="rId22"/>
      <p:italic r:id="rId23"/>
      <p:boldItalic r:id="rId24"/>
    </p:embeddedFont>
    <p:embeddedFont>
      <p:font typeface="Barlow Medium"/>
      <p:regular r:id="rId25"/>
      <p:bold r:id="rId26"/>
      <p:italic r:id="rId27"/>
      <p:boldItalic r:id="rId28"/>
    </p:embeddedFont>
    <p:embeddedFont>
      <p:font typeface="Barlow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SemiBold-boldItalic.fntdata"/><Relationship Id="rId22" Type="http://schemas.openxmlformats.org/officeDocument/2006/relationships/font" Target="fonts/EBGaramond-bold.fntdata"/><Relationship Id="rId21" Type="http://schemas.openxmlformats.org/officeDocument/2006/relationships/font" Target="fonts/EBGaramond-regular.fntdata"/><Relationship Id="rId24" Type="http://schemas.openxmlformats.org/officeDocument/2006/relationships/font" Target="fonts/EBGaramond-boldItalic.fntdata"/><Relationship Id="rId23" Type="http://schemas.openxmlformats.org/officeDocument/2006/relationships/font" Target="fonts/EB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Medium-bold.fntdata"/><Relationship Id="rId25" Type="http://schemas.openxmlformats.org/officeDocument/2006/relationships/font" Target="fonts/BarlowMedium-regular.fntdata"/><Relationship Id="rId28" Type="http://schemas.openxmlformats.org/officeDocument/2006/relationships/font" Target="fonts/BarlowMedium-boldItalic.fntdata"/><Relationship Id="rId27" Type="http://schemas.openxmlformats.org/officeDocument/2006/relationships/font" Target="fonts/Barlow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-italic.fntdata"/><Relationship Id="rId30" Type="http://schemas.openxmlformats.org/officeDocument/2006/relationships/font" Target="fonts/Barlow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Barlow-boldItalic.fntdata"/><Relationship Id="rId13" Type="http://schemas.openxmlformats.org/officeDocument/2006/relationships/font" Target="fonts/EBGaramondMedium-regular.fntdata"/><Relationship Id="rId12" Type="http://schemas.openxmlformats.org/officeDocument/2006/relationships/slide" Target="slides/slide7.xml"/><Relationship Id="rId15" Type="http://schemas.openxmlformats.org/officeDocument/2006/relationships/font" Target="fonts/EBGaramondMedium-italic.fntdata"/><Relationship Id="rId14" Type="http://schemas.openxmlformats.org/officeDocument/2006/relationships/font" Target="fonts/EBGaramondMedium-bold.fntdata"/><Relationship Id="rId17" Type="http://schemas.openxmlformats.org/officeDocument/2006/relationships/font" Target="fonts/EBGaramondSemiBold-regular.fntdata"/><Relationship Id="rId16" Type="http://schemas.openxmlformats.org/officeDocument/2006/relationships/font" Target="fonts/EBGaramondMedium-boldItalic.fntdata"/><Relationship Id="rId19" Type="http://schemas.openxmlformats.org/officeDocument/2006/relationships/font" Target="fonts/EBGaramondSemiBold-italic.fntdata"/><Relationship Id="rId18" Type="http://schemas.openxmlformats.org/officeDocument/2006/relationships/font" Target="fonts/EBGaramon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bd143cf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bd143cf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974332d5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974332d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bd143cf4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bd143cf4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bd143cf4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bd143cf4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bd143cf4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bd143cf4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bd143cf4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bd143cf4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bd143cf4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bd143cf4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CfsguPvqAsHOerNgLkMhbqYRcLidzqbV/view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drive.google.com/file/d/1CfsguPvqAsHOerNgLkMhbqYRcLidzqbV/view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CfsguPvqAsHOerNgLkMhbqYRcLidzqbV/view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3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lean_PWS&amp;D_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" y="1"/>
            <a:ext cx="9160176" cy="51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IMG_7769.jpg"/>
          <p:cNvPicPr preferRelativeResize="0"/>
          <p:nvPr/>
        </p:nvPicPr>
        <p:blipFill rotWithShape="1">
          <a:blip r:embed="rId4">
            <a:alphaModFix/>
          </a:blip>
          <a:srcRect b="15612" l="0" r="5660" t="9510"/>
          <a:stretch/>
        </p:blipFill>
        <p:spPr>
          <a:xfrm>
            <a:off x="366263" y="347250"/>
            <a:ext cx="8427648" cy="44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For the Lord is good;  God’s steadfast love  endures forever and  God’s faithfulness  to all generations.  Psalm 100_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70713" y="-47704"/>
            <a:ext cx="2621825" cy="19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6767353" y="632300"/>
            <a:ext cx="2532600" cy="7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 title="GenToGen_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7100" y="727606"/>
            <a:ext cx="1886802" cy="55644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08375" y="671776"/>
            <a:ext cx="25326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For the Lord is good; </a:t>
            </a:r>
            <a:b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</a:b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God’s</a:t>
            </a: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</a:t>
            </a: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steadfast love </a:t>
            </a:r>
            <a:b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</a:b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endures forever and </a:t>
            </a:r>
            <a:b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</a:b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God’s faithfulness </a:t>
            </a:r>
            <a:b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</a:br>
            <a: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to all generations. </a:t>
            </a:r>
            <a:br>
              <a:rPr lang="en" sz="2050">
                <a:solidFill>
                  <a:schemeClr val="lt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</a:br>
            <a:r>
              <a:rPr lang="en" sz="205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Psalm 100:5</a:t>
            </a:r>
            <a:endParaRPr sz="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47275" y="-39800"/>
            <a:ext cx="9144000" cy="518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 title="Husk_we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500" y="-39800"/>
            <a:ext cx="4539750" cy="25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Husk_web.mp4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975" y="2571750"/>
            <a:ext cx="4539750" cy="25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3166028">
            <a:off x="664321" y="1521378"/>
            <a:ext cx="833477" cy="1875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730775" y="2513800"/>
            <a:ext cx="2331900" cy="28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2387145">
            <a:off x="6623335" y="659539"/>
            <a:ext cx="2331859" cy="2872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699625" y="-39800"/>
            <a:ext cx="5862600" cy="46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 title="Make an impact  that will last  generation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9350" y="931475"/>
            <a:ext cx="4161600" cy="18348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3207225" y="2946400"/>
            <a:ext cx="4845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  <a:t>Through PWS&amp;D, our church demonstrates God’s love and faithfulness </a:t>
            </a:r>
            <a:r>
              <a:rPr b="1" lang="en" sz="19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in some </a:t>
            </a:r>
            <a:endParaRPr b="1" sz="1900">
              <a:solidFill>
                <a:srgbClr val="2CA17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of the most marginalized corners </a:t>
            </a:r>
            <a:endParaRPr b="1" sz="1900">
              <a:solidFill>
                <a:srgbClr val="2CA17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of our global community. </a:t>
            </a:r>
            <a:endParaRPr b="1" sz="1900">
              <a:solidFill>
                <a:srgbClr val="2CA17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CA17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-4531725" y="931475"/>
            <a:ext cx="4193100" cy="20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50">
                <a:solidFill>
                  <a:srgbClr val="2CA17B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Make an impact that will last </a:t>
            </a:r>
            <a:br>
              <a:rPr lang="en" sz="4950">
                <a:solidFill>
                  <a:srgbClr val="2CA17B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</a:br>
            <a:r>
              <a:rPr lang="en" sz="4950">
                <a:solidFill>
                  <a:srgbClr val="2CA17B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generations</a:t>
            </a:r>
            <a:endParaRPr sz="3300">
              <a:solidFill>
                <a:srgbClr val="2CA17B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title="Clean_PWS&amp;D_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" y="1"/>
            <a:ext cx="9160176" cy="51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GenToGen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49475" y="3817150"/>
            <a:ext cx="2285998" cy="67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title="A small girl with her father at distribution venue.jpg"/>
          <p:cNvPicPr preferRelativeResize="0"/>
          <p:nvPr/>
        </p:nvPicPr>
        <p:blipFill rotWithShape="1">
          <a:blip r:embed="rId5">
            <a:alphaModFix/>
          </a:blip>
          <a:srcRect b="1426" l="0" r="0" t="10577"/>
          <a:stretch/>
        </p:blipFill>
        <p:spPr>
          <a:xfrm>
            <a:off x="4917250" y="367200"/>
            <a:ext cx="3554700" cy="3646800"/>
          </a:xfrm>
          <a:prstGeom prst="ellipse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5" title="IMG_5093.JPG"/>
          <p:cNvPicPr preferRelativeResize="0"/>
          <p:nvPr/>
        </p:nvPicPr>
        <p:blipFill rotWithShape="1">
          <a:blip r:embed="rId6">
            <a:alphaModFix/>
          </a:blip>
          <a:srcRect b="998" l="14376" r="16005" t="4831"/>
          <a:stretch/>
        </p:blipFill>
        <p:spPr>
          <a:xfrm>
            <a:off x="6962175" y="2639774"/>
            <a:ext cx="1880100" cy="1790700"/>
          </a:xfrm>
          <a:prstGeom prst="ellipse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5" title="Haiti_20240131_Malnutrition_mjeanty_00707 (1).jpg"/>
          <p:cNvPicPr preferRelativeResize="0"/>
          <p:nvPr/>
        </p:nvPicPr>
        <p:blipFill rotWithShape="1">
          <a:blip r:embed="rId7">
            <a:alphaModFix/>
          </a:blip>
          <a:srcRect b="0" l="21912" r="10415" t="9568"/>
          <a:stretch/>
        </p:blipFill>
        <p:spPr>
          <a:xfrm>
            <a:off x="3623100" y="2648500"/>
            <a:ext cx="2286000" cy="2193900"/>
          </a:xfrm>
          <a:prstGeom prst="ellipse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" name="Google Shape;83;p15"/>
          <p:cNvSpPr txBox="1"/>
          <p:nvPr/>
        </p:nvSpPr>
        <p:spPr>
          <a:xfrm>
            <a:off x="519300" y="915975"/>
            <a:ext cx="4325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  <a:t>Responding through local partners </a:t>
            </a:r>
            <a:br>
              <a:rPr lang="en" sz="20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20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situations of poverty, hunger, injustice and disaster, </a:t>
            </a:r>
            <a:r>
              <a:rPr b="1" lang="en" sz="20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we work </a:t>
            </a:r>
            <a:br>
              <a:rPr b="1" lang="en" sz="20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1" lang="en" sz="20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to help families to achieve stability for today and hope for the future. </a:t>
            </a:r>
            <a:endParaRPr b="1" sz="2000">
              <a:solidFill>
                <a:srgbClr val="2CA17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 title="Husk_web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0" y="2571750"/>
            <a:ext cx="4539750" cy="25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867550" y="2334750"/>
            <a:ext cx="4444200" cy="28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 title="IMG_0062.JPG"/>
          <p:cNvPicPr preferRelativeResize="0"/>
          <p:nvPr/>
        </p:nvPicPr>
        <p:blipFill rotWithShape="1">
          <a:blip r:embed="rId5">
            <a:alphaModFix/>
          </a:blip>
          <a:srcRect b="851" l="25741" r="23306" t="10528"/>
          <a:stretch/>
        </p:blipFill>
        <p:spPr>
          <a:xfrm>
            <a:off x="5161475" y="0"/>
            <a:ext cx="39432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 rot="3660879">
            <a:off x="-646184" y="1408682"/>
            <a:ext cx="2989562" cy="18361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766700" y="1351325"/>
            <a:ext cx="4149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  <a:t>Investing in climate-smart agriculture techniques, education for boys and girls, and enabling access to health care and food are </a:t>
            </a:r>
            <a:r>
              <a:rPr b="1" lang="en" sz="19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just a few of the ways your generosity will help make an impact for future generations. </a:t>
            </a:r>
            <a:endParaRPr b="1" sz="1900">
              <a:solidFill>
                <a:srgbClr val="2CA17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 title="CropSti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452166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title="CropSti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13489" y="0"/>
            <a:ext cx="47305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687300" y="1472950"/>
            <a:ext cx="408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818E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283675" y="1617450"/>
            <a:ext cx="4380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 faithful support of Presbyterians from across Canada continues </a:t>
            </a:r>
            <a:br>
              <a:rPr lang="en" sz="20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2000">
                <a:solidFill>
                  <a:srgbClr val="2CA17B"/>
                </a:solidFill>
                <a:latin typeface="Barlow Medium"/>
                <a:ea typeface="Barlow Medium"/>
                <a:cs typeface="Barlow Medium"/>
                <a:sym typeface="Barlow Medium"/>
              </a:rPr>
              <a:t>to </a:t>
            </a:r>
            <a:r>
              <a:rPr b="1" lang="en" sz="20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enable life-sustaining relief</a:t>
            </a:r>
            <a:br>
              <a:rPr b="1" lang="en" sz="20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1" lang="en" sz="2000">
                <a:solidFill>
                  <a:srgbClr val="2CA17B"/>
                </a:solidFill>
                <a:latin typeface="Barlow"/>
                <a:ea typeface="Barlow"/>
                <a:cs typeface="Barlow"/>
                <a:sym typeface="Barlow"/>
              </a:rPr>
              <a:t>and development projectsin countless countries. </a:t>
            </a:r>
            <a:endParaRPr b="1" sz="2000">
              <a:solidFill>
                <a:srgbClr val="2CA17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1" name="Google Shape;101;p17" title="19 - Afghanistan.JPG"/>
          <p:cNvPicPr preferRelativeResize="0"/>
          <p:nvPr/>
        </p:nvPicPr>
        <p:blipFill rotWithShape="1">
          <a:blip r:embed="rId4">
            <a:alphaModFix/>
          </a:blip>
          <a:srcRect b="0" l="17520" r="17520" t="0"/>
          <a:stretch/>
        </p:blipFill>
        <p:spPr>
          <a:xfrm>
            <a:off x="1191925" y="385075"/>
            <a:ext cx="2816700" cy="2889900"/>
          </a:xfrm>
          <a:prstGeom prst="ellipse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7" title="Haiti_20250403_NutritionSaintMarc_Tbozile_DSC07568.jpg"/>
          <p:cNvPicPr preferRelativeResize="0"/>
          <p:nvPr/>
        </p:nvPicPr>
        <p:blipFill rotWithShape="1">
          <a:blip r:embed="rId5">
            <a:alphaModFix/>
          </a:blip>
          <a:srcRect b="-309" l="32690" r="10040" t="12156"/>
          <a:stretch/>
        </p:blipFill>
        <p:spPr>
          <a:xfrm>
            <a:off x="528825" y="2324925"/>
            <a:ext cx="1931100" cy="1981200"/>
          </a:xfrm>
          <a:prstGeom prst="ellipse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 title="Clean_PWS&amp;D_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" y="1"/>
            <a:ext cx="9160176" cy="51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 title="IMG_7913.jpg"/>
          <p:cNvPicPr preferRelativeResize="0"/>
          <p:nvPr/>
        </p:nvPicPr>
        <p:blipFill rotWithShape="1">
          <a:blip r:embed="rId4">
            <a:alphaModFix/>
          </a:blip>
          <a:srcRect b="10317" l="0" r="0" t="10317"/>
          <a:stretch/>
        </p:blipFill>
        <p:spPr>
          <a:xfrm>
            <a:off x="358175" y="347250"/>
            <a:ext cx="8427648" cy="44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title="Together, we can make an impact for future generations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575" y="3018825"/>
            <a:ext cx="7351251" cy="12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6767353" y="3817150"/>
            <a:ext cx="2532600" cy="7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8" title="GenToGen_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9566" y="3912456"/>
            <a:ext cx="1886802" cy="55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-4922125" y="3112825"/>
            <a:ext cx="4689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50">
                <a:solidFill>
                  <a:srgbClr val="2CA17B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Together, we can make an impact for future generations.</a:t>
            </a:r>
            <a:endParaRPr sz="1300">
              <a:solidFill>
                <a:srgbClr val="2CA17B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 title="Clean_PWS&amp;D_Backgrou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" y="1"/>
            <a:ext cx="9160176" cy="51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 title="WeRespond.ca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1073" y="2019951"/>
            <a:ext cx="4525527" cy="7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