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sldIdLst>
    <p:sldId id="256" r:id="rId2"/>
    <p:sldId id="329" r:id="rId3"/>
    <p:sldId id="269" r:id="rId4"/>
    <p:sldId id="270" r:id="rId5"/>
    <p:sldId id="271" r:id="rId6"/>
    <p:sldId id="272" r:id="rId7"/>
    <p:sldId id="273" r:id="rId8"/>
    <p:sldId id="274" r:id="rId9"/>
    <p:sldId id="335" r:id="rId10"/>
    <p:sldId id="275" r:id="rId11"/>
    <p:sldId id="330" r:id="rId12"/>
    <p:sldId id="331" r:id="rId13"/>
    <p:sldId id="278" r:id="rId14"/>
    <p:sldId id="277" r:id="rId15"/>
    <p:sldId id="279" r:id="rId16"/>
    <p:sldId id="281" r:id="rId17"/>
    <p:sldId id="282" r:id="rId18"/>
    <p:sldId id="345" r:id="rId19"/>
    <p:sldId id="284" r:id="rId20"/>
    <p:sldId id="285" r:id="rId21"/>
    <p:sldId id="286" r:id="rId22"/>
    <p:sldId id="290" r:id="rId23"/>
    <p:sldId id="332" r:id="rId24"/>
    <p:sldId id="333" r:id="rId25"/>
    <p:sldId id="291" r:id="rId26"/>
    <p:sldId id="296" r:id="rId27"/>
    <p:sldId id="297" r:id="rId28"/>
    <p:sldId id="298" r:id="rId29"/>
    <p:sldId id="334" r:id="rId30"/>
    <p:sldId id="299" r:id="rId31"/>
    <p:sldId id="294" r:id="rId32"/>
    <p:sldId id="336" r:id="rId33"/>
    <p:sldId id="295" r:id="rId34"/>
    <p:sldId id="301" r:id="rId35"/>
    <p:sldId id="302" r:id="rId36"/>
    <p:sldId id="303" r:id="rId37"/>
    <p:sldId id="304" r:id="rId38"/>
    <p:sldId id="305" r:id="rId39"/>
    <p:sldId id="337" r:id="rId40"/>
    <p:sldId id="338" r:id="rId41"/>
    <p:sldId id="339" r:id="rId42"/>
    <p:sldId id="306" r:id="rId43"/>
    <p:sldId id="311" r:id="rId44"/>
    <p:sldId id="309" r:id="rId45"/>
    <p:sldId id="307" r:id="rId46"/>
    <p:sldId id="312" r:id="rId47"/>
    <p:sldId id="313" r:id="rId48"/>
    <p:sldId id="340" r:id="rId49"/>
    <p:sldId id="314" r:id="rId50"/>
    <p:sldId id="315" r:id="rId51"/>
    <p:sldId id="341" r:id="rId52"/>
    <p:sldId id="316" r:id="rId53"/>
    <p:sldId id="317" r:id="rId54"/>
    <p:sldId id="343" r:id="rId55"/>
    <p:sldId id="344" r:id="rId56"/>
    <p:sldId id="318" r:id="rId57"/>
    <p:sldId id="319" r:id="rId58"/>
    <p:sldId id="322" r:id="rId59"/>
    <p:sldId id="323" r:id="rId60"/>
    <p:sldId id="342" r:id="rId61"/>
    <p:sldId id="324" r:id="rId62"/>
    <p:sldId id="325" r:id="rId63"/>
    <p:sldId id="326" r:id="rId64"/>
    <p:sldId id="327" r:id="rId65"/>
    <p:sldId id="328" r:id="rId66"/>
  </p:sldIdLst>
  <p:sldSz cx="18288000" cy="10287000"/>
  <p:notesSz cx="6858000" cy="9144000"/>
  <p:embeddedFontLst>
    <p:embeddedFont>
      <p:font typeface="Roboto" panose="02000000000000000000" pitchFamily="2"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A7D"/>
    <a:srgbClr val="948A54"/>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30987-BCB2-4881-BCCB-D58058EA8D2B}" v="249" dt="2025-11-20T17:45:38.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61"/>
    <p:restoredTop sz="94677"/>
  </p:normalViewPr>
  <p:slideViewPr>
    <p:cSldViewPr snapToGrid="0">
      <p:cViewPr varScale="1">
        <p:scale>
          <a:sx n="47" d="100"/>
          <a:sy n="47" d="100"/>
        </p:scale>
        <p:origin x="6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4F62F-F7C4-A54F-85F3-3FE34DA36B5B}"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CA096-2B49-2640-91A1-1A94BF5EA1D7}" type="slidenum">
              <a:rPr lang="en-US" smtClean="0"/>
              <a:t>‹#›</a:t>
            </a:fld>
            <a:endParaRPr lang="en-US"/>
          </a:p>
        </p:txBody>
      </p:sp>
    </p:spTree>
    <p:extLst>
      <p:ext uri="{BB962C8B-B14F-4D97-AF65-F5344CB8AC3E}">
        <p14:creationId xmlns:p14="http://schemas.microsoft.com/office/powerpoint/2010/main" val="425279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1</a:t>
            </a:fld>
            <a:endParaRPr lang="en-US"/>
          </a:p>
        </p:txBody>
      </p:sp>
    </p:spTree>
    <p:extLst>
      <p:ext uri="{BB962C8B-B14F-4D97-AF65-F5344CB8AC3E}">
        <p14:creationId xmlns:p14="http://schemas.microsoft.com/office/powerpoint/2010/main" val="32564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28</a:t>
            </a:fld>
            <a:endParaRPr lang="en-US"/>
          </a:p>
        </p:txBody>
      </p:sp>
    </p:spTree>
    <p:extLst>
      <p:ext uri="{BB962C8B-B14F-4D97-AF65-F5344CB8AC3E}">
        <p14:creationId xmlns:p14="http://schemas.microsoft.com/office/powerpoint/2010/main" val="119582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94249-C4B3-70A5-33B4-21D5F4E69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ECA7C-79CB-9D9A-C40A-66C84FE2A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14FC2-44EF-88BC-08D3-A5870BC5B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A93E5-6AEC-156C-B1FC-D72CB3F58488}"/>
              </a:ext>
            </a:extLst>
          </p:cNvPr>
          <p:cNvSpPr>
            <a:spLocks noGrp="1"/>
          </p:cNvSpPr>
          <p:nvPr>
            <p:ph type="sldNum" sz="quarter" idx="5"/>
          </p:nvPr>
        </p:nvSpPr>
        <p:spPr/>
        <p:txBody>
          <a:bodyPr/>
          <a:lstStyle/>
          <a:p>
            <a:fld id="{AADCA096-2B49-2640-91A1-1A94BF5EA1D7}" type="slidenum">
              <a:rPr lang="en-US" smtClean="0"/>
              <a:t>29</a:t>
            </a:fld>
            <a:endParaRPr lang="en-US"/>
          </a:p>
        </p:txBody>
      </p:sp>
    </p:spTree>
    <p:extLst>
      <p:ext uri="{BB962C8B-B14F-4D97-AF65-F5344CB8AC3E}">
        <p14:creationId xmlns:p14="http://schemas.microsoft.com/office/powerpoint/2010/main" val="27733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DCA096-2B49-2640-91A1-1A94BF5EA1D7}" type="slidenum">
              <a:rPr lang="en-US" smtClean="0"/>
              <a:t>36</a:t>
            </a:fld>
            <a:endParaRPr lang="en-US"/>
          </a:p>
        </p:txBody>
      </p:sp>
    </p:spTree>
    <p:extLst>
      <p:ext uri="{BB962C8B-B14F-4D97-AF65-F5344CB8AC3E}">
        <p14:creationId xmlns:p14="http://schemas.microsoft.com/office/powerpoint/2010/main" val="318176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B8D9-80D1-FC1D-7482-1EE5E503F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E95F4-5361-4363-1770-B98B5EB3C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024ED-933C-DFF6-4FB6-7F52EC5F4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C771D-67C4-4F91-531B-FB7EC4ACA147}"/>
              </a:ext>
            </a:extLst>
          </p:cNvPr>
          <p:cNvSpPr>
            <a:spLocks noGrp="1"/>
          </p:cNvSpPr>
          <p:nvPr>
            <p:ph type="sldNum" sz="quarter" idx="5"/>
          </p:nvPr>
        </p:nvSpPr>
        <p:spPr/>
        <p:txBody>
          <a:bodyPr/>
          <a:lstStyle/>
          <a:p>
            <a:fld id="{AADCA096-2B49-2640-91A1-1A94BF5EA1D7}" type="slidenum">
              <a:rPr lang="en-US" smtClean="0"/>
              <a:t>38</a:t>
            </a:fld>
            <a:endParaRPr lang="en-US"/>
          </a:p>
        </p:txBody>
      </p:sp>
    </p:spTree>
    <p:extLst>
      <p:ext uri="{BB962C8B-B14F-4D97-AF65-F5344CB8AC3E}">
        <p14:creationId xmlns:p14="http://schemas.microsoft.com/office/powerpoint/2010/main" val="401815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76F39-0DD4-B19C-591C-A95563124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317F2-BE77-A134-10C0-8D25F8206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13667-8408-1704-3FCA-6FE0C006D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EF636F-93E3-8C31-8166-9A0F3CA12360}"/>
              </a:ext>
            </a:extLst>
          </p:cNvPr>
          <p:cNvSpPr>
            <a:spLocks noGrp="1"/>
          </p:cNvSpPr>
          <p:nvPr>
            <p:ph type="sldNum" sz="quarter" idx="5"/>
          </p:nvPr>
        </p:nvSpPr>
        <p:spPr/>
        <p:txBody>
          <a:bodyPr/>
          <a:lstStyle/>
          <a:p>
            <a:fld id="{AADCA096-2B49-2640-91A1-1A94BF5EA1D7}" type="slidenum">
              <a:rPr lang="en-US" smtClean="0"/>
              <a:t>39</a:t>
            </a:fld>
            <a:endParaRPr lang="en-US"/>
          </a:p>
        </p:txBody>
      </p:sp>
    </p:spTree>
    <p:extLst>
      <p:ext uri="{BB962C8B-B14F-4D97-AF65-F5344CB8AC3E}">
        <p14:creationId xmlns:p14="http://schemas.microsoft.com/office/powerpoint/2010/main" val="170204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96228-E60B-7166-04CA-17EE83637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BB360-EB43-155E-05E7-915E1431A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A8BD1-0BBE-B850-E861-95F4D5710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B416A-BFCA-A3EE-80B5-DEFD4BC0CAA3}"/>
              </a:ext>
            </a:extLst>
          </p:cNvPr>
          <p:cNvSpPr>
            <a:spLocks noGrp="1"/>
          </p:cNvSpPr>
          <p:nvPr>
            <p:ph type="sldNum" sz="quarter" idx="5"/>
          </p:nvPr>
        </p:nvSpPr>
        <p:spPr/>
        <p:txBody>
          <a:bodyPr/>
          <a:lstStyle/>
          <a:p>
            <a:fld id="{AADCA096-2B49-2640-91A1-1A94BF5EA1D7}" type="slidenum">
              <a:rPr lang="en-US" smtClean="0"/>
              <a:t>40</a:t>
            </a:fld>
            <a:endParaRPr lang="en-US"/>
          </a:p>
        </p:txBody>
      </p:sp>
    </p:spTree>
    <p:extLst>
      <p:ext uri="{BB962C8B-B14F-4D97-AF65-F5344CB8AC3E}">
        <p14:creationId xmlns:p14="http://schemas.microsoft.com/office/powerpoint/2010/main" val="320990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B022-D9E7-6574-2AC5-628C644F4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E6C1A-B273-BDAE-547A-0E8D83ED3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BDB32-D315-CBAD-9E46-C3D37E0DE3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7301E-D22D-0D2E-08C5-132E486681A5}"/>
              </a:ext>
            </a:extLst>
          </p:cNvPr>
          <p:cNvSpPr>
            <a:spLocks noGrp="1"/>
          </p:cNvSpPr>
          <p:nvPr>
            <p:ph type="sldNum" sz="quarter" idx="5"/>
          </p:nvPr>
        </p:nvSpPr>
        <p:spPr/>
        <p:txBody>
          <a:bodyPr/>
          <a:lstStyle/>
          <a:p>
            <a:fld id="{AADCA096-2B49-2640-91A1-1A94BF5EA1D7}" type="slidenum">
              <a:rPr lang="en-US" smtClean="0"/>
              <a:t>41</a:t>
            </a:fld>
            <a:endParaRPr lang="en-US"/>
          </a:p>
        </p:txBody>
      </p:sp>
    </p:spTree>
    <p:extLst>
      <p:ext uri="{BB962C8B-B14F-4D97-AF65-F5344CB8AC3E}">
        <p14:creationId xmlns:p14="http://schemas.microsoft.com/office/powerpoint/2010/main" val="364182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E8DA8ACA-90F7-4DF7-8187-429EAC75C342}"/>
              </a:ext>
            </a:extLst>
          </p:cNvPr>
          <p:cNvSpPr/>
          <p:nvPr userDrawn="1"/>
        </p:nvSpPr>
        <p:spPr>
          <a:xfrm rot="5400000">
            <a:off x="11201399" y="3200400"/>
            <a:ext cx="10287000" cy="3886201"/>
          </a:xfrm>
          <a:custGeom>
            <a:avLst/>
            <a:gdLst/>
            <a:ahLst/>
            <a:cxnLst/>
            <a:rect l="l" t="t" r="r" b="b"/>
            <a:pathLst>
              <a:path w="13716000" h="3923589">
                <a:moveTo>
                  <a:pt x="0" y="0"/>
                </a:moveTo>
                <a:lnTo>
                  <a:pt x="13716000" y="0"/>
                </a:lnTo>
                <a:lnTo>
                  <a:pt x="13716000" y="3923588"/>
                </a:lnTo>
                <a:lnTo>
                  <a:pt x="0" y="3923588"/>
                </a:lnTo>
                <a:lnTo>
                  <a:pt x="0" y="0"/>
                </a:lnTo>
                <a:close/>
              </a:path>
            </a:pathLst>
          </a:custGeom>
          <a:blipFill>
            <a:blip r:embed="rId13" cstate="hqprint">
              <a:extLst>
                <a:ext uri="{28A0092B-C50C-407E-A947-70E740481C1C}">
                  <a14:useLocalDpi xmlns:a14="http://schemas.microsoft.com/office/drawing/2010/main"/>
                </a:ext>
              </a:extLst>
            </a:blip>
            <a:stretch>
              <a:fillRect l="-51259" r="-51259"/>
            </a:stretch>
          </a:blipFill>
        </p:spPr>
        <p:txBody>
          <a:bodyPr/>
          <a:lstStyle/>
          <a:p>
            <a:endParaRPr lang="en-US"/>
          </a:p>
        </p:txBody>
      </p:sp>
      <p:sp>
        <p:nvSpPr>
          <p:cNvPr id="8" name="Freeform 4">
            <a:extLst>
              <a:ext uri="{FF2B5EF4-FFF2-40B4-BE49-F238E27FC236}">
                <a16:creationId xmlns:a16="http://schemas.microsoft.com/office/drawing/2014/main" id="{5AC3A63B-D573-7D71-5445-9F14C8CAEDF7}"/>
              </a:ext>
            </a:extLst>
          </p:cNvPr>
          <p:cNvSpPr/>
          <p:nvPr userDrawn="1"/>
        </p:nvSpPr>
        <p:spPr>
          <a:xfrm>
            <a:off x="14682213" y="4651117"/>
            <a:ext cx="3325371" cy="984766"/>
          </a:xfrm>
          <a:custGeom>
            <a:avLst/>
            <a:gdLst/>
            <a:ahLst/>
            <a:cxnLst/>
            <a:rect l="l" t="t" r="r" b="b"/>
            <a:pathLst>
              <a:path w="3325371" h="984766">
                <a:moveTo>
                  <a:pt x="0" y="0"/>
                </a:moveTo>
                <a:lnTo>
                  <a:pt x="3325371" y="0"/>
                </a:lnTo>
                <a:lnTo>
                  <a:pt x="3325371" y="984767"/>
                </a:lnTo>
                <a:lnTo>
                  <a:pt x="0" y="984767"/>
                </a:lnTo>
                <a:lnTo>
                  <a:pt x="0" y="0"/>
                </a:lnTo>
                <a:close/>
              </a:path>
            </a:pathLst>
          </a:custGeom>
          <a:blipFill>
            <a:blip r:embed="rId14"/>
            <a:stretch>
              <a:fillRect/>
            </a:stretch>
          </a:blipFill>
        </p:spPr>
        <p:txBody>
          <a:bodyPr/>
          <a:lstStyle/>
          <a:p>
            <a:endParaRPr lang="en-US"/>
          </a:p>
        </p:txBody>
      </p:sp>
      <p:sp>
        <p:nvSpPr>
          <p:cNvPr id="9" name="Freeform 3">
            <a:extLst>
              <a:ext uri="{FF2B5EF4-FFF2-40B4-BE49-F238E27FC236}">
                <a16:creationId xmlns:a16="http://schemas.microsoft.com/office/drawing/2014/main" id="{26DDF925-3CC9-809B-17F7-14A390DEBB05}"/>
              </a:ext>
            </a:extLst>
          </p:cNvPr>
          <p:cNvSpPr/>
          <p:nvPr userDrawn="1"/>
        </p:nvSpPr>
        <p:spPr>
          <a:xfrm>
            <a:off x="615950" y="1201358"/>
            <a:ext cx="13786561" cy="84517"/>
          </a:xfrm>
          <a:custGeom>
            <a:avLst/>
            <a:gdLst/>
            <a:ahLst/>
            <a:cxnLst/>
            <a:rect l="l" t="t" r="r" b="b"/>
            <a:pathLst>
              <a:path w="14364411" h="250382">
                <a:moveTo>
                  <a:pt x="0" y="0"/>
                </a:moveTo>
                <a:lnTo>
                  <a:pt x="14364411" y="0"/>
                </a:lnTo>
                <a:lnTo>
                  <a:pt x="14364411" y="250381"/>
                </a:lnTo>
                <a:lnTo>
                  <a:pt x="0" y="250381"/>
                </a:lnTo>
                <a:lnTo>
                  <a:pt x="0" y="0"/>
                </a:lnTo>
                <a:close/>
              </a:path>
            </a:pathLst>
          </a:custGeom>
          <a:blipFill>
            <a:blip r:embed="rId15"/>
            <a:stretch>
              <a:fillRect l="-695877" r="-779041" b="-577649"/>
            </a:stretch>
          </a:blipFill>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75688" y="2145735"/>
            <a:ext cx="13160936" cy="7509748"/>
          </a:xfrm>
          <a:prstGeom prst="rect">
            <a:avLst/>
          </a:prstGeom>
        </p:spPr>
        <p:txBody>
          <a:bodyPr wrap="square" lIns="0" tIns="0" rIns="0" bIns="0" rtlCol="0" anchor="t">
            <a:spAutoFit/>
          </a:bodyPr>
          <a:lstStyle/>
          <a:p>
            <a:r>
              <a:rPr lang="en-US" sz="4000" b="1" dirty="0">
                <a:solidFill>
                  <a:srgbClr val="948A54"/>
                </a:solidFill>
              </a:rPr>
              <a:t>Pray alongside International Nepal Fellowship, a PWS&amp;D partner in Nepal:</a:t>
            </a:r>
            <a:endParaRPr lang="en-US" sz="4000" dirty="0"/>
          </a:p>
          <a:p>
            <a:endParaRPr lang="en-US" sz="4000" dirty="0"/>
          </a:p>
          <a:p>
            <a:r>
              <a:rPr lang="en-US" sz="4800" dirty="0"/>
              <a:t>D</a:t>
            </a:r>
            <a:r>
              <a:rPr lang="en-US" sz="4000" dirty="0"/>
              <a:t>ear Lord, we thank you for the remarkable growth and expansion of INF Nepal’s initiatives. We are deeply grateful for the increasing number of dedicated staff who serve with compassion and commitment. May you strengthen and guide them as they continue their work.</a:t>
            </a:r>
          </a:p>
          <a:p>
            <a:endParaRPr lang="en-US" sz="4000" dirty="0"/>
          </a:p>
          <a:p>
            <a:r>
              <a:rPr lang="en-US" sz="4000" dirty="0"/>
              <a:t>We lift up in prayer all those tirelessly working in the field, providing humanitarian aid and support to those in need. Bless them with wisdom, resilience and protection as they serve.</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D764256F-ED1B-6609-1D66-21314305C40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26</a:t>
            </a:r>
          </a:p>
        </p:txBody>
      </p:sp>
      <p:sp>
        <p:nvSpPr>
          <p:cNvPr id="3" name="TextBox 2">
            <a:extLst>
              <a:ext uri="{FF2B5EF4-FFF2-40B4-BE49-F238E27FC236}">
                <a16:creationId xmlns:a16="http://schemas.microsoft.com/office/drawing/2014/main" id="{F5F11609-AA20-D89B-89B8-1DBD9FDA7381}"/>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CAA86-A48A-9D8D-5D3F-839E495AFF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82790A-A6D7-FBA9-C36B-71D09C5C0B0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55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8B3C8-1F20-D6EA-B052-03BE87EB1AC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A11F032-C72D-8AE3-E9FF-AC59AA048D9A}"/>
              </a:ext>
            </a:extLst>
          </p:cNvPr>
          <p:cNvSpPr txBox="1"/>
          <p:nvPr/>
        </p:nvSpPr>
        <p:spPr>
          <a:xfrm>
            <a:off x="975688" y="2703519"/>
            <a:ext cx="12557432" cy="5878532"/>
          </a:xfrm>
          <a:prstGeom prst="rect">
            <a:avLst/>
          </a:prstGeom>
        </p:spPr>
        <p:txBody>
          <a:bodyPr wrap="square" lIns="0" tIns="0" rIns="0" bIns="0" rtlCol="0" anchor="t">
            <a:spAutoFit/>
          </a:bodyPr>
          <a:lstStyle/>
          <a:p>
            <a:r>
              <a:rPr lang="en-US" sz="4000" b="1" dirty="0">
                <a:solidFill>
                  <a:srgbClr val="948A54"/>
                </a:solidFill>
              </a:rPr>
              <a:t>Pray alongside Mulanje Mission Hospital, </a:t>
            </a:r>
          </a:p>
          <a:p>
            <a:r>
              <a:rPr lang="en-US" sz="4000" b="1" dirty="0">
                <a:solidFill>
                  <a:srgbClr val="948A54"/>
                </a:solidFill>
              </a:rPr>
              <a:t>a PWS&amp;D partner in Malawi:</a:t>
            </a:r>
          </a:p>
          <a:p>
            <a:endParaRPr lang="en-US" sz="4000" dirty="0"/>
          </a:p>
          <a:p>
            <a:r>
              <a:rPr lang="en-US" sz="4000" dirty="0"/>
              <a:t>Dear Lord, we thank you for providing us with the necessary resources for successful projects under PWS&amp;D.</a:t>
            </a:r>
          </a:p>
          <a:p>
            <a:endParaRPr lang="en-US" sz="4000" dirty="0"/>
          </a:p>
          <a:p>
            <a:r>
              <a:rPr lang="en-US" sz="4000" dirty="0"/>
              <a:t>In Jesus’ name,</a:t>
            </a:r>
          </a:p>
          <a:p>
            <a:r>
              <a:rPr lang="en-US" sz="4000" dirty="0"/>
              <a:t>Amen.</a:t>
            </a:r>
          </a:p>
          <a:p>
            <a:endParaRPr lang="en-US" sz="3400" i="1" dirty="0"/>
          </a:p>
          <a:p>
            <a:r>
              <a:rPr lang="en-US" sz="2800" b="1" i="1" dirty="0"/>
              <a:t>Written and translated from Chichewa by Mulanje Mission Hospital.</a:t>
            </a:r>
          </a:p>
        </p:txBody>
      </p:sp>
      <p:sp>
        <p:nvSpPr>
          <p:cNvPr id="2" name="Rectangle: Rounded Corners 1">
            <a:extLst>
              <a:ext uri="{FF2B5EF4-FFF2-40B4-BE49-F238E27FC236}">
                <a16:creationId xmlns:a16="http://schemas.microsoft.com/office/drawing/2014/main" id="{09FCF723-B4A8-20ED-D490-FA07A54938E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30</a:t>
            </a:r>
          </a:p>
        </p:txBody>
      </p:sp>
    </p:spTree>
    <p:extLst>
      <p:ext uri="{BB962C8B-B14F-4D97-AF65-F5344CB8AC3E}">
        <p14:creationId xmlns:p14="http://schemas.microsoft.com/office/powerpoint/2010/main" val="234105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C85-8392-5CE5-FE99-CE426D9DBA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54475C-6670-6841-77A9-AB0C222C9B1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61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1391-AD9B-E807-E716-F618F558EBF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3AF0573-2019-358D-F8DE-AA099424EAFE}"/>
              </a:ext>
            </a:extLst>
          </p:cNvPr>
          <p:cNvSpPr txBox="1"/>
          <p:nvPr/>
        </p:nvSpPr>
        <p:spPr>
          <a:xfrm>
            <a:off x="975688" y="2813247"/>
            <a:ext cx="12849494" cy="5078313"/>
          </a:xfrm>
          <a:prstGeom prst="rect">
            <a:avLst/>
          </a:prstGeom>
        </p:spPr>
        <p:txBody>
          <a:bodyPr wrap="square" lIns="0" tIns="0" rIns="0" bIns="0" rtlCol="0" anchor="t">
            <a:spAutoFit/>
          </a:bodyPr>
          <a:lstStyle/>
          <a:p>
            <a:r>
              <a:rPr lang="en-US" sz="4000" dirty="0"/>
              <a:t>Loving God, we give thanks for the work of your champions— for those sharing your love and mercy around the world. Thank you for all of your blessings, and for those who are doing the work of your kingdom here on Earth.</a:t>
            </a:r>
          </a:p>
          <a:p>
            <a:endParaRPr lang="en-US" sz="4000" dirty="0"/>
          </a:p>
          <a:p>
            <a:r>
              <a:rPr lang="en-US" sz="4000" dirty="0"/>
              <a:t>Amen.</a:t>
            </a:r>
          </a:p>
          <a:p>
            <a:endParaRPr lang="en-US" sz="3400" i="1" dirty="0"/>
          </a:p>
          <a:p>
            <a:r>
              <a:rPr lang="en-US" sz="2800" b="1" i="1" dirty="0"/>
              <a:t>Written by Thomas Hillier and Victoria Banfield, PWS&amp;D Champions at St. Andrew’s Presbyterian Church in Markham, Ont.</a:t>
            </a:r>
          </a:p>
        </p:txBody>
      </p:sp>
      <p:sp>
        <p:nvSpPr>
          <p:cNvPr id="2" name="Rectangle: Rounded Corners 1">
            <a:extLst>
              <a:ext uri="{FF2B5EF4-FFF2-40B4-BE49-F238E27FC236}">
                <a16:creationId xmlns:a16="http://schemas.microsoft.com/office/drawing/2014/main" id="{1181F85F-6EBF-281E-620D-16A562B1751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31</a:t>
            </a:r>
          </a:p>
        </p:txBody>
      </p:sp>
      <p:sp>
        <p:nvSpPr>
          <p:cNvPr id="3" name="TextBox 2">
            <a:extLst>
              <a:ext uri="{FF2B5EF4-FFF2-40B4-BE49-F238E27FC236}">
                <a16:creationId xmlns:a16="http://schemas.microsoft.com/office/drawing/2014/main" id="{07E4D0E1-4CA5-B8DD-F1D6-972B68DC0EE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43154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B0D0-87BB-FD6B-7107-90D2369680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44A5DD-4B25-5114-4217-B1DDA458C4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73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479D1-4E7D-3AE6-ED2C-7010EF04343A}"/>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139DEA3-9F80-54A6-44B4-4005F191654B}"/>
              </a:ext>
            </a:extLst>
          </p:cNvPr>
          <p:cNvSpPr txBox="1"/>
          <p:nvPr/>
        </p:nvSpPr>
        <p:spPr>
          <a:xfrm>
            <a:off x="975687" y="2239513"/>
            <a:ext cx="13001569" cy="3200876"/>
          </a:xfrm>
          <a:prstGeom prst="rect">
            <a:avLst/>
          </a:prstGeom>
        </p:spPr>
        <p:txBody>
          <a:bodyPr wrap="square" lIns="0" tIns="0" rIns="0" bIns="0" rtlCol="0" anchor="t">
            <a:spAutoFit/>
          </a:bodyPr>
          <a:lstStyle/>
          <a:p>
            <a:r>
              <a:rPr lang="en-US" sz="4800" dirty="0"/>
              <a:t>W</a:t>
            </a:r>
            <a:r>
              <a:rPr lang="en-US" sz="4000" dirty="0"/>
              <a:t>e pray for PWS&amp;D’s refugee sponsorship program. All-knowing God, help congregations, presbyteries and groups welcome to Canada those escaping conflict, poverty and persecution. May those who have been displaced feel your love. Amen.</a:t>
            </a:r>
            <a:endParaRPr lang="en-US" sz="2800" b="1" i="1" dirty="0"/>
          </a:p>
        </p:txBody>
      </p:sp>
      <p:sp>
        <p:nvSpPr>
          <p:cNvPr id="2" name="Rectangle: Rounded Corners 1">
            <a:extLst>
              <a:ext uri="{FF2B5EF4-FFF2-40B4-BE49-F238E27FC236}">
                <a16:creationId xmlns:a16="http://schemas.microsoft.com/office/drawing/2014/main" id="{F13881F2-8075-8EFB-5AB9-97429BC000F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32</a:t>
            </a:r>
          </a:p>
        </p:txBody>
      </p:sp>
      <p:pic>
        <p:nvPicPr>
          <p:cNvPr id="5" name="Picture 4" descr="A group of people posing for a photo&#10;&#10;AI-generated content may be incorrect.">
            <a:extLst>
              <a:ext uri="{FF2B5EF4-FFF2-40B4-BE49-F238E27FC236}">
                <a16:creationId xmlns:a16="http://schemas.microsoft.com/office/drawing/2014/main" id="{687F9045-EE50-BD5F-237D-5D6F3AA404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949" y="5644845"/>
            <a:ext cx="6616724" cy="4180470"/>
          </a:xfrm>
          <a:prstGeom prst="rect">
            <a:avLst/>
          </a:prstGeom>
        </p:spPr>
      </p:pic>
    </p:spTree>
    <p:extLst>
      <p:ext uri="{BB962C8B-B14F-4D97-AF65-F5344CB8AC3E}">
        <p14:creationId xmlns:p14="http://schemas.microsoft.com/office/powerpoint/2010/main" val="119157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7F35-4D50-E8B3-092F-348BC9128E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55ED9C-5CB8-AB46-B2D9-97043932650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9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1CCD-7E15-A4EA-E11A-120CC1D0EF2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4ED2296-EAEC-24A0-F141-80E268C82B69}"/>
              </a:ext>
            </a:extLst>
          </p:cNvPr>
          <p:cNvSpPr txBox="1"/>
          <p:nvPr/>
        </p:nvSpPr>
        <p:spPr>
          <a:xfrm>
            <a:off x="975687" y="2320342"/>
            <a:ext cx="13124361" cy="57861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PWS&amp;D</a:t>
            </a:r>
            <a:r>
              <a:rPr lang="en-US" sz="4000" b="1" dirty="0">
                <a:solidFill>
                  <a:srgbClr val="948A54"/>
                </a:solidFill>
                <a:latin typeface="Calibri"/>
              </a:rPr>
              <a:t>’s</a:t>
            </a:r>
            <a:r>
              <a:rPr kumimoji="0" lang="en-US" sz="4000" b="1" i="0" u="none" strike="noStrike" kern="1200" cap="none" spc="0" normalizeH="0" baseline="0" noProof="0" dirty="0">
                <a:ln>
                  <a:noFill/>
                </a:ln>
                <a:solidFill>
                  <a:srgbClr val="948A54"/>
                </a:solidFill>
                <a:effectLst/>
                <a:uLnTx/>
                <a:uFillTx/>
                <a:latin typeface="Calibri"/>
                <a:ea typeface="+mn-ea"/>
                <a:cs typeface="+mn-cs"/>
              </a:rPr>
              <a:t> partner in Pakistan:</a:t>
            </a:r>
          </a:p>
          <a:p>
            <a:endParaRPr lang="en-US" sz="4800" dirty="0"/>
          </a:p>
          <a:p>
            <a:r>
              <a:rPr lang="en-US" sz="4800" dirty="0"/>
              <a:t>W</a:t>
            </a:r>
            <a:r>
              <a:rPr lang="en-US" sz="4000" dirty="0"/>
              <a:t>e humbly pray to you, O God, for a world filled with peace, safety and prosperity. May every underprivileged and impoverished community across the globe gain access to their fundamental rights with dignity and respect. We seek blessings for all organizations dedicated to human welfare and progress, especially Presbyterian World Service &amp; Development, which is empowering us through education. </a:t>
            </a:r>
          </a:p>
        </p:txBody>
      </p:sp>
      <p:sp>
        <p:nvSpPr>
          <p:cNvPr id="2" name="Rectangle: Rounded Corners 1">
            <a:extLst>
              <a:ext uri="{FF2B5EF4-FFF2-40B4-BE49-F238E27FC236}">
                <a16:creationId xmlns:a16="http://schemas.microsoft.com/office/drawing/2014/main" id="{2B5E460B-03DF-14B0-D0DE-097D98D2CF3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33</a:t>
            </a:r>
          </a:p>
        </p:txBody>
      </p:sp>
    </p:spTree>
    <p:extLst>
      <p:ext uri="{BB962C8B-B14F-4D97-AF65-F5344CB8AC3E}">
        <p14:creationId xmlns:p14="http://schemas.microsoft.com/office/powerpoint/2010/main" val="135406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5FA42-96DC-93E4-E634-2F64B9CCEBA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BE93E89-DB50-91A1-FF38-3728877113CB}"/>
              </a:ext>
            </a:extLst>
          </p:cNvPr>
          <p:cNvSpPr txBox="1"/>
          <p:nvPr/>
        </p:nvSpPr>
        <p:spPr>
          <a:xfrm>
            <a:off x="975687" y="2228902"/>
            <a:ext cx="13124361" cy="3323987"/>
          </a:xfrm>
          <a:prstGeom prst="rect">
            <a:avLst/>
          </a:prstGeom>
        </p:spPr>
        <p:txBody>
          <a:bodyPr wrap="square" lIns="0" tIns="0" rIns="0" bIns="0" rtlCol="0" anchor="t">
            <a:spAutoFit/>
          </a:bodyPr>
          <a:lstStyle/>
          <a:p>
            <a:r>
              <a:rPr lang="en-US" sz="4000" dirty="0"/>
              <a:t>May they continue to grow and flourish, always extending their support to those in need. May their efforts foster development, equality and lasting peace across the world. Amen.</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and translated from Sindhi by staff members of PWS&amp;D’s partner in Pakistan.</a:t>
            </a:r>
            <a:endParaRPr lang="en-US" sz="4000" b="1" i="1" dirty="0"/>
          </a:p>
          <a:p>
            <a:endParaRPr lang="en-US" sz="4000" b="1" i="1" dirty="0"/>
          </a:p>
        </p:txBody>
      </p:sp>
      <p:sp>
        <p:nvSpPr>
          <p:cNvPr id="2" name="Rectangle: Rounded Corners 1">
            <a:extLst>
              <a:ext uri="{FF2B5EF4-FFF2-40B4-BE49-F238E27FC236}">
                <a16:creationId xmlns:a16="http://schemas.microsoft.com/office/drawing/2014/main" id="{2E0BE2F5-A63A-D4FC-48E7-7C7B2109D84C}"/>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33</a:t>
            </a:r>
          </a:p>
        </p:txBody>
      </p:sp>
      <p:pic>
        <p:nvPicPr>
          <p:cNvPr id="9" name="Picture 8" descr="A group of girls holding a yellow piece of paper&#10;&#10;AI-generated content may be incorrect.">
            <a:extLst>
              <a:ext uri="{FF2B5EF4-FFF2-40B4-BE49-F238E27FC236}">
                <a16:creationId xmlns:a16="http://schemas.microsoft.com/office/drawing/2014/main" id="{43EE880C-7F7D-4904-FFEB-C7BA3F717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21" y="5143500"/>
            <a:ext cx="7111297" cy="475030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76664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620E-0F92-7FB9-901A-3DCA9AF08C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18D16D-FD43-683D-F54D-E6FE8E40658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79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0C08-D8FF-7E8B-D17B-4BA5813B0B8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1628E90-07DC-4AE6-0FA5-A4E507D56C4F}"/>
              </a:ext>
            </a:extLst>
          </p:cNvPr>
          <p:cNvSpPr txBox="1"/>
          <p:nvPr/>
        </p:nvSpPr>
        <p:spPr>
          <a:xfrm>
            <a:off x="975688" y="2164023"/>
            <a:ext cx="13160936" cy="7817525"/>
          </a:xfrm>
          <a:prstGeom prst="rect">
            <a:avLst/>
          </a:prstGeom>
        </p:spPr>
        <p:txBody>
          <a:bodyPr wrap="square" lIns="0" tIns="0" rIns="0" bIns="0" rtlCol="0" anchor="t">
            <a:spAutoFit/>
          </a:bodyPr>
          <a:lstStyle/>
          <a:p>
            <a:r>
              <a:rPr lang="en-US" sz="4000" dirty="0"/>
              <a:t>Lord, we ask for your hand over all project implementation efforts. May they be carried out with excellence, efficiency and a deep impact, reaching those who need them most. We also pray for food security programs and agricultural development projects —may they continue to grow, ensuring sustainability and nourishment for communities in need.</a:t>
            </a:r>
          </a:p>
          <a:p>
            <a:endParaRPr lang="en-US" sz="4000" dirty="0"/>
          </a:p>
          <a:p>
            <a:r>
              <a:rPr lang="en-US" sz="4000" dirty="0"/>
              <a:t>In your grace, may these efforts flourish and bring hope and transformation.</a:t>
            </a:r>
          </a:p>
          <a:p>
            <a:endParaRPr lang="en-US" sz="4000" dirty="0"/>
          </a:p>
          <a:p>
            <a:r>
              <a:rPr lang="en-US" sz="4000" dirty="0"/>
              <a:t>Amen.</a:t>
            </a:r>
          </a:p>
          <a:p>
            <a:endParaRPr lang="en-US" sz="2800" i="1" dirty="0"/>
          </a:p>
          <a:p>
            <a:r>
              <a:rPr lang="en-US" sz="2800" b="1" i="1" dirty="0"/>
              <a:t>Written and translated from Nepali by International Nepal Fellowship.</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2D2A3F73-2CC4-934B-60C3-F33B6F9ABF6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26</a:t>
            </a:r>
          </a:p>
        </p:txBody>
      </p:sp>
      <p:sp>
        <p:nvSpPr>
          <p:cNvPr id="3" name="TextBox 2">
            <a:extLst>
              <a:ext uri="{FF2B5EF4-FFF2-40B4-BE49-F238E27FC236}">
                <a16:creationId xmlns:a16="http://schemas.microsoft.com/office/drawing/2014/main" id="{7447D24E-5426-E576-F5E9-23E237CD1D4E}"/>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379515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32DDB-6167-91D4-FD19-EE51874AE9B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8C461E-E8B3-EF24-7977-B58578C709C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34</a:t>
            </a:r>
          </a:p>
        </p:txBody>
      </p:sp>
      <p:sp>
        <p:nvSpPr>
          <p:cNvPr id="4" name="TextBox 6">
            <a:extLst>
              <a:ext uri="{FF2B5EF4-FFF2-40B4-BE49-F238E27FC236}">
                <a16:creationId xmlns:a16="http://schemas.microsoft.com/office/drawing/2014/main" id="{03857BDC-2214-9823-9AD0-A591165C4420}"/>
              </a:ext>
            </a:extLst>
          </p:cNvPr>
          <p:cNvSpPr txBox="1"/>
          <p:nvPr/>
        </p:nvSpPr>
        <p:spPr>
          <a:xfrm>
            <a:off x="975687" y="2674563"/>
            <a:ext cx="13081275" cy="7140416"/>
          </a:xfrm>
          <a:prstGeom prst="rect">
            <a:avLst/>
          </a:prstGeom>
        </p:spPr>
        <p:txBody>
          <a:bodyPr wrap="square" lIns="0" tIns="0" rIns="0" bIns="0" rtlCol="0" anchor="t">
            <a:spAutoFit/>
          </a:bodyPr>
          <a:lstStyle/>
          <a:p>
            <a:r>
              <a:rPr lang="en-US" sz="4800" dirty="0"/>
              <a:t>G</a:t>
            </a:r>
            <a:r>
              <a:rPr lang="en-US" sz="4000" dirty="0"/>
              <a:t>od,</a:t>
            </a:r>
          </a:p>
          <a:p>
            <a:r>
              <a:rPr lang="en-US" sz="4000" dirty="0"/>
              <a:t>empty me of all that stands between</a:t>
            </a:r>
          </a:p>
          <a:p>
            <a:r>
              <a:rPr lang="en-US" sz="4000" dirty="0"/>
              <a:t>you and me</a:t>
            </a:r>
          </a:p>
          <a:p>
            <a:r>
              <a:rPr lang="en-US" sz="4000" dirty="0"/>
              <a:t>that I might be filled with</a:t>
            </a:r>
          </a:p>
          <a:p>
            <a:r>
              <a:rPr lang="en-US" sz="4000" dirty="0"/>
              <a:t>your imagination, desire, love and will.</a:t>
            </a:r>
          </a:p>
          <a:p>
            <a:r>
              <a:rPr lang="en-US" sz="4000" dirty="0"/>
              <a:t>Help me to be an effective instrument</a:t>
            </a:r>
          </a:p>
          <a:p>
            <a:r>
              <a:rPr lang="en-US" sz="4000" dirty="0"/>
              <a:t>of all that you intend.</a:t>
            </a:r>
          </a:p>
          <a:p>
            <a:endParaRPr lang="en-US" sz="4000" dirty="0"/>
          </a:p>
          <a:p>
            <a:r>
              <a:rPr lang="en-US" sz="4000" dirty="0"/>
              <a:t>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Kerry A. Robinson. From Imagining Abundance. Reprinted with permission.</a:t>
            </a:r>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a:p>
            <a:endParaRPr lang="en-US" sz="4000" dirty="0"/>
          </a:p>
        </p:txBody>
      </p:sp>
    </p:spTree>
    <p:extLst>
      <p:ext uri="{BB962C8B-B14F-4D97-AF65-F5344CB8AC3E}">
        <p14:creationId xmlns:p14="http://schemas.microsoft.com/office/powerpoint/2010/main" val="235816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F429F-ABD6-EDEB-6354-2191D98547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1152B3-F287-5D85-E64E-7E998D1DA68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70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CEE1-96D5-5D70-4531-176F7ADC271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D1E3E74-34B5-03F6-C1D8-8A5F64D178D1}"/>
              </a:ext>
            </a:extLst>
          </p:cNvPr>
          <p:cNvSpPr txBox="1"/>
          <p:nvPr/>
        </p:nvSpPr>
        <p:spPr>
          <a:xfrm>
            <a:off x="975688" y="2873022"/>
            <a:ext cx="12849494" cy="5047536"/>
          </a:xfrm>
          <a:prstGeom prst="rect">
            <a:avLst/>
          </a:prstGeom>
        </p:spPr>
        <p:txBody>
          <a:bodyPr wrap="square" lIns="0" tIns="0" rIns="0" bIns="0" rtlCol="0" anchor="t">
            <a:spAutoFit/>
          </a:bodyPr>
          <a:lstStyle/>
          <a:p>
            <a:r>
              <a:rPr lang="en-US" sz="4800" dirty="0"/>
              <a:t>E</a:t>
            </a:r>
            <a:r>
              <a:rPr lang="en-US" sz="4000" dirty="0"/>
              <a:t>ternal God, the whole world is full of your glory.</a:t>
            </a:r>
          </a:p>
          <a:p>
            <a:r>
              <a:rPr lang="en-US" sz="4000" dirty="0"/>
              <a:t>We bear witness to the anguish of creation</a:t>
            </a:r>
          </a:p>
          <a:p>
            <a:r>
              <a:rPr lang="en-US" sz="4000" dirty="0"/>
              <a:t>in this time of the climate crisis.</a:t>
            </a:r>
          </a:p>
          <a:p>
            <a:r>
              <a:rPr lang="en-US" sz="4000" dirty="0"/>
              <a:t>In your grace, grant us the opportunity to do good.</a:t>
            </a:r>
          </a:p>
          <a:p>
            <a:endParaRPr lang="en-US" sz="4000" dirty="0"/>
          </a:p>
          <a:p>
            <a:r>
              <a:rPr lang="en-US" sz="4000" dirty="0"/>
              <a:t>Lord have mercy.</a:t>
            </a:r>
          </a:p>
          <a:p>
            <a:r>
              <a:rPr lang="en-US" sz="4000" b="1" dirty="0"/>
              <a:t>Christ have mercy.</a:t>
            </a:r>
          </a:p>
          <a:p>
            <a:endParaRPr lang="en-US" sz="4000" dirty="0"/>
          </a:p>
        </p:txBody>
      </p:sp>
      <p:sp>
        <p:nvSpPr>
          <p:cNvPr id="2" name="Rectangle: Rounded Corners 1">
            <a:extLst>
              <a:ext uri="{FF2B5EF4-FFF2-40B4-BE49-F238E27FC236}">
                <a16:creationId xmlns:a16="http://schemas.microsoft.com/office/drawing/2014/main" id="{057596B2-4F5C-FA93-978D-C956D73CCAA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35</a:t>
            </a:r>
          </a:p>
        </p:txBody>
      </p:sp>
      <p:sp>
        <p:nvSpPr>
          <p:cNvPr id="3" name="TextBox 2">
            <a:extLst>
              <a:ext uri="{FF2B5EF4-FFF2-40B4-BE49-F238E27FC236}">
                <a16:creationId xmlns:a16="http://schemas.microsoft.com/office/drawing/2014/main" id="{6E849F26-21F2-6322-1CD7-2C0B24F3DFD7}"/>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spTree>
    <p:extLst>
      <p:ext uri="{BB962C8B-B14F-4D97-AF65-F5344CB8AC3E}">
        <p14:creationId xmlns:p14="http://schemas.microsoft.com/office/powerpoint/2010/main" val="72628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4805C-4948-4992-82DC-E088CE64B23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3939595F-D413-915D-DAEB-0B58136451CC}"/>
              </a:ext>
            </a:extLst>
          </p:cNvPr>
          <p:cNvSpPr txBox="1"/>
          <p:nvPr/>
        </p:nvSpPr>
        <p:spPr>
          <a:xfrm>
            <a:off x="975688" y="2987709"/>
            <a:ext cx="12849494" cy="492442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Jesus Christ, you have walked the Earth and lived in our midst.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Make us sensitive to the suffering of humankind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entire creation.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Strengthen us in our endeavors to create a life of dignity,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in justice, and solidarity with those who live and will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Christ have mercy.</a:t>
            </a:r>
          </a:p>
        </p:txBody>
      </p:sp>
      <p:sp>
        <p:nvSpPr>
          <p:cNvPr id="2" name="Rectangle: Rounded Corners 1">
            <a:extLst>
              <a:ext uri="{FF2B5EF4-FFF2-40B4-BE49-F238E27FC236}">
                <a16:creationId xmlns:a16="http://schemas.microsoft.com/office/drawing/2014/main" id="{A2A93CE2-8576-D112-0EEE-26D38810E1A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35</a:t>
            </a:r>
          </a:p>
        </p:txBody>
      </p:sp>
      <p:sp>
        <p:nvSpPr>
          <p:cNvPr id="3" name="TextBox 2">
            <a:extLst>
              <a:ext uri="{FF2B5EF4-FFF2-40B4-BE49-F238E27FC236}">
                <a16:creationId xmlns:a16="http://schemas.microsoft.com/office/drawing/2014/main" id="{AF1E2F99-AE58-B23A-3DED-FBED4A8198B8}"/>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90892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137CE-8CAC-25C7-E41B-1A7CE7EE44E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96A67A5-1231-B8A7-822B-307A33DEFCD8}"/>
              </a:ext>
            </a:extLst>
          </p:cNvPr>
          <p:cNvSpPr txBox="1"/>
          <p:nvPr/>
        </p:nvSpPr>
        <p:spPr>
          <a:xfrm>
            <a:off x="975688" y="2091597"/>
            <a:ext cx="12849494" cy="720197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Holy Spirit, power of courage and self-control,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you speak to our consciences.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Comfort us when we suffer and are plagued by anxiety.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Make us worry when we are numb in the calmness of complacency.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Re-create us to become what we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one humanity under the same sky.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Christ have mercy.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From the Season of Creation Celebration Guide 2024.</a:t>
            </a:r>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F193418-A5CB-97DA-0B86-2C878D3E8F9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35</a:t>
            </a:r>
          </a:p>
        </p:txBody>
      </p:sp>
      <p:sp>
        <p:nvSpPr>
          <p:cNvPr id="3" name="TextBox 2">
            <a:extLst>
              <a:ext uri="{FF2B5EF4-FFF2-40B4-BE49-F238E27FC236}">
                <a16:creationId xmlns:a16="http://schemas.microsoft.com/office/drawing/2014/main" id="{07C4CCDE-7391-8FF7-C779-50C55DA9989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202964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0DC7-02EE-947E-AA08-DA91E6E4A7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2B716A-599F-ED63-9F07-A0CCD2948C6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5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0BC3-52F8-4B49-0A43-40BBDB2D46C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5E0E56B-EE83-38BC-3E4C-DF88A1CF26B5}"/>
              </a:ext>
            </a:extLst>
          </p:cNvPr>
          <p:cNvSpPr txBox="1"/>
          <p:nvPr/>
        </p:nvSpPr>
        <p:spPr>
          <a:xfrm>
            <a:off x="975688" y="2238479"/>
            <a:ext cx="12849494" cy="2585323"/>
          </a:xfrm>
          <a:prstGeom prst="rect">
            <a:avLst/>
          </a:prstGeom>
        </p:spPr>
        <p:txBody>
          <a:bodyPr wrap="square" lIns="0" tIns="0" rIns="0" bIns="0" rtlCol="0" anchor="t">
            <a:spAutoFit/>
          </a:bodyPr>
          <a:lstStyle/>
          <a:p>
            <a:r>
              <a:rPr lang="en-US" sz="4800" dirty="0"/>
              <a:t>W</a:t>
            </a:r>
            <a:r>
              <a:rPr lang="en-US" sz="4000" dirty="0"/>
              <a:t>e pray for people in Nicaragua who, with PWS&amp;D’s support, are learning how to prevent and address gender-based violence. Bless and guide the staff of PWS&amp;D’s partner INPRHU as they carry out this work. Amen.</a:t>
            </a:r>
          </a:p>
        </p:txBody>
      </p:sp>
      <p:sp>
        <p:nvSpPr>
          <p:cNvPr id="2" name="Rectangle: Rounded Corners 1">
            <a:extLst>
              <a:ext uri="{FF2B5EF4-FFF2-40B4-BE49-F238E27FC236}">
                <a16:creationId xmlns:a16="http://schemas.microsoft.com/office/drawing/2014/main" id="{17F049BA-1182-AD9E-E7A0-221E6779E7A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36</a:t>
            </a:r>
          </a:p>
        </p:txBody>
      </p:sp>
      <p:pic>
        <p:nvPicPr>
          <p:cNvPr id="7" name="Picture 6" descr="A group of people in chairs in a room&#10;&#10;AI-generated content may be incorrect.">
            <a:extLst>
              <a:ext uri="{FF2B5EF4-FFF2-40B4-BE49-F238E27FC236}">
                <a16:creationId xmlns:a16="http://schemas.microsoft.com/office/drawing/2014/main" id="{3404F056-0802-B131-FFD6-65A20618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792" y="5280319"/>
            <a:ext cx="5319285" cy="433600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11259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9C8D-66A3-0B65-C39D-A4BCF2D98E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38ED17-BAE2-B046-FB02-C08327BE69A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8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1359-7468-8128-1BF8-83E480EBB87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56C87D9-1F97-AB34-11F5-A9DC87C12452}"/>
              </a:ext>
            </a:extLst>
          </p:cNvPr>
          <p:cNvSpPr txBox="1"/>
          <p:nvPr/>
        </p:nvSpPr>
        <p:spPr>
          <a:xfrm>
            <a:off x="975688" y="2706419"/>
            <a:ext cx="11533304" cy="517064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SOLDEV, a PWS&amp;D partner in Malawi: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dirty="0"/>
          </a:p>
          <a:p>
            <a:r>
              <a:rPr lang="en-US" sz="4800" dirty="0"/>
              <a:t>O</a:t>
            </a:r>
            <a:r>
              <a:rPr lang="en-US" sz="4000" dirty="0"/>
              <a:t>ur gracious heavenly Father, thank you for our lives, and the many blessings you have given us. We commit into your hands the PWS&amp;D project in Malawi that is working to address the root causes of poverty and hunger—and especially the many lives this project is touching.</a:t>
            </a:r>
          </a:p>
        </p:txBody>
      </p:sp>
      <p:sp>
        <p:nvSpPr>
          <p:cNvPr id="2" name="Rectangle: Rounded Corners 1">
            <a:extLst>
              <a:ext uri="{FF2B5EF4-FFF2-40B4-BE49-F238E27FC236}">
                <a16:creationId xmlns:a16="http://schemas.microsoft.com/office/drawing/2014/main" id="{336C3864-B758-7FB2-A29D-94BF69E1C35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37</a:t>
            </a:r>
          </a:p>
        </p:txBody>
      </p:sp>
      <p:sp>
        <p:nvSpPr>
          <p:cNvPr id="3" name="TextBox 2">
            <a:extLst>
              <a:ext uri="{FF2B5EF4-FFF2-40B4-BE49-F238E27FC236}">
                <a16:creationId xmlns:a16="http://schemas.microsoft.com/office/drawing/2014/main" id="{61A30B99-073D-0A4D-6325-095A22A3F74F}"/>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410073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94CF-A890-2765-6832-17843AF046D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36C777E-C728-F500-F781-79B0D469939A}"/>
              </a:ext>
            </a:extLst>
          </p:cNvPr>
          <p:cNvSpPr txBox="1"/>
          <p:nvPr/>
        </p:nvSpPr>
        <p:spPr>
          <a:xfrm>
            <a:off x="975688" y="2699324"/>
            <a:ext cx="8059130" cy="5355312"/>
          </a:xfrm>
          <a:prstGeom prst="rect">
            <a:avLst/>
          </a:prstGeom>
        </p:spPr>
        <p:txBody>
          <a:bodyPr wrap="square" lIns="0" tIns="0" rIns="0" bIns="0" rtlCol="0" anchor="t">
            <a:spAutoFit/>
          </a:bodyPr>
          <a:lstStyle/>
          <a:p>
            <a:r>
              <a:rPr lang="en-US" sz="4000" dirty="0"/>
              <a:t>Your Word says to give thanks in every situation.</a:t>
            </a:r>
          </a:p>
          <a:p>
            <a:r>
              <a:rPr lang="en-US" sz="4000" dirty="0"/>
              <a:t>We thank you, Lord.</a:t>
            </a:r>
          </a:p>
          <a:p>
            <a:endParaRPr lang="en-US" sz="4000" dirty="0"/>
          </a:p>
          <a:p>
            <a:r>
              <a:rPr lang="en-US" sz="4000" dirty="0"/>
              <a:t>In Jesus’ name,</a:t>
            </a:r>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SOLDEV.</a:t>
            </a:r>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a:p>
            <a:endParaRPr lang="en-US" sz="4000" b="1" i="1" dirty="0"/>
          </a:p>
        </p:txBody>
      </p:sp>
      <p:sp>
        <p:nvSpPr>
          <p:cNvPr id="2" name="Rectangle: Rounded Corners 1">
            <a:extLst>
              <a:ext uri="{FF2B5EF4-FFF2-40B4-BE49-F238E27FC236}">
                <a16:creationId xmlns:a16="http://schemas.microsoft.com/office/drawing/2014/main" id="{18BCCE90-87B5-46B7-A327-EB2BF07BB60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37</a:t>
            </a:r>
          </a:p>
        </p:txBody>
      </p:sp>
      <p:sp>
        <p:nvSpPr>
          <p:cNvPr id="3" name="TextBox 2">
            <a:extLst>
              <a:ext uri="{FF2B5EF4-FFF2-40B4-BE49-F238E27FC236}">
                <a16:creationId xmlns:a16="http://schemas.microsoft.com/office/drawing/2014/main" id="{95F42387-A329-66E9-992E-3FD87218E8F1}"/>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pic>
        <p:nvPicPr>
          <p:cNvPr id="5" name="Picture 4" descr="A person standing in a field&#10;&#10;AI-generated content may be incorrect.">
            <a:extLst>
              <a:ext uri="{FF2B5EF4-FFF2-40B4-BE49-F238E27FC236}">
                <a16:creationId xmlns:a16="http://schemas.microsoft.com/office/drawing/2014/main" id="{7E8D5451-5F0B-1D14-367F-8DBCDC406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6137" y="2033980"/>
            <a:ext cx="3322548" cy="738343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36173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B04BC-EA4E-2B07-5276-C0AB8B41603C}"/>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C397-FC9A-47E8-9B40-F3B193A81D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91D207-AFEA-E415-4218-A619951C47B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855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D560-857A-864C-A8E5-5827A0940199}"/>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8598FB7-C296-976A-59A6-F10B379D4AE6}"/>
              </a:ext>
            </a:extLst>
          </p:cNvPr>
          <p:cNvSpPr txBox="1"/>
          <p:nvPr/>
        </p:nvSpPr>
        <p:spPr>
          <a:xfrm>
            <a:off x="975688" y="2877312"/>
            <a:ext cx="12100232" cy="4739759"/>
          </a:xfrm>
          <a:prstGeom prst="rect">
            <a:avLst/>
          </a:prstGeom>
        </p:spPr>
        <p:txBody>
          <a:bodyPr wrap="square" lIns="0" tIns="0" rIns="0" bIns="0" rtlCol="0" anchor="t">
            <a:spAutoFit/>
          </a:bodyPr>
          <a:lstStyle/>
          <a:p>
            <a:r>
              <a:rPr lang="en-US" sz="4800" dirty="0"/>
              <a:t>O</a:t>
            </a:r>
            <a:r>
              <a:rPr lang="en-US" sz="4000" dirty="0"/>
              <a:t> God, loving Source of all that is, we worship and adore you, by the grace of the Holy Spirit among us. We confess that we have not always thought of the needs of others, especially those far away from us geographically, although their needs may far exceed our own. We ask your forgiveness for our selfishness and thank you for loving us in spite of it.</a:t>
            </a:r>
          </a:p>
          <a:p>
            <a:endParaRPr lang="en-US" sz="2000" b="1" i="1" dirty="0"/>
          </a:p>
        </p:txBody>
      </p:sp>
      <p:sp>
        <p:nvSpPr>
          <p:cNvPr id="2" name="Rectangle: Rounded Corners 1">
            <a:extLst>
              <a:ext uri="{FF2B5EF4-FFF2-40B4-BE49-F238E27FC236}">
                <a16:creationId xmlns:a16="http://schemas.microsoft.com/office/drawing/2014/main" id="{64C2E5E1-B797-8163-090F-AF4DA5B75AB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38</a:t>
            </a:r>
          </a:p>
        </p:txBody>
      </p:sp>
    </p:spTree>
    <p:extLst>
      <p:ext uri="{BB962C8B-B14F-4D97-AF65-F5344CB8AC3E}">
        <p14:creationId xmlns:p14="http://schemas.microsoft.com/office/powerpoint/2010/main" val="3203504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69F6-CE15-DD84-5FE1-907BBCBB262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78FB1EF-6990-3B2A-1B45-D73888BA92E5}"/>
              </a:ext>
            </a:extLst>
          </p:cNvPr>
          <p:cNvSpPr txBox="1"/>
          <p:nvPr/>
        </p:nvSpPr>
        <p:spPr>
          <a:xfrm>
            <a:off x="975688" y="2249513"/>
            <a:ext cx="12283112" cy="6709529"/>
          </a:xfrm>
          <a:prstGeom prst="rect">
            <a:avLst/>
          </a:prstGeom>
        </p:spPr>
        <p:txBody>
          <a:bodyPr wrap="square" lIns="0" tIns="0" rIns="0" bIns="0" rtlCol="0" anchor="t">
            <a:spAutoFit/>
          </a:bodyPr>
          <a:lstStyle/>
          <a:p>
            <a:r>
              <a:rPr lang="en-US" sz="4000" dirty="0"/>
              <a:t>We thank you for the means to help others, especially those who are in great need. We think of those in areas of conflict and where natural disasters have upended people’s lives. We thank you for PWS&amp;D and its work throughout the world, and we pray for our partners in these places of special need.</a:t>
            </a:r>
          </a:p>
          <a:p>
            <a:endParaRPr lang="en-US" sz="4000" dirty="0"/>
          </a:p>
          <a:p>
            <a:r>
              <a:rPr lang="en-US" sz="4000" dirty="0"/>
              <a:t>We pray all these things in the name of Jesus. 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Nora Martin, PWS&amp;D Champion at Knox Presbyterian Church in Woodstock, Ont.</a:t>
            </a:r>
            <a:endParaRPr lang="en-US" sz="4000" dirty="0"/>
          </a:p>
          <a:p>
            <a:endParaRPr lang="en-US" sz="2000" b="1" i="1" dirty="0"/>
          </a:p>
        </p:txBody>
      </p:sp>
      <p:sp>
        <p:nvSpPr>
          <p:cNvPr id="2" name="Rectangle: Rounded Corners 1">
            <a:extLst>
              <a:ext uri="{FF2B5EF4-FFF2-40B4-BE49-F238E27FC236}">
                <a16:creationId xmlns:a16="http://schemas.microsoft.com/office/drawing/2014/main" id="{51165C13-D8C1-71C5-0C5D-B9C2D63EA6D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38</a:t>
            </a:r>
          </a:p>
        </p:txBody>
      </p:sp>
    </p:spTree>
    <p:extLst>
      <p:ext uri="{BB962C8B-B14F-4D97-AF65-F5344CB8AC3E}">
        <p14:creationId xmlns:p14="http://schemas.microsoft.com/office/powerpoint/2010/main" val="399965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D38E-A429-C39D-AF7A-A59395E3B5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A7B5D9-FB22-3146-D0E5-9C71B0AAF5B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566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A716-5D25-E42F-C0D6-81EA0943878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94C0AC6-7BF2-28BE-6D06-EBE243EEABF9}"/>
              </a:ext>
            </a:extLst>
          </p:cNvPr>
          <p:cNvSpPr txBox="1"/>
          <p:nvPr/>
        </p:nvSpPr>
        <p:spPr>
          <a:xfrm>
            <a:off x="975688" y="2076508"/>
            <a:ext cx="12849494" cy="76328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Mulanje Mission Hospital, a PWS&amp;D partner in Malawi:</a:t>
            </a:r>
          </a:p>
          <a:p>
            <a:endParaRPr lang="en-US" sz="4000" dirty="0"/>
          </a:p>
          <a:p>
            <a:r>
              <a:rPr lang="en-US" sz="4800" dirty="0"/>
              <a:t>H</a:t>
            </a:r>
            <a:r>
              <a:rPr lang="en-US" sz="4000" dirty="0"/>
              <a:t>eavenly Father, we thank you for a wonderful partnership between Mulanje Mission Hospital (MMH) and PWS&amp;D. God, we appreciate the support that PWS&amp;D is giving to orphans and vulnerable children in the catchment area of MMH to improve lives of these children. Heavenly Father, continue blessing the PWS&amp;D team for such a wonderful giving hand towards orphans and vulnerable children. </a:t>
            </a:r>
          </a:p>
          <a:p>
            <a:endParaRPr lang="en-US" sz="4000" dirty="0"/>
          </a:p>
          <a:p>
            <a:r>
              <a:rPr lang="en-US" sz="4000" dirty="0"/>
              <a:t>In Jesus’ name, we pray. Amen.</a:t>
            </a:r>
            <a:endParaRPr lang="en-US" sz="4000" b="1" i="1" dirty="0"/>
          </a:p>
        </p:txBody>
      </p:sp>
      <p:sp>
        <p:nvSpPr>
          <p:cNvPr id="2" name="Rectangle: Rounded Corners 1">
            <a:extLst>
              <a:ext uri="{FF2B5EF4-FFF2-40B4-BE49-F238E27FC236}">
                <a16:creationId xmlns:a16="http://schemas.microsoft.com/office/drawing/2014/main" id="{DCDF16B1-5612-06F3-2344-43652A21068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39</a:t>
            </a:r>
          </a:p>
        </p:txBody>
      </p:sp>
    </p:spTree>
    <p:extLst>
      <p:ext uri="{BB962C8B-B14F-4D97-AF65-F5344CB8AC3E}">
        <p14:creationId xmlns:p14="http://schemas.microsoft.com/office/powerpoint/2010/main" val="2362318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204E-DABD-EF48-6FD0-D720F140C3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564FF9-ADE6-8771-EF73-66871C41983D}"/>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10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5AFA-067B-A452-700B-72A27AD2A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D6D6D68-1D74-E056-270F-285186D61C52}"/>
              </a:ext>
            </a:extLst>
          </p:cNvPr>
          <p:cNvSpPr txBox="1"/>
          <p:nvPr/>
        </p:nvSpPr>
        <p:spPr>
          <a:xfrm>
            <a:off x="975688" y="6220492"/>
            <a:ext cx="12063656" cy="3200876"/>
          </a:xfrm>
          <a:prstGeom prst="rect">
            <a:avLst/>
          </a:prstGeom>
        </p:spPr>
        <p:txBody>
          <a:bodyPr wrap="square" lIns="0" tIns="0" rIns="0" bIns="0" rtlCol="0" anchor="t">
            <a:spAutoFit/>
          </a:bodyPr>
          <a:lstStyle/>
          <a:p>
            <a:r>
              <a:rPr lang="en-US" sz="4800" dirty="0"/>
              <a:t>G</a:t>
            </a:r>
            <a:r>
              <a:rPr lang="en-US" sz="4000" dirty="0"/>
              <a:t>od of grace, we pray for PWS&amp;D partners as they work to provide assistance and emotional counselling to people around the world who have lost their homes, family members and livelihoods due to disaster or conflict.</a:t>
            </a:r>
          </a:p>
          <a:p>
            <a:r>
              <a:rPr lang="en-US" sz="4000" dirty="0"/>
              <a:t>Amen.</a:t>
            </a:r>
          </a:p>
        </p:txBody>
      </p:sp>
      <p:sp>
        <p:nvSpPr>
          <p:cNvPr id="2" name="Rectangle: Rounded Corners 1">
            <a:extLst>
              <a:ext uri="{FF2B5EF4-FFF2-40B4-BE49-F238E27FC236}">
                <a16:creationId xmlns:a16="http://schemas.microsoft.com/office/drawing/2014/main" id="{33EE6B02-043E-5670-8BE4-4B794EF01613}"/>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40</a:t>
            </a:r>
          </a:p>
        </p:txBody>
      </p:sp>
      <p:pic>
        <p:nvPicPr>
          <p:cNvPr id="4" name="Picture 3" descr="A child sitting on the ground holding a book&#10;&#10;AI-generated content may be incorrect.">
            <a:extLst>
              <a:ext uri="{FF2B5EF4-FFF2-40B4-BE49-F238E27FC236}">
                <a16:creationId xmlns:a16="http://schemas.microsoft.com/office/drawing/2014/main" id="{99FFD6BB-9418-4184-1867-93E29A8654D9}"/>
              </a:ext>
            </a:extLst>
          </p:cNvPr>
          <p:cNvPicPr>
            <a:picLocks noChangeAspect="1"/>
          </p:cNvPicPr>
          <p:nvPr/>
        </p:nvPicPr>
        <p:blipFill>
          <a:blip r:embed="rId3" cstate="print">
            <a:extLst>
              <a:ext uri="{28A0092B-C50C-407E-A947-70E740481C1C}">
                <a14:useLocalDpi xmlns:a14="http://schemas.microsoft.com/office/drawing/2010/main" val="0"/>
              </a:ext>
            </a:extLst>
          </a:blip>
          <a:srcRect t="4301" r="8419"/>
          <a:stretch>
            <a:fillRect/>
          </a:stretch>
        </p:blipFill>
        <p:spPr>
          <a:xfrm>
            <a:off x="2838734" y="1633588"/>
            <a:ext cx="8884693" cy="439342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52964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3B3D6-9DA5-1ED3-F9F8-024BE2A5B4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883868-65BF-C450-139D-209C90695D9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89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4BC20-9613-ADA4-D833-1FEDEFFEB96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4FB3A03-8E28-780B-A061-65E28E7F5202}"/>
              </a:ext>
            </a:extLst>
          </p:cNvPr>
          <p:cNvSpPr txBox="1"/>
          <p:nvPr/>
        </p:nvSpPr>
        <p:spPr>
          <a:xfrm>
            <a:off x="975689" y="2598726"/>
            <a:ext cx="13277340" cy="6278642"/>
          </a:xfrm>
          <a:prstGeom prst="rect">
            <a:avLst/>
          </a:prstGeom>
        </p:spPr>
        <p:txBody>
          <a:bodyPr wrap="square" lIns="0" tIns="0" rIns="0" bIns="0" rtlCol="0" anchor="t">
            <a:spAutoFit/>
          </a:bodyPr>
          <a:lstStyle/>
          <a:p>
            <a:r>
              <a:rPr lang="en-US" sz="4800" dirty="0"/>
              <a:t>L</a:t>
            </a:r>
            <a:r>
              <a:rPr lang="en-US" sz="4000" dirty="0"/>
              <a:t>oving God, even the sparrow has found a home, and the swallow a nest for herself, where she places her young near your altar. You are attentive to all you have made.</a:t>
            </a:r>
          </a:p>
          <a:p>
            <a:r>
              <a:rPr lang="en-US" sz="4000" dirty="0"/>
              <a:t>God, who listens to every living thing,</a:t>
            </a:r>
          </a:p>
          <a:p>
            <a:r>
              <a:rPr lang="en-US" sz="4000" b="1" dirty="0"/>
              <a:t>Help us listen as you do.</a:t>
            </a:r>
          </a:p>
          <a:p>
            <a:endParaRPr lang="en-US" sz="4000" dirty="0"/>
          </a:p>
          <a:p>
            <a:r>
              <a:rPr lang="en-US" sz="4000" dirty="0"/>
              <a:t>Loving God, help us provide refuge to every animal and plant with whom we live. Help us be attentive to all you have made.</a:t>
            </a:r>
          </a:p>
          <a:p>
            <a:r>
              <a:rPr lang="en-US" sz="4000" dirty="0"/>
              <a:t>God, in whom all creation subsists,</a:t>
            </a:r>
          </a:p>
          <a:p>
            <a:r>
              <a:rPr lang="en-US" sz="4000" b="1" dirty="0"/>
              <a:t>Help us listen as you do.</a:t>
            </a:r>
          </a:p>
        </p:txBody>
      </p:sp>
      <p:sp>
        <p:nvSpPr>
          <p:cNvPr id="2" name="Rectangle: Rounded Corners 1">
            <a:extLst>
              <a:ext uri="{FF2B5EF4-FFF2-40B4-BE49-F238E27FC236}">
                <a16:creationId xmlns:a16="http://schemas.microsoft.com/office/drawing/2014/main" id="{B4DEDEFC-AFCB-EF0F-68FF-97810D501B20}"/>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41</a:t>
            </a:r>
          </a:p>
        </p:txBody>
      </p:sp>
      <p:sp>
        <p:nvSpPr>
          <p:cNvPr id="3" name="TextBox 2">
            <a:extLst>
              <a:ext uri="{FF2B5EF4-FFF2-40B4-BE49-F238E27FC236}">
                <a16:creationId xmlns:a16="http://schemas.microsoft.com/office/drawing/2014/main" id="{4FF7B437-70C4-4B49-647A-6C2A6EF47E51}"/>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1/4</a:t>
            </a:r>
          </a:p>
        </p:txBody>
      </p:sp>
    </p:spTree>
    <p:extLst>
      <p:ext uri="{BB962C8B-B14F-4D97-AF65-F5344CB8AC3E}">
        <p14:creationId xmlns:p14="http://schemas.microsoft.com/office/powerpoint/2010/main" val="3097069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DBFA-CC31-156E-F74E-B265642F476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4C4E631-3424-94FE-DBBC-C0780D039D26}"/>
              </a:ext>
            </a:extLst>
          </p:cNvPr>
          <p:cNvSpPr txBox="1"/>
          <p:nvPr/>
        </p:nvSpPr>
        <p:spPr>
          <a:xfrm>
            <a:off x="975689" y="2214678"/>
            <a:ext cx="13277340" cy="7386638"/>
          </a:xfrm>
          <a:prstGeom prst="rect">
            <a:avLst/>
          </a:prstGeom>
        </p:spPr>
        <p:txBody>
          <a:bodyPr wrap="square" lIns="0" tIns="0" rIns="0" bIns="0" rtlCol="0" anchor="t">
            <a:spAutoFit/>
          </a:bodyPr>
          <a:lstStyle/>
          <a:p>
            <a:r>
              <a:rPr lang="en-US" sz="4000" dirty="0"/>
              <a:t>Loving God, when Jesus cried out and gave up his Spirit, </a:t>
            </a:r>
          </a:p>
          <a:p>
            <a:r>
              <a:rPr lang="en-US" sz="4000" dirty="0"/>
              <a:t>the earth shook and the rocks split. </a:t>
            </a:r>
          </a:p>
          <a:p>
            <a:r>
              <a:rPr lang="en-US" sz="4000" dirty="0"/>
              <a:t>You are known by the whole of creation that listens to you.</a:t>
            </a:r>
          </a:p>
          <a:p>
            <a:r>
              <a:rPr lang="en-US" sz="4000" dirty="0"/>
              <a:t>God, to whom all creation responds,</a:t>
            </a:r>
          </a:p>
          <a:p>
            <a:r>
              <a:rPr lang="en-US" sz="4000" b="1" dirty="0"/>
              <a:t>Help us respond to you.</a:t>
            </a:r>
          </a:p>
          <a:p>
            <a:endParaRPr lang="en-US" sz="4000" dirty="0"/>
          </a:p>
          <a:p>
            <a:r>
              <a:rPr lang="en-US" sz="4000" dirty="0"/>
              <a:t>Loving God, help us hear and know you </a:t>
            </a:r>
          </a:p>
          <a:p>
            <a:r>
              <a:rPr lang="en-US" sz="4000" dirty="0"/>
              <a:t>just as the earth and rocks do. </a:t>
            </a:r>
          </a:p>
          <a:p>
            <a:r>
              <a:rPr lang="en-US" sz="4000" dirty="0"/>
              <a:t>Help us to learn from the way in which we see creation recognize your glorious beauty.</a:t>
            </a:r>
          </a:p>
          <a:p>
            <a:r>
              <a:rPr lang="en-US" sz="4000" dirty="0"/>
              <a:t>God, to whom all creation responds,</a:t>
            </a:r>
          </a:p>
          <a:p>
            <a:r>
              <a:rPr lang="en-US" sz="4000" b="1" dirty="0"/>
              <a:t>Help us respond to you.</a:t>
            </a:r>
          </a:p>
        </p:txBody>
      </p:sp>
      <p:sp>
        <p:nvSpPr>
          <p:cNvPr id="2" name="Rectangle: Rounded Corners 1">
            <a:extLst>
              <a:ext uri="{FF2B5EF4-FFF2-40B4-BE49-F238E27FC236}">
                <a16:creationId xmlns:a16="http://schemas.microsoft.com/office/drawing/2014/main" id="{0A17613B-0CD5-63B3-8C39-0C0BB341A251}"/>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41</a:t>
            </a:r>
          </a:p>
        </p:txBody>
      </p:sp>
      <p:sp>
        <p:nvSpPr>
          <p:cNvPr id="3" name="TextBox 2">
            <a:extLst>
              <a:ext uri="{FF2B5EF4-FFF2-40B4-BE49-F238E27FC236}">
                <a16:creationId xmlns:a16="http://schemas.microsoft.com/office/drawing/2014/main" id="{A9C4AD29-FC3B-A805-F62C-D53C76BEFE4E}"/>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2/4</a:t>
            </a:r>
          </a:p>
        </p:txBody>
      </p:sp>
    </p:spTree>
    <p:extLst>
      <p:ext uri="{BB962C8B-B14F-4D97-AF65-F5344CB8AC3E}">
        <p14:creationId xmlns:p14="http://schemas.microsoft.com/office/powerpoint/2010/main" val="231144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36BE-7E2E-21FE-4CDC-877748F0C15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562B009-EE16-875C-FD1E-7A8E4A0B6945}"/>
              </a:ext>
            </a:extLst>
          </p:cNvPr>
          <p:cNvSpPr txBox="1"/>
          <p:nvPr/>
        </p:nvSpPr>
        <p:spPr>
          <a:xfrm>
            <a:off x="975688" y="2173167"/>
            <a:ext cx="12155096" cy="66171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a:t>
            </a:r>
            <a:r>
              <a:rPr kumimoji="0" lang="en-US" sz="4000" b="1" i="0" u="none" strike="noStrike" kern="1200" cap="none" spc="0" normalizeH="0" baseline="0" noProof="0" dirty="0" err="1">
                <a:ln>
                  <a:noFill/>
                </a:ln>
                <a:solidFill>
                  <a:srgbClr val="948A54"/>
                </a:solidFill>
                <a:effectLst/>
                <a:uLnTx/>
                <a:uFillTx/>
                <a:latin typeface="Calibri"/>
                <a:ea typeface="+mn-ea"/>
                <a:cs typeface="+mn-cs"/>
              </a:rPr>
              <a:t>Fraternidad</a:t>
            </a:r>
            <a:r>
              <a:rPr kumimoji="0" lang="en-US" sz="4000" b="1" i="0" u="none" strike="noStrike" kern="1200" cap="none" spc="0" normalizeH="0" baseline="0" noProof="0" dirty="0">
                <a:ln>
                  <a:noFill/>
                </a:ln>
                <a:solidFill>
                  <a:srgbClr val="948A54"/>
                </a:solidFill>
                <a:effectLst/>
                <a:uLnTx/>
                <a:uFillTx/>
                <a:latin typeface="Calibri"/>
                <a:ea typeface="+mn-ea"/>
                <a:cs typeface="+mn-cs"/>
              </a:rPr>
              <a:t> de </a:t>
            </a:r>
            <a:r>
              <a:rPr kumimoji="0" lang="en-US" sz="4000" b="1" i="0" u="none" strike="noStrike" kern="1200" cap="none" spc="0" normalizeH="0" baseline="0" noProof="0" dirty="0" err="1">
                <a:ln>
                  <a:noFill/>
                </a:ln>
                <a:solidFill>
                  <a:srgbClr val="948A54"/>
                </a:solidFill>
                <a:effectLst/>
                <a:uLnTx/>
                <a:uFillTx/>
                <a:latin typeface="Calibri"/>
                <a:ea typeface="+mn-ea"/>
                <a:cs typeface="+mn-cs"/>
              </a:rPr>
              <a:t>Presbiteriales</a:t>
            </a:r>
            <a:r>
              <a:rPr kumimoji="0" lang="en-US" sz="4000" b="1" i="0" u="none" strike="noStrike" kern="1200" cap="none" spc="0" normalizeH="0" baseline="0" noProof="0" dirty="0">
                <a:ln>
                  <a:noFill/>
                </a:ln>
                <a:solidFill>
                  <a:srgbClr val="948A54"/>
                </a:solidFill>
                <a:effectLst/>
                <a:uLnTx/>
                <a:uFillTx/>
                <a:latin typeface="Calibri"/>
                <a:ea typeface="+mn-ea"/>
                <a:cs typeface="+mn-cs"/>
              </a:rPr>
              <a:t> Mayas,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a PWS&amp;D partner in Guatemala: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a:p>
            <a:r>
              <a:rPr lang="en-US" sz="4800" dirty="0"/>
              <a:t>L</a:t>
            </a:r>
            <a:r>
              <a:rPr lang="en-US" sz="4000" dirty="0"/>
              <a:t>ord Jesus, on this day we </a:t>
            </a:r>
          </a:p>
          <a:p>
            <a:r>
              <a:rPr lang="en-US" sz="4000" dirty="0"/>
              <a:t>approach you, thanking you </a:t>
            </a:r>
          </a:p>
          <a:p>
            <a:r>
              <a:rPr lang="en-US" sz="4000" dirty="0"/>
              <a:t>for the life of the PWS&amp;D team.</a:t>
            </a:r>
          </a:p>
          <a:p>
            <a:r>
              <a:rPr lang="en-US" sz="4000" dirty="0"/>
              <a:t>Grant them wisdom in their </a:t>
            </a:r>
          </a:p>
          <a:p>
            <a:r>
              <a:rPr lang="en-US" sz="4000" dirty="0"/>
              <a:t>work. We place them in your </a:t>
            </a:r>
          </a:p>
          <a:p>
            <a:r>
              <a:rPr lang="en-US" sz="4000" dirty="0"/>
              <a:t>hands.</a:t>
            </a:r>
          </a:p>
          <a:p>
            <a:endParaRPr lang="en-US" sz="3400" i="1" dirty="0"/>
          </a:p>
          <a:p>
            <a:r>
              <a:rPr lang="en-US" sz="2800" b="1" i="1" dirty="0"/>
              <a:t>Written by </a:t>
            </a:r>
            <a:r>
              <a:rPr lang="en-US" sz="2800" b="1" i="1" dirty="0" err="1"/>
              <a:t>Fraternidad</a:t>
            </a:r>
            <a:r>
              <a:rPr lang="en-US" sz="2800" b="1" i="1" dirty="0"/>
              <a:t> de </a:t>
            </a:r>
            <a:r>
              <a:rPr lang="en-US" sz="2800" b="1" i="1" dirty="0" err="1"/>
              <a:t>Presbiteriales</a:t>
            </a:r>
            <a:r>
              <a:rPr lang="en-US" sz="2800" b="1" i="1" dirty="0"/>
              <a:t> Mayas.</a:t>
            </a:r>
            <a:endParaRPr lang="en-US" sz="2800" b="1" i="1" dirty="0">
              <a:solidFill>
                <a:srgbClr val="000000"/>
              </a:solidFill>
              <a:latin typeface="Roboto"/>
              <a:ea typeface="Roboto"/>
              <a:cs typeface="Roboto"/>
              <a:sym typeface="Roboto"/>
            </a:endParaRPr>
          </a:p>
        </p:txBody>
      </p:sp>
      <p:sp>
        <p:nvSpPr>
          <p:cNvPr id="2" name="Rectangle: Rounded Corners 1">
            <a:extLst>
              <a:ext uri="{FF2B5EF4-FFF2-40B4-BE49-F238E27FC236}">
                <a16:creationId xmlns:a16="http://schemas.microsoft.com/office/drawing/2014/main" id="{4324C2FB-FE66-4F19-8899-C72785962C5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27</a:t>
            </a:r>
          </a:p>
        </p:txBody>
      </p:sp>
      <p:pic>
        <p:nvPicPr>
          <p:cNvPr id="9" name="Picture 8" descr="A group of people posing for a photo&#10;&#10;AI-generated content may be incorrect.">
            <a:extLst>
              <a:ext uri="{FF2B5EF4-FFF2-40B4-BE49-F238E27FC236}">
                <a16:creationId xmlns:a16="http://schemas.microsoft.com/office/drawing/2014/main" id="{546229B6-98A7-26A8-78F4-E171CAB4FDEC}"/>
              </a:ext>
            </a:extLst>
          </p:cNvPr>
          <p:cNvPicPr>
            <a:picLocks noChangeAspect="1"/>
          </p:cNvPicPr>
          <p:nvPr/>
        </p:nvPicPr>
        <p:blipFill>
          <a:blip r:embed="rId2" cstate="print">
            <a:extLst>
              <a:ext uri="{28A0092B-C50C-407E-A947-70E740481C1C}">
                <a14:useLocalDpi xmlns:a14="http://schemas.microsoft.com/office/drawing/2010/main" val="0"/>
              </a:ext>
            </a:extLst>
          </a:blip>
          <a:srcRect l="2000" t="13333" r="11381" b="13422"/>
          <a:stretch>
            <a:fillRect/>
          </a:stretch>
        </p:blipFill>
        <p:spPr>
          <a:xfrm>
            <a:off x="8020635" y="4224528"/>
            <a:ext cx="5767367" cy="36576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569010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CCD4-11BA-E65E-32CC-A3758E3C93E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D47D9C0-5BDD-1DCF-3D6D-721B3021B57E}"/>
              </a:ext>
            </a:extLst>
          </p:cNvPr>
          <p:cNvSpPr txBox="1"/>
          <p:nvPr/>
        </p:nvSpPr>
        <p:spPr>
          <a:xfrm>
            <a:off x="975689" y="2488998"/>
            <a:ext cx="12100231" cy="6771084"/>
          </a:xfrm>
          <a:prstGeom prst="rect">
            <a:avLst/>
          </a:prstGeom>
        </p:spPr>
        <p:txBody>
          <a:bodyPr wrap="square" lIns="0" tIns="0" rIns="0" bIns="0" rtlCol="0" anchor="t">
            <a:spAutoFit/>
          </a:bodyPr>
          <a:lstStyle/>
          <a:p>
            <a:r>
              <a:rPr lang="en-US" sz="4000" dirty="0"/>
              <a:t>Loving God, you are present in your creation and seek to heal her wounds. You can be found walking in the garden. Open our eyes to see you, the gardener.</a:t>
            </a:r>
          </a:p>
          <a:p>
            <a:r>
              <a:rPr lang="en-US" sz="4000" dirty="0"/>
              <a:t>God, who is present with your creation,</a:t>
            </a:r>
          </a:p>
          <a:p>
            <a:r>
              <a:rPr lang="en-US" sz="4000" b="1" dirty="0"/>
              <a:t>Help us be present too.</a:t>
            </a:r>
          </a:p>
          <a:p>
            <a:endParaRPr lang="en-US" sz="4000" dirty="0"/>
          </a:p>
          <a:p>
            <a:r>
              <a:rPr lang="en-US" sz="4000" dirty="0"/>
              <a:t>Loving God, we often abandon your creation and cause its wounds. Help us to follow in your footsteps and learn to walk in the garden like you.</a:t>
            </a:r>
          </a:p>
          <a:p>
            <a:r>
              <a:rPr lang="en-US" sz="4000" dirty="0"/>
              <a:t>God, who is present with your creation,</a:t>
            </a:r>
          </a:p>
          <a:p>
            <a:r>
              <a:rPr lang="en-US" sz="4000" b="1" dirty="0"/>
              <a:t>Help us be present too.</a:t>
            </a:r>
          </a:p>
        </p:txBody>
      </p:sp>
      <p:sp>
        <p:nvSpPr>
          <p:cNvPr id="2" name="Rectangle: Rounded Corners 1">
            <a:extLst>
              <a:ext uri="{FF2B5EF4-FFF2-40B4-BE49-F238E27FC236}">
                <a16:creationId xmlns:a16="http://schemas.microsoft.com/office/drawing/2014/main" id="{4F401DE8-E349-6604-48D7-FB0CBB8393D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41</a:t>
            </a:r>
          </a:p>
        </p:txBody>
      </p:sp>
      <p:sp>
        <p:nvSpPr>
          <p:cNvPr id="3" name="TextBox 2">
            <a:extLst>
              <a:ext uri="{FF2B5EF4-FFF2-40B4-BE49-F238E27FC236}">
                <a16:creationId xmlns:a16="http://schemas.microsoft.com/office/drawing/2014/main" id="{AFDC14D2-D54E-0DF7-44C2-562D6EA01645}"/>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3/4</a:t>
            </a:r>
          </a:p>
        </p:txBody>
      </p:sp>
    </p:spTree>
    <p:extLst>
      <p:ext uri="{BB962C8B-B14F-4D97-AF65-F5344CB8AC3E}">
        <p14:creationId xmlns:p14="http://schemas.microsoft.com/office/powerpoint/2010/main" val="2263644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3C5E1-AA45-7D78-1A86-824F2670E2C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B31A19A-8671-BD15-4F4D-4020D7A1857B}"/>
              </a:ext>
            </a:extLst>
          </p:cNvPr>
          <p:cNvSpPr txBox="1"/>
          <p:nvPr/>
        </p:nvSpPr>
        <p:spPr>
          <a:xfrm>
            <a:off x="975689" y="2141526"/>
            <a:ext cx="12100231" cy="7817525"/>
          </a:xfrm>
          <a:prstGeom prst="rect">
            <a:avLst/>
          </a:prstGeom>
        </p:spPr>
        <p:txBody>
          <a:bodyPr wrap="square" lIns="0" tIns="0" rIns="0" bIns="0" rtlCol="0" anchor="t">
            <a:spAutoFit/>
          </a:bodyPr>
          <a:lstStyle/>
          <a:p>
            <a:r>
              <a:rPr lang="en-US" sz="4000" dirty="0"/>
              <a:t>Loving God, who hears every voice, knows each cry of injustice, and is attentive to the suffering of the earth: teach us to listen. Bring healing to our lives, that we may protect the world and not prey on it, that we may listen to the world you have created and not close ourselves off from it. Reveal to us the ways in which we have failed to hear your voice in how we treat the earth.</a:t>
            </a:r>
          </a:p>
          <a:p>
            <a:r>
              <a:rPr lang="en-US" sz="4000" dirty="0"/>
              <a:t>God, who listens to every living thing,</a:t>
            </a:r>
          </a:p>
          <a:p>
            <a:r>
              <a:rPr lang="en-US" sz="4000" b="1" dirty="0"/>
              <a:t>Help us listen as you do.</a:t>
            </a:r>
          </a:p>
          <a:p>
            <a:endParaRPr lang="en-US" sz="4000" dirty="0"/>
          </a:p>
          <a:p>
            <a:r>
              <a:rPr lang="en-US" sz="4000" dirty="0"/>
              <a:t>Amen.</a:t>
            </a:r>
          </a:p>
          <a:p>
            <a:endParaRPr lang="en-US" sz="40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From the Season of Creation Celebration Guide 2022.</a:t>
            </a:r>
            <a:endParaRPr lang="en-US" sz="4000" b="1" dirty="0"/>
          </a:p>
        </p:txBody>
      </p:sp>
      <p:sp>
        <p:nvSpPr>
          <p:cNvPr id="2" name="Rectangle: Rounded Corners 1">
            <a:extLst>
              <a:ext uri="{FF2B5EF4-FFF2-40B4-BE49-F238E27FC236}">
                <a16:creationId xmlns:a16="http://schemas.microsoft.com/office/drawing/2014/main" id="{49122278-1DBA-18CF-13E1-9126E1DFA46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41</a:t>
            </a:r>
          </a:p>
        </p:txBody>
      </p:sp>
      <p:sp>
        <p:nvSpPr>
          <p:cNvPr id="3" name="TextBox 2">
            <a:extLst>
              <a:ext uri="{FF2B5EF4-FFF2-40B4-BE49-F238E27FC236}">
                <a16:creationId xmlns:a16="http://schemas.microsoft.com/office/drawing/2014/main" id="{D321E50A-7CF6-42DA-40FD-53DDAFDF1331}"/>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4/4</a:t>
            </a:r>
          </a:p>
        </p:txBody>
      </p:sp>
    </p:spTree>
    <p:extLst>
      <p:ext uri="{BB962C8B-B14F-4D97-AF65-F5344CB8AC3E}">
        <p14:creationId xmlns:p14="http://schemas.microsoft.com/office/powerpoint/2010/main" val="154414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8E5A-4EA4-54AC-5780-E263DB50AF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401C15-F98A-DE25-F036-923CA57E04B5}"/>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46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DFCCA-E2D4-68C2-687C-946770E470E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A7252DA-8F6D-10A7-A74A-BF1F9519B522}"/>
              </a:ext>
            </a:extLst>
          </p:cNvPr>
          <p:cNvSpPr txBox="1"/>
          <p:nvPr/>
        </p:nvSpPr>
        <p:spPr>
          <a:xfrm>
            <a:off x="975688" y="2272305"/>
            <a:ext cx="12849494" cy="2277547"/>
          </a:xfrm>
          <a:prstGeom prst="rect">
            <a:avLst/>
          </a:prstGeom>
        </p:spPr>
        <p:txBody>
          <a:bodyPr wrap="square" lIns="0" tIns="0" rIns="0" bIns="0" rtlCol="0" anchor="t">
            <a:spAutoFit/>
          </a:bodyPr>
          <a:lstStyle/>
          <a:p>
            <a:r>
              <a:rPr lang="en-US" sz="4800" dirty="0"/>
              <a:t>O</a:t>
            </a:r>
            <a:r>
              <a:rPr lang="en-US" sz="4000" dirty="0"/>
              <a:t> God, we lift Afghanistan in our prayers as millions face severe food insecurity. May PWS&amp;D’s food assistance project provide vital support to those most affected. Amen.</a:t>
            </a:r>
          </a:p>
          <a:p>
            <a:endParaRPr lang="en-US" sz="2000" b="1" i="1" dirty="0"/>
          </a:p>
        </p:txBody>
      </p:sp>
      <p:sp>
        <p:nvSpPr>
          <p:cNvPr id="2" name="Rectangle: Rounded Corners 1">
            <a:extLst>
              <a:ext uri="{FF2B5EF4-FFF2-40B4-BE49-F238E27FC236}">
                <a16:creationId xmlns:a16="http://schemas.microsoft.com/office/drawing/2014/main" id="{A0E9547E-6BE7-DE29-1143-21B5342F3D0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42</a:t>
            </a:r>
          </a:p>
        </p:txBody>
      </p:sp>
      <p:pic>
        <p:nvPicPr>
          <p:cNvPr id="4" name="Picture 3" descr="A person handing over a person a card&#10;&#10;AI-generated content may be incorrect.">
            <a:extLst>
              <a:ext uri="{FF2B5EF4-FFF2-40B4-BE49-F238E27FC236}">
                <a16:creationId xmlns:a16="http://schemas.microsoft.com/office/drawing/2014/main" id="{8FBB5787-25C2-EE87-CBCA-1EB3E734470D}"/>
              </a:ext>
            </a:extLst>
          </p:cNvPr>
          <p:cNvPicPr>
            <a:picLocks noChangeAspect="1"/>
          </p:cNvPicPr>
          <p:nvPr/>
        </p:nvPicPr>
        <p:blipFill>
          <a:blip r:embed="rId2" cstate="print">
            <a:extLst>
              <a:ext uri="{28A0092B-C50C-407E-A947-70E740481C1C}">
                <a14:useLocalDpi xmlns:a14="http://schemas.microsoft.com/office/drawing/2010/main" val="0"/>
              </a:ext>
            </a:extLst>
          </a:blip>
          <a:srcRect l="5858" t="20438" r="1891"/>
          <a:stretch>
            <a:fillRect/>
          </a:stretch>
        </p:blipFill>
        <p:spPr>
          <a:xfrm>
            <a:off x="2906973" y="4781868"/>
            <a:ext cx="8461470" cy="486502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979665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F31EF-D6C5-627C-86ED-A13E940192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6AE4AF-B98B-3836-9928-28E9AE70AFD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14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0A0A-86A2-0EE2-6189-13483B716DE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8C0F0C14-1686-BA5F-65D0-CBAA2294B380}"/>
              </a:ext>
            </a:extLst>
          </p:cNvPr>
          <p:cNvSpPr txBox="1"/>
          <p:nvPr/>
        </p:nvSpPr>
        <p:spPr>
          <a:xfrm>
            <a:off x="975688" y="2202562"/>
            <a:ext cx="7854419" cy="7509748"/>
          </a:xfrm>
          <a:prstGeom prst="rect">
            <a:avLst/>
          </a:prstGeom>
        </p:spPr>
        <p:txBody>
          <a:bodyPr wrap="square" lIns="0" tIns="0" rIns="0" bIns="0" rtlCol="0" anchor="t">
            <a:spAutoFit/>
          </a:bodyPr>
          <a:lstStyle/>
          <a:p>
            <a:r>
              <a:rPr lang="en-US" sz="4800" dirty="0"/>
              <a:t>G</a:t>
            </a:r>
            <a:r>
              <a:rPr lang="en-US" sz="4000" dirty="0"/>
              <a:t>reat provider, thank you for the hope felt by people who are receiving education, skills training and small business opportunities through PWS&amp;D’s livelihoods programs. We entrust the continued financial stability of program participants into your hands, as they work to grow their livelihoods and become more resilient against cycles of poverty. </a:t>
            </a:r>
          </a:p>
          <a:p>
            <a:endParaRPr lang="en-US" sz="4000" dirty="0"/>
          </a:p>
          <a:p>
            <a:r>
              <a:rPr lang="en-US" sz="4000" dirty="0"/>
              <a:t>Amen.</a:t>
            </a:r>
            <a:endParaRPr lang="en-US" sz="4000" b="1" i="1" dirty="0"/>
          </a:p>
        </p:txBody>
      </p:sp>
      <p:sp>
        <p:nvSpPr>
          <p:cNvPr id="2" name="Rectangle: Rounded Corners 1">
            <a:extLst>
              <a:ext uri="{FF2B5EF4-FFF2-40B4-BE49-F238E27FC236}">
                <a16:creationId xmlns:a16="http://schemas.microsoft.com/office/drawing/2014/main" id="{39632146-612E-7E59-C891-76C22BCCBC9B}"/>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43</a:t>
            </a:r>
          </a:p>
        </p:txBody>
      </p:sp>
      <p:pic>
        <p:nvPicPr>
          <p:cNvPr id="4" name="Picture 3" descr="A person looking at clothes on a table&#10;&#10;AI-generated content may be incorrect.">
            <a:extLst>
              <a:ext uri="{FF2B5EF4-FFF2-40B4-BE49-F238E27FC236}">
                <a16:creationId xmlns:a16="http://schemas.microsoft.com/office/drawing/2014/main" id="{12DDBD08-A717-9961-20D9-2F5C3616EB1C}"/>
              </a:ext>
            </a:extLst>
          </p:cNvPr>
          <p:cNvPicPr>
            <a:picLocks noChangeAspect="1"/>
          </p:cNvPicPr>
          <p:nvPr/>
        </p:nvPicPr>
        <p:blipFill>
          <a:blip r:embed="rId2">
            <a:extLst>
              <a:ext uri="{28A0092B-C50C-407E-A947-70E740481C1C}">
                <a14:useLocalDpi xmlns:a14="http://schemas.microsoft.com/office/drawing/2010/main" val="0"/>
              </a:ext>
            </a:extLst>
          </a:blip>
          <a:srcRect l="18513" t="6781" r="11437" b="4068"/>
          <a:stretch>
            <a:fillRect/>
          </a:stretch>
        </p:blipFill>
        <p:spPr>
          <a:xfrm>
            <a:off x="9457894" y="2038784"/>
            <a:ext cx="4425526" cy="7509749"/>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428648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4780-23B1-2032-520E-5E9C07E3AA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448787-5FD0-AFFA-40B9-530F663F9518}"/>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00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AA2D-4D54-1D8F-FB33-7062E3FD2CA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F5E06D7-DBBE-D821-F225-CB3C06668768}"/>
              </a:ext>
            </a:extLst>
          </p:cNvPr>
          <p:cNvSpPr txBox="1"/>
          <p:nvPr/>
        </p:nvSpPr>
        <p:spPr>
          <a:xfrm>
            <a:off x="975688" y="2120908"/>
            <a:ext cx="12849494" cy="701730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Church of North India-Synodical Board of Social Services, a PWS&amp;D partner in India:</a:t>
            </a:r>
          </a:p>
          <a:p>
            <a:endParaRPr lang="en-US" sz="4800" dirty="0"/>
          </a:p>
          <a:p>
            <a:r>
              <a:rPr lang="en-US" sz="4800" dirty="0"/>
              <a:t>D</a:t>
            </a:r>
            <a:r>
              <a:rPr lang="en-US" sz="4000" dirty="0"/>
              <a:t>ear Lord,</a:t>
            </a:r>
          </a:p>
          <a:p>
            <a:endParaRPr lang="en-US" sz="4000" dirty="0"/>
          </a:p>
          <a:p>
            <a:r>
              <a:rPr lang="en-US" sz="4000" dirty="0"/>
              <a:t>We pray for blessing upon young people who work alongside the CNI SBSS team. We pray that you will nurture them. May they be motivated to serve for the good of the community.</a:t>
            </a:r>
          </a:p>
          <a:p>
            <a:endParaRPr lang="en-US" sz="4000" dirty="0"/>
          </a:p>
          <a:p>
            <a:r>
              <a:rPr lang="en-US" sz="4000" dirty="0"/>
              <a:t>We pray that you would provide opportunities for young people to develop their skills and live up to their full potential.</a:t>
            </a:r>
            <a:endParaRPr lang="en-US" sz="4000" b="1" i="1" dirty="0"/>
          </a:p>
        </p:txBody>
      </p:sp>
      <p:sp>
        <p:nvSpPr>
          <p:cNvPr id="2" name="Rectangle: Rounded Corners 1">
            <a:extLst>
              <a:ext uri="{FF2B5EF4-FFF2-40B4-BE49-F238E27FC236}">
                <a16:creationId xmlns:a16="http://schemas.microsoft.com/office/drawing/2014/main" id="{D224218F-CDFA-0C74-AAE9-A794EC55A3E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44</a:t>
            </a:r>
          </a:p>
        </p:txBody>
      </p:sp>
      <p:sp>
        <p:nvSpPr>
          <p:cNvPr id="3" name="TextBox 2">
            <a:extLst>
              <a:ext uri="{FF2B5EF4-FFF2-40B4-BE49-F238E27FC236}">
                <a16:creationId xmlns:a16="http://schemas.microsoft.com/office/drawing/2014/main" id="{CF832715-F0DB-7883-4DCA-84DC7FB84F17}"/>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2626023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47123-815E-8DB5-B768-B8CF5ACB1C5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3929C4A-514E-45B6-679B-ABB6E770F71A}"/>
              </a:ext>
            </a:extLst>
          </p:cNvPr>
          <p:cNvSpPr txBox="1"/>
          <p:nvPr/>
        </p:nvSpPr>
        <p:spPr>
          <a:xfrm>
            <a:off x="975688" y="2779276"/>
            <a:ext cx="12849494" cy="5478423"/>
          </a:xfrm>
          <a:prstGeom prst="rect">
            <a:avLst/>
          </a:prstGeom>
        </p:spPr>
        <p:txBody>
          <a:bodyPr wrap="square" lIns="0" tIns="0" rIns="0" bIns="0" rtlCol="0" anchor="t">
            <a:spAutoFit/>
          </a:bodyPr>
          <a:lstStyle/>
          <a:p>
            <a:r>
              <a:rPr lang="en-US" sz="4000" dirty="0"/>
              <a:t>We pray that you will raise up good leaders from among them, who will lead with wisdom, courage and integrity. May their voices be heard and valued, as they advocate for justice, peace and progress.</a:t>
            </a:r>
          </a:p>
          <a:p>
            <a:endParaRPr lang="en-US" sz="4000" dirty="0"/>
          </a:p>
          <a:p>
            <a:r>
              <a:rPr lang="en-US" sz="4000" dirty="0"/>
              <a:t>In your mercy,</a:t>
            </a:r>
          </a:p>
          <a:p>
            <a:r>
              <a:rPr lang="en-US" sz="4000" dirty="0"/>
              <a:t>hear our prayers. Amen.</a:t>
            </a:r>
          </a:p>
          <a:p>
            <a:endParaRPr lang="en-US" sz="4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Church of North India-Synodical Board of Social Services.</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5DA04D7-C36C-E35F-3A9A-4BCBB8BECD1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44</a:t>
            </a:r>
          </a:p>
        </p:txBody>
      </p:sp>
      <p:sp>
        <p:nvSpPr>
          <p:cNvPr id="3" name="TextBox 2">
            <a:extLst>
              <a:ext uri="{FF2B5EF4-FFF2-40B4-BE49-F238E27FC236}">
                <a16:creationId xmlns:a16="http://schemas.microsoft.com/office/drawing/2014/main" id="{6EA42EDE-71D6-57B7-3765-C59A02538100}"/>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4114082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2F15-D6A6-9356-0DF8-F45CD1B124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E91738-C659-A698-DCC3-E3128B423773}"/>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79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429E-8BE5-BF30-E4F0-1106AB1E28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DFF663-0916-9D8A-73AF-08C69F0FB496}"/>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63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9DBED-757D-B0E7-4EA5-DB667F1203B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2E43220-78FD-B83F-2397-2CA82185BEEC}"/>
              </a:ext>
            </a:extLst>
          </p:cNvPr>
          <p:cNvSpPr txBox="1"/>
          <p:nvPr/>
        </p:nvSpPr>
        <p:spPr>
          <a:xfrm>
            <a:off x="975688" y="2029468"/>
            <a:ext cx="12917294" cy="6894195"/>
          </a:xfrm>
          <a:prstGeom prst="rect">
            <a:avLst/>
          </a:prstGeom>
        </p:spPr>
        <p:txBody>
          <a:bodyPr wrap="square" lIns="0" tIns="0" rIns="0" bIns="0" rtlCol="0" anchor="t">
            <a:spAutoFit/>
          </a:bodyPr>
          <a:lstStyle/>
          <a:p>
            <a:r>
              <a:rPr lang="en-US" sz="4800" dirty="0"/>
              <a:t>G</a:t>
            </a:r>
            <a:r>
              <a:rPr lang="en-US" sz="4000" dirty="0"/>
              <a:t>racious God,</a:t>
            </a:r>
          </a:p>
          <a:p>
            <a:endParaRPr lang="en-US" sz="4000" dirty="0"/>
          </a:p>
          <a:p>
            <a:r>
              <a:rPr lang="en-US" sz="4000" dirty="0"/>
              <a:t>The harvest is plentiful but the workers are few.</a:t>
            </a:r>
          </a:p>
          <a:p>
            <a:r>
              <a:rPr lang="en-US" sz="4000" dirty="0"/>
              <a:t>Thank you for sending your people to plant seeds and that you continue to grow them.</a:t>
            </a:r>
          </a:p>
          <a:p>
            <a:endParaRPr lang="en-US" sz="4000" dirty="0"/>
          </a:p>
          <a:p>
            <a:r>
              <a:rPr lang="en-US" sz="4000" dirty="0"/>
              <a:t>We pray for students across the world. Whichever season they are in, we pray that you may still their hearts and minds to pursue wisdom and knowledge for the glory of your kingdom. We pray that you equip students to be the next generation of leaders and that they know that you are a loving God.</a:t>
            </a:r>
          </a:p>
        </p:txBody>
      </p:sp>
      <p:sp>
        <p:nvSpPr>
          <p:cNvPr id="2" name="Rectangle: Rounded Corners 1">
            <a:extLst>
              <a:ext uri="{FF2B5EF4-FFF2-40B4-BE49-F238E27FC236}">
                <a16:creationId xmlns:a16="http://schemas.microsoft.com/office/drawing/2014/main" id="{6DB84CFA-2883-0116-9CAF-16FE94190504}"/>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45</a:t>
            </a:r>
          </a:p>
        </p:txBody>
      </p:sp>
      <p:sp>
        <p:nvSpPr>
          <p:cNvPr id="3" name="TextBox 2">
            <a:extLst>
              <a:ext uri="{FF2B5EF4-FFF2-40B4-BE49-F238E27FC236}">
                <a16:creationId xmlns:a16="http://schemas.microsoft.com/office/drawing/2014/main" id="{D8166CF3-9177-EFEE-EC4C-09CA74408153}"/>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2452899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64B3F-9644-F6B1-BB0E-CD018DCA225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F936602-B73D-E3AA-D574-A61DEE99CC88}"/>
              </a:ext>
            </a:extLst>
          </p:cNvPr>
          <p:cNvSpPr txBox="1"/>
          <p:nvPr/>
        </p:nvSpPr>
        <p:spPr>
          <a:xfrm>
            <a:off x="975688" y="2596396"/>
            <a:ext cx="12917294" cy="4739759"/>
          </a:xfrm>
          <a:prstGeom prst="rect">
            <a:avLst/>
          </a:prstGeom>
        </p:spPr>
        <p:txBody>
          <a:bodyPr wrap="square" lIns="0" tIns="0" rIns="0" bIns="0" rtlCol="0" anchor="t">
            <a:spAutoFit/>
          </a:bodyPr>
          <a:lstStyle/>
          <a:p>
            <a:r>
              <a:rPr lang="en-US" sz="4000" dirty="0"/>
              <a:t>Gracious God, you are great and you are good. You are loving and almighty. We pray that you bless students and work in them in the days to come. </a:t>
            </a:r>
            <a:r>
              <a:rPr lang="en-US" sz="4000" dirty="0" err="1"/>
              <a:t>Honour</a:t>
            </a:r>
            <a:r>
              <a:rPr lang="en-US" sz="4000" dirty="0"/>
              <a:t>, power and glory all belong to you. In the mighty and matchless name of Jesus, we pray. </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Joseph Ragbir, PWS&amp;D Champion at Montreal School of Theology.</a:t>
            </a:r>
          </a:p>
        </p:txBody>
      </p:sp>
      <p:sp>
        <p:nvSpPr>
          <p:cNvPr id="2" name="Rectangle: Rounded Corners 1">
            <a:extLst>
              <a:ext uri="{FF2B5EF4-FFF2-40B4-BE49-F238E27FC236}">
                <a16:creationId xmlns:a16="http://schemas.microsoft.com/office/drawing/2014/main" id="{3E64CD9A-E40F-851C-EB01-D55DBFD26D37}"/>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45</a:t>
            </a:r>
          </a:p>
        </p:txBody>
      </p:sp>
      <p:sp>
        <p:nvSpPr>
          <p:cNvPr id="3" name="TextBox 2">
            <a:extLst>
              <a:ext uri="{FF2B5EF4-FFF2-40B4-BE49-F238E27FC236}">
                <a16:creationId xmlns:a16="http://schemas.microsoft.com/office/drawing/2014/main" id="{793EA948-5329-65DA-BC53-D856DBCEFE64}"/>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3233085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18C6-B81F-62A6-0B5A-71F3225364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8DE95F-D232-F9F5-312B-A4D322A7368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8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715F-E775-0C45-5497-E485099EFF6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8FDB5E-D984-7D1E-FDAB-41FCBB3F6DF7}"/>
              </a:ext>
            </a:extLst>
          </p:cNvPr>
          <p:cNvSpPr txBox="1"/>
          <p:nvPr/>
        </p:nvSpPr>
        <p:spPr>
          <a:xfrm>
            <a:off x="975688" y="2357016"/>
            <a:ext cx="12301400" cy="627864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the Duncan Hospital, a PWS&amp;D partner in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a:p>
            <a:r>
              <a:rPr lang="en-US" sz="4800" dirty="0"/>
              <a:t>G</a:t>
            </a:r>
            <a:r>
              <a:rPr lang="en-US" sz="4000" dirty="0"/>
              <a:t>racious and Faithful God,</a:t>
            </a:r>
          </a:p>
          <a:p>
            <a:r>
              <a:rPr lang="en-US" sz="4000" dirty="0"/>
              <a:t>We thank you for your abundant blessings</a:t>
            </a:r>
          </a:p>
          <a:p>
            <a:r>
              <a:rPr lang="en-US" sz="4000" dirty="0"/>
              <a:t>and for the hands you have joined together in service.</a:t>
            </a:r>
          </a:p>
          <a:p>
            <a:r>
              <a:rPr lang="en-US" sz="4000" dirty="0"/>
              <a:t>With grateful hearts, we lift up PWS&amp;D and all our partners</a:t>
            </a:r>
          </a:p>
          <a:p>
            <a:r>
              <a:rPr lang="en-US" sz="4000" dirty="0"/>
              <a:t>who walk alongside the Duncan Hospital,</a:t>
            </a:r>
          </a:p>
          <a:p>
            <a:r>
              <a:rPr lang="en-US" sz="4000" dirty="0"/>
              <a:t>enabling us to serve the poor, the sick </a:t>
            </a:r>
          </a:p>
          <a:p>
            <a:r>
              <a:rPr lang="en-US" sz="4000" dirty="0"/>
              <a:t>and the marginalized in Bihar. </a:t>
            </a:r>
          </a:p>
        </p:txBody>
      </p:sp>
      <p:sp>
        <p:nvSpPr>
          <p:cNvPr id="2" name="Rectangle: Rounded Corners 1">
            <a:extLst>
              <a:ext uri="{FF2B5EF4-FFF2-40B4-BE49-F238E27FC236}">
                <a16:creationId xmlns:a16="http://schemas.microsoft.com/office/drawing/2014/main" id="{7D335551-217C-522A-CD7E-3A9DEF2EF79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46</a:t>
            </a:r>
          </a:p>
        </p:txBody>
      </p:sp>
      <p:sp>
        <p:nvSpPr>
          <p:cNvPr id="3" name="TextBox 2">
            <a:extLst>
              <a:ext uri="{FF2B5EF4-FFF2-40B4-BE49-F238E27FC236}">
                <a16:creationId xmlns:a16="http://schemas.microsoft.com/office/drawing/2014/main" id="{BCDF9530-F174-36A1-811F-99B48412300A}"/>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1/3</a:t>
            </a:r>
          </a:p>
        </p:txBody>
      </p:sp>
    </p:spTree>
    <p:extLst>
      <p:ext uri="{BB962C8B-B14F-4D97-AF65-F5344CB8AC3E}">
        <p14:creationId xmlns:p14="http://schemas.microsoft.com/office/powerpoint/2010/main" val="2417265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84A0-66FD-FADD-EB9B-25DB3103D59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0173DEA-1651-49DE-EEDC-7A3F226FC6DF}"/>
              </a:ext>
            </a:extLst>
          </p:cNvPr>
          <p:cNvSpPr txBox="1"/>
          <p:nvPr/>
        </p:nvSpPr>
        <p:spPr>
          <a:xfrm>
            <a:off x="975688" y="2431804"/>
            <a:ext cx="12301400" cy="6155531"/>
          </a:xfrm>
          <a:prstGeom prst="rect">
            <a:avLst/>
          </a:prstGeom>
        </p:spPr>
        <p:txBody>
          <a:bodyPr wrap="square" lIns="0" tIns="0" rIns="0" bIns="0" rtlCol="0" anchor="t">
            <a:spAutoFit/>
          </a:bodyPr>
          <a:lstStyle/>
          <a:p>
            <a:r>
              <a:rPr lang="en-US" sz="4000" dirty="0"/>
              <a:t>Lord, through their generosity and support,</a:t>
            </a:r>
          </a:p>
          <a:p>
            <a:r>
              <a:rPr lang="en-US" sz="4000" dirty="0"/>
              <a:t>we are strengthened to bring healing to the suffering,</a:t>
            </a:r>
          </a:p>
          <a:p>
            <a:r>
              <a:rPr lang="en-US" sz="4000" dirty="0"/>
              <a:t>empowerment to the vulnerable,</a:t>
            </a:r>
          </a:p>
          <a:p>
            <a:r>
              <a:rPr lang="en-US" sz="4000" dirty="0"/>
              <a:t>and hope to those in despair.</a:t>
            </a:r>
            <a:endParaRPr lang="en-US" sz="4000" b="1" i="1" dirty="0"/>
          </a:p>
          <a:p>
            <a:endParaRPr lang="en-US" sz="4000" dirty="0"/>
          </a:p>
          <a:p>
            <a:r>
              <a:rPr lang="en-US" sz="4000" dirty="0"/>
              <a:t>May every act of care, every word of kindness,</a:t>
            </a:r>
          </a:p>
          <a:p>
            <a:r>
              <a:rPr lang="en-US" sz="4000" dirty="0"/>
              <a:t>and every touch of compassion reflect your love and grace.</a:t>
            </a:r>
          </a:p>
          <a:p>
            <a:r>
              <a:rPr lang="en-US" sz="4000" dirty="0"/>
              <a:t>As we </a:t>
            </a:r>
            <a:r>
              <a:rPr lang="en-US" sz="4000" dirty="0" err="1"/>
              <a:t>labour</a:t>
            </a:r>
            <a:r>
              <a:rPr lang="en-US" sz="4000" dirty="0"/>
              <a:t> together,</a:t>
            </a:r>
          </a:p>
          <a:p>
            <a:r>
              <a:rPr lang="en-US" sz="4000" dirty="0"/>
              <a:t>let our service be a testimony to your goodness.</a:t>
            </a:r>
          </a:p>
          <a:p>
            <a:endParaRPr lang="en-US" sz="4000" dirty="0"/>
          </a:p>
        </p:txBody>
      </p:sp>
      <p:sp>
        <p:nvSpPr>
          <p:cNvPr id="2" name="Rectangle: Rounded Corners 1">
            <a:extLst>
              <a:ext uri="{FF2B5EF4-FFF2-40B4-BE49-F238E27FC236}">
                <a16:creationId xmlns:a16="http://schemas.microsoft.com/office/drawing/2014/main" id="{31112CF3-13F7-F71A-D88A-42148D106A3E}"/>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46</a:t>
            </a:r>
          </a:p>
        </p:txBody>
      </p:sp>
      <p:sp>
        <p:nvSpPr>
          <p:cNvPr id="3" name="TextBox 2">
            <a:extLst>
              <a:ext uri="{FF2B5EF4-FFF2-40B4-BE49-F238E27FC236}">
                <a16:creationId xmlns:a16="http://schemas.microsoft.com/office/drawing/2014/main" id="{CD97B6FA-32D3-1116-6B2D-F031F358A11B}"/>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2/3</a:t>
            </a:r>
          </a:p>
        </p:txBody>
      </p:sp>
    </p:spTree>
    <p:extLst>
      <p:ext uri="{BB962C8B-B14F-4D97-AF65-F5344CB8AC3E}">
        <p14:creationId xmlns:p14="http://schemas.microsoft.com/office/powerpoint/2010/main" val="3472263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E324-D5E6-5470-734A-55D62E7CCB3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014EEB8-56AD-B8B8-87CE-DB7CECDC15BF}"/>
              </a:ext>
            </a:extLst>
          </p:cNvPr>
          <p:cNvSpPr txBox="1"/>
          <p:nvPr/>
        </p:nvSpPr>
        <p:spPr>
          <a:xfrm>
            <a:off x="975688" y="2193244"/>
            <a:ext cx="12301400" cy="7201972"/>
          </a:xfrm>
          <a:prstGeom prst="rect">
            <a:avLst/>
          </a:prstGeom>
        </p:spPr>
        <p:txBody>
          <a:bodyPr wrap="square" lIns="0" tIns="0" rIns="0" bIns="0" rtlCol="0" anchor="t">
            <a:spAutoFit/>
          </a:bodyPr>
          <a:lstStyle/>
          <a:p>
            <a:r>
              <a:rPr lang="en-US" sz="4000" dirty="0"/>
              <a:t>May all we do glorify your name,</a:t>
            </a:r>
          </a:p>
          <a:p>
            <a:r>
              <a:rPr lang="en-US" sz="4000" dirty="0"/>
              <a:t>so that through us, many may see your light</a:t>
            </a:r>
          </a:p>
          <a:p>
            <a:r>
              <a:rPr lang="en-US" sz="4000" dirty="0"/>
              <a:t>and know your unfailing love.</a:t>
            </a:r>
          </a:p>
          <a:p>
            <a:r>
              <a:rPr lang="en-US" sz="4000" dirty="0"/>
              <a:t>Unite us in purpose, sustain us in our mission</a:t>
            </a:r>
          </a:p>
          <a:p>
            <a:r>
              <a:rPr lang="en-US" sz="4000" dirty="0"/>
              <a:t>and bless this partnership for the flourishing of your people.</a:t>
            </a:r>
          </a:p>
          <a:p>
            <a:endParaRPr lang="en-US" sz="4000" dirty="0"/>
          </a:p>
          <a:p>
            <a:r>
              <a:rPr lang="en-US" sz="4000" dirty="0"/>
              <a:t>In Jesus’ name, we pray.</a:t>
            </a:r>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The Duncan Hospital.</a:t>
            </a:r>
          </a:p>
          <a:p>
            <a:endParaRPr lang="en-US" sz="4000" b="1" i="1" dirty="0"/>
          </a:p>
        </p:txBody>
      </p:sp>
      <p:sp>
        <p:nvSpPr>
          <p:cNvPr id="2" name="Rectangle: Rounded Corners 1">
            <a:extLst>
              <a:ext uri="{FF2B5EF4-FFF2-40B4-BE49-F238E27FC236}">
                <a16:creationId xmlns:a16="http://schemas.microsoft.com/office/drawing/2014/main" id="{4DAA56AF-7502-751E-D432-644A788D64B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46</a:t>
            </a:r>
          </a:p>
        </p:txBody>
      </p:sp>
      <p:sp>
        <p:nvSpPr>
          <p:cNvPr id="5" name="TextBox 4">
            <a:extLst>
              <a:ext uri="{FF2B5EF4-FFF2-40B4-BE49-F238E27FC236}">
                <a16:creationId xmlns:a16="http://schemas.microsoft.com/office/drawing/2014/main" id="{AE2703FC-4AAB-D98E-B918-BDB21B940D4F}"/>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3/3</a:t>
            </a:r>
          </a:p>
        </p:txBody>
      </p:sp>
    </p:spTree>
    <p:extLst>
      <p:ext uri="{BB962C8B-B14F-4D97-AF65-F5344CB8AC3E}">
        <p14:creationId xmlns:p14="http://schemas.microsoft.com/office/powerpoint/2010/main" val="3055448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32C7-013A-527E-DA19-41C2A1FB65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00324D-8EAD-55D6-6E09-2D9B8A3D126A}"/>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009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2011-BB13-B69B-3F02-3943ACAAAB6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2A74370-4CC6-7887-C9B1-B0A2EAD401CC}"/>
              </a:ext>
            </a:extLst>
          </p:cNvPr>
          <p:cNvSpPr txBox="1"/>
          <p:nvPr/>
        </p:nvSpPr>
        <p:spPr>
          <a:xfrm>
            <a:off x="975688" y="5156487"/>
            <a:ext cx="12849494" cy="4431983"/>
          </a:xfrm>
          <a:prstGeom prst="rect">
            <a:avLst/>
          </a:prstGeom>
        </p:spPr>
        <p:txBody>
          <a:bodyPr wrap="square" lIns="0" tIns="0" rIns="0" bIns="0" rtlCol="0" anchor="t">
            <a:spAutoFit/>
          </a:bodyPr>
          <a:lstStyle/>
          <a:p>
            <a:r>
              <a:rPr lang="en-US" sz="4800" dirty="0"/>
              <a:t>G</a:t>
            </a:r>
            <a:r>
              <a:rPr lang="en-US" sz="4000" dirty="0"/>
              <a:t>od of creation, we give thanks for PWS&amp;D partners teaching conservation agriculture, which is helping farmers protect and revitalize life-giving soil and cultivate plentiful harvests. </a:t>
            </a:r>
          </a:p>
          <a:p>
            <a:endParaRPr lang="en-US" sz="4000" dirty="0"/>
          </a:p>
          <a:p>
            <a:r>
              <a:rPr lang="en-US" sz="4000" dirty="0"/>
              <a:t>Bless their yields to help break the cycle of poverty. </a:t>
            </a:r>
          </a:p>
          <a:p>
            <a:endParaRPr lang="en-US" sz="4000" dirty="0"/>
          </a:p>
          <a:p>
            <a:r>
              <a:rPr lang="en-US" sz="4000" dirty="0"/>
              <a:t>Amen.</a:t>
            </a:r>
            <a:endParaRPr lang="en-US" sz="4000" b="1" i="1" dirty="0"/>
          </a:p>
        </p:txBody>
      </p:sp>
      <p:sp>
        <p:nvSpPr>
          <p:cNvPr id="2" name="Rectangle: Rounded Corners 1">
            <a:extLst>
              <a:ext uri="{FF2B5EF4-FFF2-40B4-BE49-F238E27FC236}">
                <a16:creationId xmlns:a16="http://schemas.microsoft.com/office/drawing/2014/main" id="{B0D2D189-08C8-CFE0-11CC-78CF9DEB1FBA}"/>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47</a:t>
            </a:r>
          </a:p>
        </p:txBody>
      </p:sp>
      <p:pic>
        <p:nvPicPr>
          <p:cNvPr id="9" name="Picture 8" descr="A group of people walking in a field&#10;&#10;AI-generated content may be incorrect.">
            <a:extLst>
              <a:ext uri="{FF2B5EF4-FFF2-40B4-BE49-F238E27FC236}">
                <a16:creationId xmlns:a16="http://schemas.microsoft.com/office/drawing/2014/main" id="{7618F255-A375-0F90-FD6B-C1405D808E16}"/>
              </a:ext>
            </a:extLst>
          </p:cNvPr>
          <p:cNvPicPr>
            <a:picLocks noChangeAspect="1"/>
          </p:cNvPicPr>
          <p:nvPr/>
        </p:nvPicPr>
        <p:blipFill>
          <a:blip r:embed="rId2" cstate="print">
            <a:extLst>
              <a:ext uri="{28A0092B-C50C-407E-A947-70E740481C1C}">
                <a14:useLocalDpi xmlns:a14="http://schemas.microsoft.com/office/drawing/2010/main" val="0"/>
              </a:ext>
            </a:extLst>
          </a:blip>
          <a:srcRect l="61075"/>
          <a:stretch>
            <a:fillRect/>
          </a:stretch>
        </p:blipFill>
        <p:spPr>
          <a:xfrm rot="5400000">
            <a:off x="5922636" y="322598"/>
            <a:ext cx="3150247" cy="606988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3403259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9BA96-1BEA-08CF-B8BB-C63AD20E6DB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FD69E5-E103-2D68-6CC5-187512EBF20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072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F433-B9A5-6455-CC21-FBC74421ED8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C5C759E-5744-BC6B-2AE2-B2299E17A86E}"/>
              </a:ext>
            </a:extLst>
          </p:cNvPr>
          <p:cNvSpPr txBox="1"/>
          <p:nvPr/>
        </p:nvSpPr>
        <p:spPr>
          <a:xfrm>
            <a:off x="975688" y="2553860"/>
            <a:ext cx="12849494" cy="5663089"/>
          </a:xfrm>
          <a:prstGeom prst="rect">
            <a:avLst/>
          </a:prstGeom>
        </p:spPr>
        <p:txBody>
          <a:bodyPr wrap="square" lIns="0" tIns="0" rIns="0" bIns="0" rtlCol="0" anchor="t">
            <a:spAutoFit/>
          </a:bodyPr>
          <a:lstStyle/>
          <a:p>
            <a:r>
              <a:rPr lang="en-US" sz="4800" dirty="0"/>
              <a:t>O </a:t>
            </a:r>
            <a:r>
              <a:rPr lang="en-US" sz="4000" dirty="0"/>
              <a:t>God of love, true source of peace,</a:t>
            </a:r>
          </a:p>
          <a:p>
            <a:r>
              <a:rPr lang="en-US" sz="4000" dirty="0"/>
              <a:t>make wars throughout the world to cease;</a:t>
            </a:r>
          </a:p>
          <a:p>
            <a:r>
              <a:rPr lang="en-US" sz="4000" dirty="0"/>
              <a:t>the wrath of sinful hearts restrain:</a:t>
            </a:r>
          </a:p>
          <a:p>
            <a:r>
              <a:rPr lang="en-US" sz="4000" dirty="0"/>
              <a:t>give peace, O God, give peace again.</a:t>
            </a:r>
          </a:p>
          <a:p>
            <a:endParaRPr lang="en-US" sz="4000" dirty="0"/>
          </a:p>
          <a:p>
            <a:r>
              <a:rPr lang="en-US" sz="4000" dirty="0"/>
              <a:t>Remember, Lord, your works of old,</a:t>
            </a:r>
          </a:p>
          <a:p>
            <a:r>
              <a:rPr lang="en-US" sz="4000" dirty="0"/>
              <a:t>the wonders that our forebears told;</a:t>
            </a:r>
          </a:p>
          <a:p>
            <a:r>
              <a:rPr lang="en-US" sz="4000" dirty="0"/>
              <a:t>remember not our sin’s deep stain:</a:t>
            </a:r>
          </a:p>
          <a:p>
            <a:r>
              <a:rPr lang="en-US" sz="4000" dirty="0"/>
              <a:t>give peace, O God, give peace again.</a:t>
            </a:r>
            <a:endParaRPr lang="en-US" sz="4000" b="1" i="1" dirty="0"/>
          </a:p>
        </p:txBody>
      </p:sp>
      <p:sp>
        <p:nvSpPr>
          <p:cNvPr id="2" name="Rectangle: Rounded Corners 1">
            <a:extLst>
              <a:ext uri="{FF2B5EF4-FFF2-40B4-BE49-F238E27FC236}">
                <a16:creationId xmlns:a16="http://schemas.microsoft.com/office/drawing/2014/main" id="{3997DC72-2493-4552-F3ED-D4C26CDFFA89}"/>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48</a:t>
            </a:r>
          </a:p>
        </p:txBody>
      </p:sp>
      <p:sp>
        <p:nvSpPr>
          <p:cNvPr id="3" name="TextBox 2">
            <a:extLst>
              <a:ext uri="{FF2B5EF4-FFF2-40B4-BE49-F238E27FC236}">
                <a16:creationId xmlns:a16="http://schemas.microsoft.com/office/drawing/2014/main" id="{51BEEC0B-FB7E-1927-9997-88C1D43C3E3D}"/>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3833436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E380-A511-646A-2D09-F0403EDA621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A14CF4C-198A-B237-A2A7-5F6E3A5481CC}"/>
              </a:ext>
            </a:extLst>
          </p:cNvPr>
          <p:cNvSpPr txBox="1"/>
          <p:nvPr/>
        </p:nvSpPr>
        <p:spPr>
          <a:xfrm>
            <a:off x="975688" y="2674563"/>
            <a:ext cx="9649640" cy="6093976"/>
          </a:xfrm>
          <a:prstGeom prst="rect">
            <a:avLst/>
          </a:prstGeom>
        </p:spPr>
        <p:txBody>
          <a:bodyPr wrap="square" lIns="0" tIns="0" rIns="0" bIns="0" rtlCol="0" anchor="t">
            <a:spAutoFit/>
          </a:bodyPr>
          <a:lstStyle/>
          <a:p>
            <a:r>
              <a:rPr lang="en-US" sz="4800" dirty="0"/>
              <a:t>G</a:t>
            </a:r>
            <a:r>
              <a:rPr lang="en-US" sz="4000" dirty="0"/>
              <a:t>od be in my head and in my understanding;</a:t>
            </a:r>
          </a:p>
          <a:p>
            <a:r>
              <a:rPr lang="en-US" sz="4000" dirty="0"/>
              <a:t>God be in my eyes and in my looking;</a:t>
            </a:r>
          </a:p>
          <a:p>
            <a:r>
              <a:rPr lang="en-US" sz="4000" dirty="0"/>
              <a:t>God be in my mouth and in my speaking;</a:t>
            </a:r>
          </a:p>
          <a:p>
            <a:r>
              <a:rPr lang="en-US" sz="4000" dirty="0"/>
              <a:t>God be in my heart and in my thinking;</a:t>
            </a:r>
          </a:p>
          <a:p>
            <a:r>
              <a:rPr lang="en-US" sz="4000" dirty="0"/>
              <a:t>God be at my end and at my departing.</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R.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Pynson</a:t>
            </a:r>
            <a:r>
              <a:rPr kumimoji="0" lang="en-US" sz="2800" b="1" i="1" u="none" strike="noStrike" kern="1200" cap="none" spc="0" normalizeH="0" baseline="0" noProof="0" dirty="0">
                <a:ln>
                  <a:noFill/>
                </a:ln>
                <a:solidFill>
                  <a:prstClr val="black"/>
                </a:solidFill>
                <a:effectLst/>
                <a:uLnTx/>
                <a:uFillTx/>
                <a:latin typeface="Calibri"/>
                <a:ea typeface="+mn-ea"/>
                <a:cs typeface="+mn-cs"/>
              </a:rPr>
              <a:t>. From The Book of Praise. Public Domain.</a:t>
            </a:r>
            <a:endParaRPr lang="en-US" sz="4000" dirty="0"/>
          </a:p>
          <a:p>
            <a:endParaRPr lang="en-US" sz="4000" dirty="0"/>
          </a:p>
        </p:txBody>
      </p:sp>
      <p:sp>
        <p:nvSpPr>
          <p:cNvPr id="2" name="Rectangle: Rounded Corners 1">
            <a:extLst>
              <a:ext uri="{FF2B5EF4-FFF2-40B4-BE49-F238E27FC236}">
                <a16:creationId xmlns:a16="http://schemas.microsoft.com/office/drawing/2014/main" id="{56BFCE2E-D75C-9DE7-78C8-4AB8A7C1DCF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28</a:t>
            </a:r>
          </a:p>
        </p:txBody>
      </p:sp>
    </p:spTree>
    <p:extLst>
      <p:ext uri="{BB962C8B-B14F-4D97-AF65-F5344CB8AC3E}">
        <p14:creationId xmlns:p14="http://schemas.microsoft.com/office/powerpoint/2010/main" val="1280687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4536-163D-6650-E774-604AE784949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5879229-8D83-113B-0D9E-812D107C6842}"/>
              </a:ext>
            </a:extLst>
          </p:cNvPr>
          <p:cNvSpPr txBox="1"/>
          <p:nvPr/>
        </p:nvSpPr>
        <p:spPr>
          <a:xfrm>
            <a:off x="975688" y="2553860"/>
            <a:ext cx="12849494" cy="6586418"/>
          </a:xfrm>
          <a:prstGeom prst="rect">
            <a:avLst/>
          </a:prstGeom>
        </p:spPr>
        <p:txBody>
          <a:bodyPr wrap="square" lIns="0" tIns="0" rIns="0" bIns="0" rtlCol="0" anchor="t">
            <a:spAutoFit/>
          </a:bodyPr>
          <a:lstStyle/>
          <a:p>
            <a:r>
              <a:rPr lang="en-US" sz="4000" dirty="0"/>
              <a:t>Whom shall we trust but you, O God?</a:t>
            </a:r>
          </a:p>
          <a:p>
            <a:r>
              <a:rPr lang="en-US" sz="4000" dirty="0"/>
              <a:t>Where rest but on your faithful word?</a:t>
            </a:r>
          </a:p>
          <a:p>
            <a:r>
              <a:rPr lang="en-US" sz="4000" dirty="0"/>
              <a:t>None ever called on you in vain:</a:t>
            </a:r>
          </a:p>
          <a:p>
            <a:r>
              <a:rPr lang="en-US" sz="4000" dirty="0"/>
              <a:t>give peace, O God, give peace again.</a:t>
            </a:r>
          </a:p>
          <a:p>
            <a:endParaRPr lang="en-US" sz="4000" dirty="0"/>
          </a:p>
          <a:p>
            <a:r>
              <a:rPr lang="en-US" sz="4000" dirty="0"/>
              <a:t>Where saints and angels dwell above,</a:t>
            </a:r>
          </a:p>
          <a:p>
            <a:r>
              <a:rPr lang="en-US" sz="4000" dirty="0"/>
              <a:t>all hearts are knit in holy love;</a:t>
            </a:r>
          </a:p>
          <a:p>
            <a:r>
              <a:rPr lang="en-US" sz="4000" dirty="0"/>
              <a:t>oh bind us in that heavenly chain:</a:t>
            </a:r>
          </a:p>
          <a:p>
            <a:r>
              <a:rPr lang="en-US" sz="4000" dirty="0"/>
              <a:t>give peace, O God, give peace again.</a:t>
            </a:r>
          </a:p>
          <a:p>
            <a:endParaRPr lang="en-US" sz="4000" b="1" i="1" dirty="0"/>
          </a:p>
          <a:p>
            <a:r>
              <a:rPr lang="en-US" sz="2800" b="1" i="1" dirty="0">
                <a:solidFill>
                  <a:prstClr val="black"/>
                </a:solidFill>
              </a:rPr>
              <a:t>Written by Henry Williams Baker. From The Book of Praise. Public Domain.</a:t>
            </a:r>
            <a:endParaRPr lang="en-US" sz="2800" b="1" i="1" dirty="0"/>
          </a:p>
        </p:txBody>
      </p:sp>
      <p:sp>
        <p:nvSpPr>
          <p:cNvPr id="2" name="Rectangle: Rounded Corners 1">
            <a:extLst>
              <a:ext uri="{FF2B5EF4-FFF2-40B4-BE49-F238E27FC236}">
                <a16:creationId xmlns:a16="http://schemas.microsoft.com/office/drawing/2014/main" id="{F2805EA9-EFA2-0CE5-C40D-C0F680513D48}"/>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48</a:t>
            </a:r>
          </a:p>
        </p:txBody>
      </p:sp>
      <p:sp>
        <p:nvSpPr>
          <p:cNvPr id="3" name="TextBox 2">
            <a:extLst>
              <a:ext uri="{FF2B5EF4-FFF2-40B4-BE49-F238E27FC236}">
                <a16:creationId xmlns:a16="http://schemas.microsoft.com/office/drawing/2014/main" id="{3B93E604-0565-DA80-0013-09DAAF817814}"/>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spTree>
    <p:extLst>
      <p:ext uri="{BB962C8B-B14F-4D97-AF65-F5344CB8AC3E}">
        <p14:creationId xmlns:p14="http://schemas.microsoft.com/office/powerpoint/2010/main" val="2854361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2096C-E667-3A8F-01FB-194D0CF9E5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D339A-5E3C-81BF-63D3-50717BAC0819}"/>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35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EE79-EAD5-9B17-0990-6A82B610E88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9408C0F-CDFE-AD9D-DFB5-3B0B182E0DBC}"/>
              </a:ext>
            </a:extLst>
          </p:cNvPr>
          <p:cNvSpPr txBox="1"/>
          <p:nvPr/>
        </p:nvSpPr>
        <p:spPr>
          <a:xfrm>
            <a:off x="975688" y="2318478"/>
            <a:ext cx="12290369" cy="8371523"/>
          </a:xfrm>
          <a:prstGeom prst="rect">
            <a:avLst/>
          </a:prstGeom>
        </p:spPr>
        <p:txBody>
          <a:bodyPr wrap="square" lIns="0" tIns="0" rIns="0" bIns="0" rtlCol="0" anchor="t">
            <a:spAutoFit/>
          </a:bodyPr>
          <a:lstStyle/>
          <a:p>
            <a:r>
              <a:rPr lang="en-US" sz="4800" dirty="0"/>
              <a:t>L</a:t>
            </a:r>
            <a:r>
              <a:rPr lang="en-US" sz="4000" dirty="0"/>
              <a:t>oving God, we are grateful for the programs of PWS&amp;D throughout the world, and the partners through which they are carried out.</a:t>
            </a:r>
          </a:p>
          <a:p>
            <a:endParaRPr lang="en-US" sz="4000" dirty="0"/>
          </a:p>
          <a:p>
            <a:r>
              <a:rPr lang="en-US" sz="4000" dirty="0"/>
              <a:t>Thank you for the support of the many congregations across the country. It is a blessing that we can come together as one and make an impact. </a:t>
            </a:r>
          </a:p>
          <a:p>
            <a:endParaRPr lang="en-US" sz="4000" dirty="0"/>
          </a:p>
          <a:p>
            <a:r>
              <a:rPr lang="en-US" sz="4000" dirty="0"/>
              <a:t>Amen.</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by Barbara Waine, PWS&amp;D Champion at St. Andrew’s Presbyterian Church in Nanaimo, BC.</a:t>
            </a:r>
            <a:endParaRPr lang="en-US" sz="4000" dirty="0"/>
          </a:p>
          <a:p>
            <a:endParaRPr lang="en-US" sz="4000" b="1" i="1" dirty="0"/>
          </a:p>
          <a:p>
            <a:endParaRPr lang="en-US" sz="4000" b="1" i="1" dirty="0"/>
          </a:p>
        </p:txBody>
      </p:sp>
      <p:sp>
        <p:nvSpPr>
          <p:cNvPr id="2" name="Rectangle: Rounded Corners 1">
            <a:extLst>
              <a:ext uri="{FF2B5EF4-FFF2-40B4-BE49-F238E27FC236}">
                <a16:creationId xmlns:a16="http://schemas.microsoft.com/office/drawing/2014/main" id="{96C59CD7-B80A-B1D5-C785-FB9FED1386CC}"/>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49</a:t>
            </a:r>
          </a:p>
        </p:txBody>
      </p:sp>
    </p:spTree>
    <p:extLst>
      <p:ext uri="{BB962C8B-B14F-4D97-AF65-F5344CB8AC3E}">
        <p14:creationId xmlns:p14="http://schemas.microsoft.com/office/powerpoint/2010/main" val="1637195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424D-5AC3-A7ED-8234-CF2A027226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E190F0-825D-C2A8-36F1-ADD4AF2E9AC2}"/>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74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26FC-16E2-C5FB-0407-0A04E8AC166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CCE0E6B-1F1E-7E43-FA9E-C01C0E176602}"/>
              </a:ext>
            </a:extLst>
          </p:cNvPr>
          <p:cNvSpPr txBox="1"/>
          <p:nvPr/>
        </p:nvSpPr>
        <p:spPr>
          <a:xfrm>
            <a:off x="975688" y="2044158"/>
            <a:ext cx="12959768" cy="787908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48A54"/>
                </a:solidFill>
                <a:effectLst/>
                <a:uLnTx/>
                <a:uFillTx/>
                <a:latin typeface="Calibri"/>
                <a:ea typeface="+mn-ea"/>
                <a:cs typeface="+mn-cs"/>
              </a:rPr>
              <a:t>Pray alongside </a:t>
            </a:r>
            <a:r>
              <a:rPr kumimoji="0" lang="en-US" sz="4000" b="1" i="0" u="none" strike="noStrike" kern="1200" cap="none" spc="0" normalizeH="0" baseline="0" noProof="0" dirty="0" err="1">
                <a:ln>
                  <a:noFill/>
                </a:ln>
                <a:solidFill>
                  <a:srgbClr val="948A54"/>
                </a:solidFill>
                <a:effectLst/>
                <a:uLnTx/>
                <a:uFillTx/>
                <a:latin typeface="Calibri"/>
                <a:ea typeface="+mn-ea"/>
                <a:cs typeface="+mn-cs"/>
              </a:rPr>
              <a:t>Ekwendeni</a:t>
            </a:r>
            <a:r>
              <a:rPr kumimoji="0" lang="en-US" sz="4000" b="1" i="0" u="none" strike="noStrike" kern="1200" cap="none" spc="0" normalizeH="0" baseline="0" noProof="0" dirty="0">
                <a:ln>
                  <a:noFill/>
                </a:ln>
                <a:solidFill>
                  <a:srgbClr val="948A54"/>
                </a:solidFill>
                <a:effectLst/>
                <a:uLnTx/>
                <a:uFillTx/>
                <a:latin typeface="Calibri"/>
                <a:ea typeface="+mn-ea"/>
                <a:cs typeface="+mn-cs"/>
              </a:rPr>
              <a:t> Hospital AIDS </a:t>
            </a:r>
            <a:r>
              <a:rPr kumimoji="0" lang="en-US" sz="4000" b="1" i="0" u="none" strike="noStrike" kern="1200" cap="none" spc="0" normalizeH="0" baseline="0" noProof="0" dirty="0" err="1">
                <a:ln>
                  <a:noFill/>
                </a:ln>
                <a:solidFill>
                  <a:srgbClr val="948A54"/>
                </a:solidFill>
                <a:effectLst/>
                <a:uLnTx/>
                <a:uFillTx/>
                <a:latin typeface="Calibri"/>
                <a:ea typeface="+mn-ea"/>
                <a:cs typeface="+mn-cs"/>
              </a:rPr>
              <a:t>Programme</a:t>
            </a:r>
            <a:r>
              <a:rPr kumimoji="0" lang="en-US" sz="4000" b="1" i="0" u="none" strike="noStrike" kern="1200" cap="none" spc="0" normalizeH="0" baseline="0" noProof="0" dirty="0">
                <a:ln>
                  <a:noFill/>
                </a:ln>
                <a:solidFill>
                  <a:srgbClr val="948A54"/>
                </a:solidFill>
                <a:effectLst/>
                <a:uLnTx/>
                <a:uFillTx/>
                <a:latin typeface="Calibri"/>
                <a:ea typeface="+mn-ea"/>
                <a:cs typeface="+mn-cs"/>
              </a:rPr>
              <a:t>, Synod of </a:t>
            </a:r>
            <a:r>
              <a:rPr kumimoji="0" lang="en-US" sz="4000" b="1" i="0" u="none" strike="noStrike" kern="1200" cap="none" spc="0" normalizeH="0" baseline="0" noProof="0" dirty="0" err="1">
                <a:ln>
                  <a:noFill/>
                </a:ln>
                <a:solidFill>
                  <a:srgbClr val="948A54"/>
                </a:solidFill>
                <a:effectLst/>
                <a:uLnTx/>
                <a:uFillTx/>
                <a:latin typeface="Calibri"/>
                <a:ea typeface="+mn-ea"/>
                <a:cs typeface="+mn-cs"/>
              </a:rPr>
              <a:t>Livingstonia</a:t>
            </a:r>
            <a:r>
              <a:rPr kumimoji="0" lang="en-US" sz="4000" b="1" i="0" u="none" strike="noStrike" kern="1200" cap="none" spc="0" normalizeH="0" baseline="0" noProof="0" dirty="0">
                <a:ln>
                  <a:noFill/>
                </a:ln>
                <a:solidFill>
                  <a:srgbClr val="948A54"/>
                </a:solidFill>
                <a:effectLst/>
                <a:uLnTx/>
                <a:uFillTx/>
                <a:latin typeface="Calibri"/>
                <a:ea typeface="+mn-ea"/>
                <a:cs typeface="+mn-cs"/>
              </a:rPr>
              <a:t>, a PWS&amp;D partner in Malawi:</a:t>
            </a:r>
            <a:endParaRPr lang="en-US" sz="4800" dirty="0"/>
          </a:p>
          <a:p>
            <a:endParaRPr lang="en-US" sz="4800" dirty="0"/>
          </a:p>
          <a:p>
            <a:r>
              <a:rPr lang="en-US" sz="4800" dirty="0"/>
              <a:t>G</a:t>
            </a:r>
            <a:r>
              <a:rPr lang="en-US" sz="4000" dirty="0"/>
              <a:t>racious and loving God, we pray for a world where peace prevails, where hunger is eradicated and where the rights of all are respected. May your boundless love bring strength to all. May justice be the foundation of our societies and compassion the guiding principle of our actions.</a:t>
            </a:r>
          </a:p>
          <a:p>
            <a:endParaRPr lang="en-US" sz="4000" dirty="0"/>
          </a:p>
          <a:p>
            <a:r>
              <a:rPr lang="en-US" sz="4000" dirty="0"/>
              <a:t>Amen.</a:t>
            </a:r>
          </a:p>
          <a:p>
            <a:endParaRPr lang="en-US" sz="4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Written and translated from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Tumbuka</a:t>
            </a:r>
            <a:r>
              <a:rPr kumimoji="0" lang="en-US" sz="2800" b="1" i="1" u="none" strike="noStrike" kern="1200" cap="none" spc="0" normalizeH="0" baseline="0" noProof="0" dirty="0">
                <a:ln>
                  <a:noFill/>
                </a:ln>
                <a:solidFill>
                  <a:prstClr val="black"/>
                </a:solidFill>
                <a:effectLst/>
                <a:uLnTx/>
                <a:uFillTx/>
                <a:latin typeface="Calibri"/>
                <a:ea typeface="+mn-ea"/>
                <a:cs typeface="+mn-cs"/>
              </a:rPr>
              <a:t> by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Ekwendeni</a:t>
            </a:r>
            <a:r>
              <a:rPr kumimoji="0" lang="en-US" sz="2800" b="1" i="1" u="none" strike="noStrike" kern="1200" cap="none" spc="0" normalizeH="0" baseline="0" noProof="0" dirty="0">
                <a:ln>
                  <a:noFill/>
                </a:ln>
                <a:solidFill>
                  <a:prstClr val="black"/>
                </a:solidFill>
                <a:effectLst/>
                <a:uLnTx/>
                <a:uFillTx/>
                <a:latin typeface="Calibri"/>
                <a:ea typeface="+mn-ea"/>
                <a:cs typeface="+mn-cs"/>
              </a:rPr>
              <a:t> Hospital Aids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Programme</a:t>
            </a:r>
            <a:r>
              <a:rPr kumimoji="0" lang="en-US" sz="2800" b="1" i="1" u="none" strike="noStrike" kern="1200" cap="none" spc="0" normalizeH="0" baseline="0" noProof="0" dirty="0">
                <a:ln>
                  <a:noFill/>
                </a:ln>
                <a:solidFill>
                  <a:prstClr val="black"/>
                </a:solidFill>
                <a:effectLst/>
                <a:uLnTx/>
                <a:uFillTx/>
                <a:latin typeface="Calibri"/>
                <a:ea typeface="+mn-ea"/>
                <a:cs typeface="+mn-cs"/>
              </a:rPr>
              <a:t>, Synod of </a:t>
            </a:r>
            <a:r>
              <a:rPr kumimoji="0" lang="en-US" sz="2800" b="1" i="1" u="none" strike="noStrike" kern="1200" cap="none" spc="0" normalizeH="0" baseline="0" noProof="0" dirty="0" err="1">
                <a:ln>
                  <a:noFill/>
                </a:ln>
                <a:solidFill>
                  <a:prstClr val="black"/>
                </a:solidFill>
                <a:effectLst/>
                <a:uLnTx/>
                <a:uFillTx/>
                <a:latin typeface="Calibri"/>
                <a:ea typeface="+mn-ea"/>
                <a:cs typeface="+mn-cs"/>
              </a:rPr>
              <a:t>Livingstonia</a:t>
            </a:r>
            <a:r>
              <a:rPr kumimoji="0" lang="en-US" sz="2800" b="1" i="1" u="none" strike="noStrike" kern="1200" cap="none" spc="0" normalizeH="0" baseline="0" noProof="0" dirty="0">
                <a:ln>
                  <a:noFill/>
                </a:ln>
                <a:solidFill>
                  <a:prstClr val="black"/>
                </a:solidFill>
                <a:effectLst/>
                <a:uLnTx/>
                <a:uFillTx/>
                <a:latin typeface="Calibri"/>
                <a:ea typeface="+mn-ea"/>
                <a:cs typeface="+mn-cs"/>
              </a:rPr>
              <a:t>.</a:t>
            </a:r>
            <a:endParaRPr lang="en-US" sz="4000" b="1" i="1" dirty="0"/>
          </a:p>
        </p:txBody>
      </p:sp>
      <p:sp>
        <p:nvSpPr>
          <p:cNvPr id="2" name="Rectangle: Rounded Corners 1">
            <a:extLst>
              <a:ext uri="{FF2B5EF4-FFF2-40B4-BE49-F238E27FC236}">
                <a16:creationId xmlns:a16="http://schemas.microsoft.com/office/drawing/2014/main" id="{1E74EFAC-CFF6-B817-DD5B-55253BAD59D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50</a:t>
            </a:r>
          </a:p>
        </p:txBody>
      </p:sp>
    </p:spTree>
    <p:extLst>
      <p:ext uri="{BB962C8B-B14F-4D97-AF65-F5344CB8AC3E}">
        <p14:creationId xmlns:p14="http://schemas.microsoft.com/office/powerpoint/2010/main" val="1209299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6079-A69A-AE7E-4679-046FE5F50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8BA2C4-58E8-A8E1-684A-C3945221117E}"/>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14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21D0-A21C-AE47-1B03-843F15152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BE0249-30D8-74A2-F6F5-596FFD3A4367}"/>
              </a:ext>
            </a:extLst>
          </p:cNvPr>
          <p:cNvSpPr/>
          <p:nvPr/>
        </p:nvSpPr>
        <p:spPr>
          <a:xfrm>
            <a:off x="0" y="0"/>
            <a:ext cx="18288000" cy="113412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5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31D4-8953-E080-15C9-6FB798F56F1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647EE6-F92A-4258-736F-E64AFC8A3477}"/>
              </a:ext>
            </a:extLst>
          </p:cNvPr>
          <p:cNvSpPr txBox="1"/>
          <p:nvPr/>
        </p:nvSpPr>
        <p:spPr>
          <a:xfrm>
            <a:off x="975688" y="2977839"/>
            <a:ext cx="12685448" cy="4924425"/>
          </a:xfrm>
          <a:prstGeom prst="rect">
            <a:avLst/>
          </a:prstGeom>
        </p:spPr>
        <p:txBody>
          <a:bodyPr wrap="square" lIns="0" tIns="0" rIns="0" bIns="0" rtlCol="0" anchor="t">
            <a:spAutoFit/>
          </a:bodyPr>
          <a:lstStyle/>
          <a:p>
            <a:r>
              <a:rPr lang="en-US" sz="4000" b="1" dirty="0">
                <a:solidFill>
                  <a:srgbClr val="948A54"/>
                </a:solidFill>
              </a:rPr>
              <a:t>Pray alongside Garu Community Based Rehabilitation Centre, a PWS&amp;D partner in Ghana:</a:t>
            </a:r>
          </a:p>
          <a:p>
            <a:endParaRPr lang="en-US" sz="4000" dirty="0"/>
          </a:p>
          <a:p>
            <a:r>
              <a:rPr lang="en-US" sz="4000" dirty="0"/>
              <a:t>Almighty God, we approach your throne of grace, </a:t>
            </a:r>
          </a:p>
          <a:p>
            <a:r>
              <a:rPr lang="en-US" sz="4000" dirty="0"/>
              <a:t>lifting up our supplications for all Canadian Presbyterian congregations who generously contribute resources to support the work of PWS&amp;D in Ghana and many parts of the world. </a:t>
            </a:r>
          </a:p>
        </p:txBody>
      </p:sp>
      <p:sp>
        <p:nvSpPr>
          <p:cNvPr id="2" name="Rectangle: Rounded Corners 1">
            <a:extLst>
              <a:ext uri="{FF2B5EF4-FFF2-40B4-BE49-F238E27FC236}">
                <a16:creationId xmlns:a16="http://schemas.microsoft.com/office/drawing/2014/main" id="{3AAEADB8-C565-90F1-5DA1-98D011EC9AF5}"/>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29</a:t>
            </a:r>
          </a:p>
        </p:txBody>
      </p:sp>
      <p:sp>
        <p:nvSpPr>
          <p:cNvPr id="3" name="TextBox 2">
            <a:extLst>
              <a:ext uri="{FF2B5EF4-FFF2-40B4-BE49-F238E27FC236}">
                <a16:creationId xmlns:a16="http://schemas.microsoft.com/office/drawing/2014/main" id="{608D573C-188A-49AA-F116-908DAD8BCBA8}"/>
              </a:ext>
            </a:extLst>
          </p:cNvPr>
          <p:cNvSpPr txBox="1"/>
          <p:nvPr/>
        </p:nvSpPr>
        <p:spPr>
          <a:xfrm>
            <a:off x="13266057" y="9347200"/>
            <a:ext cx="628698" cy="461665"/>
          </a:xfrm>
          <a:prstGeom prst="rect">
            <a:avLst/>
          </a:prstGeom>
          <a:noFill/>
        </p:spPr>
        <p:txBody>
          <a:bodyPr wrap="none" rtlCol="0">
            <a:spAutoFit/>
          </a:bodyPr>
          <a:lstStyle/>
          <a:p>
            <a:r>
              <a:rPr lang="en-US" sz="2400" dirty="0">
                <a:solidFill>
                  <a:schemeClr val="bg2">
                    <a:lumMod val="75000"/>
                  </a:schemeClr>
                </a:solidFill>
              </a:rPr>
              <a:t>1/2</a:t>
            </a:r>
          </a:p>
        </p:txBody>
      </p:sp>
    </p:spTree>
    <p:extLst>
      <p:ext uri="{BB962C8B-B14F-4D97-AF65-F5344CB8AC3E}">
        <p14:creationId xmlns:p14="http://schemas.microsoft.com/office/powerpoint/2010/main" val="135362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BE90-C9F3-BE31-FF8B-18FE6387538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CD8E4CA-FAFD-9D66-82A8-2CD29A68DEBB}"/>
              </a:ext>
            </a:extLst>
          </p:cNvPr>
          <p:cNvSpPr txBox="1"/>
          <p:nvPr/>
        </p:nvSpPr>
        <p:spPr>
          <a:xfrm>
            <a:off x="975688" y="2282895"/>
            <a:ext cx="12063656" cy="3231654"/>
          </a:xfrm>
          <a:prstGeom prst="rect">
            <a:avLst/>
          </a:prstGeom>
        </p:spPr>
        <p:txBody>
          <a:bodyPr wrap="square" lIns="0" tIns="0" rIns="0" bIns="0" rtlCol="0" anchor="t">
            <a:spAutoFit/>
          </a:bodyPr>
          <a:lstStyle/>
          <a:p>
            <a:r>
              <a:rPr lang="en-US" sz="4000" dirty="0"/>
              <a:t>We pray for blessings for the leadership and members of these congregations as they continue to support the humanitarian services of PWS&amp;D across the world. Amen.</a:t>
            </a:r>
          </a:p>
          <a:p>
            <a:endParaRPr lang="en-US" sz="3400" i="1" dirty="0"/>
          </a:p>
          <a:p>
            <a:r>
              <a:rPr lang="en-US" sz="2800" b="1" i="1" dirty="0"/>
              <a:t>Written by Garu Community Based Rehabilitation Centre of the Presbyterian Church of Ghana.</a:t>
            </a:r>
          </a:p>
        </p:txBody>
      </p:sp>
      <p:sp>
        <p:nvSpPr>
          <p:cNvPr id="2" name="Rectangle: Rounded Corners 1">
            <a:extLst>
              <a:ext uri="{FF2B5EF4-FFF2-40B4-BE49-F238E27FC236}">
                <a16:creationId xmlns:a16="http://schemas.microsoft.com/office/drawing/2014/main" id="{6A38C93B-E438-677B-A291-B9B42760ED5F}"/>
              </a:ext>
            </a:extLst>
          </p:cNvPr>
          <p:cNvSpPr/>
          <p:nvPr/>
        </p:nvSpPr>
        <p:spPr>
          <a:xfrm>
            <a:off x="331451" y="637285"/>
            <a:ext cx="1288473" cy="1226127"/>
          </a:xfrm>
          <a:prstGeom prst="roundRect">
            <a:avLst/>
          </a:prstGeom>
          <a:solidFill>
            <a:srgbClr val="94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29</a:t>
            </a:r>
          </a:p>
        </p:txBody>
      </p:sp>
      <p:sp>
        <p:nvSpPr>
          <p:cNvPr id="3" name="TextBox 2">
            <a:extLst>
              <a:ext uri="{FF2B5EF4-FFF2-40B4-BE49-F238E27FC236}">
                <a16:creationId xmlns:a16="http://schemas.microsoft.com/office/drawing/2014/main" id="{40225AA5-58BC-DE55-4370-0CD84496C778}"/>
              </a:ext>
            </a:extLst>
          </p:cNvPr>
          <p:cNvSpPr txBox="1"/>
          <p:nvPr/>
        </p:nvSpPr>
        <p:spPr>
          <a:xfrm>
            <a:off x="13266057" y="9347200"/>
            <a:ext cx="614271" cy="461665"/>
          </a:xfrm>
          <a:prstGeom prst="rect">
            <a:avLst/>
          </a:prstGeom>
          <a:noFill/>
        </p:spPr>
        <p:txBody>
          <a:bodyPr wrap="none" rtlCol="0">
            <a:spAutoFit/>
          </a:bodyPr>
          <a:lstStyle/>
          <a:p>
            <a:r>
              <a:rPr lang="en-US" sz="2400" dirty="0">
                <a:solidFill>
                  <a:schemeClr val="bg2">
                    <a:lumMod val="75000"/>
                  </a:schemeClr>
                </a:solidFill>
              </a:rPr>
              <a:t>2/2</a:t>
            </a:r>
          </a:p>
        </p:txBody>
      </p:sp>
      <p:pic>
        <p:nvPicPr>
          <p:cNvPr id="5" name="Picture 4" descr="A group of people posing for a photo&#10;&#10;AI-generated content may be incorrect.">
            <a:extLst>
              <a:ext uri="{FF2B5EF4-FFF2-40B4-BE49-F238E27FC236}">
                <a16:creationId xmlns:a16="http://schemas.microsoft.com/office/drawing/2014/main" id="{AFF5DA18-F391-0B57-00B6-1B6223FEA2F3}"/>
              </a:ext>
            </a:extLst>
          </p:cNvPr>
          <p:cNvPicPr>
            <a:picLocks noChangeAspect="1"/>
          </p:cNvPicPr>
          <p:nvPr/>
        </p:nvPicPr>
        <p:blipFill>
          <a:blip r:embed="rId2" cstate="print">
            <a:extLst>
              <a:ext uri="{28A0092B-C50C-407E-A947-70E740481C1C}">
                <a14:useLocalDpi xmlns:a14="http://schemas.microsoft.com/office/drawing/2010/main" val="0"/>
              </a:ext>
            </a:extLst>
          </a:blip>
          <a:srcRect l="4880" t="23444" r="320" b="19067"/>
          <a:stretch>
            <a:fillRect/>
          </a:stretch>
        </p:blipFill>
        <p:spPr>
          <a:xfrm>
            <a:off x="3060519" y="5818065"/>
            <a:ext cx="9174153" cy="417262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00507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3594</TotalTime>
  <Words>2812</Words>
  <Application>Microsoft Office PowerPoint</Application>
  <PresentationFormat>Custom</PresentationFormat>
  <Paragraphs>319</Paragraphs>
  <Slides>65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Calibri</vt:lpstr>
      <vt:lpstr>Arial</vt:lpstr>
      <vt:lpstr>Aptos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Sunday in Advent: HOPE (Presentation)</dc:title>
  <dc:creator>Emma Goldstein</dc:creator>
  <cp:lastModifiedBy>Emma Goldstein</cp:lastModifiedBy>
  <cp:revision>4</cp:revision>
  <dcterms:created xsi:type="dcterms:W3CDTF">2006-08-16T00:00:00Z</dcterms:created>
  <dcterms:modified xsi:type="dcterms:W3CDTF">2025-11-20T18:24:36Z</dcterms:modified>
  <dc:identifier>DAG1-hyc-l8</dc:identifier>
</cp:coreProperties>
</file>