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1"/>
  </p:notesMasterIdLst>
  <p:sldIdLst>
    <p:sldId id="256" r:id="rId2"/>
    <p:sldId id="269" r:id="rId3"/>
    <p:sldId id="270" r:id="rId4"/>
    <p:sldId id="271" r:id="rId5"/>
    <p:sldId id="274" r:id="rId6"/>
    <p:sldId id="335" r:id="rId7"/>
    <p:sldId id="273" r:id="rId8"/>
    <p:sldId id="272" r:id="rId9"/>
    <p:sldId id="346" r:id="rId10"/>
    <p:sldId id="347" r:id="rId11"/>
    <p:sldId id="275" r:id="rId12"/>
    <p:sldId id="330" r:id="rId13"/>
    <p:sldId id="348" r:id="rId14"/>
    <p:sldId id="331" r:id="rId15"/>
    <p:sldId id="278" r:id="rId16"/>
    <p:sldId id="349" r:id="rId17"/>
    <p:sldId id="277" r:id="rId18"/>
    <p:sldId id="350" r:id="rId19"/>
    <p:sldId id="281" r:id="rId20"/>
    <p:sldId id="282" r:id="rId21"/>
    <p:sldId id="351" r:id="rId22"/>
    <p:sldId id="352" r:id="rId23"/>
    <p:sldId id="284" r:id="rId24"/>
    <p:sldId id="285" r:id="rId25"/>
    <p:sldId id="286" r:id="rId26"/>
    <p:sldId id="290" r:id="rId27"/>
    <p:sldId id="291" r:id="rId28"/>
    <p:sldId id="296" r:id="rId29"/>
    <p:sldId id="297" r:id="rId30"/>
    <p:sldId id="298" r:id="rId31"/>
    <p:sldId id="299" r:id="rId32"/>
    <p:sldId id="294" r:id="rId33"/>
    <p:sldId id="336" r:id="rId34"/>
    <p:sldId id="295" r:id="rId35"/>
    <p:sldId id="301" r:id="rId36"/>
    <p:sldId id="302" r:id="rId37"/>
    <p:sldId id="303" r:id="rId38"/>
    <p:sldId id="353" r:id="rId39"/>
    <p:sldId id="304" r:id="rId40"/>
    <p:sldId id="307" r:id="rId41"/>
    <p:sldId id="309" r:id="rId42"/>
    <p:sldId id="313" r:id="rId43"/>
    <p:sldId id="312" r:id="rId44"/>
    <p:sldId id="354" r:id="rId45"/>
    <p:sldId id="314" r:id="rId46"/>
    <p:sldId id="315" r:id="rId47"/>
    <p:sldId id="316" r:id="rId48"/>
    <p:sldId id="344" r:id="rId49"/>
    <p:sldId id="355" r:id="rId50"/>
    <p:sldId id="318" r:id="rId51"/>
    <p:sldId id="319" r:id="rId52"/>
    <p:sldId id="322" r:id="rId53"/>
    <p:sldId id="342" r:id="rId54"/>
    <p:sldId id="324" r:id="rId55"/>
    <p:sldId id="325" r:id="rId56"/>
    <p:sldId id="326" r:id="rId57"/>
    <p:sldId id="327" r:id="rId58"/>
    <p:sldId id="356" r:id="rId59"/>
    <p:sldId id="328" r:id="rId60"/>
  </p:sldIdLst>
  <p:sldSz cx="18288000" cy="10287000"/>
  <p:notesSz cx="6858000" cy="9144000"/>
  <p:embeddedFontLst>
    <p:embeddedFont>
      <p:font typeface="Roboto" panose="02000000000000000000" pitchFamily="2" charset="0"/>
      <p:regular r:id="rId62"/>
      <p:bold r:id="rId63"/>
      <p:italic r:id="rId64"/>
      <p:boldItalic r:id="rId6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8A7D"/>
    <a:srgbClr val="948A54"/>
    <a:srgbClr val="9D90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3B2337-10A1-426B-8283-1336CBA32A68}" v="187" dt="2025-11-20T18:44:14.7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61"/>
    <p:restoredTop sz="94677"/>
  </p:normalViewPr>
  <p:slideViewPr>
    <p:cSldViewPr snapToGrid="0">
      <p:cViewPr>
        <p:scale>
          <a:sx n="47" d="100"/>
          <a:sy n="47" d="100"/>
        </p:scale>
        <p:origin x="68"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2.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3.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64F62F-F7C4-A54F-85F3-3FE34DA36B5B}" type="datetimeFigureOut">
              <a:rPr lang="en-US" smtClean="0"/>
              <a:t>11/20/2025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DCA096-2B49-2640-91A1-1A94BF5EA1D7}" type="slidenum">
              <a:rPr lang="en-US" smtClean="0"/>
              <a:t>‹#›</a:t>
            </a:fld>
            <a:endParaRPr lang="en-US"/>
          </a:p>
        </p:txBody>
      </p:sp>
    </p:spTree>
    <p:extLst>
      <p:ext uri="{BB962C8B-B14F-4D97-AF65-F5344CB8AC3E}">
        <p14:creationId xmlns:p14="http://schemas.microsoft.com/office/powerpoint/2010/main" val="4252796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DCA096-2B49-2640-91A1-1A94BF5EA1D7}" type="slidenum">
              <a:rPr lang="en-US" smtClean="0"/>
              <a:t>30</a:t>
            </a:fld>
            <a:endParaRPr lang="en-US"/>
          </a:p>
        </p:txBody>
      </p:sp>
    </p:spTree>
    <p:extLst>
      <p:ext uri="{BB962C8B-B14F-4D97-AF65-F5344CB8AC3E}">
        <p14:creationId xmlns:p14="http://schemas.microsoft.com/office/powerpoint/2010/main" val="1195820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DCA096-2B49-2640-91A1-1A94BF5EA1D7}" type="slidenum">
              <a:rPr lang="en-US" smtClean="0"/>
              <a:t>37</a:t>
            </a:fld>
            <a:endParaRPr lang="en-US"/>
          </a:p>
        </p:txBody>
      </p:sp>
    </p:spTree>
    <p:extLst>
      <p:ext uri="{BB962C8B-B14F-4D97-AF65-F5344CB8AC3E}">
        <p14:creationId xmlns:p14="http://schemas.microsoft.com/office/powerpoint/2010/main" val="3181760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39E49-8CD8-D821-B808-303D690482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99C35C-0BE8-02BC-F67D-1B45274207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93AE1F-DDEB-E8F1-3815-DB428BCD0D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2CA3FC-A2B0-411D-FB9F-5B5AE0C4AC5B}"/>
              </a:ext>
            </a:extLst>
          </p:cNvPr>
          <p:cNvSpPr>
            <a:spLocks noGrp="1"/>
          </p:cNvSpPr>
          <p:nvPr>
            <p:ph type="sldNum" sz="quarter" idx="5"/>
          </p:nvPr>
        </p:nvSpPr>
        <p:spPr/>
        <p:txBody>
          <a:bodyPr/>
          <a:lstStyle/>
          <a:p>
            <a:fld id="{AADCA096-2B49-2640-91A1-1A94BF5EA1D7}" type="slidenum">
              <a:rPr lang="en-US" smtClean="0"/>
              <a:t>38</a:t>
            </a:fld>
            <a:endParaRPr lang="en-US"/>
          </a:p>
        </p:txBody>
      </p:sp>
    </p:spTree>
    <p:extLst>
      <p:ext uri="{BB962C8B-B14F-4D97-AF65-F5344CB8AC3E}">
        <p14:creationId xmlns:p14="http://schemas.microsoft.com/office/powerpoint/2010/main" val="1924132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7" name="Freeform 2">
            <a:extLst>
              <a:ext uri="{FF2B5EF4-FFF2-40B4-BE49-F238E27FC236}">
                <a16:creationId xmlns:a16="http://schemas.microsoft.com/office/drawing/2014/main" id="{E8DA8ACA-90F7-4DF7-8187-429EAC75C342}"/>
              </a:ext>
            </a:extLst>
          </p:cNvPr>
          <p:cNvSpPr/>
          <p:nvPr userDrawn="1"/>
        </p:nvSpPr>
        <p:spPr>
          <a:xfrm rot="5400000">
            <a:off x="11201399" y="3200400"/>
            <a:ext cx="10287000" cy="3886201"/>
          </a:xfrm>
          <a:custGeom>
            <a:avLst/>
            <a:gdLst/>
            <a:ahLst/>
            <a:cxnLst/>
            <a:rect l="l" t="t" r="r" b="b"/>
            <a:pathLst>
              <a:path w="13716000" h="3923589">
                <a:moveTo>
                  <a:pt x="0" y="0"/>
                </a:moveTo>
                <a:lnTo>
                  <a:pt x="13716000" y="0"/>
                </a:lnTo>
                <a:lnTo>
                  <a:pt x="13716000" y="3923588"/>
                </a:lnTo>
                <a:lnTo>
                  <a:pt x="0" y="3923588"/>
                </a:lnTo>
                <a:lnTo>
                  <a:pt x="0" y="0"/>
                </a:lnTo>
                <a:close/>
              </a:path>
            </a:pathLst>
          </a:custGeom>
          <a:blipFill>
            <a:blip r:embed="rId13" cstate="hqprint">
              <a:extLst>
                <a:ext uri="{28A0092B-C50C-407E-A947-70E740481C1C}">
                  <a14:useLocalDpi xmlns:a14="http://schemas.microsoft.com/office/drawing/2010/main"/>
                </a:ext>
              </a:extLst>
            </a:blip>
            <a:stretch>
              <a:fillRect l="-51259" r="-51259"/>
            </a:stretch>
          </a:blipFill>
        </p:spPr>
        <p:txBody>
          <a:bodyPr/>
          <a:lstStyle/>
          <a:p>
            <a:endParaRPr lang="en-US"/>
          </a:p>
        </p:txBody>
      </p:sp>
      <p:sp>
        <p:nvSpPr>
          <p:cNvPr id="8" name="Freeform 4">
            <a:extLst>
              <a:ext uri="{FF2B5EF4-FFF2-40B4-BE49-F238E27FC236}">
                <a16:creationId xmlns:a16="http://schemas.microsoft.com/office/drawing/2014/main" id="{5AC3A63B-D573-7D71-5445-9F14C8CAEDF7}"/>
              </a:ext>
            </a:extLst>
          </p:cNvPr>
          <p:cNvSpPr/>
          <p:nvPr userDrawn="1"/>
        </p:nvSpPr>
        <p:spPr>
          <a:xfrm>
            <a:off x="14682213" y="4651117"/>
            <a:ext cx="3325371" cy="984766"/>
          </a:xfrm>
          <a:custGeom>
            <a:avLst/>
            <a:gdLst/>
            <a:ahLst/>
            <a:cxnLst/>
            <a:rect l="l" t="t" r="r" b="b"/>
            <a:pathLst>
              <a:path w="3325371" h="984766">
                <a:moveTo>
                  <a:pt x="0" y="0"/>
                </a:moveTo>
                <a:lnTo>
                  <a:pt x="3325371" y="0"/>
                </a:lnTo>
                <a:lnTo>
                  <a:pt x="3325371" y="984767"/>
                </a:lnTo>
                <a:lnTo>
                  <a:pt x="0" y="984767"/>
                </a:lnTo>
                <a:lnTo>
                  <a:pt x="0" y="0"/>
                </a:lnTo>
                <a:close/>
              </a:path>
            </a:pathLst>
          </a:custGeom>
          <a:blipFill>
            <a:blip r:embed="rId14"/>
            <a:stretch>
              <a:fillRect/>
            </a:stretch>
          </a:blipFill>
        </p:spPr>
        <p:txBody>
          <a:bodyPr/>
          <a:lstStyle/>
          <a:p>
            <a:endParaRPr lang="en-US"/>
          </a:p>
        </p:txBody>
      </p:sp>
      <p:sp>
        <p:nvSpPr>
          <p:cNvPr id="9" name="Freeform 3">
            <a:extLst>
              <a:ext uri="{FF2B5EF4-FFF2-40B4-BE49-F238E27FC236}">
                <a16:creationId xmlns:a16="http://schemas.microsoft.com/office/drawing/2014/main" id="{26DDF925-3CC9-809B-17F7-14A390DEBB05}"/>
              </a:ext>
            </a:extLst>
          </p:cNvPr>
          <p:cNvSpPr/>
          <p:nvPr userDrawn="1"/>
        </p:nvSpPr>
        <p:spPr>
          <a:xfrm>
            <a:off x="615950" y="1201358"/>
            <a:ext cx="13786561" cy="84517"/>
          </a:xfrm>
          <a:custGeom>
            <a:avLst/>
            <a:gdLst/>
            <a:ahLst/>
            <a:cxnLst/>
            <a:rect l="l" t="t" r="r" b="b"/>
            <a:pathLst>
              <a:path w="14364411" h="250382">
                <a:moveTo>
                  <a:pt x="0" y="0"/>
                </a:moveTo>
                <a:lnTo>
                  <a:pt x="14364411" y="0"/>
                </a:lnTo>
                <a:lnTo>
                  <a:pt x="14364411" y="250381"/>
                </a:lnTo>
                <a:lnTo>
                  <a:pt x="0" y="250381"/>
                </a:lnTo>
                <a:lnTo>
                  <a:pt x="0" y="0"/>
                </a:lnTo>
                <a:close/>
              </a:path>
            </a:pathLst>
          </a:custGeom>
          <a:blipFill>
            <a:blip r:embed="rId15"/>
            <a:stretch>
              <a:fillRect l="-695877" r="-779041" b="-577649"/>
            </a:stretch>
          </a:blipFill>
        </p:spPr>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975688" y="1943683"/>
            <a:ext cx="12352385" cy="2585323"/>
          </a:xfrm>
          <a:prstGeom prst="rect">
            <a:avLst/>
          </a:prstGeom>
        </p:spPr>
        <p:txBody>
          <a:bodyPr wrap="square" lIns="0" tIns="0" rIns="0" bIns="0" rtlCol="0" anchor="t">
            <a:spAutoFit/>
          </a:bodyPr>
          <a:lstStyle/>
          <a:p>
            <a:r>
              <a:rPr lang="en-US" sz="4800" dirty="0"/>
              <a:t>L</a:t>
            </a:r>
            <a:r>
              <a:rPr lang="en-US" sz="4000" dirty="0"/>
              <a:t>oving God, we celebrate in prayer the life skills training that orphans and vulnerable children are accessing, with the support of PWS&amp;D, so that they may achieve their dreams and goals. Lord, you are to be praised. Amen.</a:t>
            </a:r>
          </a:p>
        </p:txBody>
      </p:sp>
      <p:sp>
        <p:nvSpPr>
          <p:cNvPr id="2" name="Rectangle: Rounded Corners 1">
            <a:extLst>
              <a:ext uri="{FF2B5EF4-FFF2-40B4-BE49-F238E27FC236}">
                <a16:creationId xmlns:a16="http://schemas.microsoft.com/office/drawing/2014/main" id="{D764256F-ED1B-6609-1D66-21314305C40F}"/>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51</a:t>
            </a:r>
          </a:p>
        </p:txBody>
      </p:sp>
      <p:pic>
        <p:nvPicPr>
          <p:cNvPr id="4" name="Picture 3" descr="A person standing next to a goat&#10;&#10;AI-generated content may be incorrect.">
            <a:extLst>
              <a:ext uri="{FF2B5EF4-FFF2-40B4-BE49-F238E27FC236}">
                <a16:creationId xmlns:a16="http://schemas.microsoft.com/office/drawing/2014/main" id="{413A1849-FAC1-72B6-851E-CBD901D77E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4255" y="4800630"/>
            <a:ext cx="7715250" cy="5143500"/>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4BFAD-DC53-B962-E3A6-3B1D2FA1D434}"/>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7FBB76B1-FFFC-7BA1-0154-9FAF264C3832}"/>
              </a:ext>
            </a:extLst>
          </p:cNvPr>
          <p:cNvSpPr txBox="1"/>
          <p:nvPr/>
        </p:nvSpPr>
        <p:spPr>
          <a:xfrm>
            <a:off x="975687" y="3060464"/>
            <a:ext cx="12906567" cy="5293757"/>
          </a:xfrm>
          <a:prstGeom prst="rect">
            <a:avLst/>
          </a:prstGeom>
        </p:spPr>
        <p:txBody>
          <a:bodyPr wrap="square" lIns="0" tIns="0" rIns="0" bIns="0" rtlCol="0" anchor="t">
            <a:spAutoFit/>
          </a:bodyPr>
          <a:lstStyle/>
          <a:p>
            <a:r>
              <a:rPr lang="en-US" sz="4000" dirty="0"/>
              <a:t>We gather in the name of the Redeemer, </a:t>
            </a:r>
          </a:p>
          <a:p>
            <a:r>
              <a:rPr lang="en-US" sz="4000" dirty="0"/>
              <a:t>our </a:t>
            </a:r>
            <a:r>
              <a:rPr lang="en-US" sz="4000" dirty="0" err="1"/>
              <a:t>Saviour</a:t>
            </a:r>
            <a:r>
              <a:rPr lang="en-US" sz="4000" dirty="0"/>
              <a:t> Jesus Christ,</a:t>
            </a:r>
          </a:p>
          <a:p>
            <a:r>
              <a:rPr lang="en-US" sz="4000" b="1" dirty="0"/>
              <a:t>Who reconciles all of creation.</a:t>
            </a:r>
          </a:p>
          <a:p>
            <a:endParaRPr lang="en-US" sz="4000" dirty="0"/>
          </a:p>
          <a:p>
            <a:r>
              <a:rPr lang="en-US" sz="4000" dirty="0"/>
              <a:t>We gather in the presence of the Life Giver, your Holy Spirit,</a:t>
            </a:r>
          </a:p>
          <a:p>
            <a:r>
              <a:rPr lang="en-US" sz="4000" b="1" dirty="0"/>
              <a:t>Who inspires new life and instills hope.</a:t>
            </a:r>
          </a:p>
          <a:p>
            <a:endParaRPr lang="en-US" sz="4800" b="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a:ea typeface="+mn-ea"/>
                <a:cs typeface="+mn-cs"/>
              </a:rPr>
              <a:t>Call to Worship written by the World Council of Churches. From the Season of Creation Celebration Guide 2024.</a:t>
            </a:r>
            <a:endParaRPr lang="en-US" sz="4000" b="1" dirty="0"/>
          </a:p>
        </p:txBody>
      </p:sp>
      <p:sp>
        <p:nvSpPr>
          <p:cNvPr id="2" name="Rectangle: Rounded Corners 1">
            <a:extLst>
              <a:ext uri="{FF2B5EF4-FFF2-40B4-BE49-F238E27FC236}">
                <a16:creationId xmlns:a16="http://schemas.microsoft.com/office/drawing/2014/main" id="{6C7E9DA1-02E0-525C-8AF0-E4ACF118EB17}"/>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54</a:t>
            </a:r>
          </a:p>
        </p:txBody>
      </p:sp>
      <p:sp>
        <p:nvSpPr>
          <p:cNvPr id="3" name="TextBox 2">
            <a:extLst>
              <a:ext uri="{FF2B5EF4-FFF2-40B4-BE49-F238E27FC236}">
                <a16:creationId xmlns:a16="http://schemas.microsoft.com/office/drawing/2014/main" id="{6C9CF547-5787-5A14-A5D1-66AC1C7FEFF3}"/>
              </a:ext>
            </a:extLst>
          </p:cNvPr>
          <p:cNvSpPr txBox="1"/>
          <p:nvPr/>
        </p:nvSpPr>
        <p:spPr>
          <a:xfrm>
            <a:off x="13266057" y="9347200"/>
            <a:ext cx="614271" cy="461665"/>
          </a:xfrm>
          <a:prstGeom prst="rect">
            <a:avLst/>
          </a:prstGeom>
          <a:noFill/>
        </p:spPr>
        <p:txBody>
          <a:bodyPr wrap="none" rtlCol="0">
            <a:spAutoFit/>
          </a:bodyPr>
          <a:lstStyle/>
          <a:p>
            <a:r>
              <a:rPr lang="en-US" sz="2400" dirty="0">
                <a:solidFill>
                  <a:schemeClr val="bg2">
                    <a:lumMod val="75000"/>
                  </a:schemeClr>
                </a:solidFill>
              </a:rPr>
              <a:t>3/3</a:t>
            </a:r>
          </a:p>
        </p:txBody>
      </p:sp>
    </p:spTree>
    <p:extLst>
      <p:ext uri="{BB962C8B-B14F-4D97-AF65-F5344CB8AC3E}">
        <p14:creationId xmlns:p14="http://schemas.microsoft.com/office/powerpoint/2010/main" val="1175813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CAA86-A48A-9D8D-5D3F-839E495AFFF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B82790A-A6D7-FBA9-C36B-71D09C5C0B0A}"/>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7550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8B3C8-1F20-D6EA-B052-03BE87EB1ACB}"/>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7A11F032-C72D-8AE3-E9FF-AC59AA048D9A}"/>
              </a:ext>
            </a:extLst>
          </p:cNvPr>
          <p:cNvSpPr txBox="1"/>
          <p:nvPr/>
        </p:nvSpPr>
        <p:spPr>
          <a:xfrm>
            <a:off x="975688" y="2379052"/>
            <a:ext cx="13182764" cy="6894195"/>
          </a:xfrm>
          <a:prstGeom prst="rect">
            <a:avLst/>
          </a:prstGeom>
        </p:spPr>
        <p:txBody>
          <a:bodyPr wrap="square" lIns="0" tIns="0" rIns="0" bIns="0" rtlCol="0" anchor="t">
            <a:spAutoFit/>
          </a:bodyPr>
          <a:lstStyle/>
          <a:p>
            <a:r>
              <a:rPr lang="en-US" sz="4000" b="1" dirty="0">
                <a:solidFill>
                  <a:srgbClr val="948A54"/>
                </a:solidFill>
              </a:rPr>
              <a:t>Pray alongside the Duncan Hospital, a PWS&amp;D partner </a:t>
            </a:r>
          </a:p>
          <a:p>
            <a:r>
              <a:rPr lang="en-US" sz="4000" b="1" dirty="0">
                <a:solidFill>
                  <a:srgbClr val="948A54"/>
                </a:solidFill>
              </a:rPr>
              <a:t>in India:</a:t>
            </a:r>
          </a:p>
          <a:p>
            <a:endParaRPr lang="en-US" sz="4000" dirty="0"/>
          </a:p>
          <a:p>
            <a:r>
              <a:rPr lang="en-US" sz="4800" dirty="0"/>
              <a:t>R</a:t>
            </a:r>
            <a:r>
              <a:rPr lang="en-US" sz="4000" dirty="0"/>
              <a:t>ighteous and compassionate God,</a:t>
            </a:r>
          </a:p>
          <a:p>
            <a:r>
              <a:rPr lang="en-US" sz="4000" dirty="0"/>
              <a:t>You created every woman and girl</a:t>
            </a:r>
          </a:p>
          <a:p>
            <a:r>
              <a:rPr lang="en-US" sz="4000" dirty="0"/>
              <a:t>with dignity, strength and purpose.</a:t>
            </a:r>
          </a:p>
          <a:p>
            <a:r>
              <a:rPr lang="en-US" sz="4000" dirty="0"/>
              <a:t>Yet many face discrimination, hardship and injustice.</a:t>
            </a:r>
          </a:p>
          <a:p>
            <a:r>
              <a:rPr lang="en-US" sz="4000" dirty="0"/>
              <a:t>We lift up to you the women</a:t>
            </a:r>
          </a:p>
          <a:p>
            <a:r>
              <a:rPr lang="en-US" sz="4000" dirty="0"/>
              <a:t>served through the Karuna Project,</a:t>
            </a:r>
          </a:p>
          <a:p>
            <a:r>
              <a:rPr lang="en-US" sz="4000" dirty="0"/>
              <a:t>that they may find hope, healing and opportunity.</a:t>
            </a:r>
          </a:p>
          <a:p>
            <a:r>
              <a:rPr lang="en-US" sz="4000" dirty="0"/>
              <a:t>Bless the hands that teach, train and uplift them.</a:t>
            </a:r>
          </a:p>
        </p:txBody>
      </p:sp>
      <p:sp>
        <p:nvSpPr>
          <p:cNvPr id="2" name="Rectangle: Rounded Corners 1">
            <a:extLst>
              <a:ext uri="{FF2B5EF4-FFF2-40B4-BE49-F238E27FC236}">
                <a16:creationId xmlns:a16="http://schemas.microsoft.com/office/drawing/2014/main" id="{09FCF723-B4A8-20ED-D490-FA07A54938E9}"/>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55</a:t>
            </a:r>
          </a:p>
        </p:txBody>
      </p:sp>
      <p:sp>
        <p:nvSpPr>
          <p:cNvPr id="3" name="TextBox 2">
            <a:extLst>
              <a:ext uri="{FF2B5EF4-FFF2-40B4-BE49-F238E27FC236}">
                <a16:creationId xmlns:a16="http://schemas.microsoft.com/office/drawing/2014/main" id="{DBBE67EA-27E8-745D-F943-9811962F89A1}"/>
              </a:ext>
            </a:extLst>
          </p:cNvPr>
          <p:cNvSpPr txBox="1"/>
          <p:nvPr/>
        </p:nvSpPr>
        <p:spPr>
          <a:xfrm>
            <a:off x="13266057" y="9347200"/>
            <a:ext cx="628698" cy="461665"/>
          </a:xfrm>
          <a:prstGeom prst="rect">
            <a:avLst/>
          </a:prstGeom>
          <a:noFill/>
        </p:spPr>
        <p:txBody>
          <a:bodyPr wrap="none" rtlCol="0">
            <a:spAutoFit/>
          </a:bodyPr>
          <a:lstStyle/>
          <a:p>
            <a:r>
              <a:rPr lang="en-US" sz="2400" dirty="0">
                <a:solidFill>
                  <a:schemeClr val="bg2">
                    <a:lumMod val="75000"/>
                  </a:schemeClr>
                </a:solidFill>
              </a:rPr>
              <a:t>1/2</a:t>
            </a:r>
          </a:p>
        </p:txBody>
      </p:sp>
    </p:spTree>
    <p:extLst>
      <p:ext uri="{BB962C8B-B14F-4D97-AF65-F5344CB8AC3E}">
        <p14:creationId xmlns:p14="http://schemas.microsoft.com/office/powerpoint/2010/main" val="2341058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7EFB0-C6EA-D1EE-0A2C-D0351598D53F}"/>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89CD1D34-AFBF-1D52-F1EB-78C812593199}"/>
              </a:ext>
            </a:extLst>
          </p:cNvPr>
          <p:cNvSpPr txBox="1"/>
          <p:nvPr/>
        </p:nvSpPr>
        <p:spPr>
          <a:xfrm>
            <a:off x="975687" y="2438049"/>
            <a:ext cx="12946789" cy="7201972"/>
          </a:xfrm>
          <a:prstGeom prst="rect">
            <a:avLst/>
          </a:prstGeom>
        </p:spPr>
        <p:txBody>
          <a:bodyPr wrap="square" lIns="0" tIns="0" rIns="0" bIns="0" rtlCol="0" anchor="t">
            <a:spAutoFit/>
          </a:bodyPr>
          <a:lstStyle/>
          <a:p>
            <a:r>
              <a:rPr lang="en-US" sz="4000" dirty="0"/>
              <a:t>May they be empowered with education, skills and confidence</a:t>
            </a:r>
          </a:p>
          <a:p>
            <a:r>
              <a:rPr lang="en-US" sz="4000" dirty="0"/>
              <a:t>to break barriers and build a future of equality and justice.</a:t>
            </a:r>
          </a:p>
          <a:p>
            <a:r>
              <a:rPr lang="en-US" sz="4000" dirty="0"/>
              <a:t>Be their shield in times of fear, their comfort in sorrow</a:t>
            </a:r>
          </a:p>
          <a:p>
            <a:r>
              <a:rPr lang="en-US" sz="4000" dirty="0"/>
              <a:t>and their guide toward a life of dignity and purpose.</a:t>
            </a:r>
          </a:p>
          <a:p>
            <a:r>
              <a:rPr lang="en-US" sz="4000" dirty="0"/>
              <a:t>Lord, let your light shine through this work,</a:t>
            </a:r>
          </a:p>
          <a:p>
            <a:r>
              <a:rPr lang="en-US" sz="4000" dirty="0"/>
              <a:t>bringing transformation, strength and lasting change.</a:t>
            </a:r>
          </a:p>
          <a:p>
            <a:r>
              <a:rPr lang="en-US" sz="4000" dirty="0"/>
              <a:t>May the Karuna Project continue to be a beacon of your love,</a:t>
            </a:r>
          </a:p>
          <a:p>
            <a:r>
              <a:rPr lang="en-US" sz="4000" dirty="0"/>
              <a:t>where every girl and woman knows her worth</a:t>
            </a:r>
          </a:p>
          <a:p>
            <a:r>
              <a:rPr lang="en-US" sz="4000" dirty="0"/>
              <a:t>and walks in freedom.</a:t>
            </a:r>
          </a:p>
          <a:p>
            <a:r>
              <a:rPr lang="en-US" sz="4000" dirty="0"/>
              <a:t>Amen.</a:t>
            </a:r>
          </a:p>
          <a:p>
            <a:endParaRPr lang="en-US" sz="4000" dirty="0"/>
          </a:p>
          <a:p>
            <a:r>
              <a:rPr lang="en-US" sz="2800" b="1" i="1" dirty="0"/>
              <a:t>Written by the Duncan Hospital</a:t>
            </a:r>
          </a:p>
        </p:txBody>
      </p:sp>
      <p:sp>
        <p:nvSpPr>
          <p:cNvPr id="2" name="Rectangle: Rounded Corners 1">
            <a:extLst>
              <a:ext uri="{FF2B5EF4-FFF2-40B4-BE49-F238E27FC236}">
                <a16:creationId xmlns:a16="http://schemas.microsoft.com/office/drawing/2014/main" id="{CC1CDE2E-20E8-CB21-865F-27174A2930F9}"/>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55</a:t>
            </a:r>
          </a:p>
        </p:txBody>
      </p:sp>
      <p:sp>
        <p:nvSpPr>
          <p:cNvPr id="3" name="TextBox 2">
            <a:extLst>
              <a:ext uri="{FF2B5EF4-FFF2-40B4-BE49-F238E27FC236}">
                <a16:creationId xmlns:a16="http://schemas.microsoft.com/office/drawing/2014/main" id="{21C4954C-C6BB-68E5-3F6B-AE7CA14D3A46}"/>
              </a:ext>
            </a:extLst>
          </p:cNvPr>
          <p:cNvSpPr txBox="1"/>
          <p:nvPr/>
        </p:nvSpPr>
        <p:spPr>
          <a:xfrm>
            <a:off x="13266057" y="9347200"/>
            <a:ext cx="614271" cy="461665"/>
          </a:xfrm>
          <a:prstGeom prst="rect">
            <a:avLst/>
          </a:prstGeom>
          <a:noFill/>
        </p:spPr>
        <p:txBody>
          <a:bodyPr wrap="none" rtlCol="0">
            <a:spAutoFit/>
          </a:bodyPr>
          <a:lstStyle/>
          <a:p>
            <a:r>
              <a:rPr lang="en-US" sz="2400" dirty="0">
                <a:solidFill>
                  <a:schemeClr val="bg2">
                    <a:lumMod val="75000"/>
                  </a:schemeClr>
                </a:solidFill>
              </a:rPr>
              <a:t>2/2</a:t>
            </a:r>
          </a:p>
        </p:txBody>
      </p:sp>
    </p:spTree>
    <p:extLst>
      <p:ext uri="{BB962C8B-B14F-4D97-AF65-F5344CB8AC3E}">
        <p14:creationId xmlns:p14="http://schemas.microsoft.com/office/powerpoint/2010/main" val="3865288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32C85-8392-5CE5-FE99-CE426D9DBA2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054475C-6670-6841-77A9-AB0C222C9B15}"/>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9616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D1391-AD9B-E807-E716-F618F558EBFA}"/>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13AF0573-2019-358D-F8DE-AA099424EAFE}"/>
              </a:ext>
            </a:extLst>
          </p:cNvPr>
          <p:cNvSpPr txBox="1"/>
          <p:nvPr/>
        </p:nvSpPr>
        <p:spPr>
          <a:xfrm>
            <a:off x="975688" y="2813247"/>
            <a:ext cx="12849494" cy="5663089"/>
          </a:xfrm>
          <a:prstGeom prst="rect">
            <a:avLst/>
          </a:prstGeom>
        </p:spPr>
        <p:txBody>
          <a:bodyPr wrap="square" lIns="0" tIns="0" rIns="0" bIns="0" rtlCol="0" anchor="t">
            <a:spAutoFit/>
          </a:bodyPr>
          <a:lstStyle/>
          <a:p>
            <a:r>
              <a:rPr lang="en-US" sz="4800" dirty="0"/>
              <a:t>G</a:t>
            </a:r>
            <a:r>
              <a:rPr lang="en-US" sz="4000" dirty="0"/>
              <a:t>od of all creation, we praise you for the beauty and abundance of your world. Yet, we know that many in this world do not have access to material abundance. And so, we give you thanks for the response of PWS&amp;D and their partners as they work to bring about equitable and just livelihoods for all.</a:t>
            </a:r>
          </a:p>
          <a:p>
            <a:endParaRPr lang="en-US" sz="4000" dirty="0"/>
          </a:p>
          <a:p>
            <a:r>
              <a:rPr lang="en-US" sz="4000" dirty="0"/>
              <a:t>We pray for those working on projects to support sustainable agriculture and build resilience to climate change.</a:t>
            </a:r>
          </a:p>
        </p:txBody>
      </p:sp>
      <p:sp>
        <p:nvSpPr>
          <p:cNvPr id="2" name="Rectangle: Rounded Corners 1">
            <a:extLst>
              <a:ext uri="{FF2B5EF4-FFF2-40B4-BE49-F238E27FC236}">
                <a16:creationId xmlns:a16="http://schemas.microsoft.com/office/drawing/2014/main" id="{1181F85F-6EBF-281E-620D-16A562B17518}"/>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56</a:t>
            </a:r>
          </a:p>
        </p:txBody>
      </p:sp>
      <p:sp>
        <p:nvSpPr>
          <p:cNvPr id="3" name="TextBox 2">
            <a:extLst>
              <a:ext uri="{FF2B5EF4-FFF2-40B4-BE49-F238E27FC236}">
                <a16:creationId xmlns:a16="http://schemas.microsoft.com/office/drawing/2014/main" id="{07E4D0E1-4CA5-B8DD-F1D6-972B68DC0EEF}"/>
              </a:ext>
            </a:extLst>
          </p:cNvPr>
          <p:cNvSpPr txBox="1"/>
          <p:nvPr/>
        </p:nvSpPr>
        <p:spPr>
          <a:xfrm>
            <a:off x="13266057" y="9347200"/>
            <a:ext cx="614271" cy="461665"/>
          </a:xfrm>
          <a:prstGeom prst="rect">
            <a:avLst/>
          </a:prstGeom>
          <a:noFill/>
        </p:spPr>
        <p:txBody>
          <a:bodyPr wrap="none" rtlCol="0">
            <a:spAutoFit/>
          </a:bodyPr>
          <a:lstStyle/>
          <a:p>
            <a:r>
              <a:rPr lang="en-US" sz="2400" dirty="0">
                <a:solidFill>
                  <a:schemeClr val="bg2">
                    <a:lumMod val="75000"/>
                  </a:schemeClr>
                </a:solidFill>
              </a:rPr>
              <a:t>1/2</a:t>
            </a:r>
          </a:p>
        </p:txBody>
      </p:sp>
    </p:spTree>
    <p:extLst>
      <p:ext uri="{BB962C8B-B14F-4D97-AF65-F5344CB8AC3E}">
        <p14:creationId xmlns:p14="http://schemas.microsoft.com/office/powerpoint/2010/main" val="431543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D5EAC-0422-04EE-F099-9C1EE069443E}"/>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DA32EF49-0DC1-404A-B277-88DFC0A3D4B2}"/>
              </a:ext>
            </a:extLst>
          </p:cNvPr>
          <p:cNvSpPr txBox="1"/>
          <p:nvPr/>
        </p:nvSpPr>
        <p:spPr>
          <a:xfrm>
            <a:off x="975688" y="2813247"/>
            <a:ext cx="12849494" cy="5786199"/>
          </a:xfrm>
          <a:prstGeom prst="rect">
            <a:avLst/>
          </a:prstGeom>
        </p:spPr>
        <p:txBody>
          <a:bodyPr wrap="square" lIns="0" tIns="0" rIns="0" bIns="0" rtlCol="0" anchor="t">
            <a:spAutoFit/>
          </a:bodyPr>
          <a:lstStyle/>
          <a:p>
            <a:r>
              <a:rPr lang="en-US" sz="4000" dirty="0"/>
              <a:t>May their efforts be blessed and bear much fruit; may communities in countries such as Malawi, Guatemala and Pakistan attain the food security that is so necessary for an abundant life.</a:t>
            </a:r>
          </a:p>
          <a:p>
            <a:endParaRPr lang="en-US" sz="4000" dirty="0"/>
          </a:p>
          <a:p>
            <a:r>
              <a:rPr lang="en-US" sz="4000" dirty="0"/>
              <a:t>Inspire us, we pray, to support PWS&amp;D as they work to show God’s love in the world. Amen.</a:t>
            </a:r>
          </a:p>
          <a:p>
            <a:endParaRPr lang="en-US" sz="4000" i="1" dirty="0"/>
          </a:p>
          <a:p>
            <a:r>
              <a:rPr lang="en-US" sz="2800" b="1" i="1" dirty="0"/>
              <a:t>Written by Grant and Femmy Birks, PWS&amp;D Champions at Knox Presbyterian Church in Waterloo, Ont.</a:t>
            </a:r>
          </a:p>
        </p:txBody>
      </p:sp>
      <p:sp>
        <p:nvSpPr>
          <p:cNvPr id="2" name="Rectangle: Rounded Corners 1">
            <a:extLst>
              <a:ext uri="{FF2B5EF4-FFF2-40B4-BE49-F238E27FC236}">
                <a16:creationId xmlns:a16="http://schemas.microsoft.com/office/drawing/2014/main" id="{BF720377-D9A0-1DFC-FB35-F1B2E781EA66}"/>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56</a:t>
            </a:r>
          </a:p>
        </p:txBody>
      </p:sp>
      <p:sp>
        <p:nvSpPr>
          <p:cNvPr id="3" name="TextBox 2">
            <a:extLst>
              <a:ext uri="{FF2B5EF4-FFF2-40B4-BE49-F238E27FC236}">
                <a16:creationId xmlns:a16="http://schemas.microsoft.com/office/drawing/2014/main" id="{EA4DB048-5AF7-D64E-D7AC-35E827B58F79}"/>
              </a:ext>
            </a:extLst>
          </p:cNvPr>
          <p:cNvSpPr txBox="1"/>
          <p:nvPr/>
        </p:nvSpPr>
        <p:spPr>
          <a:xfrm>
            <a:off x="13266057" y="9347200"/>
            <a:ext cx="614271" cy="461665"/>
          </a:xfrm>
          <a:prstGeom prst="rect">
            <a:avLst/>
          </a:prstGeom>
          <a:noFill/>
        </p:spPr>
        <p:txBody>
          <a:bodyPr wrap="none" rtlCol="0">
            <a:spAutoFit/>
          </a:bodyPr>
          <a:lstStyle/>
          <a:p>
            <a:r>
              <a:rPr lang="en-US" sz="2400" dirty="0">
                <a:solidFill>
                  <a:schemeClr val="bg2">
                    <a:lumMod val="75000"/>
                  </a:schemeClr>
                </a:solidFill>
              </a:rPr>
              <a:t>2/2</a:t>
            </a:r>
          </a:p>
        </p:txBody>
      </p:sp>
    </p:spTree>
    <p:extLst>
      <p:ext uri="{BB962C8B-B14F-4D97-AF65-F5344CB8AC3E}">
        <p14:creationId xmlns:p14="http://schemas.microsoft.com/office/powerpoint/2010/main" val="2222257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DB0D0-87BB-FD6B-7107-90D23696802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944A5DD-4B25-5114-4217-B1DDA458C418}"/>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9738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0B647-8B78-67BC-AF64-1898E7A16E53}"/>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D3E7B3F2-FDCE-F11D-250C-5CF87D1BC533}"/>
              </a:ext>
            </a:extLst>
          </p:cNvPr>
          <p:cNvSpPr txBox="1"/>
          <p:nvPr/>
        </p:nvSpPr>
        <p:spPr>
          <a:xfrm>
            <a:off x="975688" y="2508448"/>
            <a:ext cx="12849494" cy="6709529"/>
          </a:xfrm>
          <a:prstGeom prst="rect">
            <a:avLst/>
          </a:prstGeom>
        </p:spPr>
        <p:txBody>
          <a:bodyPr wrap="square" lIns="0" tIns="0" rIns="0" bIns="0" rtlCol="0" anchor="t">
            <a:spAutoFit/>
          </a:bodyPr>
          <a:lstStyle/>
          <a:p>
            <a:r>
              <a:rPr lang="en-US" sz="4000" b="1" dirty="0">
                <a:solidFill>
                  <a:srgbClr val="948A54"/>
                </a:solidFill>
              </a:rPr>
              <a:t>Pray alongside Women for Peace and Democracy, a PWS&amp;D partner in Nepal:</a:t>
            </a:r>
          </a:p>
          <a:p>
            <a:endParaRPr lang="en-US" sz="4000" b="1" dirty="0"/>
          </a:p>
          <a:p>
            <a:r>
              <a:rPr lang="en-US" sz="4800" dirty="0"/>
              <a:t>D</a:t>
            </a:r>
            <a:r>
              <a:rPr lang="en-US" sz="4000" dirty="0"/>
              <a:t>ear Lord, we thank you for blessing us with the ability to serve and uplift women and the marginalized. Grant us the courage to continue this mission with wisdom and compassion. May your divine energy continue to guide our efforts, remove obstacles and bring light to every life we touch.</a:t>
            </a:r>
          </a:p>
          <a:p>
            <a:endParaRPr lang="en-US" sz="4000" i="1" dirty="0"/>
          </a:p>
          <a:p>
            <a:r>
              <a:rPr lang="en-US" sz="2800" b="1" i="1" dirty="0"/>
              <a:t>Written by Shobha Shrestha, Executive Chair of Women for Peace and Democracy.</a:t>
            </a:r>
          </a:p>
        </p:txBody>
      </p:sp>
      <p:sp>
        <p:nvSpPr>
          <p:cNvPr id="2" name="Rectangle: Rounded Corners 1">
            <a:extLst>
              <a:ext uri="{FF2B5EF4-FFF2-40B4-BE49-F238E27FC236}">
                <a16:creationId xmlns:a16="http://schemas.microsoft.com/office/drawing/2014/main" id="{804D6AC8-E2CE-4675-6259-AE201A3722F7}"/>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57</a:t>
            </a:r>
          </a:p>
        </p:txBody>
      </p:sp>
    </p:spTree>
    <p:extLst>
      <p:ext uri="{BB962C8B-B14F-4D97-AF65-F5344CB8AC3E}">
        <p14:creationId xmlns:p14="http://schemas.microsoft.com/office/powerpoint/2010/main" val="2782639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C7F35-4D50-E8B3-092F-348BC9128EA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055ED9C-5CB8-AB46-B2D9-970439326507}"/>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0393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7B04BC-EA4E-2B07-5276-C0AB8B41603C}"/>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F1CCD-7E15-A4EA-E11A-120CC1D0EF2E}"/>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C4ED2296-EAEC-24A0-F141-80E268C82B69}"/>
              </a:ext>
            </a:extLst>
          </p:cNvPr>
          <p:cNvSpPr txBox="1"/>
          <p:nvPr/>
        </p:nvSpPr>
        <p:spPr>
          <a:xfrm>
            <a:off x="975687" y="2320342"/>
            <a:ext cx="13124361" cy="6401753"/>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948A54"/>
                </a:solidFill>
                <a:effectLst/>
                <a:uLnTx/>
                <a:uFillTx/>
                <a:latin typeface="Calibri"/>
                <a:ea typeface="+mn-ea"/>
                <a:cs typeface="+mn-cs"/>
              </a:rPr>
              <a:t>Pray alongside C-NEW-C, a PWS&amp;D partner in Haiti:</a:t>
            </a:r>
          </a:p>
          <a:p>
            <a:endParaRPr lang="en-US" sz="4000" dirty="0"/>
          </a:p>
          <a:p>
            <a:r>
              <a:rPr lang="en-US" sz="4800" dirty="0"/>
              <a:t>H</a:t>
            </a:r>
            <a:r>
              <a:rPr lang="en-US" sz="4000" dirty="0"/>
              <a:t>eavenly Father,</a:t>
            </a:r>
          </a:p>
          <a:p>
            <a:endParaRPr lang="en-US" sz="4000" dirty="0"/>
          </a:p>
          <a:p>
            <a:r>
              <a:rPr lang="en-US" sz="4000" dirty="0"/>
              <a:t>We thank you for all the good things you do for us. We thank you for the opportunity to help many pregnant women and new mothers in Haiti. We ask you to bless all the efforts made in this project and make it exceed our expectations. We ask you to guide everyone involved in this project to act with wisdom, love and dedication.</a:t>
            </a:r>
          </a:p>
        </p:txBody>
      </p:sp>
      <p:sp>
        <p:nvSpPr>
          <p:cNvPr id="2" name="Rectangle: Rounded Corners 1">
            <a:extLst>
              <a:ext uri="{FF2B5EF4-FFF2-40B4-BE49-F238E27FC236}">
                <a16:creationId xmlns:a16="http://schemas.microsoft.com/office/drawing/2014/main" id="{2B5E460B-03DF-14B0-D0DE-097D98D2CF34}"/>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58</a:t>
            </a:r>
          </a:p>
        </p:txBody>
      </p:sp>
      <p:sp>
        <p:nvSpPr>
          <p:cNvPr id="3" name="TextBox 2">
            <a:extLst>
              <a:ext uri="{FF2B5EF4-FFF2-40B4-BE49-F238E27FC236}">
                <a16:creationId xmlns:a16="http://schemas.microsoft.com/office/drawing/2014/main" id="{AA5A7396-714E-7D1D-8BD2-84FA7F3AD3FB}"/>
              </a:ext>
            </a:extLst>
          </p:cNvPr>
          <p:cNvSpPr txBox="1"/>
          <p:nvPr/>
        </p:nvSpPr>
        <p:spPr>
          <a:xfrm>
            <a:off x="13266057" y="9347200"/>
            <a:ext cx="614271" cy="461665"/>
          </a:xfrm>
          <a:prstGeom prst="rect">
            <a:avLst/>
          </a:prstGeom>
          <a:noFill/>
        </p:spPr>
        <p:txBody>
          <a:bodyPr wrap="none" rtlCol="0">
            <a:spAutoFit/>
          </a:bodyPr>
          <a:lstStyle/>
          <a:p>
            <a:r>
              <a:rPr lang="en-US" sz="2400" dirty="0">
                <a:solidFill>
                  <a:schemeClr val="bg2">
                    <a:lumMod val="75000"/>
                  </a:schemeClr>
                </a:solidFill>
              </a:rPr>
              <a:t>1/3</a:t>
            </a:r>
          </a:p>
        </p:txBody>
      </p:sp>
    </p:spTree>
    <p:extLst>
      <p:ext uri="{BB962C8B-B14F-4D97-AF65-F5344CB8AC3E}">
        <p14:creationId xmlns:p14="http://schemas.microsoft.com/office/powerpoint/2010/main" val="1354063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BC576-81CD-8609-EB7D-DF22C2DA6293}"/>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878D6FF8-7117-A8B5-1763-2814DF137647}"/>
              </a:ext>
            </a:extLst>
          </p:cNvPr>
          <p:cNvSpPr txBox="1"/>
          <p:nvPr/>
        </p:nvSpPr>
        <p:spPr>
          <a:xfrm>
            <a:off x="975687" y="2320342"/>
            <a:ext cx="13124361" cy="6771084"/>
          </a:xfrm>
          <a:prstGeom prst="rect">
            <a:avLst/>
          </a:prstGeom>
        </p:spPr>
        <p:txBody>
          <a:bodyPr wrap="square" lIns="0" tIns="0" rIns="0" bIns="0" rtlCol="0" anchor="t">
            <a:spAutoFit/>
          </a:bodyPr>
          <a:lstStyle/>
          <a:p>
            <a:r>
              <a:rPr lang="en-US" sz="4000" dirty="0"/>
              <a:t>Lord, we especially pray for pregnant women who are facing great challenges. We ask you to protect them throughout their pregnancies, giving them health and strength to face any difficulties that may arise. We pray that the PWS&amp;D project would help them access the necessary medical care, nutrition education and emotional support that will help them overcome any physical, social or economic barriers.</a:t>
            </a:r>
          </a:p>
          <a:p>
            <a:endParaRPr lang="en-US" sz="4000" dirty="0"/>
          </a:p>
          <a:p>
            <a:r>
              <a:rPr lang="en-US" sz="4000" dirty="0"/>
              <a:t>We ask you to help the women involved in the project feel your love, which will give them courage to continue forward despite their challenges.</a:t>
            </a:r>
          </a:p>
        </p:txBody>
      </p:sp>
      <p:sp>
        <p:nvSpPr>
          <p:cNvPr id="2" name="Rectangle: Rounded Corners 1">
            <a:extLst>
              <a:ext uri="{FF2B5EF4-FFF2-40B4-BE49-F238E27FC236}">
                <a16:creationId xmlns:a16="http://schemas.microsoft.com/office/drawing/2014/main" id="{29FD15AE-A448-6D2F-5287-981F94C3FF2A}"/>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58</a:t>
            </a:r>
          </a:p>
        </p:txBody>
      </p:sp>
      <p:sp>
        <p:nvSpPr>
          <p:cNvPr id="3" name="TextBox 2">
            <a:extLst>
              <a:ext uri="{FF2B5EF4-FFF2-40B4-BE49-F238E27FC236}">
                <a16:creationId xmlns:a16="http://schemas.microsoft.com/office/drawing/2014/main" id="{DD848E3C-0507-E0F0-FDBF-01BCF287BD25}"/>
              </a:ext>
            </a:extLst>
          </p:cNvPr>
          <p:cNvSpPr txBox="1"/>
          <p:nvPr/>
        </p:nvSpPr>
        <p:spPr>
          <a:xfrm>
            <a:off x="13266057" y="9347200"/>
            <a:ext cx="614271" cy="461665"/>
          </a:xfrm>
          <a:prstGeom prst="rect">
            <a:avLst/>
          </a:prstGeom>
          <a:noFill/>
        </p:spPr>
        <p:txBody>
          <a:bodyPr wrap="none" rtlCol="0">
            <a:spAutoFit/>
          </a:bodyPr>
          <a:lstStyle/>
          <a:p>
            <a:r>
              <a:rPr lang="en-US" sz="2400" dirty="0">
                <a:solidFill>
                  <a:schemeClr val="bg2">
                    <a:lumMod val="75000"/>
                  </a:schemeClr>
                </a:solidFill>
              </a:rPr>
              <a:t>2/3</a:t>
            </a:r>
          </a:p>
        </p:txBody>
      </p:sp>
    </p:spTree>
    <p:extLst>
      <p:ext uri="{BB962C8B-B14F-4D97-AF65-F5344CB8AC3E}">
        <p14:creationId xmlns:p14="http://schemas.microsoft.com/office/powerpoint/2010/main" val="1780995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7A93C-790C-B3B5-BF6A-CF4FCE807EBB}"/>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48341565-FC42-C887-D614-0D6B0A5834E3}"/>
              </a:ext>
            </a:extLst>
          </p:cNvPr>
          <p:cNvSpPr txBox="1"/>
          <p:nvPr/>
        </p:nvSpPr>
        <p:spPr>
          <a:xfrm>
            <a:off x="975687" y="2043252"/>
            <a:ext cx="12904641" cy="8002191"/>
          </a:xfrm>
          <a:prstGeom prst="rect">
            <a:avLst/>
          </a:prstGeom>
        </p:spPr>
        <p:txBody>
          <a:bodyPr wrap="square" lIns="0" tIns="0" rIns="0" bIns="0" rtlCol="0" anchor="t">
            <a:spAutoFit/>
          </a:bodyPr>
          <a:lstStyle/>
          <a:p>
            <a:r>
              <a:rPr lang="en-US" sz="4000" dirty="0"/>
              <a:t>We also pray for you to bless their children, so that they may be born healthy and grow up in an environment full of love and care.</a:t>
            </a:r>
          </a:p>
          <a:p>
            <a:endParaRPr lang="en-US" sz="4000" dirty="0"/>
          </a:p>
          <a:p>
            <a:r>
              <a:rPr lang="en-US" sz="4000" dirty="0"/>
              <a:t>We are amazed by your power, Lord, and we place all that we do in this project into your hands. You are the source, and only you can bring real success. May this project surprise all those working with you in it.</a:t>
            </a:r>
          </a:p>
          <a:p>
            <a:endParaRPr lang="en-US" sz="4000" dirty="0"/>
          </a:p>
          <a:p>
            <a:r>
              <a:rPr lang="en-US" sz="4000" dirty="0"/>
              <a:t>In Jesus Christ’s name we pray,</a:t>
            </a:r>
          </a:p>
          <a:p>
            <a:r>
              <a:rPr lang="en-US" sz="4000" dirty="0"/>
              <a:t>Amen.</a:t>
            </a:r>
          </a:p>
          <a:p>
            <a:endParaRPr lang="en-US" sz="4000" dirty="0"/>
          </a:p>
          <a:p>
            <a:r>
              <a:rPr kumimoji="0" lang="en-US" sz="2800" b="1" i="1" u="none" strike="noStrike" kern="1200" cap="none" spc="0" normalizeH="0" baseline="0" noProof="0" dirty="0">
                <a:ln>
                  <a:noFill/>
                </a:ln>
                <a:solidFill>
                  <a:prstClr val="black"/>
                </a:solidFill>
                <a:effectLst/>
                <a:uLnTx/>
                <a:uFillTx/>
                <a:latin typeface="Calibri"/>
                <a:ea typeface="+mn-ea"/>
                <a:cs typeface="+mn-cs"/>
              </a:rPr>
              <a:t>Written and translated from Haitian Creole by C-NEW-C.</a:t>
            </a:r>
            <a:endParaRPr lang="en-US" sz="4000" dirty="0"/>
          </a:p>
        </p:txBody>
      </p:sp>
      <p:sp>
        <p:nvSpPr>
          <p:cNvPr id="2" name="Rectangle: Rounded Corners 1">
            <a:extLst>
              <a:ext uri="{FF2B5EF4-FFF2-40B4-BE49-F238E27FC236}">
                <a16:creationId xmlns:a16="http://schemas.microsoft.com/office/drawing/2014/main" id="{EAD56536-DC2E-0579-231A-4FE9D9AD86DB}"/>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58</a:t>
            </a:r>
          </a:p>
        </p:txBody>
      </p:sp>
      <p:sp>
        <p:nvSpPr>
          <p:cNvPr id="3" name="TextBox 2">
            <a:extLst>
              <a:ext uri="{FF2B5EF4-FFF2-40B4-BE49-F238E27FC236}">
                <a16:creationId xmlns:a16="http://schemas.microsoft.com/office/drawing/2014/main" id="{3E75AD17-6B57-6388-A9FD-43E170B32E41}"/>
              </a:ext>
            </a:extLst>
          </p:cNvPr>
          <p:cNvSpPr txBox="1"/>
          <p:nvPr/>
        </p:nvSpPr>
        <p:spPr>
          <a:xfrm>
            <a:off x="13266057" y="9347200"/>
            <a:ext cx="614271" cy="461665"/>
          </a:xfrm>
          <a:prstGeom prst="rect">
            <a:avLst/>
          </a:prstGeom>
          <a:noFill/>
        </p:spPr>
        <p:txBody>
          <a:bodyPr wrap="none" rtlCol="0">
            <a:spAutoFit/>
          </a:bodyPr>
          <a:lstStyle/>
          <a:p>
            <a:r>
              <a:rPr lang="en-US" sz="2400" dirty="0">
                <a:solidFill>
                  <a:schemeClr val="bg2">
                    <a:lumMod val="75000"/>
                  </a:schemeClr>
                </a:solidFill>
              </a:rPr>
              <a:t>3/3</a:t>
            </a:r>
          </a:p>
        </p:txBody>
      </p:sp>
    </p:spTree>
    <p:extLst>
      <p:ext uri="{BB962C8B-B14F-4D97-AF65-F5344CB8AC3E}">
        <p14:creationId xmlns:p14="http://schemas.microsoft.com/office/powerpoint/2010/main" val="942147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3620E-0F92-7FB9-901A-3DCA9AF08C0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118D16D-FD43-683D-F54D-E6FE8E406585}"/>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7798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32DDB-6167-91D4-FD19-EE51874AE9B8}"/>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8C461E-E8B3-EF24-7977-B58578C709C3}"/>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59</a:t>
            </a:r>
          </a:p>
        </p:txBody>
      </p:sp>
      <p:sp>
        <p:nvSpPr>
          <p:cNvPr id="4" name="TextBox 6">
            <a:extLst>
              <a:ext uri="{FF2B5EF4-FFF2-40B4-BE49-F238E27FC236}">
                <a16:creationId xmlns:a16="http://schemas.microsoft.com/office/drawing/2014/main" id="{9F7BA79B-1501-BF55-1F6C-E6D38BE1F06A}"/>
              </a:ext>
            </a:extLst>
          </p:cNvPr>
          <p:cNvSpPr txBox="1"/>
          <p:nvPr/>
        </p:nvSpPr>
        <p:spPr>
          <a:xfrm>
            <a:off x="975688" y="7439271"/>
            <a:ext cx="12849494" cy="1969770"/>
          </a:xfrm>
          <a:prstGeom prst="rect">
            <a:avLst/>
          </a:prstGeom>
        </p:spPr>
        <p:txBody>
          <a:bodyPr wrap="square" lIns="0" tIns="0" rIns="0" bIns="0" rtlCol="0" anchor="t">
            <a:spAutoFit/>
          </a:bodyPr>
          <a:lstStyle/>
          <a:p>
            <a:r>
              <a:rPr lang="en-US" sz="4800" dirty="0"/>
              <a:t>W</a:t>
            </a:r>
            <a:r>
              <a:rPr lang="en-US" sz="4000" dirty="0"/>
              <a:t>e pray for the millions of people facing emergency levels of hunger and for PWS&amp;D and our partners responding to this critical situation. Amen.</a:t>
            </a:r>
          </a:p>
        </p:txBody>
      </p:sp>
      <p:pic>
        <p:nvPicPr>
          <p:cNvPr id="5" name="Picture 4" descr="A group of people carrying a wheelbarrow with bags of food&#10;&#10;AI-generated content may be incorrect.">
            <a:extLst>
              <a:ext uri="{FF2B5EF4-FFF2-40B4-BE49-F238E27FC236}">
                <a16:creationId xmlns:a16="http://schemas.microsoft.com/office/drawing/2014/main" id="{60EA8168-88C0-54A9-4B0B-1A0C1C2D52BC}"/>
              </a:ext>
            </a:extLst>
          </p:cNvPr>
          <p:cNvPicPr>
            <a:picLocks noChangeAspect="1"/>
          </p:cNvPicPr>
          <p:nvPr/>
        </p:nvPicPr>
        <p:blipFill>
          <a:blip r:embed="rId2" cstate="print">
            <a:extLst>
              <a:ext uri="{28A0092B-C50C-407E-A947-70E740481C1C}">
                <a14:useLocalDpi xmlns:a14="http://schemas.microsoft.com/office/drawing/2010/main" val="0"/>
              </a:ext>
            </a:extLst>
          </a:blip>
          <a:srcRect l="19590" t="10937" r="14580"/>
          <a:stretch>
            <a:fillRect/>
          </a:stretch>
        </p:blipFill>
        <p:spPr>
          <a:xfrm>
            <a:off x="4843217" y="1863412"/>
            <a:ext cx="5114435" cy="5189594"/>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spTree>
    <p:extLst>
      <p:ext uri="{BB962C8B-B14F-4D97-AF65-F5344CB8AC3E}">
        <p14:creationId xmlns:p14="http://schemas.microsoft.com/office/powerpoint/2010/main" val="2358164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F429F-ABD6-EDEB-6354-2191D98547F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01152B3-F287-5D85-E64E-7E998D1DA68D}"/>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3706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9CEE1-96D5-5D70-4531-176F7ADC271D}"/>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1D1E3E74-34B5-03F6-C1D8-8A5F64D178D1}"/>
              </a:ext>
            </a:extLst>
          </p:cNvPr>
          <p:cNvSpPr txBox="1"/>
          <p:nvPr/>
        </p:nvSpPr>
        <p:spPr>
          <a:xfrm>
            <a:off x="975688" y="2707093"/>
            <a:ext cx="12587912" cy="6524863"/>
          </a:xfrm>
          <a:prstGeom prst="rect">
            <a:avLst/>
          </a:prstGeom>
        </p:spPr>
        <p:txBody>
          <a:bodyPr wrap="square" lIns="0" tIns="0" rIns="0" bIns="0" rtlCol="0" anchor="t">
            <a:spAutoFit/>
          </a:bodyPr>
          <a:lstStyle/>
          <a:p>
            <a:r>
              <a:rPr lang="en-US" sz="4800" dirty="0"/>
              <a:t>G</a:t>
            </a:r>
            <a:r>
              <a:rPr lang="en-US" sz="4000" dirty="0"/>
              <a:t>od of justice and peace, we pray for our world, where governments often promote their agendas through violence, causing suffering for so many. We give thanks for organizations that work to bring comfort and aid. </a:t>
            </a:r>
          </a:p>
          <a:p>
            <a:r>
              <a:rPr lang="en-US" sz="4000" dirty="0"/>
              <a:t>We pray for safety for their workers and the success </a:t>
            </a:r>
          </a:p>
          <a:p>
            <a:r>
              <a:rPr lang="en-US" sz="4000" dirty="0"/>
              <a:t>of their programs. </a:t>
            </a:r>
          </a:p>
          <a:p>
            <a:endParaRPr lang="en-US" sz="4000" dirty="0"/>
          </a:p>
          <a:p>
            <a:r>
              <a:rPr lang="en-US" sz="4000" dirty="0"/>
              <a:t>Your kingdom come. Amen.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a:ea typeface="+mn-ea"/>
                <a:cs typeface="+mn-cs"/>
              </a:rPr>
              <a:t>Written by Robert Griffiths, PWS&amp;D committee member and PWS&amp;D Champion at Hartsville Presbyterian Church in </a:t>
            </a:r>
            <a:r>
              <a:rPr kumimoji="0" lang="en-US" sz="2800" b="1" i="1" u="none" strike="noStrike" kern="1200" cap="none" spc="0" normalizeH="0" baseline="0" noProof="0" dirty="0" err="1">
                <a:ln>
                  <a:noFill/>
                </a:ln>
                <a:solidFill>
                  <a:prstClr val="black"/>
                </a:solidFill>
                <a:effectLst/>
                <a:uLnTx/>
                <a:uFillTx/>
                <a:latin typeface="Calibri"/>
                <a:ea typeface="+mn-ea"/>
                <a:cs typeface="+mn-cs"/>
              </a:rPr>
              <a:t>Kinkora</a:t>
            </a:r>
            <a:r>
              <a:rPr kumimoji="0" lang="en-US" sz="2800" b="1" i="1" u="none" strike="noStrike" kern="1200" cap="none" spc="0" normalizeH="0" baseline="0" noProof="0" dirty="0">
                <a:ln>
                  <a:noFill/>
                </a:ln>
                <a:solidFill>
                  <a:prstClr val="black"/>
                </a:solidFill>
                <a:effectLst/>
                <a:uLnTx/>
                <a:uFillTx/>
                <a:latin typeface="Calibri"/>
                <a:ea typeface="+mn-ea"/>
                <a:cs typeface="+mn-cs"/>
              </a:rPr>
              <a:t>, PE.</a:t>
            </a:r>
            <a:endParaRPr lang="en-US" sz="4000" dirty="0"/>
          </a:p>
        </p:txBody>
      </p:sp>
      <p:sp>
        <p:nvSpPr>
          <p:cNvPr id="2" name="Rectangle: Rounded Corners 1">
            <a:extLst>
              <a:ext uri="{FF2B5EF4-FFF2-40B4-BE49-F238E27FC236}">
                <a16:creationId xmlns:a16="http://schemas.microsoft.com/office/drawing/2014/main" id="{057596B2-4F5C-FA93-978D-C956D73CCAA8}"/>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60</a:t>
            </a:r>
          </a:p>
        </p:txBody>
      </p:sp>
    </p:spTree>
    <p:extLst>
      <p:ext uri="{BB962C8B-B14F-4D97-AF65-F5344CB8AC3E}">
        <p14:creationId xmlns:p14="http://schemas.microsoft.com/office/powerpoint/2010/main" val="726281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C0DC7-02EE-947E-AA08-DA91E6E4A74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62B716A-599F-ED63-9F07-A0CCD2948C6D}"/>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856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D0BC3-52F8-4B49-0A43-40BBDB2D46C9}"/>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05E0E56B-EE83-38BC-3E4C-DF88A1CF26B5}"/>
              </a:ext>
            </a:extLst>
          </p:cNvPr>
          <p:cNvSpPr txBox="1"/>
          <p:nvPr/>
        </p:nvSpPr>
        <p:spPr>
          <a:xfrm>
            <a:off x="975688" y="2238479"/>
            <a:ext cx="12849494" cy="6093976"/>
          </a:xfrm>
          <a:prstGeom prst="rect">
            <a:avLst/>
          </a:prstGeom>
        </p:spPr>
        <p:txBody>
          <a:bodyPr wrap="square" lIns="0" tIns="0" rIns="0" bIns="0" rtlCol="0" anchor="t">
            <a:spAutoFit/>
          </a:bodyPr>
          <a:lstStyle/>
          <a:p>
            <a:r>
              <a:rPr lang="en-US" sz="4800" dirty="0"/>
              <a:t>T</a:t>
            </a:r>
            <a:r>
              <a:rPr lang="en-US" sz="4000" dirty="0"/>
              <a:t>each us, good Lord,</a:t>
            </a:r>
          </a:p>
          <a:p>
            <a:r>
              <a:rPr lang="en-US" sz="4000" dirty="0"/>
              <a:t>to serve you as you deserve;</a:t>
            </a:r>
          </a:p>
          <a:p>
            <a:r>
              <a:rPr lang="en-US" sz="4000" dirty="0"/>
              <a:t>to give and not to count the cost;</a:t>
            </a:r>
          </a:p>
          <a:p>
            <a:r>
              <a:rPr lang="en-US" sz="4000" dirty="0"/>
              <a:t>to fight and not to heed the wounds;</a:t>
            </a:r>
          </a:p>
          <a:p>
            <a:r>
              <a:rPr lang="en-US" sz="4000" dirty="0"/>
              <a:t>to toil and not to seek for rest;</a:t>
            </a:r>
          </a:p>
          <a:p>
            <a:r>
              <a:rPr lang="en-US" sz="4000" dirty="0"/>
              <a:t>to </a:t>
            </a:r>
            <a:r>
              <a:rPr lang="en-US" sz="4000" dirty="0" err="1"/>
              <a:t>labour</a:t>
            </a:r>
            <a:r>
              <a:rPr lang="en-US" sz="4000" dirty="0"/>
              <a:t> and not to ask for any reward,</a:t>
            </a:r>
          </a:p>
          <a:p>
            <a:r>
              <a:rPr lang="en-US" sz="4000" dirty="0"/>
              <a:t>except for that of knowing that we do your will;</a:t>
            </a:r>
          </a:p>
          <a:p>
            <a:r>
              <a:rPr lang="en-US" sz="4000" dirty="0"/>
              <a:t>through Jesus Christ our Lord. Amen.</a:t>
            </a:r>
          </a:p>
          <a:p>
            <a:endParaRPr lang="en-US" sz="40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a:ea typeface="+mn-ea"/>
                <a:cs typeface="+mn-cs"/>
              </a:rPr>
              <a:t>Written by Ignatius of Loyola. From The Book of Praise. Public Domain.</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Rounded Corners 1">
            <a:extLst>
              <a:ext uri="{FF2B5EF4-FFF2-40B4-BE49-F238E27FC236}">
                <a16:creationId xmlns:a16="http://schemas.microsoft.com/office/drawing/2014/main" id="{17F049BA-1182-AD9E-E7A0-221E6779E7A1}"/>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61</a:t>
            </a:r>
          </a:p>
        </p:txBody>
      </p:sp>
    </p:spTree>
    <p:extLst>
      <p:ext uri="{BB962C8B-B14F-4D97-AF65-F5344CB8AC3E}">
        <p14:creationId xmlns:p14="http://schemas.microsoft.com/office/powerpoint/2010/main" val="1112594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89C8D-66A3-0B65-C39D-A4BCF2D98E1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A38ED17-BAE2-B046-FB02-C08327BE69A8}"/>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5886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736BE-7E2E-21FE-4CDC-877748F0C150}"/>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A562B009-EE16-875C-FD1E-7A8E4A0B6945}"/>
              </a:ext>
            </a:extLst>
          </p:cNvPr>
          <p:cNvSpPr txBox="1"/>
          <p:nvPr/>
        </p:nvSpPr>
        <p:spPr>
          <a:xfrm>
            <a:off x="975688" y="2173167"/>
            <a:ext cx="7008585" cy="6278642"/>
          </a:xfrm>
          <a:prstGeom prst="rect">
            <a:avLst/>
          </a:prstGeom>
        </p:spPr>
        <p:txBody>
          <a:bodyPr wrap="square" lIns="0" tIns="0" rIns="0" bIns="0" rtlCol="0" anchor="t">
            <a:spAutoFit/>
          </a:bodyPr>
          <a:lstStyle/>
          <a:p>
            <a:r>
              <a:rPr lang="en-US" sz="4800" dirty="0"/>
              <a:t>W</a:t>
            </a:r>
            <a:r>
              <a:rPr lang="en-US" sz="4000" dirty="0"/>
              <a:t>e pray, O God, for farmers in Pakistan who work tirelessly to replenish their land as volatile weather due to climate change continues season after season. Would you help them as they seek to provide for the needs of their families. Strengthen their communities, as well, we pray. Amen.</a:t>
            </a:r>
            <a:endParaRPr lang="en-US" sz="4000" b="1" i="1" dirty="0">
              <a:solidFill>
                <a:srgbClr val="000000"/>
              </a:solidFill>
              <a:latin typeface="Roboto"/>
              <a:ea typeface="Roboto"/>
              <a:cs typeface="Roboto"/>
              <a:sym typeface="Roboto"/>
            </a:endParaRPr>
          </a:p>
        </p:txBody>
      </p:sp>
      <p:sp>
        <p:nvSpPr>
          <p:cNvPr id="2" name="Rectangle: Rounded Corners 1">
            <a:extLst>
              <a:ext uri="{FF2B5EF4-FFF2-40B4-BE49-F238E27FC236}">
                <a16:creationId xmlns:a16="http://schemas.microsoft.com/office/drawing/2014/main" id="{4324C2FB-FE66-4F19-8899-C72785962C54}"/>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52</a:t>
            </a:r>
          </a:p>
        </p:txBody>
      </p:sp>
      <p:pic>
        <p:nvPicPr>
          <p:cNvPr id="7" name="Picture 6" descr="A person sitting in a field of plants&#10;&#10;AI-generated content may be incorrect.">
            <a:extLst>
              <a:ext uri="{FF2B5EF4-FFF2-40B4-BE49-F238E27FC236}">
                <a16:creationId xmlns:a16="http://schemas.microsoft.com/office/drawing/2014/main" id="{68B4E017-E6C1-AD8E-DF37-63C03096E381}"/>
              </a:ext>
            </a:extLst>
          </p:cNvPr>
          <p:cNvPicPr>
            <a:picLocks noChangeAspect="1"/>
          </p:cNvPicPr>
          <p:nvPr/>
        </p:nvPicPr>
        <p:blipFill>
          <a:blip r:embed="rId2">
            <a:extLst>
              <a:ext uri="{28A0092B-C50C-407E-A947-70E740481C1C}">
                <a14:useLocalDpi xmlns:a14="http://schemas.microsoft.com/office/drawing/2010/main" val="0"/>
              </a:ext>
            </a:extLst>
          </a:blip>
          <a:srcRect l="21464" t="29884" r="53171" b="16691"/>
          <a:stretch>
            <a:fillRect/>
          </a:stretch>
        </p:blipFill>
        <p:spPr>
          <a:xfrm>
            <a:off x="8229600" y="2359803"/>
            <a:ext cx="5374889" cy="6356839"/>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spTree>
    <p:extLst>
      <p:ext uri="{BB962C8B-B14F-4D97-AF65-F5344CB8AC3E}">
        <p14:creationId xmlns:p14="http://schemas.microsoft.com/office/powerpoint/2010/main" val="35690106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41359-7468-8128-1BF8-83E480EBB87B}"/>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456C87D9-1F97-AB34-11F5-A9DC87C12452}"/>
              </a:ext>
            </a:extLst>
          </p:cNvPr>
          <p:cNvSpPr txBox="1"/>
          <p:nvPr/>
        </p:nvSpPr>
        <p:spPr>
          <a:xfrm>
            <a:off x="975688" y="2264727"/>
            <a:ext cx="11533304" cy="1969770"/>
          </a:xfrm>
          <a:prstGeom prst="rect">
            <a:avLst/>
          </a:prstGeom>
        </p:spPr>
        <p:txBody>
          <a:bodyPr wrap="square" lIns="0" tIns="0" rIns="0" bIns="0" rtlCol="0" anchor="t">
            <a:spAutoFit/>
          </a:bodyPr>
          <a:lstStyle/>
          <a:p>
            <a:r>
              <a:rPr lang="en-US" sz="4800" dirty="0"/>
              <a:t>D</a:t>
            </a:r>
            <a:r>
              <a:rPr lang="en-US" sz="4000" dirty="0"/>
              <a:t>ear God, we pray for internally displaced people in South Sudan, who are receiving emergency food aid to help meet their basic needs. Amen.</a:t>
            </a:r>
          </a:p>
        </p:txBody>
      </p:sp>
      <p:sp>
        <p:nvSpPr>
          <p:cNvPr id="2" name="Rectangle: Rounded Corners 1">
            <a:extLst>
              <a:ext uri="{FF2B5EF4-FFF2-40B4-BE49-F238E27FC236}">
                <a16:creationId xmlns:a16="http://schemas.microsoft.com/office/drawing/2014/main" id="{336C3864-B758-7FB2-A29D-94BF69E1C35B}"/>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62</a:t>
            </a:r>
          </a:p>
        </p:txBody>
      </p:sp>
      <p:pic>
        <p:nvPicPr>
          <p:cNvPr id="5" name="Picture 4" descr="A person and person carrying a bag&#10;&#10;AI-generated content may be incorrect.">
            <a:extLst>
              <a:ext uri="{FF2B5EF4-FFF2-40B4-BE49-F238E27FC236}">
                <a16:creationId xmlns:a16="http://schemas.microsoft.com/office/drawing/2014/main" id="{A4164BF3-B939-D94C-B50C-252C72F87C87}"/>
              </a:ext>
            </a:extLst>
          </p:cNvPr>
          <p:cNvPicPr>
            <a:picLocks noChangeAspect="1"/>
          </p:cNvPicPr>
          <p:nvPr/>
        </p:nvPicPr>
        <p:blipFill>
          <a:blip r:embed="rId3" cstate="print">
            <a:extLst>
              <a:ext uri="{28A0092B-C50C-407E-A947-70E740481C1C}">
                <a14:useLocalDpi xmlns:a14="http://schemas.microsoft.com/office/drawing/2010/main" val="0"/>
              </a:ext>
            </a:extLst>
          </a:blip>
          <a:srcRect l="24301" r="36132" b="10346"/>
          <a:stretch>
            <a:fillRect/>
          </a:stretch>
        </p:blipFill>
        <p:spPr>
          <a:xfrm>
            <a:off x="4886869" y="4690254"/>
            <a:ext cx="4859297" cy="4954685"/>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spTree>
    <p:extLst>
      <p:ext uri="{BB962C8B-B14F-4D97-AF65-F5344CB8AC3E}">
        <p14:creationId xmlns:p14="http://schemas.microsoft.com/office/powerpoint/2010/main" val="41007325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3C397-FC9A-47E8-9B40-F3B193A81D8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091D207-AFEA-E415-4218-A619951C47B2}"/>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18559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0D560-857A-864C-A8E5-5827A0940199}"/>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08598FB7-C296-976A-59A6-F10B379D4AE6}"/>
              </a:ext>
            </a:extLst>
          </p:cNvPr>
          <p:cNvSpPr txBox="1"/>
          <p:nvPr/>
        </p:nvSpPr>
        <p:spPr>
          <a:xfrm>
            <a:off x="975688" y="2249513"/>
            <a:ext cx="12100232" cy="7017306"/>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948A54"/>
                </a:solidFill>
                <a:effectLst/>
                <a:uLnTx/>
                <a:uFillTx/>
                <a:latin typeface="Calibri"/>
                <a:ea typeface="+mn-ea"/>
                <a:cs typeface="+mn-cs"/>
              </a:rPr>
              <a:t>Pray alongside International Nepal Fellowship, a PWS&amp;D partner in Nepal:</a:t>
            </a:r>
            <a:endParaRPr lang="en-US" sz="4800" dirty="0"/>
          </a:p>
          <a:p>
            <a:endParaRPr lang="en-US" sz="4800" dirty="0"/>
          </a:p>
          <a:p>
            <a:r>
              <a:rPr lang="en-US" sz="4800" dirty="0"/>
              <a:t>H</a:t>
            </a:r>
            <a:r>
              <a:rPr lang="en-US" sz="4000" dirty="0"/>
              <a:t>eavenly Father,</a:t>
            </a:r>
          </a:p>
          <a:p>
            <a:endParaRPr lang="en-US" sz="4000" dirty="0"/>
          </a:p>
          <a:p>
            <a:r>
              <a:rPr lang="en-US" sz="4000" dirty="0"/>
              <a:t>We are grateful for your unwavering love and kindness. Thank you for the gift of our community and the lives of its people. We lift up the self-help groups in prayer, </a:t>
            </a:r>
          </a:p>
          <a:p>
            <a:r>
              <a:rPr lang="en-US" sz="4000" dirty="0"/>
              <a:t>asking for your blessing upon them. May they achieve economic stability and bring lasting benefits to their families and communities.</a:t>
            </a:r>
            <a:endParaRPr lang="en-US" sz="4000" b="1" i="1" dirty="0"/>
          </a:p>
        </p:txBody>
      </p:sp>
      <p:sp>
        <p:nvSpPr>
          <p:cNvPr id="2" name="Rectangle: Rounded Corners 1">
            <a:extLst>
              <a:ext uri="{FF2B5EF4-FFF2-40B4-BE49-F238E27FC236}">
                <a16:creationId xmlns:a16="http://schemas.microsoft.com/office/drawing/2014/main" id="{64C2E5E1-B797-8163-090F-AF4DA5B75ABB}"/>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63</a:t>
            </a:r>
          </a:p>
        </p:txBody>
      </p:sp>
      <p:sp>
        <p:nvSpPr>
          <p:cNvPr id="3" name="TextBox 2">
            <a:extLst>
              <a:ext uri="{FF2B5EF4-FFF2-40B4-BE49-F238E27FC236}">
                <a16:creationId xmlns:a16="http://schemas.microsoft.com/office/drawing/2014/main" id="{38337581-1815-0B55-EA9F-6F513760B389}"/>
              </a:ext>
            </a:extLst>
          </p:cNvPr>
          <p:cNvSpPr txBox="1"/>
          <p:nvPr/>
        </p:nvSpPr>
        <p:spPr>
          <a:xfrm>
            <a:off x="13266057" y="9347200"/>
            <a:ext cx="614271" cy="461665"/>
          </a:xfrm>
          <a:prstGeom prst="rect">
            <a:avLst/>
          </a:prstGeom>
          <a:noFill/>
        </p:spPr>
        <p:txBody>
          <a:bodyPr wrap="none" rtlCol="0">
            <a:spAutoFit/>
          </a:bodyPr>
          <a:lstStyle/>
          <a:p>
            <a:r>
              <a:rPr lang="en-US" sz="2400" dirty="0">
                <a:solidFill>
                  <a:schemeClr val="bg2">
                    <a:lumMod val="75000"/>
                  </a:schemeClr>
                </a:solidFill>
              </a:rPr>
              <a:t>1/2</a:t>
            </a:r>
          </a:p>
        </p:txBody>
      </p:sp>
    </p:spTree>
    <p:extLst>
      <p:ext uri="{BB962C8B-B14F-4D97-AF65-F5344CB8AC3E}">
        <p14:creationId xmlns:p14="http://schemas.microsoft.com/office/powerpoint/2010/main" val="3203504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769F6-CE15-DD84-5FE1-907BBCBB2627}"/>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978FB1EF-6990-3B2A-1B45-D73888BA92E5}"/>
              </a:ext>
            </a:extLst>
          </p:cNvPr>
          <p:cNvSpPr txBox="1"/>
          <p:nvPr/>
        </p:nvSpPr>
        <p:spPr>
          <a:xfrm>
            <a:off x="975688" y="2249513"/>
            <a:ext cx="12283112" cy="5970865"/>
          </a:xfrm>
          <a:prstGeom prst="rect">
            <a:avLst/>
          </a:prstGeom>
        </p:spPr>
        <p:txBody>
          <a:bodyPr wrap="square" lIns="0" tIns="0" rIns="0" bIns="0" rtlCol="0" anchor="t">
            <a:spAutoFit/>
          </a:bodyPr>
          <a:lstStyle/>
          <a:p>
            <a:r>
              <a:rPr lang="en-US" sz="4000" dirty="0"/>
              <a:t>Lord, we also pray for the farmers involved in self-help groups, that they may continue to flourish. Grant them access to the resources, wisdom and support that they need to thrive. May they build strong, self-reliant communities, prepared to overcome challenges and create a future of sustainability and hope.</a:t>
            </a:r>
          </a:p>
          <a:p>
            <a:endParaRPr lang="en-US" sz="4000" dirty="0"/>
          </a:p>
          <a:p>
            <a:r>
              <a:rPr lang="en-US" sz="4000" dirty="0"/>
              <a:t>Amen.</a:t>
            </a:r>
          </a:p>
          <a:p>
            <a:endParaRPr lang="en-US" sz="40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a:ea typeface="+mn-ea"/>
                <a:cs typeface="+mn-cs"/>
              </a:rPr>
              <a:t>Written and translated from Nepali by International Nepal Fellowship.</a:t>
            </a:r>
            <a:endParaRPr lang="en-US" sz="2000" b="1" i="1" dirty="0"/>
          </a:p>
        </p:txBody>
      </p:sp>
      <p:sp>
        <p:nvSpPr>
          <p:cNvPr id="2" name="Rectangle: Rounded Corners 1">
            <a:extLst>
              <a:ext uri="{FF2B5EF4-FFF2-40B4-BE49-F238E27FC236}">
                <a16:creationId xmlns:a16="http://schemas.microsoft.com/office/drawing/2014/main" id="{51165C13-D8C1-71C5-0C5D-B9C2D63EA6D8}"/>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63</a:t>
            </a:r>
          </a:p>
        </p:txBody>
      </p:sp>
      <p:sp>
        <p:nvSpPr>
          <p:cNvPr id="3" name="TextBox 2">
            <a:extLst>
              <a:ext uri="{FF2B5EF4-FFF2-40B4-BE49-F238E27FC236}">
                <a16:creationId xmlns:a16="http://schemas.microsoft.com/office/drawing/2014/main" id="{251D4661-F107-ABB0-BFA2-BE2CA5BDD654}"/>
              </a:ext>
            </a:extLst>
          </p:cNvPr>
          <p:cNvSpPr txBox="1"/>
          <p:nvPr/>
        </p:nvSpPr>
        <p:spPr>
          <a:xfrm>
            <a:off x="13266057" y="9347200"/>
            <a:ext cx="614271" cy="461665"/>
          </a:xfrm>
          <a:prstGeom prst="rect">
            <a:avLst/>
          </a:prstGeom>
          <a:noFill/>
        </p:spPr>
        <p:txBody>
          <a:bodyPr wrap="none" rtlCol="0">
            <a:spAutoFit/>
          </a:bodyPr>
          <a:lstStyle/>
          <a:p>
            <a:r>
              <a:rPr lang="en-US" sz="2400" dirty="0">
                <a:solidFill>
                  <a:schemeClr val="bg2">
                    <a:lumMod val="75000"/>
                  </a:schemeClr>
                </a:solidFill>
              </a:rPr>
              <a:t>2/2</a:t>
            </a:r>
          </a:p>
        </p:txBody>
      </p:sp>
    </p:spTree>
    <p:extLst>
      <p:ext uri="{BB962C8B-B14F-4D97-AF65-F5344CB8AC3E}">
        <p14:creationId xmlns:p14="http://schemas.microsoft.com/office/powerpoint/2010/main" val="3999651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4D38E-A429-C39D-AF7A-A59395E3B54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FA7B5D9-FB22-3146-D0E5-9C71B0AAF5B7}"/>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45669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5A716-5D25-E42F-C0D6-81EA09438784}"/>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894C0AC6-7BF2-28BE-6D06-EBE243EEABF9}"/>
              </a:ext>
            </a:extLst>
          </p:cNvPr>
          <p:cNvSpPr txBox="1"/>
          <p:nvPr/>
        </p:nvSpPr>
        <p:spPr>
          <a:xfrm>
            <a:off x="975687" y="2946302"/>
            <a:ext cx="12138147" cy="4431983"/>
          </a:xfrm>
          <a:prstGeom prst="rect">
            <a:avLst/>
          </a:prstGeom>
        </p:spPr>
        <p:txBody>
          <a:bodyPr wrap="square" lIns="0" tIns="0" rIns="0" bIns="0" rtlCol="0" anchor="t">
            <a:spAutoFit/>
          </a:bodyPr>
          <a:lstStyle/>
          <a:p>
            <a:r>
              <a:rPr lang="en-US" sz="4800" dirty="0"/>
              <a:t>L</a:t>
            </a:r>
            <a:r>
              <a:rPr lang="en-US" sz="4000" dirty="0"/>
              <a:t>oving God, we celebrate PWS&amp;D-supported safe motherhood committees in Malawi which are teaching people about reproductive health and rights, as well as safe motherhood practices. With support from PWS&amp;D, they help ensure women receive life-saving pre- and postnatal care. We are so grateful for the impact of these volunteers and entrust their work to you in prayer. Amen.</a:t>
            </a:r>
            <a:endParaRPr lang="en-US" sz="4000" b="1" i="1" dirty="0"/>
          </a:p>
        </p:txBody>
      </p:sp>
      <p:sp>
        <p:nvSpPr>
          <p:cNvPr id="2" name="Rectangle: Rounded Corners 1">
            <a:extLst>
              <a:ext uri="{FF2B5EF4-FFF2-40B4-BE49-F238E27FC236}">
                <a16:creationId xmlns:a16="http://schemas.microsoft.com/office/drawing/2014/main" id="{DCDF16B1-5612-06F3-2344-43652A210687}"/>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64</a:t>
            </a:r>
          </a:p>
        </p:txBody>
      </p:sp>
    </p:spTree>
    <p:extLst>
      <p:ext uri="{BB962C8B-B14F-4D97-AF65-F5344CB8AC3E}">
        <p14:creationId xmlns:p14="http://schemas.microsoft.com/office/powerpoint/2010/main" val="2362318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A204E-DABD-EF48-6FD0-D720F140C33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9564FF9-ADE6-8771-EF73-66871C41983D}"/>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0100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55AFA-067B-A452-700B-72A27AD2AED3}"/>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6D6D6D68-1D74-E056-270F-285186D61C52}"/>
              </a:ext>
            </a:extLst>
          </p:cNvPr>
          <p:cNvSpPr txBox="1"/>
          <p:nvPr/>
        </p:nvSpPr>
        <p:spPr>
          <a:xfrm>
            <a:off x="975688" y="2146768"/>
            <a:ext cx="12063656" cy="7509748"/>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948A54"/>
                </a:solidFill>
                <a:effectLst/>
                <a:uLnTx/>
                <a:uFillTx/>
                <a:latin typeface="Calibri"/>
                <a:ea typeface="+mn-ea"/>
                <a:cs typeface="+mn-cs"/>
              </a:rPr>
              <a:t>Pray alongside Church of North India-Synodical Board of Social Services, a PWS&amp;D partner in India:</a:t>
            </a:r>
          </a:p>
          <a:p>
            <a:endParaRPr lang="en-US" sz="4000" dirty="0"/>
          </a:p>
          <a:p>
            <a:r>
              <a:rPr lang="en-US" sz="4800" dirty="0"/>
              <a:t>D</a:t>
            </a:r>
            <a:r>
              <a:rPr lang="en-US" sz="4000" dirty="0"/>
              <a:t>ear Lord,</a:t>
            </a:r>
          </a:p>
          <a:p>
            <a:endParaRPr lang="en-US" sz="4000" dirty="0"/>
          </a:p>
          <a:p>
            <a:r>
              <a:rPr lang="en-US" sz="4000" dirty="0"/>
              <a:t>We come before you with hearts burdened for the many in India who are suffering from hunger and malnutrition, especially mothers and children.</a:t>
            </a:r>
          </a:p>
          <a:p>
            <a:endParaRPr lang="en-US" sz="4000" dirty="0"/>
          </a:p>
          <a:p>
            <a:r>
              <a:rPr lang="en-US" sz="4000" dirty="0"/>
              <a:t>You are the God who provides and sustains all life and yet so many are hungry and deprived of basic nourishment. Lord, we ask for your mercy and intervention.</a:t>
            </a:r>
          </a:p>
        </p:txBody>
      </p:sp>
      <p:sp>
        <p:nvSpPr>
          <p:cNvPr id="2" name="Rectangle: Rounded Corners 1">
            <a:extLst>
              <a:ext uri="{FF2B5EF4-FFF2-40B4-BE49-F238E27FC236}">
                <a16:creationId xmlns:a16="http://schemas.microsoft.com/office/drawing/2014/main" id="{33EE6B02-043E-5670-8BE4-4B794EF01613}"/>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65</a:t>
            </a:r>
          </a:p>
        </p:txBody>
      </p:sp>
      <p:sp>
        <p:nvSpPr>
          <p:cNvPr id="3" name="TextBox 2">
            <a:extLst>
              <a:ext uri="{FF2B5EF4-FFF2-40B4-BE49-F238E27FC236}">
                <a16:creationId xmlns:a16="http://schemas.microsoft.com/office/drawing/2014/main" id="{E564AF7F-7B51-16C4-DD7D-522B4C448A5E}"/>
              </a:ext>
            </a:extLst>
          </p:cNvPr>
          <p:cNvSpPr txBox="1"/>
          <p:nvPr/>
        </p:nvSpPr>
        <p:spPr>
          <a:xfrm>
            <a:off x="13266057" y="9347200"/>
            <a:ext cx="614271" cy="461665"/>
          </a:xfrm>
          <a:prstGeom prst="rect">
            <a:avLst/>
          </a:prstGeom>
          <a:noFill/>
        </p:spPr>
        <p:txBody>
          <a:bodyPr wrap="none" rtlCol="0">
            <a:spAutoFit/>
          </a:bodyPr>
          <a:lstStyle/>
          <a:p>
            <a:r>
              <a:rPr lang="en-US" sz="2400" dirty="0">
                <a:solidFill>
                  <a:schemeClr val="bg2">
                    <a:lumMod val="75000"/>
                  </a:schemeClr>
                </a:solidFill>
              </a:rPr>
              <a:t>1/2</a:t>
            </a:r>
          </a:p>
        </p:txBody>
      </p:sp>
    </p:spTree>
    <p:extLst>
      <p:ext uri="{BB962C8B-B14F-4D97-AF65-F5344CB8AC3E}">
        <p14:creationId xmlns:p14="http://schemas.microsoft.com/office/powerpoint/2010/main" val="15296403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A6CBC-E20A-DDC9-431B-1300BD719D3F}"/>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00B6D0EF-84DA-2D7F-A0A4-1184BBE521F4}"/>
              </a:ext>
            </a:extLst>
          </p:cNvPr>
          <p:cNvSpPr txBox="1"/>
          <p:nvPr/>
        </p:nvSpPr>
        <p:spPr>
          <a:xfrm>
            <a:off x="975687" y="1998484"/>
            <a:ext cx="12290369" cy="7817525"/>
          </a:xfrm>
          <a:prstGeom prst="rect">
            <a:avLst/>
          </a:prstGeom>
        </p:spPr>
        <p:txBody>
          <a:bodyPr wrap="square" lIns="0" tIns="0" rIns="0" bIns="0" rtlCol="0" anchor="t">
            <a:spAutoFit/>
          </a:bodyPr>
          <a:lstStyle/>
          <a:p>
            <a:r>
              <a:rPr lang="en-US" sz="4000" dirty="0"/>
              <a:t>We pray that you will provide for those who are hungry. Give them healthy and nutritious food and adequate care. Strengthen the mothers who sacrifice for their children and restore the health of the little ones whose bodies are fragile, for they are precious in your sight.</a:t>
            </a:r>
          </a:p>
          <a:p>
            <a:endParaRPr lang="en-US" sz="4000" dirty="0"/>
          </a:p>
          <a:p>
            <a:r>
              <a:rPr lang="en-US" sz="4000" dirty="0"/>
              <a:t>Bless the efforts of PWS&amp;D and other organizations and individuals who are working tirelessly to combat hunger and improve health for marginalized communities.</a:t>
            </a:r>
          </a:p>
          <a:p>
            <a:endParaRPr lang="en-US" sz="4000" dirty="0"/>
          </a:p>
          <a:p>
            <a:r>
              <a:rPr lang="en-US" sz="4000" dirty="0"/>
              <a:t>In your mercy, hear our prayer. Amen.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a:ea typeface="+mn-ea"/>
                <a:cs typeface="+mn-cs"/>
              </a:rPr>
              <a:t>Written by Church of North India-Synodical Board of Social Services.</a:t>
            </a:r>
            <a:endParaRPr lang="en-US" sz="4000" dirty="0"/>
          </a:p>
        </p:txBody>
      </p:sp>
      <p:sp>
        <p:nvSpPr>
          <p:cNvPr id="2" name="Rectangle: Rounded Corners 1">
            <a:extLst>
              <a:ext uri="{FF2B5EF4-FFF2-40B4-BE49-F238E27FC236}">
                <a16:creationId xmlns:a16="http://schemas.microsoft.com/office/drawing/2014/main" id="{5848AF9D-5E72-2E80-9CF6-87FAC3F15D21}"/>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65</a:t>
            </a:r>
          </a:p>
        </p:txBody>
      </p:sp>
      <p:sp>
        <p:nvSpPr>
          <p:cNvPr id="3" name="TextBox 2">
            <a:extLst>
              <a:ext uri="{FF2B5EF4-FFF2-40B4-BE49-F238E27FC236}">
                <a16:creationId xmlns:a16="http://schemas.microsoft.com/office/drawing/2014/main" id="{38441F3C-A894-C50B-0642-D2996B5D9C85}"/>
              </a:ext>
            </a:extLst>
          </p:cNvPr>
          <p:cNvSpPr txBox="1"/>
          <p:nvPr/>
        </p:nvSpPr>
        <p:spPr>
          <a:xfrm>
            <a:off x="13266057" y="9347200"/>
            <a:ext cx="614271" cy="461665"/>
          </a:xfrm>
          <a:prstGeom prst="rect">
            <a:avLst/>
          </a:prstGeom>
          <a:noFill/>
        </p:spPr>
        <p:txBody>
          <a:bodyPr wrap="none" rtlCol="0">
            <a:spAutoFit/>
          </a:bodyPr>
          <a:lstStyle/>
          <a:p>
            <a:r>
              <a:rPr lang="en-US" sz="2400" dirty="0">
                <a:solidFill>
                  <a:schemeClr val="bg2">
                    <a:lumMod val="75000"/>
                  </a:schemeClr>
                </a:solidFill>
              </a:rPr>
              <a:t>2/2</a:t>
            </a:r>
          </a:p>
        </p:txBody>
      </p:sp>
    </p:spTree>
    <p:extLst>
      <p:ext uri="{BB962C8B-B14F-4D97-AF65-F5344CB8AC3E}">
        <p14:creationId xmlns:p14="http://schemas.microsoft.com/office/powerpoint/2010/main" val="9572865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3B3D6-9DA5-1ED3-F9F8-024BE2A5B4D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2883868-65BF-C450-139D-209C90695D97}"/>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5892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8429E-8BE5-BF30-E4F0-1106AB1E284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4DFF663-0916-9D8A-73AF-08C69F0FB496}"/>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05638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40A0A-86A2-0EE2-6189-13483B716DE6}"/>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8C0F0C14-1686-BA5F-65D0-CBAA2294B380}"/>
              </a:ext>
            </a:extLst>
          </p:cNvPr>
          <p:cNvSpPr txBox="1"/>
          <p:nvPr/>
        </p:nvSpPr>
        <p:spPr>
          <a:xfrm>
            <a:off x="975688" y="2401741"/>
            <a:ext cx="12849494" cy="6093976"/>
          </a:xfrm>
          <a:prstGeom prst="rect">
            <a:avLst/>
          </a:prstGeom>
        </p:spPr>
        <p:txBody>
          <a:bodyPr wrap="square" lIns="0" tIns="0" rIns="0" bIns="0" rtlCol="0" anchor="t">
            <a:spAutoFit/>
          </a:bodyPr>
          <a:lstStyle/>
          <a:p>
            <a:r>
              <a:rPr lang="en-US" sz="4800" dirty="0"/>
              <a:t>M</a:t>
            </a:r>
            <a:r>
              <a:rPr lang="en-US" sz="4000" dirty="0"/>
              <a:t>erciful God,</a:t>
            </a:r>
          </a:p>
          <a:p>
            <a:endParaRPr lang="en-US" sz="4000" dirty="0"/>
          </a:p>
          <a:p>
            <a:r>
              <a:rPr lang="en-US" sz="4000" dirty="0"/>
              <a:t>We give thanks for all that you have provided us. Help us to be good stewards of the earth and its resources. We pray for those who are suffering from the effects of climate change. May the work being done by PWS&amp;D around the world bring hope and justice to those in need. Amen.</a:t>
            </a:r>
          </a:p>
          <a:p>
            <a:endParaRPr lang="en-US" sz="4000" b="1" i="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a:ea typeface="+mn-ea"/>
                <a:cs typeface="+mn-cs"/>
              </a:rPr>
              <a:t>Written by Thomas Hillier and Victoria Banfield, PWS&amp;D Champions at St. Andrew’s Presbyterian Church in Markham, Ont.</a:t>
            </a:r>
            <a:endParaRPr lang="en-US" sz="4000" b="1" i="1" dirty="0"/>
          </a:p>
        </p:txBody>
      </p:sp>
      <p:sp>
        <p:nvSpPr>
          <p:cNvPr id="2" name="Rectangle: Rounded Corners 1">
            <a:extLst>
              <a:ext uri="{FF2B5EF4-FFF2-40B4-BE49-F238E27FC236}">
                <a16:creationId xmlns:a16="http://schemas.microsoft.com/office/drawing/2014/main" id="{39632146-612E-7E59-C891-76C22BCCBC9B}"/>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67</a:t>
            </a:r>
          </a:p>
        </p:txBody>
      </p:sp>
    </p:spTree>
    <p:extLst>
      <p:ext uri="{BB962C8B-B14F-4D97-AF65-F5344CB8AC3E}">
        <p14:creationId xmlns:p14="http://schemas.microsoft.com/office/powerpoint/2010/main" val="42864848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F31EF-D6C5-627C-86ED-A13E940192C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B6AE4AF-B98B-3836-9928-28E9AE70AFD8}"/>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75144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8AA2D-4D54-1D8F-FB33-7062E3FD2CA1}"/>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2F5E06D7-DBBE-D821-F225-CB3C06668768}"/>
              </a:ext>
            </a:extLst>
          </p:cNvPr>
          <p:cNvSpPr txBox="1"/>
          <p:nvPr/>
        </p:nvSpPr>
        <p:spPr>
          <a:xfrm>
            <a:off x="975688" y="2120908"/>
            <a:ext cx="5079123" cy="7509748"/>
          </a:xfrm>
          <a:prstGeom prst="rect">
            <a:avLst/>
          </a:prstGeom>
        </p:spPr>
        <p:txBody>
          <a:bodyPr wrap="square" lIns="0" tIns="0" rIns="0" bIns="0" rtlCol="0" anchor="t">
            <a:spAutoFit/>
          </a:bodyPr>
          <a:lstStyle/>
          <a:p>
            <a:r>
              <a:rPr lang="en-US" sz="4800" dirty="0"/>
              <a:t>G</a:t>
            </a:r>
            <a:r>
              <a:rPr lang="en-US" sz="4000" dirty="0"/>
              <a:t>od of all wisdom and knowledge, we pray for your guidance of the PWS&amp;D Committee.</a:t>
            </a:r>
          </a:p>
          <a:p>
            <a:endParaRPr lang="en-US" sz="4000" dirty="0"/>
          </a:p>
          <a:p>
            <a:r>
              <a:rPr lang="en-US" sz="4000" dirty="0"/>
              <a:t>Inspire its discussions and decisions,</a:t>
            </a:r>
          </a:p>
          <a:p>
            <a:r>
              <a:rPr lang="en-US" sz="4000" dirty="0"/>
              <a:t>leading to greater impact and support to those in need. </a:t>
            </a:r>
          </a:p>
          <a:p>
            <a:endParaRPr lang="en-US" sz="4000" dirty="0"/>
          </a:p>
          <a:p>
            <a:r>
              <a:rPr lang="en-US" sz="4000" dirty="0"/>
              <a:t>Amen.</a:t>
            </a:r>
            <a:endParaRPr lang="en-US" sz="4000" b="1" i="1" dirty="0"/>
          </a:p>
        </p:txBody>
      </p:sp>
      <p:sp>
        <p:nvSpPr>
          <p:cNvPr id="2" name="Rectangle: Rounded Corners 1">
            <a:extLst>
              <a:ext uri="{FF2B5EF4-FFF2-40B4-BE49-F238E27FC236}">
                <a16:creationId xmlns:a16="http://schemas.microsoft.com/office/drawing/2014/main" id="{D224218F-CDFA-0C74-AAE9-A794EC55A3EF}"/>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68</a:t>
            </a:r>
          </a:p>
        </p:txBody>
      </p:sp>
      <p:pic>
        <p:nvPicPr>
          <p:cNvPr id="5" name="Picture 4" descr="A group of people standing on a red carpet&#10;&#10;AI-generated content may be incorrect.">
            <a:extLst>
              <a:ext uri="{FF2B5EF4-FFF2-40B4-BE49-F238E27FC236}">
                <a16:creationId xmlns:a16="http://schemas.microsoft.com/office/drawing/2014/main" id="{9D99F49D-8DF7-4A31-99FA-706155BD6EAE}"/>
              </a:ext>
            </a:extLst>
          </p:cNvPr>
          <p:cNvPicPr>
            <a:picLocks noChangeAspect="1"/>
          </p:cNvPicPr>
          <p:nvPr/>
        </p:nvPicPr>
        <p:blipFill>
          <a:blip r:embed="rId2">
            <a:extLst>
              <a:ext uri="{28A0092B-C50C-407E-A947-70E740481C1C}">
                <a14:useLocalDpi xmlns:a14="http://schemas.microsoft.com/office/drawing/2010/main" val="0"/>
              </a:ext>
            </a:extLst>
          </a:blip>
          <a:srcRect l="15605" t="-454" r="8001" b="4423"/>
          <a:stretch>
            <a:fillRect/>
          </a:stretch>
        </p:blipFill>
        <p:spPr>
          <a:xfrm>
            <a:off x="6537892" y="2343334"/>
            <a:ext cx="7287290" cy="6870355"/>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spTree>
    <p:extLst>
      <p:ext uri="{BB962C8B-B14F-4D97-AF65-F5344CB8AC3E}">
        <p14:creationId xmlns:p14="http://schemas.microsoft.com/office/powerpoint/2010/main" val="26260238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C4780-23B1-2032-520E-5E9C07E3AAC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2448787-5FD0-AFFA-40B9-530F663F9518}"/>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29001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09B10-C104-2DB6-F48C-26A007DE259B}"/>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8DE7A120-5168-E658-1FB7-4A7E0B03E614}"/>
              </a:ext>
            </a:extLst>
          </p:cNvPr>
          <p:cNvSpPr txBox="1"/>
          <p:nvPr/>
        </p:nvSpPr>
        <p:spPr>
          <a:xfrm>
            <a:off x="975688" y="2401741"/>
            <a:ext cx="12849494" cy="5293757"/>
          </a:xfrm>
          <a:prstGeom prst="rect">
            <a:avLst/>
          </a:prstGeom>
        </p:spPr>
        <p:txBody>
          <a:bodyPr wrap="square" lIns="0" tIns="0" rIns="0" bIns="0" rtlCol="0" anchor="t">
            <a:spAutoFit/>
          </a:bodyPr>
          <a:lstStyle/>
          <a:p>
            <a:r>
              <a:rPr lang="en-US" sz="4800" dirty="0"/>
              <a:t>G</a:t>
            </a:r>
            <a:r>
              <a:rPr lang="en-US" sz="4000" dirty="0"/>
              <a:t>od of the universe, we pray for all people with disabilities who are faced with the quagmire of poverty, discrimination and social exclusion across the world. We pray especially for those in Ghana who are receiving life-changing support through the Garu Community Based Rehabilitation Centre and ask that you bless and sustain them to your own glory. Amen.</a:t>
            </a:r>
          </a:p>
          <a:p>
            <a:endParaRPr lang="en-US" sz="4000" b="1" i="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a:ea typeface="+mn-ea"/>
                <a:cs typeface="+mn-cs"/>
              </a:rPr>
              <a:t>Written by Garu Community Based Rehabilitation Centre of the Presbyterian Church of Ghana.</a:t>
            </a:r>
            <a:endParaRPr lang="en-US" sz="4000" b="1" i="1" dirty="0"/>
          </a:p>
        </p:txBody>
      </p:sp>
      <p:sp>
        <p:nvSpPr>
          <p:cNvPr id="2" name="Rectangle: Rounded Corners 1">
            <a:extLst>
              <a:ext uri="{FF2B5EF4-FFF2-40B4-BE49-F238E27FC236}">
                <a16:creationId xmlns:a16="http://schemas.microsoft.com/office/drawing/2014/main" id="{DCC673CF-19BC-08E7-4BA9-C6D3DDFD2C70}"/>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69</a:t>
            </a:r>
          </a:p>
        </p:txBody>
      </p:sp>
    </p:spTree>
    <p:extLst>
      <p:ext uri="{BB962C8B-B14F-4D97-AF65-F5344CB8AC3E}">
        <p14:creationId xmlns:p14="http://schemas.microsoft.com/office/powerpoint/2010/main" val="21110524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D2F15-D6A6-9356-0DF8-F45CD1B1242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BE91738-C659-A698-DCC3-E3128B423773}"/>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97949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9DBED-757D-B0E7-4EA5-DB667F1203B4}"/>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DB84CFA-2883-0116-9CAF-16FE94190504}"/>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70</a:t>
            </a:r>
          </a:p>
        </p:txBody>
      </p:sp>
      <p:sp>
        <p:nvSpPr>
          <p:cNvPr id="3" name="TextBox 2">
            <a:extLst>
              <a:ext uri="{FF2B5EF4-FFF2-40B4-BE49-F238E27FC236}">
                <a16:creationId xmlns:a16="http://schemas.microsoft.com/office/drawing/2014/main" id="{D8166CF3-9177-EFEE-EC4C-09CA74408153}"/>
              </a:ext>
            </a:extLst>
          </p:cNvPr>
          <p:cNvSpPr txBox="1"/>
          <p:nvPr/>
        </p:nvSpPr>
        <p:spPr>
          <a:xfrm>
            <a:off x="13266057" y="9347200"/>
            <a:ext cx="614271" cy="461665"/>
          </a:xfrm>
          <a:prstGeom prst="rect">
            <a:avLst/>
          </a:prstGeom>
          <a:noFill/>
        </p:spPr>
        <p:txBody>
          <a:bodyPr wrap="none" rtlCol="0">
            <a:spAutoFit/>
          </a:bodyPr>
          <a:lstStyle/>
          <a:p>
            <a:r>
              <a:rPr lang="en-US" sz="2400" dirty="0">
                <a:solidFill>
                  <a:schemeClr val="bg2">
                    <a:lumMod val="75000"/>
                  </a:schemeClr>
                </a:solidFill>
              </a:rPr>
              <a:t>1/2</a:t>
            </a:r>
          </a:p>
        </p:txBody>
      </p:sp>
      <p:sp>
        <p:nvSpPr>
          <p:cNvPr id="4" name="TextBox 6">
            <a:extLst>
              <a:ext uri="{FF2B5EF4-FFF2-40B4-BE49-F238E27FC236}">
                <a16:creationId xmlns:a16="http://schemas.microsoft.com/office/drawing/2014/main" id="{993FAF42-BAE1-7696-403E-C102FC5F416A}"/>
              </a:ext>
            </a:extLst>
          </p:cNvPr>
          <p:cNvSpPr txBox="1"/>
          <p:nvPr/>
        </p:nvSpPr>
        <p:spPr>
          <a:xfrm>
            <a:off x="975688" y="2401741"/>
            <a:ext cx="12849494" cy="5909310"/>
          </a:xfrm>
          <a:prstGeom prst="rect">
            <a:avLst/>
          </a:prstGeom>
        </p:spPr>
        <p:txBody>
          <a:bodyPr wrap="square" lIns="0" tIns="0" rIns="0" bIns="0" rtlCol="0" anchor="t">
            <a:spAutoFit/>
          </a:bodyPr>
          <a:lstStyle/>
          <a:p>
            <a:r>
              <a:rPr lang="en-US" sz="4800" dirty="0"/>
              <a:t>L</a:t>
            </a:r>
            <a:r>
              <a:rPr lang="en-US" sz="4000" dirty="0"/>
              <a:t>oving God, we are thankful for the humanitarian assistance provided by PWS&amp;D and its networks and coalitions working in Gaza. Be with the brave souls that work in mobile clinics to ease the pain and suffering, both physical and mental, of people affected by the increasingly dire conditions. Uphold the people of Gaza as they struggle simply to survive. May they feel your comforting hands. Amen.</a:t>
            </a:r>
          </a:p>
          <a:p>
            <a:endParaRPr lang="en-US" sz="4000" b="1" i="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a:ea typeface="+mn-ea"/>
                <a:cs typeface="+mn-cs"/>
              </a:rPr>
              <a:t>Written by Patricia Polowick, PWS&amp;D Champion at St. Andrew’s Presbyterian Church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a:ea typeface="+mn-ea"/>
                <a:cs typeface="+mn-cs"/>
              </a:rPr>
              <a:t>in Saskatoon, Sask.</a:t>
            </a:r>
            <a:endParaRPr lang="en-US" sz="4000" b="1" i="1" dirty="0"/>
          </a:p>
        </p:txBody>
      </p:sp>
    </p:spTree>
    <p:extLst>
      <p:ext uri="{BB962C8B-B14F-4D97-AF65-F5344CB8AC3E}">
        <p14:creationId xmlns:p14="http://schemas.microsoft.com/office/powerpoint/2010/main" val="24528994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118C6-B81F-62A6-0B5A-71F3225364C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E8DE95F-D232-F9F5-312B-A4D322A7368A}"/>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84889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4E324-D5E6-5470-734A-55D62E7CCB36}"/>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2014EEB8-56AD-B8B8-87CE-DB7CECDC15BF}"/>
              </a:ext>
            </a:extLst>
          </p:cNvPr>
          <p:cNvSpPr txBox="1"/>
          <p:nvPr/>
        </p:nvSpPr>
        <p:spPr>
          <a:xfrm>
            <a:off x="975688" y="2375464"/>
            <a:ext cx="12301400" cy="6278642"/>
          </a:xfrm>
          <a:prstGeom prst="rect">
            <a:avLst/>
          </a:prstGeom>
        </p:spPr>
        <p:txBody>
          <a:bodyPr wrap="square" lIns="0" tIns="0" rIns="0" bIns="0" rtlCol="0" anchor="t">
            <a:spAutoFit/>
          </a:bodyPr>
          <a:lstStyle/>
          <a:p>
            <a:r>
              <a:rPr lang="en-US" sz="4800" dirty="0"/>
              <a:t>G</a:t>
            </a:r>
            <a:r>
              <a:rPr lang="en-US" sz="4000" dirty="0"/>
              <a:t>od,</a:t>
            </a:r>
          </a:p>
          <a:p>
            <a:r>
              <a:rPr lang="en-US" sz="4000" dirty="0"/>
              <a:t>You are the source of human dignity,</a:t>
            </a:r>
          </a:p>
          <a:p>
            <a:r>
              <a:rPr lang="en-US" sz="4000" dirty="0"/>
              <a:t>and it is in your image that we are created.</a:t>
            </a:r>
          </a:p>
          <a:p>
            <a:r>
              <a:rPr lang="en-US" sz="4000" dirty="0"/>
              <a:t>Pour out on us the spirit of love and compassion.</a:t>
            </a:r>
          </a:p>
          <a:p>
            <a:r>
              <a:rPr lang="en-US" sz="4000" dirty="0"/>
              <a:t>Enable us to reverence each person, to reach out to anyone in need,</a:t>
            </a:r>
          </a:p>
          <a:p>
            <a:r>
              <a:rPr lang="en-US" sz="4000" dirty="0"/>
              <a:t>to value and appreciate those who differ from us,</a:t>
            </a:r>
          </a:p>
          <a:p>
            <a:r>
              <a:rPr lang="en-US" sz="4000" dirty="0"/>
              <a:t>to share the resources of our nation,</a:t>
            </a:r>
          </a:p>
          <a:p>
            <a:r>
              <a:rPr lang="en-US" sz="4000" dirty="0"/>
              <a:t>to receive the gifts offered to us by people from other cultures.</a:t>
            </a:r>
            <a:endParaRPr lang="en-US" sz="4000" b="1" i="1" dirty="0"/>
          </a:p>
        </p:txBody>
      </p:sp>
      <p:sp>
        <p:nvSpPr>
          <p:cNvPr id="2" name="Rectangle: Rounded Corners 1">
            <a:extLst>
              <a:ext uri="{FF2B5EF4-FFF2-40B4-BE49-F238E27FC236}">
                <a16:creationId xmlns:a16="http://schemas.microsoft.com/office/drawing/2014/main" id="{4DAA56AF-7502-751E-D432-644A788D64B5}"/>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71</a:t>
            </a:r>
          </a:p>
        </p:txBody>
      </p:sp>
      <p:sp>
        <p:nvSpPr>
          <p:cNvPr id="5" name="TextBox 4">
            <a:extLst>
              <a:ext uri="{FF2B5EF4-FFF2-40B4-BE49-F238E27FC236}">
                <a16:creationId xmlns:a16="http://schemas.microsoft.com/office/drawing/2014/main" id="{AE2703FC-4AAB-D98E-B918-BDB21B940D4F}"/>
              </a:ext>
            </a:extLst>
          </p:cNvPr>
          <p:cNvSpPr txBox="1"/>
          <p:nvPr/>
        </p:nvSpPr>
        <p:spPr>
          <a:xfrm>
            <a:off x="13266057" y="9347200"/>
            <a:ext cx="614271" cy="461665"/>
          </a:xfrm>
          <a:prstGeom prst="rect">
            <a:avLst/>
          </a:prstGeom>
          <a:noFill/>
        </p:spPr>
        <p:txBody>
          <a:bodyPr wrap="none" rtlCol="0">
            <a:spAutoFit/>
          </a:bodyPr>
          <a:lstStyle/>
          <a:p>
            <a:r>
              <a:rPr lang="en-US" sz="2400" dirty="0">
                <a:solidFill>
                  <a:schemeClr val="bg2">
                    <a:lumMod val="75000"/>
                  </a:schemeClr>
                </a:solidFill>
              </a:rPr>
              <a:t>1/2</a:t>
            </a:r>
          </a:p>
        </p:txBody>
      </p:sp>
    </p:spTree>
    <p:extLst>
      <p:ext uri="{BB962C8B-B14F-4D97-AF65-F5344CB8AC3E}">
        <p14:creationId xmlns:p14="http://schemas.microsoft.com/office/powerpoint/2010/main" val="30554487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232F4-3883-EE7B-A53D-96C8D0122F39}"/>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C36F344D-B0F8-0B2A-D7D2-F211A1ACA9C2}"/>
              </a:ext>
            </a:extLst>
          </p:cNvPr>
          <p:cNvSpPr txBox="1"/>
          <p:nvPr/>
        </p:nvSpPr>
        <p:spPr>
          <a:xfrm>
            <a:off x="975688" y="2432722"/>
            <a:ext cx="12904640" cy="3508653"/>
          </a:xfrm>
          <a:prstGeom prst="rect">
            <a:avLst/>
          </a:prstGeom>
        </p:spPr>
        <p:txBody>
          <a:bodyPr wrap="square" lIns="0" tIns="0" rIns="0" bIns="0" rtlCol="0" anchor="t">
            <a:spAutoFit/>
          </a:bodyPr>
          <a:lstStyle/>
          <a:p>
            <a:r>
              <a:rPr lang="en-US" sz="4000" dirty="0"/>
              <a:t>Grant that we may always promote the justice and acceptance</a:t>
            </a:r>
          </a:p>
          <a:p>
            <a:r>
              <a:rPr lang="en-US" sz="4000" dirty="0"/>
              <a:t>that ensures lasting peace and racial harmony.</a:t>
            </a:r>
          </a:p>
          <a:p>
            <a:r>
              <a:rPr lang="en-US" sz="4000" dirty="0"/>
              <a:t>Help us to remember that we are one world and one family.</a:t>
            </a:r>
          </a:p>
          <a:p>
            <a:r>
              <a:rPr lang="en-US" sz="4000" dirty="0"/>
              <a:t>Amen.</a:t>
            </a:r>
          </a:p>
          <a:p>
            <a:endParaRPr lang="en-US" sz="4000" b="1" i="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a:ea typeface="+mn-ea"/>
                <a:cs typeface="+mn-cs"/>
              </a:rPr>
              <a:t>Written by </a:t>
            </a:r>
            <a:r>
              <a:rPr lang="en-US" sz="2800" b="1" i="1" dirty="0">
                <a:solidFill>
                  <a:prstClr val="black"/>
                </a:solidFill>
                <a:latin typeface="Calibri"/>
              </a:rPr>
              <a:t>the World Council of Churches.</a:t>
            </a:r>
            <a:endParaRPr lang="en-US" sz="4000" b="1" i="1" dirty="0"/>
          </a:p>
        </p:txBody>
      </p:sp>
      <p:sp>
        <p:nvSpPr>
          <p:cNvPr id="2" name="Rectangle: Rounded Corners 1">
            <a:extLst>
              <a:ext uri="{FF2B5EF4-FFF2-40B4-BE49-F238E27FC236}">
                <a16:creationId xmlns:a16="http://schemas.microsoft.com/office/drawing/2014/main" id="{0AC0A105-5F55-A352-D745-2B4C922DDE8E}"/>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71</a:t>
            </a:r>
          </a:p>
        </p:txBody>
      </p:sp>
      <p:sp>
        <p:nvSpPr>
          <p:cNvPr id="5" name="TextBox 4">
            <a:extLst>
              <a:ext uri="{FF2B5EF4-FFF2-40B4-BE49-F238E27FC236}">
                <a16:creationId xmlns:a16="http://schemas.microsoft.com/office/drawing/2014/main" id="{76022C7F-9CB4-87C9-0075-8E7FBE394F8D}"/>
              </a:ext>
            </a:extLst>
          </p:cNvPr>
          <p:cNvSpPr txBox="1"/>
          <p:nvPr/>
        </p:nvSpPr>
        <p:spPr>
          <a:xfrm>
            <a:off x="13266057" y="9347200"/>
            <a:ext cx="614271" cy="461665"/>
          </a:xfrm>
          <a:prstGeom prst="rect">
            <a:avLst/>
          </a:prstGeom>
          <a:noFill/>
        </p:spPr>
        <p:txBody>
          <a:bodyPr wrap="none" rtlCol="0">
            <a:spAutoFit/>
          </a:bodyPr>
          <a:lstStyle/>
          <a:p>
            <a:r>
              <a:rPr lang="en-US" sz="2400" dirty="0">
                <a:solidFill>
                  <a:schemeClr val="bg2">
                    <a:lumMod val="75000"/>
                  </a:schemeClr>
                </a:solidFill>
              </a:rPr>
              <a:t>2/2</a:t>
            </a:r>
          </a:p>
        </p:txBody>
      </p:sp>
    </p:spTree>
    <p:extLst>
      <p:ext uri="{BB962C8B-B14F-4D97-AF65-F5344CB8AC3E}">
        <p14:creationId xmlns:p14="http://schemas.microsoft.com/office/powerpoint/2010/main" val="1901425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131D4-8953-E080-15C9-6FB798F56F17}"/>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15647EE6-F92A-4258-736F-E64AFC8A3477}"/>
              </a:ext>
            </a:extLst>
          </p:cNvPr>
          <p:cNvSpPr txBox="1"/>
          <p:nvPr/>
        </p:nvSpPr>
        <p:spPr>
          <a:xfrm>
            <a:off x="975688" y="2120512"/>
            <a:ext cx="12685448" cy="7509748"/>
          </a:xfrm>
          <a:prstGeom prst="rect">
            <a:avLst/>
          </a:prstGeom>
        </p:spPr>
        <p:txBody>
          <a:bodyPr wrap="square" lIns="0" tIns="0" rIns="0" bIns="0" rtlCol="0" anchor="t">
            <a:spAutoFit/>
          </a:bodyPr>
          <a:lstStyle/>
          <a:p>
            <a:r>
              <a:rPr lang="en-US" sz="4000" b="1" dirty="0">
                <a:solidFill>
                  <a:srgbClr val="948A54"/>
                </a:solidFill>
              </a:rPr>
              <a:t>Pray alongside International Nepal Fellowship, a PWS&amp;D partner in Nepal:</a:t>
            </a:r>
          </a:p>
          <a:p>
            <a:endParaRPr lang="en-US" sz="4000" dirty="0"/>
          </a:p>
          <a:p>
            <a:r>
              <a:rPr lang="en-US" sz="4800" dirty="0"/>
              <a:t>D</a:t>
            </a:r>
            <a:r>
              <a:rPr lang="en-US" sz="4000" dirty="0"/>
              <a:t>ear Heavenly Father,</a:t>
            </a:r>
          </a:p>
          <a:p>
            <a:endParaRPr lang="en-US" sz="4000" dirty="0"/>
          </a:p>
          <a:p>
            <a:r>
              <a:rPr lang="en-US" sz="4000" dirty="0"/>
              <a:t>We come before you with grateful hearts, lifting up all the staff serving in INF Nepal. We pray for their health, strength and well-being as they dedicate themselves to this mission.</a:t>
            </a:r>
          </a:p>
          <a:p>
            <a:endParaRPr lang="en-US" sz="4000" dirty="0"/>
          </a:p>
          <a:p>
            <a:r>
              <a:rPr lang="en-US" sz="4000" dirty="0"/>
              <a:t>We also seek your wisdom and guidance for our leadership team and extend our prayers for our funding partners, whose unwavering support and prayers sustain this work.</a:t>
            </a:r>
          </a:p>
        </p:txBody>
      </p:sp>
      <p:sp>
        <p:nvSpPr>
          <p:cNvPr id="2" name="Rectangle: Rounded Corners 1">
            <a:extLst>
              <a:ext uri="{FF2B5EF4-FFF2-40B4-BE49-F238E27FC236}">
                <a16:creationId xmlns:a16="http://schemas.microsoft.com/office/drawing/2014/main" id="{3AAEADB8-C565-90F1-5DA1-98D011EC9AF5}"/>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53</a:t>
            </a:r>
          </a:p>
        </p:txBody>
      </p:sp>
      <p:sp>
        <p:nvSpPr>
          <p:cNvPr id="3" name="TextBox 2">
            <a:extLst>
              <a:ext uri="{FF2B5EF4-FFF2-40B4-BE49-F238E27FC236}">
                <a16:creationId xmlns:a16="http://schemas.microsoft.com/office/drawing/2014/main" id="{608D573C-188A-49AA-F116-908DAD8BCBA8}"/>
              </a:ext>
            </a:extLst>
          </p:cNvPr>
          <p:cNvSpPr txBox="1"/>
          <p:nvPr/>
        </p:nvSpPr>
        <p:spPr>
          <a:xfrm>
            <a:off x="13266057" y="9347200"/>
            <a:ext cx="628698" cy="461665"/>
          </a:xfrm>
          <a:prstGeom prst="rect">
            <a:avLst/>
          </a:prstGeom>
          <a:noFill/>
        </p:spPr>
        <p:txBody>
          <a:bodyPr wrap="none" rtlCol="0">
            <a:spAutoFit/>
          </a:bodyPr>
          <a:lstStyle/>
          <a:p>
            <a:r>
              <a:rPr lang="en-US" sz="2400" dirty="0">
                <a:solidFill>
                  <a:schemeClr val="bg2">
                    <a:lumMod val="75000"/>
                  </a:schemeClr>
                </a:solidFill>
              </a:rPr>
              <a:t>1/2</a:t>
            </a:r>
          </a:p>
        </p:txBody>
      </p:sp>
    </p:spTree>
    <p:extLst>
      <p:ext uri="{BB962C8B-B14F-4D97-AF65-F5344CB8AC3E}">
        <p14:creationId xmlns:p14="http://schemas.microsoft.com/office/powerpoint/2010/main" val="13536236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932C7-013A-527E-DA19-41C2A1FB652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600324D-8EAD-55D6-6E09-2D9B8A3D126A}"/>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80090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D2011-BB13-B69B-3F02-3943ACAAAB61}"/>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D2A74370-4CC6-7887-C9B1-B0A2EAD401CC}"/>
              </a:ext>
            </a:extLst>
          </p:cNvPr>
          <p:cNvSpPr txBox="1"/>
          <p:nvPr/>
        </p:nvSpPr>
        <p:spPr>
          <a:xfrm>
            <a:off x="975688" y="2999026"/>
            <a:ext cx="11020694" cy="4431983"/>
          </a:xfrm>
          <a:prstGeom prst="rect">
            <a:avLst/>
          </a:prstGeom>
        </p:spPr>
        <p:txBody>
          <a:bodyPr wrap="square" lIns="0" tIns="0" rIns="0" bIns="0" rtlCol="0" anchor="t">
            <a:spAutoFit/>
          </a:bodyPr>
          <a:lstStyle/>
          <a:p>
            <a:r>
              <a:rPr lang="en-US" sz="4800" dirty="0"/>
              <a:t>S</a:t>
            </a:r>
            <a:r>
              <a:rPr lang="en-US" sz="4000" dirty="0"/>
              <a:t>ource of all wisdom and knowledge,</a:t>
            </a:r>
          </a:p>
          <a:p>
            <a:r>
              <a:rPr lang="en-US" sz="4000" dirty="0"/>
              <a:t>we thank you for the tuition support that helps students at the Neno Girls Secondary School in Malawi achieve their dreams of continuing their education after primary school. </a:t>
            </a:r>
          </a:p>
          <a:p>
            <a:endParaRPr lang="en-US" sz="4000" dirty="0"/>
          </a:p>
          <a:p>
            <a:r>
              <a:rPr lang="en-US" sz="4000" dirty="0"/>
              <a:t>Amen.</a:t>
            </a:r>
            <a:endParaRPr lang="en-US" sz="3200" b="1" i="1" dirty="0"/>
          </a:p>
        </p:txBody>
      </p:sp>
      <p:sp>
        <p:nvSpPr>
          <p:cNvPr id="2" name="Rectangle: Rounded Corners 1">
            <a:extLst>
              <a:ext uri="{FF2B5EF4-FFF2-40B4-BE49-F238E27FC236}">
                <a16:creationId xmlns:a16="http://schemas.microsoft.com/office/drawing/2014/main" id="{B0D2D189-08C8-CFE0-11CC-78CF9DEB1FBA}"/>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72</a:t>
            </a:r>
          </a:p>
        </p:txBody>
      </p:sp>
    </p:spTree>
    <p:extLst>
      <p:ext uri="{BB962C8B-B14F-4D97-AF65-F5344CB8AC3E}">
        <p14:creationId xmlns:p14="http://schemas.microsoft.com/office/powerpoint/2010/main" val="34032591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9BA96-1BEA-08CF-B8BB-C63AD20E6DB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3FD69E5-E103-2D68-6CC5-187512EBF202}"/>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50722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94536-163D-6650-E774-604AE7849492}"/>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F5879229-8D83-113B-0D9E-812D107C6842}"/>
              </a:ext>
            </a:extLst>
          </p:cNvPr>
          <p:cNvSpPr txBox="1"/>
          <p:nvPr/>
        </p:nvSpPr>
        <p:spPr>
          <a:xfrm>
            <a:off x="975688" y="2553860"/>
            <a:ext cx="12023620" cy="7017306"/>
          </a:xfrm>
          <a:prstGeom prst="rect">
            <a:avLst/>
          </a:prstGeom>
        </p:spPr>
        <p:txBody>
          <a:bodyPr wrap="square" lIns="0" tIns="0" rIns="0" bIns="0" rtlCol="0" anchor="t">
            <a:spAutoFit/>
          </a:bodyPr>
          <a:lstStyle/>
          <a:p>
            <a:r>
              <a:rPr lang="en-US" sz="4000" dirty="0"/>
              <a:t>God of all comfort, bring peace to our hearts,</a:t>
            </a:r>
          </a:p>
          <a:p>
            <a:r>
              <a:rPr lang="en-US" sz="4000" dirty="0"/>
              <a:t>guide our hands to be givers </a:t>
            </a:r>
          </a:p>
          <a:p>
            <a:r>
              <a:rPr lang="en-US" sz="4000" dirty="0"/>
              <a:t>and our feet to walk where you lead.</a:t>
            </a:r>
          </a:p>
          <a:p>
            <a:r>
              <a:rPr lang="en-US" sz="4000" dirty="0"/>
              <a:t>Open our eyes to see need close by and far away.</a:t>
            </a:r>
          </a:p>
          <a:p>
            <a:r>
              <a:rPr lang="en-US" sz="4000" dirty="0"/>
              <a:t>Sharpen our ears to hear spoken </a:t>
            </a:r>
          </a:p>
          <a:p>
            <a:r>
              <a:rPr lang="en-US" sz="4000" dirty="0"/>
              <a:t>and unspoken words of despair.</a:t>
            </a:r>
          </a:p>
          <a:p>
            <a:r>
              <a:rPr lang="en-US" sz="4000" dirty="0"/>
              <a:t>Stir our hearts to be throughways of your peace and love</a:t>
            </a:r>
          </a:p>
          <a:p>
            <a:r>
              <a:rPr lang="en-US" sz="4000" dirty="0"/>
              <a:t>to all whom our senses bring close.</a:t>
            </a:r>
          </a:p>
          <a:p>
            <a:r>
              <a:rPr lang="en-US" sz="4000" dirty="0"/>
              <a:t>Amen.</a:t>
            </a:r>
          </a:p>
          <a:p>
            <a:endParaRPr lang="en-US" sz="4000" b="1" i="1" dirty="0"/>
          </a:p>
          <a:p>
            <a:r>
              <a:rPr lang="en-US" sz="2800" b="1" i="1" dirty="0">
                <a:solidFill>
                  <a:prstClr val="black"/>
                </a:solidFill>
              </a:rPr>
              <a:t>Written by Patricia Grainger, PWS&amp;D Champion at St. Andrew’s Presbyterian Church in Kars, Ont.</a:t>
            </a:r>
            <a:endParaRPr lang="en-US" sz="2800" b="1" i="1" dirty="0"/>
          </a:p>
        </p:txBody>
      </p:sp>
      <p:sp>
        <p:nvSpPr>
          <p:cNvPr id="2" name="Rectangle: Rounded Corners 1">
            <a:extLst>
              <a:ext uri="{FF2B5EF4-FFF2-40B4-BE49-F238E27FC236}">
                <a16:creationId xmlns:a16="http://schemas.microsoft.com/office/drawing/2014/main" id="{F2805EA9-EFA2-0CE5-C40D-C0F680513D48}"/>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73</a:t>
            </a:r>
          </a:p>
        </p:txBody>
      </p:sp>
    </p:spTree>
    <p:extLst>
      <p:ext uri="{BB962C8B-B14F-4D97-AF65-F5344CB8AC3E}">
        <p14:creationId xmlns:p14="http://schemas.microsoft.com/office/powerpoint/2010/main" val="28543613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2096C-E667-3A8F-01FB-194D0CF9E55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87D339A-5E3C-81BF-63D3-50717BAC0819}"/>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84358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9EE79-EAD5-9B17-0990-6A82B610E880}"/>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C9408C0F-CDFE-AD9D-DFB5-3B0B182E0DBC}"/>
              </a:ext>
            </a:extLst>
          </p:cNvPr>
          <p:cNvSpPr txBox="1"/>
          <p:nvPr/>
        </p:nvSpPr>
        <p:spPr>
          <a:xfrm>
            <a:off x="975688" y="3076758"/>
            <a:ext cx="12290369" cy="5663089"/>
          </a:xfrm>
          <a:prstGeom prst="rect">
            <a:avLst/>
          </a:prstGeom>
        </p:spPr>
        <p:txBody>
          <a:bodyPr wrap="square" lIns="0" tIns="0" rIns="0" bIns="0" rtlCol="0" anchor="t">
            <a:spAutoFit/>
          </a:bodyPr>
          <a:lstStyle/>
          <a:p>
            <a:r>
              <a:rPr lang="en-US" sz="4800" dirty="0"/>
              <a:t>O</a:t>
            </a:r>
            <a:r>
              <a:rPr lang="en-US" sz="4000" dirty="0"/>
              <a:t> God,</a:t>
            </a:r>
          </a:p>
          <a:p>
            <a:r>
              <a:rPr lang="en-US" sz="4000" dirty="0"/>
              <a:t>We know that you hear the cause of those in need</a:t>
            </a:r>
          </a:p>
          <a:p>
            <a:r>
              <a:rPr lang="en-US" sz="4000" dirty="0"/>
              <a:t>and execute justice for the poor.</a:t>
            </a:r>
          </a:p>
          <a:p>
            <a:r>
              <a:rPr lang="en-US" sz="4000" dirty="0"/>
              <a:t>We pray for support for those who are marginalized,</a:t>
            </a:r>
          </a:p>
          <a:p>
            <a:r>
              <a:rPr lang="en-US" sz="4000" dirty="0"/>
              <a:t>and that you inspire us to work and advocate for</a:t>
            </a:r>
          </a:p>
          <a:p>
            <a:r>
              <a:rPr lang="en-US" sz="4000" dirty="0"/>
              <a:t>a more sustainable, compassionate and just world.</a:t>
            </a:r>
          </a:p>
          <a:p>
            <a:endParaRPr lang="en-US" sz="4000" dirty="0"/>
          </a:p>
          <a:p>
            <a:r>
              <a:rPr lang="en-US" sz="4000" dirty="0"/>
              <a:t>Amen.</a:t>
            </a:r>
            <a:endParaRPr lang="en-US" sz="4000" b="1" i="1" dirty="0"/>
          </a:p>
          <a:p>
            <a:endParaRPr lang="en-US" sz="4000" b="1" i="1" dirty="0"/>
          </a:p>
        </p:txBody>
      </p:sp>
      <p:sp>
        <p:nvSpPr>
          <p:cNvPr id="2" name="Rectangle: Rounded Corners 1">
            <a:extLst>
              <a:ext uri="{FF2B5EF4-FFF2-40B4-BE49-F238E27FC236}">
                <a16:creationId xmlns:a16="http://schemas.microsoft.com/office/drawing/2014/main" id="{96C59CD7-B80A-B1D5-C785-FB9FED1386CC}"/>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74</a:t>
            </a:r>
          </a:p>
        </p:txBody>
      </p:sp>
    </p:spTree>
    <p:extLst>
      <p:ext uri="{BB962C8B-B14F-4D97-AF65-F5344CB8AC3E}">
        <p14:creationId xmlns:p14="http://schemas.microsoft.com/office/powerpoint/2010/main" val="16371952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1424D-5AC3-A7ED-8234-CF2A0272262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9E190F0-825D-C2A8-36F1-ADD4AF2E9AC2}"/>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8740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C26FC-16E2-C5FB-0407-0A04E8AC1660}"/>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5CCE0E6B-1F1E-7E43-FA9E-C01C0E176602}"/>
              </a:ext>
            </a:extLst>
          </p:cNvPr>
          <p:cNvSpPr txBox="1"/>
          <p:nvPr/>
        </p:nvSpPr>
        <p:spPr>
          <a:xfrm>
            <a:off x="975688" y="6146607"/>
            <a:ext cx="13061588" cy="3200876"/>
          </a:xfrm>
          <a:prstGeom prst="rect">
            <a:avLst/>
          </a:prstGeom>
        </p:spPr>
        <p:txBody>
          <a:bodyPr wrap="square" lIns="0" tIns="0" rIns="0" bIns="0" rtlCol="0" anchor="t">
            <a:spAutoFit/>
          </a:bodyPr>
          <a:lstStyle/>
          <a:p>
            <a:r>
              <a:rPr lang="en-US" sz="4800" dirty="0"/>
              <a:t>Y</a:t>
            </a:r>
            <a:r>
              <a:rPr lang="en-US" sz="4000" dirty="0"/>
              <a:t>our presence, Lord, is the sacred place where we find rest, strength, and instruction for our journey in this world.</a:t>
            </a:r>
          </a:p>
          <a:p>
            <a:endParaRPr lang="en-US" sz="4000" dirty="0"/>
          </a:p>
          <a:p>
            <a:r>
              <a:rPr lang="en-US" sz="4000" b="1" dirty="0"/>
              <a:t>May every person find a place in your house, O God, a place where they are dignified and valued with love.</a:t>
            </a:r>
          </a:p>
        </p:txBody>
      </p:sp>
      <p:sp>
        <p:nvSpPr>
          <p:cNvPr id="2" name="Rectangle: Rounded Corners 1">
            <a:extLst>
              <a:ext uri="{FF2B5EF4-FFF2-40B4-BE49-F238E27FC236}">
                <a16:creationId xmlns:a16="http://schemas.microsoft.com/office/drawing/2014/main" id="{1E74EFAC-CFF6-B817-DD5B-55253BAD59DF}"/>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75</a:t>
            </a:r>
          </a:p>
        </p:txBody>
      </p:sp>
      <p:pic>
        <p:nvPicPr>
          <p:cNvPr id="4" name="Picture 3" descr="A child sitting at a table&#10;&#10;AI-generated content may be incorrect.">
            <a:extLst>
              <a:ext uri="{FF2B5EF4-FFF2-40B4-BE49-F238E27FC236}">
                <a16:creationId xmlns:a16="http://schemas.microsoft.com/office/drawing/2014/main" id="{B1229762-CFD5-9693-795C-E49C40DC046A}"/>
              </a:ext>
            </a:extLst>
          </p:cNvPr>
          <p:cNvPicPr>
            <a:picLocks noChangeAspect="1"/>
          </p:cNvPicPr>
          <p:nvPr/>
        </p:nvPicPr>
        <p:blipFill>
          <a:blip r:embed="rId2" cstate="print">
            <a:extLst>
              <a:ext uri="{28A0092B-C50C-407E-A947-70E740481C1C}">
                <a14:useLocalDpi xmlns:a14="http://schemas.microsoft.com/office/drawing/2010/main" val="0"/>
              </a:ext>
            </a:extLst>
          </a:blip>
          <a:srcRect l="21030" t="17335" r="23252"/>
          <a:stretch>
            <a:fillRect/>
          </a:stretch>
        </p:blipFill>
        <p:spPr>
          <a:xfrm rot="5400000">
            <a:off x="5432355" y="1483497"/>
            <a:ext cx="4148252" cy="4615837"/>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spTree>
    <p:extLst>
      <p:ext uri="{BB962C8B-B14F-4D97-AF65-F5344CB8AC3E}">
        <p14:creationId xmlns:p14="http://schemas.microsoft.com/office/powerpoint/2010/main" val="12092993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744A0-2674-FE9E-B6B1-A671D76D8F44}"/>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A4256AE6-0416-15A6-47B3-3B343B417A40}"/>
              </a:ext>
            </a:extLst>
          </p:cNvPr>
          <p:cNvSpPr txBox="1"/>
          <p:nvPr/>
        </p:nvSpPr>
        <p:spPr>
          <a:xfrm>
            <a:off x="975688" y="2439577"/>
            <a:ext cx="13061588" cy="6401753"/>
          </a:xfrm>
          <a:prstGeom prst="rect">
            <a:avLst/>
          </a:prstGeom>
        </p:spPr>
        <p:txBody>
          <a:bodyPr wrap="square" lIns="0" tIns="0" rIns="0" bIns="0" rtlCol="0" anchor="t">
            <a:spAutoFit/>
          </a:bodyPr>
          <a:lstStyle/>
          <a:p>
            <a:r>
              <a:rPr lang="en-US" sz="4000" dirty="0"/>
              <a:t>May Jesus come to overturn the tables and unleash your prophetic voice so that the place of your presence may be honored.</a:t>
            </a:r>
          </a:p>
          <a:p>
            <a:endParaRPr lang="en-US" sz="4000" b="1" dirty="0"/>
          </a:p>
          <a:p>
            <a:r>
              <a:rPr lang="en-US" sz="4000" b="1" dirty="0"/>
              <a:t>As temples of your Spirit, purify us, O God, removing all corruption and returning us to sweet divine communion.</a:t>
            </a:r>
          </a:p>
          <a:p>
            <a:endParaRPr lang="en-US" sz="4000" b="1" dirty="0"/>
          </a:p>
          <a:p>
            <a:r>
              <a:rPr lang="en-US" sz="4000" b="1" dirty="0"/>
              <a:t>Amen.</a:t>
            </a:r>
          </a:p>
          <a:p>
            <a:endParaRPr lang="en-US" sz="4000" b="1" i="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a:ea typeface="+mn-ea"/>
                <a:cs typeface="+mn-cs"/>
              </a:rPr>
              <a:t>Written by CEDEPCA, a PWS&amp;D partner in Guatemala. From A Living Easter worship resource.</a:t>
            </a:r>
            <a:endParaRPr lang="en-US" sz="4000" b="1" i="1" dirty="0"/>
          </a:p>
        </p:txBody>
      </p:sp>
      <p:sp>
        <p:nvSpPr>
          <p:cNvPr id="2" name="Rectangle: Rounded Corners 1">
            <a:extLst>
              <a:ext uri="{FF2B5EF4-FFF2-40B4-BE49-F238E27FC236}">
                <a16:creationId xmlns:a16="http://schemas.microsoft.com/office/drawing/2014/main" id="{F1F073CB-5D4A-2A07-0805-9630CE29C727}"/>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75</a:t>
            </a:r>
          </a:p>
        </p:txBody>
      </p:sp>
    </p:spTree>
    <p:extLst>
      <p:ext uri="{BB962C8B-B14F-4D97-AF65-F5344CB8AC3E}">
        <p14:creationId xmlns:p14="http://schemas.microsoft.com/office/powerpoint/2010/main" val="37515896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A6079-A69A-AE7E-4679-046FE5F50C0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C8BA2C4-58E8-A8E1-684A-C3945221117E}"/>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8147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9BE90-C9F3-BE31-FF8B-18FE63875382}"/>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9CD8E4CA-FAFD-9D66-82A8-2CD29A68DEBB}"/>
              </a:ext>
            </a:extLst>
          </p:cNvPr>
          <p:cNvSpPr txBox="1"/>
          <p:nvPr/>
        </p:nvSpPr>
        <p:spPr>
          <a:xfrm>
            <a:off x="975688" y="2483613"/>
            <a:ext cx="12063656" cy="4647426"/>
          </a:xfrm>
          <a:prstGeom prst="rect">
            <a:avLst/>
          </a:prstGeom>
        </p:spPr>
        <p:txBody>
          <a:bodyPr wrap="square" lIns="0" tIns="0" rIns="0" bIns="0" rtlCol="0" anchor="t">
            <a:spAutoFit/>
          </a:bodyPr>
          <a:lstStyle/>
          <a:p>
            <a:r>
              <a:rPr lang="en-US" sz="4000" dirty="0"/>
              <a:t>Lord, may your abundant blessings be upon this mission, guiding us as we serve the people of Nepal with love, compassion and dedication.</a:t>
            </a:r>
          </a:p>
          <a:p>
            <a:endParaRPr lang="en-US" sz="4000" dirty="0"/>
          </a:p>
          <a:p>
            <a:r>
              <a:rPr lang="en-US" sz="4000" dirty="0"/>
              <a:t>In Jesus’ name, we pray.</a:t>
            </a:r>
          </a:p>
          <a:p>
            <a:r>
              <a:rPr lang="en-US" sz="4000" dirty="0"/>
              <a:t>Amen.</a:t>
            </a:r>
          </a:p>
          <a:p>
            <a:endParaRPr lang="en-US" sz="3400" i="1" dirty="0"/>
          </a:p>
          <a:p>
            <a:r>
              <a:rPr lang="en-US" sz="2800" b="1" i="1" dirty="0"/>
              <a:t>Written and translated by International Nepal Fellowship. </a:t>
            </a:r>
          </a:p>
        </p:txBody>
      </p:sp>
      <p:sp>
        <p:nvSpPr>
          <p:cNvPr id="2" name="Rectangle: Rounded Corners 1">
            <a:extLst>
              <a:ext uri="{FF2B5EF4-FFF2-40B4-BE49-F238E27FC236}">
                <a16:creationId xmlns:a16="http://schemas.microsoft.com/office/drawing/2014/main" id="{6A38C93B-E438-677B-A291-B9B42760ED5F}"/>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53</a:t>
            </a:r>
          </a:p>
        </p:txBody>
      </p:sp>
      <p:sp>
        <p:nvSpPr>
          <p:cNvPr id="3" name="TextBox 2">
            <a:extLst>
              <a:ext uri="{FF2B5EF4-FFF2-40B4-BE49-F238E27FC236}">
                <a16:creationId xmlns:a16="http://schemas.microsoft.com/office/drawing/2014/main" id="{40225AA5-58BC-DE55-4370-0CD84496C778}"/>
              </a:ext>
            </a:extLst>
          </p:cNvPr>
          <p:cNvSpPr txBox="1"/>
          <p:nvPr/>
        </p:nvSpPr>
        <p:spPr>
          <a:xfrm>
            <a:off x="13266057" y="9347200"/>
            <a:ext cx="614271" cy="461665"/>
          </a:xfrm>
          <a:prstGeom prst="rect">
            <a:avLst/>
          </a:prstGeom>
          <a:noFill/>
        </p:spPr>
        <p:txBody>
          <a:bodyPr wrap="none" rtlCol="0">
            <a:spAutoFit/>
          </a:bodyPr>
          <a:lstStyle/>
          <a:p>
            <a:r>
              <a:rPr lang="en-US" sz="2400" dirty="0">
                <a:solidFill>
                  <a:schemeClr val="bg2">
                    <a:lumMod val="75000"/>
                  </a:schemeClr>
                </a:solidFill>
              </a:rPr>
              <a:t>2/2</a:t>
            </a:r>
          </a:p>
        </p:txBody>
      </p:sp>
    </p:spTree>
    <p:extLst>
      <p:ext uri="{BB962C8B-B14F-4D97-AF65-F5344CB8AC3E}">
        <p14:creationId xmlns:p14="http://schemas.microsoft.com/office/powerpoint/2010/main" val="1005071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721D0-A21C-AE47-1B03-843F15152D3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1BE0249-30D8-74A2-F6F5-596FFD3A4367}"/>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7755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0E380-A511-646A-2D09-F0403EDA6210}"/>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DA14CF4C-198A-B237-A2A7-5F6E3A5481CC}"/>
              </a:ext>
            </a:extLst>
          </p:cNvPr>
          <p:cNvSpPr txBox="1"/>
          <p:nvPr/>
        </p:nvSpPr>
        <p:spPr>
          <a:xfrm>
            <a:off x="975687" y="2859739"/>
            <a:ext cx="12906567" cy="5047536"/>
          </a:xfrm>
          <a:prstGeom prst="rect">
            <a:avLst/>
          </a:prstGeom>
        </p:spPr>
        <p:txBody>
          <a:bodyPr wrap="square" lIns="0" tIns="0" rIns="0" bIns="0" rtlCol="0" anchor="t">
            <a:spAutoFit/>
          </a:bodyPr>
          <a:lstStyle/>
          <a:p>
            <a:r>
              <a:rPr lang="en-US" sz="4800" dirty="0"/>
              <a:t>C</a:t>
            </a:r>
            <a:r>
              <a:rPr lang="en-US" sz="4000" dirty="0"/>
              <a:t>ome, let us worship God,</a:t>
            </a:r>
          </a:p>
          <a:p>
            <a:r>
              <a:rPr lang="en-US" sz="4000" dirty="0"/>
              <a:t>who gifted us with life and creation to sustain life.</a:t>
            </a:r>
          </a:p>
          <a:p>
            <a:r>
              <a:rPr lang="en-US" sz="4000" b="1" dirty="0"/>
              <a:t>We praise God for the wondrous creation.</a:t>
            </a:r>
          </a:p>
          <a:p>
            <a:endParaRPr lang="en-US" sz="4000" dirty="0"/>
          </a:p>
          <a:p>
            <a:r>
              <a:rPr lang="en-US" sz="4000" dirty="0"/>
              <a:t>Come, let us follow the Lord Jesus Christ,</a:t>
            </a:r>
          </a:p>
          <a:p>
            <a:r>
              <a:rPr lang="en-US" sz="4000" dirty="0"/>
              <a:t>who inspires us to hope and act for justice and righteousness.</a:t>
            </a:r>
          </a:p>
          <a:p>
            <a:r>
              <a:rPr lang="en-US" sz="4000" b="1" dirty="0"/>
              <a:t>We give glory to God, who restores the groaning creation and the marginalized.</a:t>
            </a:r>
          </a:p>
        </p:txBody>
      </p:sp>
      <p:sp>
        <p:nvSpPr>
          <p:cNvPr id="2" name="Rectangle: Rounded Corners 1">
            <a:extLst>
              <a:ext uri="{FF2B5EF4-FFF2-40B4-BE49-F238E27FC236}">
                <a16:creationId xmlns:a16="http://schemas.microsoft.com/office/drawing/2014/main" id="{56BFCE2E-D75C-9DE7-78C8-4AB8A7C1DCF8}"/>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54</a:t>
            </a:r>
          </a:p>
        </p:txBody>
      </p:sp>
      <p:sp>
        <p:nvSpPr>
          <p:cNvPr id="3" name="TextBox 2">
            <a:extLst>
              <a:ext uri="{FF2B5EF4-FFF2-40B4-BE49-F238E27FC236}">
                <a16:creationId xmlns:a16="http://schemas.microsoft.com/office/drawing/2014/main" id="{3D9798FE-FDE0-FD05-D06F-2C95A4655DD5}"/>
              </a:ext>
            </a:extLst>
          </p:cNvPr>
          <p:cNvSpPr txBox="1"/>
          <p:nvPr/>
        </p:nvSpPr>
        <p:spPr>
          <a:xfrm>
            <a:off x="13266057" y="9347200"/>
            <a:ext cx="614271" cy="461665"/>
          </a:xfrm>
          <a:prstGeom prst="rect">
            <a:avLst/>
          </a:prstGeom>
          <a:noFill/>
        </p:spPr>
        <p:txBody>
          <a:bodyPr wrap="none" rtlCol="0">
            <a:spAutoFit/>
          </a:bodyPr>
          <a:lstStyle/>
          <a:p>
            <a:r>
              <a:rPr lang="en-US" sz="2400" dirty="0">
                <a:solidFill>
                  <a:schemeClr val="bg2">
                    <a:lumMod val="75000"/>
                  </a:schemeClr>
                </a:solidFill>
              </a:rPr>
              <a:t>1/3</a:t>
            </a:r>
          </a:p>
        </p:txBody>
      </p:sp>
    </p:spTree>
    <p:extLst>
      <p:ext uri="{BB962C8B-B14F-4D97-AF65-F5344CB8AC3E}">
        <p14:creationId xmlns:p14="http://schemas.microsoft.com/office/powerpoint/2010/main" val="1280687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423DB-2799-21A8-B227-D6BD26D383D7}"/>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D06544C2-8441-DC13-97EB-9E39484E0F74}"/>
              </a:ext>
            </a:extLst>
          </p:cNvPr>
          <p:cNvSpPr txBox="1"/>
          <p:nvPr/>
        </p:nvSpPr>
        <p:spPr>
          <a:xfrm>
            <a:off x="975687" y="2971244"/>
            <a:ext cx="12906567" cy="5047536"/>
          </a:xfrm>
          <a:prstGeom prst="rect">
            <a:avLst/>
          </a:prstGeom>
        </p:spPr>
        <p:txBody>
          <a:bodyPr wrap="square" lIns="0" tIns="0" rIns="0" bIns="0" rtlCol="0" anchor="t">
            <a:spAutoFit/>
          </a:bodyPr>
          <a:lstStyle/>
          <a:p>
            <a:r>
              <a:rPr lang="en-US" sz="4000" dirty="0"/>
              <a:t>Come, let us move with the Holy Spirit,</a:t>
            </a:r>
          </a:p>
          <a:p>
            <a:r>
              <a:rPr lang="en-US" sz="4000" dirty="0"/>
              <a:t>striving to establish justice and produce the first fruits of hope.</a:t>
            </a:r>
          </a:p>
          <a:p>
            <a:r>
              <a:rPr lang="en-US" sz="4000" dirty="0"/>
              <a:t>W</a:t>
            </a:r>
            <a:r>
              <a:rPr lang="en-US" sz="4000" b="1" dirty="0"/>
              <a:t>e praise God for the abundant life that is assured to all creation.</a:t>
            </a:r>
          </a:p>
          <a:p>
            <a:endParaRPr lang="en-US" sz="4000" dirty="0"/>
          </a:p>
          <a:p>
            <a:r>
              <a:rPr lang="en-US" sz="4000" dirty="0"/>
              <a:t>Heavenly Triune God and Creator of all,</a:t>
            </a:r>
          </a:p>
          <a:p>
            <a:r>
              <a:rPr lang="en-US" sz="4000" dirty="0"/>
              <a:t>we gather here, made in the image of the Creator,</a:t>
            </a:r>
          </a:p>
          <a:p>
            <a:r>
              <a:rPr lang="en-US" sz="4000" b="1" dirty="0"/>
              <a:t>Who created in love.</a:t>
            </a:r>
          </a:p>
        </p:txBody>
      </p:sp>
      <p:sp>
        <p:nvSpPr>
          <p:cNvPr id="2" name="Rectangle: Rounded Corners 1">
            <a:extLst>
              <a:ext uri="{FF2B5EF4-FFF2-40B4-BE49-F238E27FC236}">
                <a16:creationId xmlns:a16="http://schemas.microsoft.com/office/drawing/2014/main" id="{922AB569-E760-AB63-9013-C90A2DFE6A59}"/>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54</a:t>
            </a:r>
          </a:p>
        </p:txBody>
      </p:sp>
      <p:sp>
        <p:nvSpPr>
          <p:cNvPr id="3" name="TextBox 2">
            <a:extLst>
              <a:ext uri="{FF2B5EF4-FFF2-40B4-BE49-F238E27FC236}">
                <a16:creationId xmlns:a16="http://schemas.microsoft.com/office/drawing/2014/main" id="{16624BA1-F96B-40D7-5F15-018801B151B4}"/>
              </a:ext>
            </a:extLst>
          </p:cNvPr>
          <p:cNvSpPr txBox="1"/>
          <p:nvPr/>
        </p:nvSpPr>
        <p:spPr>
          <a:xfrm>
            <a:off x="13266057" y="9347200"/>
            <a:ext cx="614271" cy="461665"/>
          </a:xfrm>
          <a:prstGeom prst="rect">
            <a:avLst/>
          </a:prstGeom>
          <a:noFill/>
        </p:spPr>
        <p:txBody>
          <a:bodyPr wrap="none" rtlCol="0">
            <a:spAutoFit/>
          </a:bodyPr>
          <a:lstStyle/>
          <a:p>
            <a:r>
              <a:rPr lang="en-US" sz="2400" dirty="0">
                <a:solidFill>
                  <a:schemeClr val="bg2">
                    <a:lumMod val="75000"/>
                  </a:schemeClr>
                </a:solidFill>
              </a:rPr>
              <a:t>2/3</a:t>
            </a:r>
          </a:p>
        </p:txBody>
      </p:sp>
    </p:spTree>
    <p:extLst>
      <p:ext uri="{BB962C8B-B14F-4D97-AF65-F5344CB8AC3E}">
        <p14:creationId xmlns:p14="http://schemas.microsoft.com/office/powerpoint/2010/main" val="7465229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3698</TotalTime>
  <Words>2493</Words>
  <Application>Microsoft Office PowerPoint</Application>
  <PresentationFormat>Custom</PresentationFormat>
  <Paragraphs>256</Paragraphs>
  <Slides>59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Calibri</vt:lpstr>
      <vt:lpstr>Arial</vt:lpstr>
      <vt:lpstr>Aptos</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First Sunday in Advent: HOPE (Presentation)</dc:title>
  <dc:creator>Emma Goldstein</dc:creator>
  <cp:lastModifiedBy>Emma Goldstein</cp:lastModifiedBy>
  <cp:revision>5</cp:revision>
  <dcterms:created xsi:type="dcterms:W3CDTF">2006-08-16T00:00:00Z</dcterms:created>
  <dcterms:modified xsi:type="dcterms:W3CDTF">2025-11-20T18:48:16Z</dcterms:modified>
  <dc:identifier>DAG1-hyc-l8</dc:identifier>
</cp:coreProperties>
</file>