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sldIdLst>
    <p:sldId id="256" r:id="rId2"/>
    <p:sldId id="269" r:id="rId3"/>
    <p:sldId id="270" r:id="rId4"/>
    <p:sldId id="271" r:id="rId5"/>
    <p:sldId id="272" r:id="rId6"/>
    <p:sldId id="273" r:id="rId7"/>
    <p:sldId id="274" r:id="rId8"/>
    <p:sldId id="275" r:id="rId9"/>
    <p:sldId id="276" r:id="rId10"/>
    <p:sldId id="278" r:id="rId11"/>
    <p:sldId id="277" r:id="rId12"/>
    <p:sldId id="279" r:id="rId13"/>
    <p:sldId id="280" r:id="rId14"/>
    <p:sldId id="281" r:id="rId15"/>
    <p:sldId id="282" r:id="rId16"/>
    <p:sldId id="284" r:id="rId17"/>
    <p:sldId id="285" r:id="rId18"/>
    <p:sldId id="287" r:id="rId19"/>
    <p:sldId id="286" r:id="rId20"/>
    <p:sldId id="288" r:id="rId21"/>
    <p:sldId id="289" r:id="rId22"/>
    <p:sldId id="290" r:id="rId23"/>
    <p:sldId id="291" r:id="rId24"/>
    <p:sldId id="296" r:id="rId25"/>
    <p:sldId id="297" r:id="rId26"/>
    <p:sldId id="298" r:id="rId27"/>
    <p:sldId id="300" r:id="rId28"/>
    <p:sldId id="299" r:id="rId29"/>
    <p:sldId id="303" r:id="rId30"/>
    <p:sldId id="295" r:id="rId31"/>
    <p:sldId id="301" r:id="rId32"/>
    <p:sldId id="302" r:id="rId33"/>
    <p:sldId id="294" r:id="rId34"/>
    <p:sldId id="304" r:id="rId35"/>
    <p:sldId id="305" r:id="rId36"/>
    <p:sldId id="306" r:id="rId37"/>
    <p:sldId id="307" r:id="rId38"/>
    <p:sldId id="310" r:id="rId39"/>
    <p:sldId id="308" r:id="rId40"/>
    <p:sldId id="309"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9" r:id="rId59"/>
    <p:sldId id="328" r:id="rId60"/>
  </p:sldIdLst>
  <p:sldSz cx="18288000" cy="10287000"/>
  <p:notesSz cx="6858000" cy="9144000"/>
  <p:embeddedFontLst>
    <p:embeddedFont>
      <p:font typeface="Roboto" panose="02000000000000000000" pitchFamily="2"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A7D"/>
    <a:srgbClr val="948A54"/>
    <a:srgbClr val="9D9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F2090-508C-48BF-B543-167CD6602625}" v="20" dt="2025-11-20T18:17:08.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61"/>
    <p:restoredTop sz="94677"/>
  </p:normalViewPr>
  <p:slideViewPr>
    <p:cSldViewPr snapToGrid="0">
      <p:cViewPr varScale="1">
        <p:scale>
          <a:sx n="47" d="100"/>
          <a:sy n="47" d="100"/>
        </p:scale>
        <p:origin x="6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4F62F-F7C4-A54F-85F3-3FE34DA36B5B}"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CA096-2B49-2640-91A1-1A94BF5EA1D7}" type="slidenum">
              <a:rPr lang="en-US" smtClean="0"/>
              <a:t>‹#›</a:t>
            </a:fld>
            <a:endParaRPr lang="en-US"/>
          </a:p>
        </p:txBody>
      </p:sp>
    </p:spTree>
    <p:extLst>
      <p:ext uri="{BB962C8B-B14F-4D97-AF65-F5344CB8AC3E}">
        <p14:creationId xmlns:p14="http://schemas.microsoft.com/office/powerpoint/2010/main" val="425279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CA096-2B49-2640-91A1-1A94BF5EA1D7}" type="slidenum">
              <a:rPr lang="en-US" smtClean="0"/>
              <a:t>29</a:t>
            </a:fld>
            <a:endParaRPr lang="en-US"/>
          </a:p>
        </p:txBody>
      </p:sp>
    </p:spTree>
    <p:extLst>
      <p:ext uri="{BB962C8B-B14F-4D97-AF65-F5344CB8AC3E}">
        <p14:creationId xmlns:p14="http://schemas.microsoft.com/office/powerpoint/2010/main" val="318176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5B8D9-80D1-FC1D-7482-1EE5E503F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E95F4-5361-4363-1770-B98B5EB3C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024ED-933C-DFF6-4FB6-7F52EC5F43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4C771D-67C4-4F91-531B-FB7EC4ACA147}"/>
              </a:ext>
            </a:extLst>
          </p:cNvPr>
          <p:cNvSpPr>
            <a:spLocks noGrp="1"/>
          </p:cNvSpPr>
          <p:nvPr>
            <p:ph type="sldNum" sz="quarter" idx="5"/>
          </p:nvPr>
        </p:nvSpPr>
        <p:spPr/>
        <p:txBody>
          <a:bodyPr/>
          <a:lstStyle/>
          <a:p>
            <a:fld id="{AADCA096-2B49-2640-91A1-1A94BF5EA1D7}" type="slidenum">
              <a:rPr lang="en-US" smtClean="0"/>
              <a:t>35</a:t>
            </a:fld>
            <a:endParaRPr lang="en-US"/>
          </a:p>
        </p:txBody>
      </p:sp>
    </p:spTree>
    <p:extLst>
      <p:ext uri="{BB962C8B-B14F-4D97-AF65-F5344CB8AC3E}">
        <p14:creationId xmlns:p14="http://schemas.microsoft.com/office/powerpoint/2010/main" val="401815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reeform 2">
            <a:extLst>
              <a:ext uri="{FF2B5EF4-FFF2-40B4-BE49-F238E27FC236}">
                <a16:creationId xmlns:a16="http://schemas.microsoft.com/office/drawing/2014/main" id="{E8DA8ACA-90F7-4DF7-8187-429EAC75C342}"/>
              </a:ext>
            </a:extLst>
          </p:cNvPr>
          <p:cNvSpPr/>
          <p:nvPr userDrawn="1"/>
        </p:nvSpPr>
        <p:spPr>
          <a:xfrm rot="5400000">
            <a:off x="11201399" y="3200400"/>
            <a:ext cx="10287000" cy="3886201"/>
          </a:xfrm>
          <a:custGeom>
            <a:avLst/>
            <a:gdLst/>
            <a:ahLst/>
            <a:cxnLst/>
            <a:rect l="l" t="t" r="r" b="b"/>
            <a:pathLst>
              <a:path w="13716000" h="3923589">
                <a:moveTo>
                  <a:pt x="0" y="0"/>
                </a:moveTo>
                <a:lnTo>
                  <a:pt x="13716000" y="0"/>
                </a:lnTo>
                <a:lnTo>
                  <a:pt x="13716000" y="3923588"/>
                </a:lnTo>
                <a:lnTo>
                  <a:pt x="0" y="3923588"/>
                </a:lnTo>
                <a:lnTo>
                  <a:pt x="0" y="0"/>
                </a:lnTo>
                <a:close/>
              </a:path>
            </a:pathLst>
          </a:custGeom>
          <a:blipFill>
            <a:blip r:embed="rId13" cstate="hqprint">
              <a:extLst>
                <a:ext uri="{28A0092B-C50C-407E-A947-70E740481C1C}">
                  <a14:useLocalDpi xmlns:a14="http://schemas.microsoft.com/office/drawing/2010/main"/>
                </a:ext>
              </a:extLst>
            </a:blip>
            <a:stretch>
              <a:fillRect l="-51259" r="-51259"/>
            </a:stretch>
          </a:blipFill>
        </p:spPr>
        <p:txBody>
          <a:bodyPr/>
          <a:lstStyle/>
          <a:p>
            <a:endParaRPr lang="en-US"/>
          </a:p>
        </p:txBody>
      </p:sp>
      <p:sp>
        <p:nvSpPr>
          <p:cNvPr id="8" name="Freeform 4">
            <a:extLst>
              <a:ext uri="{FF2B5EF4-FFF2-40B4-BE49-F238E27FC236}">
                <a16:creationId xmlns:a16="http://schemas.microsoft.com/office/drawing/2014/main" id="{5AC3A63B-D573-7D71-5445-9F14C8CAEDF7}"/>
              </a:ext>
            </a:extLst>
          </p:cNvPr>
          <p:cNvSpPr/>
          <p:nvPr userDrawn="1"/>
        </p:nvSpPr>
        <p:spPr>
          <a:xfrm>
            <a:off x="14682213" y="4651117"/>
            <a:ext cx="3325371" cy="984766"/>
          </a:xfrm>
          <a:custGeom>
            <a:avLst/>
            <a:gdLst/>
            <a:ahLst/>
            <a:cxnLst/>
            <a:rect l="l" t="t" r="r" b="b"/>
            <a:pathLst>
              <a:path w="3325371" h="984766">
                <a:moveTo>
                  <a:pt x="0" y="0"/>
                </a:moveTo>
                <a:lnTo>
                  <a:pt x="3325371" y="0"/>
                </a:lnTo>
                <a:lnTo>
                  <a:pt x="3325371" y="984767"/>
                </a:lnTo>
                <a:lnTo>
                  <a:pt x="0" y="984767"/>
                </a:lnTo>
                <a:lnTo>
                  <a:pt x="0" y="0"/>
                </a:lnTo>
                <a:close/>
              </a:path>
            </a:pathLst>
          </a:custGeom>
          <a:blipFill>
            <a:blip r:embed="rId14"/>
            <a:stretch>
              <a:fillRect/>
            </a:stretch>
          </a:blipFill>
        </p:spPr>
        <p:txBody>
          <a:bodyPr/>
          <a:lstStyle/>
          <a:p>
            <a:endParaRPr lang="en-US"/>
          </a:p>
        </p:txBody>
      </p:sp>
      <p:sp>
        <p:nvSpPr>
          <p:cNvPr id="9" name="Freeform 3">
            <a:extLst>
              <a:ext uri="{FF2B5EF4-FFF2-40B4-BE49-F238E27FC236}">
                <a16:creationId xmlns:a16="http://schemas.microsoft.com/office/drawing/2014/main" id="{26DDF925-3CC9-809B-17F7-14A390DEBB05}"/>
              </a:ext>
            </a:extLst>
          </p:cNvPr>
          <p:cNvSpPr/>
          <p:nvPr userDrawn="1"/>
        </p:nvSpPr>
        <p:spPr>
          <a:xfrm>
            <a:off x="615950" y="1201358"/>
            <a:ext cx="13786561" cy="84517"/>
          </a:xfrm>
          <a:custGeom>
            <a:avLst/>
            <a:gdLst/>
            <a:ahLst/>
            <a:cxnLst/>
            <a:rect l="l" t="t" r="r" b="b"/>
            <a:pathLst>
              <a:path w="14364411" h="250382">
                <a:moveTo>
                  <a:pt x="0" y="0"/>
                </a:moveTo>
                <a:lnTo>
                  <a:pt x="14364411" y="0"/>
                </a:lnTo>
                <a:lnTo>
                  <a:pt x="14364411" y="250381"/>
                </a:lnTo>
                <a:lnTo>
                  <a:pt x="0" y="250381"/>
                </a:lnTo>
                <a:lnTo>
                  <a:pt x="0" y="0"/>
                </a:lnTo>
                <a:close/>
              </a:path>
            </a:pathLst>
          </a:custGeom>
          <a:blipFill>
            <a:blip r:embed="rId15"/>
            <a:stretch>
              <a:fillRect l="-695877" r="-779041" b="-577649"/>
            </a:stretch>
          </a:blipFill>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75688" y="2584647"/>
            <a:ext cx="12303895" cy="6432530"/>
          </a:xfrm>
          <a:prstGeom prst="rect">
            <a:avLst/>
          </a:prstGeom>
        </p:spPr>
        <p:txBody>
          <a:bodyPr wrap="square" lIns="0" tIns="0" rIns="0" bIns="0" rtlCol="0" anchor="t">
            <a:spAutoFit/>
          </a:bodyPr>
          <a:lstStyle/>
          <a:p>
            <a:r>
              <a:rPr lang="en-US" sz="4800" dirty="0"/>
              <a:t>C</a:t>
            </a:r>
            <a:r>
              <a:rPr lang="en-US" sz="4000" dirty="0"/>
              <a:t>reator God, </a:t>
            </a:r>
          </a:p>
          <a:p>
            <a:endParaRPr lang="en-US" sz="4000" dirty="0"/>
          </a:p>
          <a:p>
            <a:r>
              <a:rPr lang="en-US" sz="4000" dirty="0"/>
              <a:t>We are thankful for all that you have given us, and for your many mercies. Make us worthy of your gifts and help us, through PWS&amp;D and their partners and programs, to support those who need your tender loving care. </a:t>
            </a:r>
          </a:p>
          <a:p>
            <a:endParaRPr lang="en-US" sz="4000" dirty="0"/>
          </a:p>
          <a:p>
            <a:r>
              <a:rPr lang="en-US" sz="4000" dirty="0"/>
              <a:t>Amen. </a:t>
            </a:r>
          </a:p>
          <a:p>
            <a:endParaRPr lang="en-US" sz="3400" i="1" dirty="0"/>
          </a:p>
          <a:p>
            <a:r>
              <a:rPr lang="en-US" sz="2800" b="1" i="1" dirty="0"/>
              <a:t>Written by Thomas Hillier and Victoria Banfield, PWS&amp;D Champions at St. Andrew’s Presbyterian Church in Markham, Ont. </a:t>
            </a:r>
            <a:endParaRPr lang="en-US" sz="2800" b="1" i="1" dirty="0">
              <a:solidFill>
                <a:srgbClr val="000000"/>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D764256F-ED1B-6609-1D66-21314305C40F}"/>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D1391-AD9B-E807-E716-F618F558EBFA}"/>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3AF0573-2019-358D-F8DE-AA099424EAFE}"/>
              </a:ext>
            </a:extLst>
          </p:cNvPr>
          <p:cNvSpPr txBox="1"/>
          <p:nvPr/>
        </p:nvSpPr>
        <p:spPr>
          <a:xfrm>
            <a:off x="975688" y="2813247"/>
            <a:ext cx="12849494" cy="6494085"/>
          </a:xfrm>
          <a:prstGeom prst="rect">
            <a:avLst/>
          </a:prstGeom>
        </p:spPr>
        <p:txBody>
          <a:bodyPr wrap="square" lIns="0" tIns="0" rIns="0" bIns="0" rtlCol="0" anchor="t">
            <a:spAutoFit/>
          </a:bodyPr>
          <a:lstStyle/>
          <a:p>
            <a:r>
              <a:rPr lang="en-US" sz="4000" dirty="0"/>
              <a:t>Bless the hands of those who serve at the hospital—</a:t>
            </a:r>
          </a:p>
          <a:p>
            <a:r>
              <a:rPr lang="en-US" sz="4000" dirty="0"/>
              <a:t>the doctors, nurses and other staff—</a:t>
            </a:r>
          </a:p>
          <a:p>
            <a:r>
              <a:rPr lang="en-US" sz="4000" dirty="0"/>
              <a:t>as they bring healing, comfort and hope to the most vulnerable.</a:t>
            </a:r>
          </a:p>
          <a:p>
            <a:r>
              <a:rPr lang="en-US" sz="4000" dirty="0"/>
              <a:t>Strengthen them to serve with humility and grace,</a:t>
            </a:r>
          </a:p>
          <a:p>
            <a:r>
              <a:rPr lang="en-US" sz="4000" dirty="0"/>
              <a:t>that through their work,</a:t>
            </a:r>
          </a:p>
          <a:p>
            <a:r>
              <a:rPr lang="en-US" sz="4000" dirty="0"/>
              <a:t>your kingdom of justice and mercy may shine.</a:t>
            </a:r>
          </a:p>
          <a:p>
            <a:endParaRPr lang="en-US" sz="4000" dirty="0"/>
          </a:p>
          <a:p>
            <a:r>
              <a:rPr lang="en-US" sz="4000" dirty="0"/>
              <a:t>Amen.</a:t>
            </a:r>
          </a:p>
          <a:p>
            <a:endParaRPr lang="en-US" sz="3400" i="1" dirty="0"/>
          </a:p>
          <a:p>
            <a:r>
              <a:rPr lang="en-US" sz="2800" b="1" i="1" dirty="0"/>
              <a:t>Written by the Duncan Hospital, a PWS&amp;D partner in India.</a:t>
            </a:r>
          </a:p>
        </p:txBody>
      </p:sp>
      <p:sp>
        <p:nvSpPr>
          <p:cNvPr id="2" name="Rectangle: Rounded Corners 1">
            <a:extLst>
              <a:ext uri="{FF2B5EF4-FFF2-40B4-BE49-F238E27FC236}">
                <a16:creationId xmlns:a16="http://schemas.microsoft.com/office/drawing/2014/main" id="{1181F85F-6EBF-281E-620D-16A562B17518}"/>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a:t>
            </a:r>
          </a:p>
        </p:txBody>
      </p:sp>
      <p:sp>
        <p:nvSpPr>
          <p:cNvPr id="3" name="TextBox 2">
            <a:extLst>
              <a:ext uri="{FF2B5EF4-FFF2-40B4-BE49-F238E27FC236}">
                <a16:creationId xmlns:a16="http://schemas.microsoft.com/office/drawing/2014/main" id="{07E4D0E1-4CA5-B8DD-F1D6-972B68DC0EEF}"/>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431543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DB0D0-87BB-FD6B-7107-90D23696802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944A5DD-4B25-5114-4217-B1DDA458C418}"/>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73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479D1-4E7D-3AE6-ED2C-7010EF04343A}"/>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4139DEA3-9F80-54A6-44B4-4005F191654B}"/>
              </a:ext>
            </a:extLst>
          </p:cNvPr>
          <p:cNvSpPr txBox="1"/>
          <p:nvPr/>
        </p:nvSpPr>
        <p:spPr>
          <a:xfrm>
            <a:off x="975687" y="2813247"/>
            <a:ext cx="13001569" cy="5478423"/>
          </a:xfrm>
          <a:prstGeom prst="rect">
            <a:avLst/>
          </a:prstGeom>
        </p:spPr>
        <p:txBody>
          <a:bodyPr wrap="square" lIns="0" tIns="0" rIns="0" bIns="0" rtlCol="0" anchor="t">
            <a:spAutoFit/>
          </a:bodyPr>
          <a:lstStyle/>
          <a:p>
            <a:r>
              <a:rPr lang="en-US" sz="4800" dirty="0"/>
              <a:t>W</a:t>
            </a:r>
            <a:r>
              <a:rPr lang="en-US" sz="4000" dirty="0"/>
              <a:t>e place our trust in you, O God.</a:t>
            </a:r>
          </a:p>
          <a:p>
            <a:r>
              <a:rPr lang="en-US" sz="4000" dirty="0"/>
              <a:t>We pray for faith to believe </a:t>
            </a:r>
          </a:p>
          <a:p>
            <a:r>
              <a:rPr lang="en-US" sz="4000" dirty="0"/>
              <a:t>that you rule with justice and truth</a:t>
            </a:r>
          </a:p>
          <a:p>
            <a:r>
              <a:rPr lang="en-US" sz="4000" dirty="0"/>
              <a:t>and can work your good out of this world’s evil.</a:t>
            </a:r>
          </a:p>
          <a:p>
            <a:r>
              <a:rPr lang="en-US" sz="4000" dirty="0"/>
              <a:t>We pray for faith to be calm and courageous</a:t>
            </a:r>
          </a:p>
          <a:p>
            <a:r>
              <a:rPr lang="en-US" sz="4000" dirty="0"/>
              <a:t>in the face of the darkness that surrounds.</a:t>
            </a:r>
          </a:p>
          <a:p>
            <a:r>
              <a:rPr lang="en-US" sz="4000" dirty="0"/>
              <a:t>We pray for faith to remain generous with those by our side</a:t>
            </a:r>
          </a:p>
          <a:p>
            <a:r>
              <a:rPr lang="en-US" sz="4000" dirty="0"/>
              <a:t>and to entrust into your care the many at a distance.</a:t>
            </a:r>
          </a:p>
          <a:p>
            <a:endParaRPr lang="en-US" sz="2800" b="1" i="1" dirty="0"/>
          </a:p>
        </p:txBody>
      </p:sp>
      <p:sp>
        <p:nvSpPr>
          <p:cNvPr id="2" name="Rectangle: Rounded Corners 1">
            <a:extLst>
              <a:ext uri="{FF2B5EF4-FFF2-40B4-BE49-F238E27FC236}">
                <a16:creationId xmlns:a16="http://schemas.microsoft.com/office/drawing/2014/main" id="{F13881F2-8075-8EFB-5AB9-97429BC000FA}"/>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6</a:t>
            </a:r>
          </a:p>
        </p:txBody>
      </p:sp>
      <p:sp>
        <p:nvSpPr>
          <p:cNvPr id="3" name="TextBox 2">
            <a:extLst>
              <a:ext uri="{FF2B5EF4-FFF2-40B4-BE49-F238E27FC236}">
                <a16:creationId xmlns:a16="http://schemas.microsoft.com/office/drawing/2014/main" id="{1439843D-B754-C370-2005-5D9FA7CC44FA}"/>
              </a:ext>
            </a:extLst>
          </p:cNvPr>
          <p:cNvSpPr txBox="1"/>
          <p:nvPr/>
        </p:nvSpPr>
        <p:spPr>
          <a:xfrm>
            <a:off x="13266057" y="9347200"/>
            <a:ext cx="628698"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1191578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587D6-C0CD-78C4-6FB0-9A2AA8CBA2CE}"/>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4D5E5BF7-3E94-F037-FFCE-E19D7969BD41}"/>
              </a:ext>
            </a:extLst>
          </p:cNvPr>
          <p:cNvSpPr txBox="1"/>
          <p:nvPr/>
        </p:nvSpPr>
        <p:spPr>
          <a:xfrm>
            <a:off x="975688" y="2813247"/>
            <a:ext cx="12849494" cy="5170646"/>
          </a:xfrm>
          <a:prstGeom prst="rect">
            <a:avLst/>
          </a:prstGeom>
        </p:spPr>
        <p:txBody>
          <a:bodyPr wrap="square" lIns="0" tIns="0" rIns="0" bIns="0" rtlCol="0" anchor="t">
            <a:spAutoFit/>
          </a:bodyPr>
          <a:lstStyle/>
          <a:p>
            <a:r>
              <a:rPr lang="en-US" sz="4000" dirty="0"/>
              <a:t>We pray for faith to receive the power of your love</a:t>
            </a:r>
          </a:p>
          <a:p>
            <a:r>
              <a:rPr lang="en-US" sz="4000" dirty="0"/>
              <a:t>to melt our hardened hearts and swallow up our sin.</a:t>
            </a:r>
          </a:p>
          <a:p>
            <a:r>
              <a:rPr lang="en-US" sz="4000" dirty="0"/>
              <a:t>We pray for faith to consider the purpose and end of our days,</a:t>
            </a:r>
          </a:p>
          <a:p>
            <a:r>
              <a:rPr lang="en-US" sz="4000" dirty="0"/>
              <a:t>and commit ourselves to the way of your Son, Jesus Christ.</a:t>
            </a:r>
          </a:p>
          <a:p>
            <a:endParaRPr lang="en-US" sz="4000" dirty="0"/>
          </a:p>
          <a:p>
            <a:r>
              <a:rPr lang="en-US" sz="4000" dirty="0"/>
              <a:t>Amen.</a:t>
            </a:r>
          </a:p>
          <a:p>
            <a:endParaRPr lang="en-US" sz="4000" b="1" i="1" dirty="0"/>
          </a:p>
          <a:p>
            <a:r>
              <a:rPr lang="en-US" sz="2800" b="1" i="1" dirty="0"/>
              <a:t>Written by the Rev. Dr. Andrew Johnston, former PWS&amp;D committee member. </a:t>
            </a:r>
          </a:p>
          <a:p>
            <a:r>
              <a:rPr lang="en-US" sz="2800" b="1" i="1" dirty="0"/>
              <a:t>From the 2025 PWS&amp;D Sunday Resource.</a:t>
            </a:r>
          </a:p>
        </p:txBody>
      </p:sp>
      <p:sp>
        <p:nvSpPr>
          <p:cNvPr id="2" name="Rectangle: Rounded Corners 1">
            <a:extLst>
              <a:ext uri="{FF2B5EF4-FFF2-40B4-BE49-F238E27FC236}">
                <a16:creationId xmlns:a16="http://schemas.microsoft.com/office/drawing/2014/main" id="{88EECA72-40E2-7673-7E95-A366CB82F0EF}"/>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6</a:t>
            </a:r>
          </a:p>
        </p:txBody>
      </p:sp>
      <p:sp>
        <p:nvSpPr>
          <p:cNvPr id="3" name="TextBox 2">
            <a:extLst>
              <a:ext uri="{FF2B5EF4-FFF2-40B4-BE49-F238E27FC236}">
                <a16:creationId xmlns:a16="http://schemas.microsoft.com/office/drawing/2014/main" id="{16D1CAEF-9F62-4F4C-B4D8-DFF9A3986971}"/>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172285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C7F35-4D50-E8B3-092F-348BC9128EA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55ED9C-5CB8-AB46-B2D9-970439326507}"/>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39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1CCD-7E15-A4EA-E11A-120CC1D0EF2E}"/>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4ED2296-EAEC-24A0-F141-80E268C82B69}"/>
              </a:ext>
            </a:extLst>
          </p:cNvPr>
          <p:cNvSpPr txBox="1"/>
          <p:nvPr/>
        </p:nvSpPr>
        <p:spPr>
          <a:xfrm>
            <a:off x="975687" y="2247190"/>
            <a:ext cx="13001569" cy="3816429"/>
          </a:xfrm>
          <a:prstGeom prst="rect">
            <a:avLst/>
          </a:prstGeom>
        </p:spPr>
        <p:txBody>
          <a:bodyPr wrap="square" lIns="0" tIns="0" rIns="0" bIns="0" rtlCol="0" anchor="t">
            <a:spAutoFit/>
          </a:bodyPr>
          <a:lstStyle/>
          <a:p>
            <a:r>
              <a:rPr lang="en-US" sz="4800" dirty="0"/>
              <a:t>W</a:t>
            </a:r>
            <a:r>
              <a:rPr lang="en-US" sz="4000" dirty="0"/>
              <a:t>e give thanks to you, Loving God, that young women and men in Guatemala are learning how to stand up against gender-based violence with PWS&amp;D’s support. Be with the program staff of AMMID (the Maya-Mam Association of Research and Development) as they do their important work. </a:t>
            </a:r>
          </a:p>
          <a:p>
            <a:r>
              <a:rPr lang="en-US" sz="4000" dirty="0"/>
              <a:t>Amen.</a:t>
            </a:r>
            <a:endParaRPr lang="en-US" sz="4000" b="1" i="1" dirty="0"/>
          </a:p>
        </p:txBody>
      </p:sp>
      <p:sp>
        <p:nvSpPr>
          <p:cNvPr id="2" name="Rectangle: Rounded Corners 1">
            <a:extLst>
              <a:ext uri="{FF2B5EF4-FFF2-40B4-BE49-F238E27FC236}">
                <a16:creationId xmlns:a16="http://schemas.microsoft.com/office/drawing/2014/main" id="{2B5E460B-03DF-14B0-D0DE-097D98D2CF34}"/>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7</a:t>
            </a:r>
          </a:p>
        </p:txBody>
      </p:sp>
      <p:pic>
        <p:nvPicPr>
          <p:cNvPr id="4" name="Picture 3" descr="A group of people in a room with balloons&#10;&#10;AI-generated content may be incorrect.">
            <a:extLst>
              <a:ext uri="{FF2B5EF4-FFF2-40B4-BE49-F238E27FC236}">
                <a16:creationId xmlns:a16="http://schemas.microsoft.com/office/drawing/2014/main" id="{F0C296C6-2116-9877-5BAB-6FEB970EE388}"/>
              </a:ext>
            </a:extLst>
          </p:cNvPr>
          <p:cNvPicPr>
            <a:picLocks noChangeAspect="1"/>
          </p:cNvPicPr>
          <p:nvPr/>
        </p:nvPicPr>
        <p:blipFill>
          <a:blip r:embed="rId2">
            <a:extLst>
              <a:ext uri="{28A0092B-C50C-407E-A947-70E740481C1C}">
                <a14:useLocalDpi xmlns:a14="http://schemas.microsoft.com/office/drawing/2010/main" val="0"/>
              </a:ext>
            </a:extLst>
          </a:blip>
          <a:srcRect t="29547"/>
          <a:stretch>
            <a:fillRect/>
          </a:stretch>
        </p:blipFill>
        <p:spPr>
          <a:xfrm>
            <a:off x="3961245" y="6357256"/>
            <a:ext cx="6372926" cy="3364455"/>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1354063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3620E-0F92-7FB9-901A-3DCA9AF08C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18D16D-FD43-683D-F54D-E6FE8E406585}"/>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798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32DDB-6167-91D4-FD19-EE51874AE9B8}"/>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4C9E85BC-8CB6-A56A-101E-7F72D3ED8A4F}"/>
              </a:ext>
            </a:extLst>
          </p:cNvPr>
          <p:cNvSpPr txBox="1"/>
          <p:nvPr/>
        </p:nvSpPr>
        <p:spPr>
          <a:xfrm>
            <a:off x="975687" y="3059982"/>
            <a:ext cx="13001569" cy="4431983"/>
          </a:xfrm>
          <a:prstGeom prst="rect">
            <a:avLst/>
          </a:prstGeom>
        </p:spPr>
        <p:txBody>
          <a:bodyPr wrap="square" lIns="0" tIns="0" rIns="0" bIns="0" rtlCol="0" anchor="t">
            <a:spAutoFit/>
          </a:bodyPr>
          <a:lstStyle/>
          <a:p>
            <a:r>
              <a:rPr lang="en-US" sz="4800" dirty="0"/>
              <a:t>H</a:t>
            </a:r>
            <a:r>
              <a:rPr lang="en-US" sz="4000" dirty="0"/>
              <a:t>eavenly Father,</a:t>
            </a:r>
          </a:p>
          <a:p>
            <a:endParaRPr lang="en-US" sz="4000" dirty="0"/>
          </a:p>
          <a:p>
            <a:r>
              <a:rPr lang="en-US" sz="4000" dirty="0"/>
              <a:t>We ask you to provide mental and spiritual support for pregnant women, especially for those who are in difficult situations. We pray that you give them courage during times of difficulty and pain, and help them face any challenges they encounter during their pregnancy. </a:t>
            </a:r>
            <a:endParaRPr lang="en-US" sz="4000" b="1" i="1" dirty="0"/>
          </a:p>
        </p:txBody>
      </p:sp>
      <p:sp>
        <p:nvSpPr>
          <p:cNvPr id="2" name="Rectangle: Rounded Corners 1">
            <a:extLst>
              <a:ext uri="{FF2B5EF4-FFF2-40B4-BE49-F238E27FC236}">
                <a16:creationId xmlns:a16="http://schemas.microsoft.com/office/drawing/2014/main" id="{AC8C461E-E8B3-EF24-7977-B58578C709C3}"/>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8</a:t>
            </a:r>
          </a:p>
        </p:txBody>
      </p:sp>
      <p:sp>
        <p:nvSpPr>
          <p:cNvPr id="3" name="TextBox 2">
            <a:extLst>
              <a:ext uri="{FF2B5EF4-FFF2-40B4-BE49-F238E27FC236}">
                <a16:creationId xmlns:a16="http://schemas.microsoft.com/office/drawing/2014/main" id="{31F3E278-2CE9-3001-7C7C-2185131FEEDA}"/>
              </a:ext>
            </a:extLst>
          </p:cNvPr>
          <p:cNvSpPr txBox="1"/>
          <p:nvPr/>
        </p:nvSpPr>
        <p:spPr>
          <a:xfrm>
            <a:off x="13266057" y="9347200"/>
            <a:ext cx="628698"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2358164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40876-504A-D142-D092-7F331FD2D245}"/>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94BF5967-2FE7-82F6-B894-114A438B15AD}"/>
              </a:ext>
            </a:extLst>
          </p:cNvPr>
          <p:cNvSpPr txBox="1"/>
          <p:nvPr/>
        </p:nvSpPr>
        <p:spPr>
          <a:xfrm>
            <a:off x="975687" y="2247190"/>
            <a:ext cx="13001569" cy="6586418"/>
          </a:xfrm>
          <a:prstGeom prst="rect">
            <a:avLst/>
          </a:prstGeom>
        </p:spPr>
        <p:txBody>
          <a:bodyPr wrap="square" lIns="0" tIns="0" rIns="0" bIns="0" rtlCol="0" anchor="t">
            <a:spAutoFit/>
          </a:bodyPr>
          <a:lstStyle/>
          <a:p>
            <a:r>
              <a:rPr lang="en-US" sz="4000" dirty="0"/>
              <a:t>We pray that you bring peace, hope and joy into their lives, so they may feel your presence and know that you are their strength at each step of their journey.</a:t>
            </a:r>
          </a:p>
          <a:p>
            <a:endParaRPr lang="en-US" sz="4000" dirty="0"/>
          </a:p>
          <a:p>
            <a:r>
              <a:rPr lang="en-US" sz="4000" dirty="0"/>
              <a:t>We place our trust in you and commit all these things into your hands.</a:t>
            </a:r>
          </a:p>
          <a:p>
            <a:endParaRPr lang="en-US" sz="4000" dirty="0"/>
          </a:p>
          <a:p>
            <a:r>
              <a:rPr lang="en-US" sz="4000" dirty="0"/>
              <a:t>In Jesus’ name, we pray.</a:t>
            </a:r>
          </a:p>
          <a:p>
            <a:r>
              <a:rPr lang="en-US" sz="4000" dirty="0"/>
              <a:t>Amen.</a:t>
            </a:r>
          </a:p>
          <a:p>
            <a:endParaRPr lang="en-US" sz="40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and translated from Haitian Creole by C-NEW-C, a PWS&amp;D partner in Haiti.</a:t>
            </a:r>
            <a:endParaRPr lang="en-US" sz="3200" b="1" i="1" dirty="0"/>
          </a:p>
        </p:txBody>
      </p:sp>
      <p:sp>
        <p:nvSpPr>
          <p:cNvPr id="2" name="Rectangle: Rounded Corners 1">
            <a:extLst>
              <a:ext uri="{FF2B5EF4-FFF2-40B4-BE49-F238E27FC236}">
                <a16:creationId xmlns:a16="http://schemas.microsoft.com/office/drawing/2014/main" id="{14122759-804A-19FB-9F59-5E45037B306B}"/>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8</a:t>
            </a:r>
          </a:p>
        </p:txBody>
      </p:sp>
      <p:sp>
        <p:nvSpPr>
          <p:cNvPr id="3" name="TextBox 2">
            <a:extLst>
              <a:ext uri="{FF2B5EF4-FFF2-40B4-BE49-F238E27FC236}">
                <a16:creationId xmlns:a16="http://schemas.microsoft.com/office/drawing/2014/main" id="{E46500AC-EF02-1918-EA9C-23F9E81E5A43}"/>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70121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F429F-ABD6-EDEB-6354-2191D98547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1152B3-F287-5D85-E64E-7E998D1DA68D}"/>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70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7B04BC-EA4E-2B07-5276-C0AB8B41603C}"/>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EDF65-E797-878C-1CAD-11CA09F7A1B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BA33488-B714-D528-8DD3-BDDFFDA8A6A8}"/>
              </a:ext>
            </a:extLst>
          </p:cNvPr>
          <p:cNvSpPr txBox="1"/>
          <p:nvPr/>
        </p:nvSpPr>
        <p:spPr>
          <a:xfrm>
            <a:off x="975687" y="2247190"/>
            <a:ext cx="12638713" cy="3816429"/>
          </a:xfrm>
          <a:prstGeom prst="rect">
            <a:avLst/>
          </a:prstGeom>
        </p:spPr>
        <p:txBody>
          <a:bodyPr wrap="square" lIns="0" tIns="0" rIns="0" bIns="0" rtlCol="0" anchor="t">
            <a:spAutoFit/>
          </a:bodyPr>
          <a:lstStyle/>
          <a:p>
            <a:r>
              <a:rPr lang="en-US" sz="4800" dirty="0"/>
              <a:t>P</a:t>
            </a:r>
            <a:r>
              <a:rPr lang="en-US" sz="4000" dirty="0"/>
              <a:t>eace-giving God, we pray for peace in countries facing violent conflicts. We think especially of those in Gaza, Ukraine, Yemen, Syria, South Sudan, Sudan and the Democratic Republic of the Congo. May swift and peaceful resolutions emerge, bringing an end to suffering and restoring hope. In your Holy name, we pray. Amen.</a:t>
            </a:r>
            <a:endParaRPr lang="en-US" sz="3200" b="1" i="1" dirty="0"/>
          </a:p>
        </p:txBody>
      </p:sp>
      <p:sp>
        <p:nvSpPr>
          <p:cNvPr id="2" name="Rectangle: Rounded Corners 1">
            <a:extLst>
              <a:ext uri="{FF2B5EF4-FFF2-40B4-BE49-F238E27FC236}">
                <a16:creationId xmlns:a16="http://schemas.microsoft.com/office/drawing/2014/main" id="{312A5F12-A57D-2697-A617-9079A9C81A2A}"/>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9</a:t>
            </a:r>
          </a:p>
        </p:txBody>
      </p:sp>
      <p:pic>
        <p:nvPicPr>
          <p:cNvPr id="4" name="Picture 3">
            <a:extLst>
              <a:ext uri="{FF2B5EF4-FFF2-40B4-BE49-F238E27FC236}">
                <a16:creationId xmlns:a16="http://schemas.microsoft.com/office/drawing/2014/main" id="{28F8807D-2836-F004-AAFA-B995BD911858}"/>
              </a:ext>
            </a:extLst>
          </p:cNvPr>
          <p:cNvPicPr>
            <a:picLocks noChangeAspect="1"/>
          </p:cNvPicPr>
          <p:nvPr/>
        </p:nvPicPr>
        <p:blipFill>
          <a:blip r:embed="rId2" cstate="print">
            <a:extLst>
              <a:ext uri="{28A0092B-C50C-407E-A947-70E740481C1C}">
                <a14:useLocalDpi xmlns:a14="http://schemas.microsoft.com/office/drawing/2010/main" val="0"/>
              </a:ext>
            </a:extLst>
          </a:blip>
          <a:srcRect l="20403" t="-10" r="18447" b="13729"/>
          <a:stretch>
            <a:fillRect/>
          </a:stretch>
        </p:blipFill>
        <p:spPr>
          <a:xfrm>
            <a:off x="4702629" y="6618513"/>
            <a:ext cx="4572000" cy="2902858"/>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1214410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D727D-EE2F-003F-0A94-1791D898D7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A158248-927B-601A-6276-A65755970C11}"/>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938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9CEE1-96D5-5D70-4531-176F7ADC271D}"/>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D1E3E74-34B5-03F6-C1D8-8A5F64D178D1}"/>
              </a:ext>
            </a:extLst>
          </p:cNvPr>
          <p:cNvSpPr txBox="1"/>
          <p:nvPr/>
        </p:nvSpPr>
        <p:spPr>
          <a:xfrm>
            <a:off x="975688" y="2493933"/>
            <a:ext cx="12849494" cy="7140416"/>
          </a:xfrm>
          <a:prstGeom prst="rect">
            <a:avLst/>
          </a:prstGeom>
        </p:spPr>
        <p:txBody>
          <a:bodyPr wrap="square" lIns="0" tIns="0" rIns="0" bIns="0" rtlCol="0" anchor="t">
            <a:spAutoFit/>
          </a:bodyPr>
          <a:lstStyle/>
          <a:p>
            <a:r>
              <a:rPr lang="en-US" sz="4800" dirty="0"/>
              <a:t>G</a:t>
            </a:r>
            <a:r>
              <a:rPr lang="en-US" sz="4000" dirty="0"/>
              <a:t>od of hope, we pray for PWS&amp;D partners working in dangerous circumstances amid conflict. We pray for peace knowing that, beyond its impact on people’s security, war is one of the major causes of hunger around the globe. God, give us compassionate hearts, open our eyes to injustice and guide us to truth, so that in understanding, we can build a better world together. </a:t>
            </a:r>
          </a:p>
          <a:p>
            <a:endParaRPr lang="en-US" sz="4000" dirty="0"/>
          </a:p>
          <a:p>
            <a:r>
              <a:rPr lang="en-US" sz="4000" dirty="0"/>
              <a:t>Amen.</a:t>
            </a:r>
          </a:p>
          <a:p>
            <a:endParaRPr lang="en-US" sz="4000" b="1" i="1" dirty="0"/>
          </a:p>
          <a:p>
            <a:r>
              <a:rPr lang="en-US" sz="2800" b="1" i="1" dirty="0"/>
              <a:t>Written by Sharyl Eaglesham, PWS&amp;D committee member and PWS&amp;D at First Presbyterian Church in Winnipeg, Man.</a:t>
            </a:r>
          </a:p>
        </p:txBody>
      </p:sp>
      <p:sp>
        <p:nvSpPr>
          <p:cNvPr id="2" name="Rectangle: Rounded Corners 1">
            <a:extLst>
              <a:ext uri="{FF2B5EF4-FFF2-40B4-BE49-F238E27FC236}">
                <a16:creationId xmlns:a16="http://schemas.microsoft.com/office/drawing/2014/main" id="{057596B2-4F5C-FA93-978D-C956D73CCAA8}"/>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10</a:t>
            </a:r>
          </a:p>
        </p:txBody>
      </p:sp>
    </p:spTree>
    <p:extLst>
      <p:ext uri="{BB962C8B-B14F-4D97-AF65-F5344CB8AC3E}">
        <p14:creationId xmlns:p14="http://schemas.microsoft.com/office/powerpoint/2010/main" val="726281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C0DC7-02EE-947E-AA08-DA91E6E4A7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62B716A-599F-ED63-9F07-A0CCD2948C6D}"/>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56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D0BC3-52F8-4B49-0A43-40BBDB2D46C9}"/>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5E0E56B-EE83-38BC-3E4C-DF88A1CF26B5}"/>
              </a:ext>
            </a:extLst>
          </p:cNvPr>
          <p:cNvSpPr txBox="1"/>
          <p:nvPr/>
        </p:nvSpPr>
        <p:spPr>
          <a:xfrm>
            <a:off x="975688" y="2421359"/>
            <a:ext cx="12849494" cy="7017306"/>
          </a:xfrm>
          <a:prstGeom prst="rect">
            <a:avLst/>
          </a:prstGeom>
        </p:spPr>
        <p:txBody>
          <a:bodyPr wrap="square" lIns="0" tIns="0" rIns="0" bIns="0" rtlCol="0" anchor="t">
            <a:spAutoFit/>
          </a:bodyPr>
          <a:lstStyle/>
          <a:p>
            <a:r>
              <a:rPr lang="en-US" sz="4000" b="1" dirty="0">
                <a:solidFill>
                  <a:srgbClr val="948A54"/>
                </a:solidFill>
              </a:rPr>
              <a:t>Pray alongside Churches Action in Relief and Development, a PWS&amp;D partner in Malawi:</a:t>
            </a:r>
          </a:p>
          <a:p>
            <a:endParaRPr lang="en-US" sz="4000" dirty="0"/>
          </a:p>
          <a:p>
            <a:r>
              <a:rPr lang="en-US" sz="4800" dirty="0"/>
              <a:t>D</a:t>
            </a:r>
            <a:r>
              <a:rPr lang="en-US" sz="4000" dirty="0"/>
              <a:t>ear God, we thank you for linking us with people in Canada who have been a source of support in times of need. We pray that you will cause such relationships to flourish for the benefit of the marginalized people. We pray in Jesus’ name. </a:t>
            </a:r>
          </a:p>
          <a:p>
            <a:endParaRPr lang="en-US" sz="4000" dirty="0"/>
          </a:p>
          <a:p>
            <a:r>
              <a:rPr lang="en-US" sz="4000" dirty="0"/>
              <a:t>Amen.</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Churches Action in Relief and Development.</a:t>
            </a:r>
            <a:endParaRPr lang="en-US" sz="4000" dirty="0"/>
          </a:p>
          <a:p>
            <a:endParaRPr lang="en-US" sz="2000" b="1" i="1" dirty="0"/>
          </a:p>
        </p:txBody>
      </p:sp>
      <p:sp>
        <p:nvSpPr>
          <p:cNvPr id="2" name="Rectangle: Rounded Corners 1">
            <a:extLst>
              <a:ext uri="{FF2B5EF4-FFF2-40B4-BE49-F238E27FC236}">
                <a16:creationId xmlns:a16="http://schemas.microsoft.com/office/drawing/2014/main" id="{17F049BA-1182-AD9E-E7A0-221E6779E7A1}"/>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11</a:t>
            </a:r>
          </a:p>
        </p:txBody>
      </p:sp>
    </p:spTree>
    <p:extLst>
      <p:ext uri="{BB962C8B-B14F-4D97-AF65-F5344CB8AC3E}">
        <p14:creationId xmlns:p14="http://schemas.microsoft.com/office/powerpoint/2010/main" val="1112594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89C8D-66A3-0B65-C39D-A4BCF2D98E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A38ED17-BAE2-B046-FB02-C08327BE69A8}"/>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88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41359-7468-8128-1BF8-83E480EBB87B}"/>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456C87D9-1F97-AB34-11F5-A9DC87C12452}"/>
              </a:ext>
            </a:extLst>
          </p:cNvPr>
          <p:cNvSpPr txBox="1"/>
          <p:nvPr/>
        </p:nvSpPr>
        <p:spPr>
          <a:xfrm>
            <a:off x="975688" y="2409440"/>
            <a:ext cx="12849494" cy="6278642"/>
          </a:xfrm>
          <a:prstGeom prst="rect">
            <a:avLst/>
          </a:prstGeom>
        </p:spPr>
        <p:txBody>
          <a:bodyPr wrap="square" lIns="0" tIns="0" rIns="0" bIns="0" rtlCol="0" anchor="t">
            <a:spAutoFit/>
          </a:bodyPr>
          <a:lstStyle/>
          <a:p>
            <a:r>
              <a:rPr lang="en-US" sz="4800" dirty="0"/>
              <a:t>D</a:t>
            </a:r>
            <a:r>
              <a:rPr lang="en-US" sz="4000" dirty="0"/>
              <a:t>ear Lord,</a:t>
            </a:r>
          </a:p>
          <a:p>
            <a:r>
              <a:rPr lang="en-US" sz="4000" dirty="0"/>
              <a:t>We come before you with hearts full of gratitude for the farmers with whom we are working in Jharkhand, India. We lift them up in prayer, asking for your divine blessings upon their hard work, their land and their harvest.</a:t>
            </a:r>
          </a:p>
          <a:p>
            <a:endParaRPr lang="en-US" sz="4000" dirty="0"/>
          </a:p>
          <a:p>
            <a:r>
              <a:rPr lang="en-US" sz="4000" dirty="0"/>
              <a:t>In this time of climate change, when the rains are erratic, the soil is dry and the harvest is uncertain, we ask for your divine protection and provision so that their fields may flourish, providing food for all.</a:t>
            </a:r>
          </a:p>
        </p:txBody>
      </p:sp>
      <p:sp>
        <p:nvSpPr>
          <p:cNvPr id="2" name="Rectangle: Rounded Corners 1">
            <a:extLst>
              <a:ext uri="{FF2B5EF4-FFF2-40B4-BE49-F238E27FC236}">
                <a16:creationId xmlns:a16="http://schemas.microsoft.com/office/drawing/2014/main" id="{336C3864-B758-7FB2-A29D-94BF69E1C35B}"/>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12</a:t>
            </a:r>
          </a:p>
        </p:txBody>
      </p:sp>
      <p:sp>
        <p:nvSpPr>
          <p:cNvPr id="3" name="TextBox 2">
            <a:extLst>
              <a:ext uri="{FF2B5EF4-FFF2-40B4-BE49-F238E27FC236}">
                <a16:creationId xmlns:a16="http://schemas.microsoft.com/office/drawing/2014/main" id="{61A30B99-073D-0A4D-6325-095A22A3F74F}"/>
              </a:ext>
            </a:extLst>
          </p:cNvPr>
          <p:cNvSpPr txBox="1"/>
          <p:nvPr/>
        </p:nvSpPr>
        <p:spPr>
          <a:xfrm>
            <a:off x="13266057" y="9347200"/>
            <a:ext cx="628698"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4100732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88DEA-F130-9C3A-93EF-48160B399425}"/>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6346D36-AD5F-0C02-4407-5DACB2D948DD}"/>
              </a:ext>
            </a:extLst>
          </p:cNvPr>
          <p:cNvSpPr txBox="1"/>
          <p:nvPr/>
        </p:nvSpPr>
        <p:spPr>
          <a:xfrm>
            <a:off x="975688" y="2299392"/>
            <a:ext cx="12849494" cy="7632859"/>
          </a:xfrm>
          <a:prstGeom prst="rect">
            <a:avLst/>
          </a:prstGeom>
        </p:spPr>
        <p:txBody>
          <a:bodyPr wrap="square" lIns="0" tIns="0" rIns="0" bIns="0" rtlCol="0" anchor="t">
            <a:spAutoFit/>
          </a:bodyPr>
          <a:lstStyle/>
          <a:p>
            <a:r>
              <a:rPr lang="en-US" sz="4000" dirty="0"/>
              <a:t>We pray for women farmers with no ownership over land nor control over resources. We ask you to empower them and help them to break free from the systems of inequality.</a:t>
            </a:r>
          </a:p>
          <a:p>
            <a:endParaRPr lang="en-US" sz="4000" dirty="0"/>
          </a:p>
          <a:p>
            <a:r>
              <a:rPr lang="en-US" sz="4000" dirty="0"/>
              <a:t>We pray for abundance, justice and dignity—may the fruits of their </a:t>
            </a:r>
            <a:r>
              <a:rPr lang="en-US" sz="4000" dirty="0" err="1"/>
              <a:t>labour</a:t>
            </a:r>
            <a:r>
              <a:rPr lang="en-US" sz="4000" dirty="0"/>
              <a:t> be valued, and may they receive fair compensation and respect for their work.</a:t>
            </a:r>
          </a:p>
          <a:p>
            <a:endParaRPr lang="en-US" sz="4000" dirty="0"/>
          </a:p>
          <a:p>
            <a:r>
              <a:rPr lang="en-US" sz="4000" dirty="0"/>
              <a:t>In your mercy, hear our prayer. </a:t>
            </a:r>
          </a:p>
          <a:p>
            <a:r>
              <a:rPr lang="en-US" sz="4000" dirty="0"/>
              <a:t>Amen.</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Church of North India-Synodical Board of Social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a PWS&amp;D partner in India.</a:t>
            </a:r>
            <a:endParaRPr lang="en-US" sz="2000" b="1" i="1" dirty="0"/>
          </a:p>
        </p:txBody>
      </p:sp>
      <p:sp>
        <p:nvSpPr>
          <p:cNvPr id="2" name="Rectangle: Rounded Corners 1">
            <a:extLst>
              <a:ext uri="{FF2B5EF4-FFF2-40B4-BE49-F238E27FC236}">
                <a16:creationId xmlns:a16="http://schemas.microsoft.com/office/drawing/2014/main" id="{C5D062EE-CAD4-1D64-CE11-42B1FA497673}"/>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12</a:t>
            </a:r>
          </a:p>
        </p:txBody>
      </p:sp>
      <p:sp>
        <p:nvSpPr>
          <p:cNvPr id="3" name="TextBox 2">
            <a:extLst>
              <a:ext uri="{FF2B5EF4-FFF2-40B4-BE49-F238E27FC236}">
                <a16:creationId xmlns:a16="http://schemas.microsoft.com/office/drawing/2014/main" id="{F10E2B2A-4685-8166-C547-9F9463785338}"/>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3002600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3C397-FC9A-47E8-9B40-F3B193A81D8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091D207-AFEA-E415-4218-A619951C47B2}"/>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85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55AFA-067B-A452-700B-72A27AD2AED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6D6D6D68-1D74-E056-270F-285186D61C52}"/>
              </a:ext>
            </a:extLst>
          </p:cNvPr>
          <p:cNvSpPr txBox="1"/>
          <p:nvPr/>
        </p:nvSpPr>
        <p:spPr>
          <a:xfrm>
            <a:off x="975688" y="2319766"/>
            <a:ext cx="8400541" cy="7140416"/>
          </a:xfrm>
          <a:prstGeom prst="rect">
            <a:avLst/>
          </a:prstGeom>
        </p:spPr>
        <p:txBody>
          <a:bodyPr wrap="square" lIns="0" tIns="0" rIns="0" bIns="0" rtlCol="0" anchor="t">
            <a:spAutoFit/>
          </a:bodyPr>
          <a:lstStyle/>
          <a:p>
            <a:r>
              <a:rPr lang="en-US" sz="4800" dirty="0"/>
              <a:t>G</a:t>
            </a:r>
            <a:r>
              <a:rPr lang="en-US" sz="4000" dirty="0"/>
              <a:t>od, we pray for the work of partner organizations in Gaza as they serve children and families. Guide them in their important efforts to help relieve psychological and emotional stress for those affected by the Israel-Palestine conflict.</a:t>
            </a:r>
          </a:p>
          <a:p>
            <a:endParaRPr lang="en-US" sz="4000" dirty="0"/>
          </a:p>
          <a:p>
            <a:r>
              <a:rPr lang="en-US" sz="4000" dirty="0"/>
              <a:t>Amen.</a:t>
            </a:r>
          </a:p>
          <a:p>
            <a:endParaRPr lang="en-US" sz="40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Cathy Gaddes, PWS&amp;D Champion at Trinity Presbyterian Church in Burnaby, BC.</a:t>
            </a:r>
            <a:endParaRPr lang="en-US" sz="4000" b="1" i="1" dirty="0"/>
          </a:p>
        </p:txBody>
      </p:sp>
      <p:sp>
        <p:nvSpPr>
          <p:cNvPr id="2" name="Rectangle: Rounded Corners 1">
            <a:extLst>
              <a:ext uri="{FF2B5EF4-FFF2-40B4-BE49-F238E27FC236}">
                <a16:creationId xmlns:a16="http://schemas.microsoft.com/office/drawing/2014/main" id="{33EE6B02-043E-5670-8BE4-4B794EF01613}"/>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13</a:t>
            </a:r>
          </a:p>
        </p:txBody>
      </p:sp>
      <p:pic>
        <p:nvPicPr>
          <p:cNvPr id="4" name="Picture 3">
            <a:extLst>
              <a:ext uri="{FF2B5EF4-FFF2-40B4-BE49-F238E27FC236}">
                <a16:creationId xmlns:a16="http://schemas.microsoft.com/office/drawing/2014/main" id="{72ABFF71-8400-A78F-8541-9F6F8DB390EA}"/>
              </a:ext>
            </a:extLst>
          </p:cNvPr>
          <p:cNvPicPr>
            <a:picLocks noChangeAspect="1"/>
          </p:cNvPicPr>
          <p:nvPr/>
        </p:nvPicPr>
        <p:blipFill>
          <a:blip r:embed="rId3">
            <a:extLst>
              <a:ext uri="{28A0092B-C50C-407E-A947-70E740481C1C}">
                <a14:useLocalDpi xmlns:a14="http://schemas.microsoft.com/office/drawing/2010/main" val="0"/>
              </a:ext>
            </a:extLst>
          </a:blip>
          <a:srcRect l="14838" r="24565"/>
          <a:stretch>
            <a:fillRect/>
          </a:stretch>
        </p:blipFill>
        <p:spPr>
          <a:xfrm>
            <a:off x="9637485" y="3643085"/>
            <a:ext cx="3978530" cy="3829957"/>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152964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736BE-7E2E-21FE-4CDC-877748F0C15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A562B009-EE16-875C-FD1E-7A8E4A0B6945}"/>
              </a:ext>
            </a:extLst>
          </p:cNvPr>
          <p:cNvSpPr txBox="1"/>
          <p:nvPr/>
        </p:nvSpPr>
        <p:spPr>
          <a:xfrm>
            <a:off x="975688" y="2813247"/>
            <a:ext cx="12849494" cy="6001643"/>
          </a:xfrm>
          <a:prstGeom prst="rect">
            <a:avLst/>
          </a:prstGeom>
        </p:spPr>
        <p:txBody>
          <a:bodyPr wrap="square" lIns="0" tIns="0" rIns="0" bIns="0" rtlCol="0" anchor="t">
            <a:spAutoFit/>
          </a:bodyPr>
          <a:lstStyle/>
          <a:p>
            <a:r>
              <a:rPr lang="en-US" sz="4800" dirty="0"/>
              <a:t>G</a:t>
            </a:r>
            <a:r>
              <a:rPr lang="en-US" sz="4000" dirty="0"/>
              <a:t>od, when we think of your creation, we are amazed.</a:t>
            </a:r>
          </a:p>
          <a:p>
            <a:r>
              <a:rPr lang="en-US" sz="4000" dirty="0"/>
              <a:t>We can never come to the end of your wonders.</a:t>
            </a:r>
          </a:p>
          <a:p>
            <a:r>
              <a:rPr lang="en-US" sz="4000" dirty="0"/>
              <a:t>But you have entrusted us to take care of all these.</a:t>
            </a:r>
          </a:p>
          <a:p>
            <a:r>
              <a:rPr lang="en-US" sz="4000" dirty="0"/>
              <a:t>You have shown us how to sustain life.</a:t>
            </a:r>
          </a:p>
          <a:p>
            <a:r>
              <a:rPr lang="en-US" sz="4000" dirty="0"/>
              <a:t>Help us to use this knowledge for the good of the world,</a:t>
            </a:r>
          </a:p>
          <a:p>
            <a:r>
              <a:rPr lang="en-US" sz="4000" dirty="0"/>
              <a:t>To the benefit of your people and to the glory of your name.</a:t>
            </a:r>
          </a:p>
          <a:p>
            <a:endParaRPr lang="en-US" sz="4000" dirty="0"/>
          </a:p>
          <a:p>
            <a:r>
              <a:rPr lang="en-US" sz="4000" dirty="0"/>
              <a:t>Amen. </a:t>
            </a:r>
          </a:p>
          <a:p>
            <a:endParaRPr lang="en-US" sz="3400" i="1" dirty="0"/>
          </a:p>
          <a:p>
            <a:r>
              <a:rPr lang="en-US" sz="2800" b="1" i="1" dirty="0"/>
              <a:t>From the Canadian Foodgrains Bank’s 2025 World Food Day resource Until All Are Fed.</a:t>
            </a:r>
            <a:endParaRPr lang="en-US" sz="2800" b="1" i="1" dirty="0">
              <a:solidFill>
                <a:srgbClr val="000000"/>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4324C2FB-FE66-4F19-8899-C72785962C54}"/>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a:t>
            </a:r>
          </a:p>
        </p:txBody>
      </p:sp>
    </p:spTree>
    <p:extLst>
      <p:ext uri="{BB962C8B-B14F-4D97-AF65-F5344CB8AC3E}">
        <p14:creationId xmlns:p14="http://schemas.microsoft.com/office/powerpoint/2010/main" val="3569010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4D38E-A429-C39D-AF7A-A59395E3B54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FA7B5D9-FB22-3146-D0E5-9C71B0AAF5B7}"/>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566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5A716-5D25-E42F-C0D6-81EA0943878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94C0AC6-7BF2-28BE-6D06-EBE243EEABF9}"/>
              </a:ext>
            </a:extLst>
          </p:cNvPr>
          <p:cNvSpPr txBox="1"/>
          <p:nvPr/>
        </p:nvSpPr>
        <p:spPr>
          <a:xfrm>
            <a:off x="975688" y="5295196"/>
            <a:ext cx="12849494" cy="4431983"/>
          </a:xfrm>
          <a:prstGeom prst="rect">
            <a:avLst/>
          </a:prstGeom>
        </p:spPr>
        <p:txBody>
          <a:bodyPr wrap="square" lIns="0" tIns="0" rIns="0" bIns="0" rtlCol="0" anchor="t">
            <a:spAutoFit/>
          </a:bodyPr>
          <a:lstStyle/>
          <a:p>
            <a:r>
              <a:rPr lang="en-US" sz="4800" dirty="0"/>
              <a:t>G</a:t>
            </a:r>
            <a:r>
              <a:rPr lang="en-US" sz="4000" dirty="0"/>
              <a:t>od, we praise you for Canadian farmers participating in growing projects through Canadian Foodgrains Bank. We pray that you bless the funds raised by these projects and used in PWS&amp;D programs so that they will effectively combat hunger around the world. </a:t>
            </a:r>
          </a:p>
          <a:p>
            <a:endParaRPr lang="en-US" sz="4000" dirty="0"/>
          </a:p>
          <a:p>
            <a:r>
              <a:rPr lang="en-US" sz="4000" dirty="0"/>
              <a:t>Amen.</a:t>
            </a:r>
            <a:endParaRPr lang="en-US" sz="1600" b="1" i="1" dirty="0"/>
          </a:p>
        </p:txBody>
      </p:sp>
      <p:sp>
        <p:nvSpPr>
          <p:cNvPr id="2" name="Rectangle: Rounded Corners 1">
            <a:extLst>
              <a:ext uri="{FF2B5EF4-FFF2-40B4-BE49-F238E27FC236}">
                <a16:creationId xmlns:a16="http://schemas.microsoft.com/office/drawing/2014/main" id="{DCDF16B1-5612-06F3-2344-43652A210687}"/>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14</a:t>
            </a:r>
          </a:p>
        </p:txBody>
      </p:sp>
      <p:pic>
        <p:nvPicPr>
          <p:cNvPr id="4" name="Picture 3" descr="A group of people standing in a field with tractors&#10;&#10;AI-generated content may be incorrect.">
            <a:extLst>
              <a:ext uri="{FF2B5EF4-FFF2-40B4-BE49-F238E27FC236}">
                <a16:creationId xmlns:a16="http://schemas.microsoft.com/office/drawing/2014/main" id="{7390F1D5-FBC5-A548-E086-21F14EC94435}"/>
              </a:ext>
            </a:extLst>
          </p:cNvPr>
          <p:cNvPicPr>
            <a:picLocks noChangeAspect="1"/>
          </p:cNvPicPr>
          <p:nvPr/>
        </p:nvPicPr>
        <p:blipFill>
          <a:blip r:embed="rId2" cstate="print">
            <a:extLst>
              <a:ext uri="{28A0092B-C50C-407E-A947-70E740481C1C}">
                <a14:useLocalDpi xmlns:a14="http://schemas.microsoft.com/office/drawing/2010/main" val="0"/>
              </a:ext>
            </a:extLst>
          </a:blip>
          <a:srcRect t="20742" b="18222"/>
          <a:stretch>
            <a:fillRect/>
          </a:stretch>
        </p:blipFill>
        <p:spPr>
          <a:xfrm>
            <a:off x="3191292" y="2024785"/>
            <a:ext cx="8418286" cy="2888342"/>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2362318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A204E-DABD-EF48-6FD0-D720F140C3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564FF9-ADE6-8771-EF73-66871C41983D}"/>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10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0D560-857A-864C-A8E5-5827A0940199}"/>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8598FB7-C296-976A-59A6-F10B379D4AE6}"/>
              </a:ext>
            </a:extLst>
          </p:cNvPr>
          <p:cNvSpPr txBox="1"/>
          <p:nvPr/>
        </p:nvSpPr>
        <p:spPr>
          <a:xfrm>
            <a:off x="975688" y="1956905"/>
            <a:ext cx="12849494" cy="8248412"/>
          </a:xfrm>
          <a:prstGeom prst="rect">
            <a:avLst/>
          </a:prstGeom>
        </p:spPr>
        <p:txBody>
          <a:bodyPr wrap="square" lIns="0" tIns="0" rIns="0" bIns="0" rtlCol="0" anchor="t">
            <a:spAutoFit/>
          </a:bodyPr>
          <a:lstStyle/>
          <a:p>
            <a:r>
              <a:rPr lang="en-US" sz="4000" b="1" dirty="0">
                <a:solidFill>
                  <a:srgbClr val="948A54"/>
                </a:solidFill>
              </a:rPr>
              <a:t>Pray alongside Women for Peace and Democracy, </a:t>
            </a:r>
            <a:br>
              <a:rPr lang="en-US" sz="4000" b="1" dirty="0">
                <a:solidFill>
                  <a:srgbClr val="948A54"/>
                </a:solidFill>
              </a:rPr>
            </a:br>
            <a:r>
              <a:rPr lang="en-US" sz="4000" b="1" dirty="0">
                <a:solidFill>
                  <a:srgbClr val="948A54"/>
                </a:solidFill>
              </a:rPr>
              <a:t>a PWS&amp;D partner in Nepal:</a:t>
            </a:r>
          </a:p>
          <a:p>
            <a:endParaRPr lang="en-US" sz="4000" dirty="0"/>
          </a:p>
          <a:p>
            <a:r>
              <a:rPr lang="en-US" sz="4800" dirty="0"/>
              <a:t>D</a:t>
            </a:r>
            <a:r>
              <a:rPr lang="en-US" sz="4000" dirty="0"/>
              <a:t>ear Lord, with a heart full of gratitude we thank you for the strength and wisdom you have given Women for Peace and Democracy to serve women and marginalized communities. Thank you for guiding their hands and heart in this mission of empowerment. May you continue to bless their work, so that every woman finds her voice, her strength and her rightful place in society. Amen.</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Shobha Shrestha, Executive Chair of Women for Peace and Democracy.</a:t>
            </a:r>
          </a:p>
          <a:p>
            <a:endParaRPr lang="en-US" sz="4000" dirty="0"/>
          </a:p>
          <a:p>
            <a:endParaRPr lang="en-US" sz="2000" b="1" i="1" dirty="0"/>
          </a:p>
        </p:txBody>
      </p:sp>
      <p:sp>
        <p:nvSpPr>
          <p:cNvPr id="2" name="Rectangle: Rounded Corners 1">
            <a:extLst>
              <a:ext uri="{FF2B5EF4-FFF2-40B4-BE49-F238E27FC236}">
                <a16:creationId xmlns:a16="http://schemas.microsoft.com/office/drawing/2014/main" id="{64C2E5E1-B797-8163-090F-AF4DA5B75ABB}"/>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15</a:t>
            </a:r>
          </a:p>
        </p:txBody>
      </p:sp>
    </p:spTree>
    <p:extLst>
      <p:ext uri="{BB962C8B-B14F-4D97-AF65-F5344CB8AC3E}">
        <p14:creationId xmlns:p14="http://schemas.microsoft.com/office/powerpoint/2010/main" val="3203504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3B3D6-9DA5-1ED3-F9F8-024BE2A5B4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2883868-65BF-C450-139D-209C90695D97}"/>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892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4BC20-9613-ADA4-D833-1FEDEFFEB96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4FB3A03-8E28-780B-A061-65E28E7F5202}"/>
              </a:ext>
            </a:extLst>
          </p:cNvPr>
          <p:cNvSpPr txBox="1"/>
          <p:nvPr/>
        </p:nvSpPr>
        <p:spPr>
          <a:xfrm>
            <a:off x="975689" y="5546918"/>
            <a:ext cx="12726663" cy="3816429"/>
          </a:xfrm>
          <a:prstGeom prst="rect">
            <a:avLst/>
          </a:prstGeom>
        </p:spPr>
        <p:txBody>
          <a:bodyPr wrap="square" lIns="0" tIns="0" rIns="0" bIns="0" rtlCol="0" anchor="t">
            <a:spAutoFit/>
          </a:bodyPr>
          <a:lstStyle/>
          <a:p>
            <a:r>
              <a:rPr lang="en-US" sz="4800" dirty="0"/>
              <a:t>W</a:t>
            </a:r>
            <a:r>
              <a:rPr lang="en-US" sz="4000" dirty="0"/>
              <a:t>e give thanks, loving God, for the Every Youth Empowered Project in Malawi, which is improving awareness of sexual and reproductive health and rights for adolescents and young people. May your love be poured out as project participants learn about and advocate for their rights. </a:t>
            </a:r>
          </a:p>
          <a:p>
            <a:r>
              <a:rPr lang="en-US" sz="4000" dirty="0"/>
              <a:t>Amen.</a:t>
            </a:r>
          </a:p>
        </p:txBody>
      </p:sp>
      <p:sp>
        <p:nvSpPr>
          <p:cNvPr id="2" name="Rectangle: Rounded Corners 1">
            <a:extLst>
              <a:ext uri="{FF2B5EF4-FFF2-40B4-BE49-F238E27FC236}">
                <a16:creationId xmlns:a16="http://schemas.microsoft.com/office/drawing/2014/main" id="{B4DEDEFC-AFCB-EF0F-68FF-97810D501B20}"/>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16</a:t>
            </a:r>
          </a:p>
        </p:txBody>
      </p:sp>
      <p:pic>
        <p:nvPicPr>
          <p:cNvPr id="4" name="Picture 3">
            <a:extLst>
              <a:ext uri="{FF2B5EF4-FFF2-40B4-BE49-F238E27FC236}">
                <a16:creationId xmlns:a16="http://schemas.microsoft.com/office/drawing/2014/main" id="{957ABE94-7882-B040-D821-A8226E505B5E}"/>
              </a:ext>
            </a:extLst>
          </p:cNvPr>
          <p:cNvPicPr>
            <a:picLocks noChangeAspect="1"/>
          </p:cNvPicPr>
          <p:nvPr/>
        </p:nvPicPr>
        <p:blipFill>
          <a:blip r:embed="rId3" cstate="print">
            <a:extLst>
              <a:ext uri="{28A0092B-C50C-407E-A947-70E740481C1C}">
                <a14:useLocalDpi xmlns:a14="http://schemas.microsoft.com/office/drawing/2010/main" val="0"/>
              </a:ext>
            </a:extLst>
          </a:blip>
          <a:srcRect l="3545" t="14486" r="5809" b="-379"/>
          <a:stretch>
            <a:fillRect/>
          </a:stretch>
        </p:blipFill>
        <p:spPr>
          <a:xfrm>
            <a:off x="4617157" y="1934984"/>
            <a:ext cx="5760557" cy="319225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3097069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B8E5A-4EA4-54AC-5780-E263DB50AF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6401C15-F98A-DE25-F036-923CA57E04B5}"/>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046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40A0A-86A2-0EE2-6189-13483B716DE6}"/>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C0F0C14-1686-BA5F-65D0-CBAA2294B380}"/>
              </a:ext>
            </a:extLst>
          </p:cNvPr>
          <p:cNvSpPr txBox="1"/>
          <p:nvPr/>
        </p:nvSpPr>
        <p:spPr>
          <a:xfrm>
            <a:off x="975688" y="4822935"/>
            <a:ext cx="12849494" cy="4678204"/>
          </a:xfrm>
          <a:prstGeom prst="rect">
            <a:avLst/>
          </a:prstGeom>
        </p:spPr>
        <p:txBody>
          <a:bodyPr wrap="square" lIns="0" tIns="0" rIns="0" bIns="0" rtlCol="0" anchor="t">
            <a:spAutoFit/>
          </a:bodyPr>
          <a:lstStyle/>
          <a:p>
            <a:r>
              <a:rPr lang="en-US" sz="4800" dirty="0"/>
              <a:t>G</a:t>
            </a:r>
            <a:r>
              <a:rPr lang="en-US" sz="4000" dirty="0"/>
              <a:t>od, bless the earth and the ground we walk on.</a:t>
            </a:r>
          </a:p>
          <a:p>
            <a:r>
              <a:rPr lang="en-US" sz="4000" dirty="0"/>
              <a:t>Wherever we run and jump, walk and hike</a:t>
            </a:r>
          </a:p>
          <a:p>
            <a:r>
              <a:rPr lang="en-US" sz="4000" dirty="0"/>
              <a:t>make us grateful for the ground under our feet.</a:t>
            </a:r>
          </a:p>
          <a:p>
            <a:endParaRPr lang="en-US" sz="4000" dirty="0"/>
          </a:p>
          <a:p>
            <a:r>
              <a:rPr lang="en-US" sz="4000" dirty="0"/>
              <a:t>God, bless the earth and the dirt we dig in.</a:t>
            </a:r>
          </a:p>
          <a:p>
            <a:r>
              <a:rPr lang="en-US" sz="4000" dirty="0"/>
              <a:t>Whenever we taste something from our gardens</a:t>
            </a:r>
          </a:p>
          <a:p>
            <a:r>
              <a:rPr lang="en-US" sz="4000" dirty="0"/>
              <a:t>make us grateful for the dirt we dig in.</a:t>
            </a:r>
            <a:endParaRPr lang="en-US" sz="4000" b="1" i="1" dirty="0"/>
          </a:p>
          <a:p>
            <a:endParaRPr lang="en-US" sz="1600" b="1" i="1" dirty="0"/>
          </a:p>
        </p:txBody>
      </p:sp>
      <p:sp>
        <p:nvSpPr>
          <p:cNvPr id="2" name="Rectangle: Rounded Corners 1">
            <a:extLst>
              <a:ext uri="{FF2B5EF4-FFF2-40B4-BE49-F238E27FC236}">
                <a16:creationId xmlns:a16="http://schemas.microsoft.com/office/drawing/2014/main" id="{39632146-612E-7E59-C891-76C22BCCBC9B}"/>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17</a:t>
            </a:r>
          </a:p>
        </p:txBody>
      </p:sp>
      <p:sp>
        <p:nvSpPr>
          <p:cNvPr id="3" name="TextBox 2">
            <a:extLst>
              <a:ext uri="{FF2B5EF4-FFF2-40B4-BE49-F238E27FC236}">
                <a16:creationId xmlns:a16="http://schemas.microsoft.com/office/drawing/2014/main" id="{51D06DB5-E0CC-F426-B2F7-96CD9BFCD66D}"/>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1/3</a:t>
            </a:r>
          </a:p>
        </p:txBody>
      </p:sp>
      <p:pic>
        <p:nvPicPr>
          <p:cNvPr id="5" name="Picture 4" descr="A person working in a greenhouse&#10;&#10;AI-generated content may be incorrect.">
            <a:extLst>
              <a:ext uri="{FF2B5EF4-FFF2-40B4-BE49-F238E27FC236}">
                <a16:creationId xmlns:a16="http://schemas.microsoft.com/office/drawing/2014/main" id="{2604EEAB-9BB1-EA83-907F-B8639460212B}"/>
              </a:ext>
            </a:extLst>
          </p:cNvPr>
          <p:cNvPicPr>
            <a:picLocks noChangeAspect="1"/>
          </p:cNvPicPr>
          <p:nvPr/>
        </p:nvPicPr>
        <p:blipFill>
          <a:blip r:embed="rId2">
            <a:extLst>
              <a:ext uri="{28A0092B-C50C-407E-A947-70E740481C1C}">
                <a14:useLocalDpi xmlns:a14="http://schemas.microsoft.com/office/drawing/2010/main" val="0"/>
              </a:ext>
            </a:extLst>
          </a:blip>
          <a:srcRect l="13206" t="17551" r="20392" b="42574"/>
          <a:stretch>
            <a:fillRect/>
          </a:stretch>
        </p:blipFill>
        <p:spPr>
          <a:xfrm>
            <a:off x="4530435" y="1863412"/>
            <a:ext cx="5739999" cy="2585198"/>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4286484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BC79F-5BB3-AA6B-D8C4-19ACF6C252A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9A41D5E3-BE93-9A0D-8B12-3EA6106193DD}"/>
              </a:ext>
            </a:extLst>
          </p:cNvPr>
          <p:cNvSpPr txBox="1"/>
          <p:nvPr/>
        </p:nvSpPr>
        <p:spPr>
          <a:xfrm>
            <a:off x="975688" y="2423528"/>
            <a:ext cx="12849494" cy="7017306"/>
          </a:xfrm>
          <a:prstGeom prst="rect">
            <a:avLst/>
          </a:prstGeom>
        </p:spPr>
        <p:txBody>
          <a:bodyPr wrap="square" lIns="0" tIns="0" rIns="0" bIns="0" rtlCol="0" anchor="t">
            <a:spAutoFit/>
          </a:bodyPr>
          <a:lstStyle/>
          <a:p>
            <a:r>
              <a:rPr lang="en-US" sz="4000" dirty="0"/>
              <a:t>God, bless the earth and the wind that blows.</a:t>
            </a:r>
          </a:p>
          <a:p>
            <a:r>
              <a:rPr lang="en-US" sz="4000" dirty="0"/>
              <a:t>Wherever the wind has turned into storms,</a:t>
            </a:r>
          </a:p>
          <a:p>
            <a:r>
              <a:rPr lang="en-US" sz="4000" dirty="0"/>
              <a:t>give people strength and courage</a:t>
            </a:r>
          </a:p>
          <a:p>
            <a:r>
              <a:rPr lang="en-US" sz="4000" dirty="0"/>
              <a:t>to pick up the pieces of their lives </a:t>
            </a:r>
          </a:p>
          <a:p>
            <a:r>
              <a:rPr lang="en-US" sz="4000" dirty="0"/>
              <a:t>and rebuild their homes.</a:t>
            </a:r>
          </a:p>
          <a:p>
            <a:endParaRPr lang="en-US" sz="4000" dirty="0"/>
          </a:p>
          <a:p>
            <a:r>
              <a:rPr lang="en-US" sz="4000" dirty="0"/>
              <a:t>God, bless the earth and the rain that falls.</a:t>
            </a:r>
          </a:p>
          <a:p>
            <a:r>
              <a:rPr lang="en-US" sz="4000" dirty="0"/>
              <a:t>Wherever the water has turned into floods,</a:t>
            </a:r>
          </a:p>
          <a:p>
            <a:r>
              <a:rPr lang="en-US" sz="4000" dirty="0"/>
              <a:t>give people strength and courage</a:t>
            </a:r>
          </a:p>
          <a:p>
            <a:r>
              <a:rPr lang="en-US" sz="4000" dirty="0"/>
              <a:t>to clean up the mess</a:t>
            </a:r>
          </a:p>
          <a:p>
            <a:r>
              <a:rPr lang="en-US" sz="4000" dirty="0"/>
              <a:t>and rebuild their communities.</a:t>
            </a:r>
            <a:endParaRPr lang="en-US" sz="4000" b="1" i="1" dirty="0"/>
          </a:p>
          <a:p>
            <a:endParaRPr lang="en-US" sz="1600" b="1" i="1" dirty="0"/>
          </a:p>
        </p:txBody>
      </p:sp>
      <p:sp>
        <p:nvSpPr>
          <p:cNvPr id="2" name="Rectangle: Rounded Corners 1">
            <a:extLst>
              <a:ext uri="{FF2B5EF4-FFF2-40B4-BE49-F238E27FC236}">
                <a16:creationId xmlns:a16="http://schemas.microsoft.com/office/drawing/2014/main" id="{51DCCBB7-C61E-029B-14BB-2CB491EA3BD1}"/>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17</a:t>
            </a:r>
          </a:p>
        </p:txBody>
      </p:sp>
      <p:sp>
        <p:nvSpPr>
          <p:cNvPr id="3" name="TextBox 2">
            <a:extLst>
              <a:ext uri="{FF2B5EF4-FFF2-40B4-BE49-F238E27FC236}">
                <a16:creationId xmlns:a16="http://schemas.microsoft.com/office/drawing/2014/main" id="{CF4944F1-9E6C-5BD8-0D8F-193F82C8F8CD}"/>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2/3</a:t>
            </a:r>
          </a:p>
        </p:txBody>
      </p:sp>
    </p:spTree>
    <p:extLst>
      <p:ext uri="{BB962C8B-B14F-4D97-AF65-F5344CB8AC3E}">
        <p14:creationId xmlns:p14="http://schemas.microsoft.com/office/powerpoint/2010/main" val="3787414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0F3BE-7847-535E-1529-AA264FF58D3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C6880EB-2A0E-0DD3-4F91-65E15A510D01}"/>
              </a:ext>
            </a:extLst>
          </p:cNvPr>
          <p:cNvSpPr txBox="1"/>
          <p:nvPr/>
        </p:nvSpPr>
        <p:spPr>
          <a:xfrm>
            <a:off x="975688" y="2435872"/>
            <a:ext cx="12849494" cy="7201972"/>
          </a:xfrm>
          <a:prstGeom prst="rect">
            <a:avLst/>
          </a:prstGeom>
        </p:spPr>
        <p:txBody>
          <a:bodyPr wrap="square" lIns="0" tIns="0" rIns="0" bIns="0" rtlCol="0" anchor="t">
            <a:spAutoFit/>
          </a:bodyPr>
          <a:lstStyle/>
          <a:p>
            <a:r>
              <a:rPr lang="en-US" sz="4000" dirty="0"/>
              <a:t>God, bless the earth and the sky above us.</a:t>
            </a:r>
          </a:p>
          <a:p>
            <a:r>
              <a:rPr lang="en-US" sz="4000" dirty="0"/>
              <a:t>Help us live wisely under the sky,</a:t>
            </a:r>
          </a:p>
          <a:p>
            <a:r>
              <a:rPr lang="en-US" sz="4000" dirty="0"/>
              <a:t>caring for the air we breathe, the water that flows,</a:t>
            </a:r>
          </a:p>
          <a:p>
            <a:r>
              <a:rPr lang="en-US" sz="4000" dirty="0"/>
              <a:t>the wind that blows and everything that grows.</a:t>
            </a:r>
          </a:p>
          <a:p>
            <a:endParaRPr lang="en-US" sz="4000" dirty="0"/>
          </a:p>
          <a:p>
            <a:r>
              <a:rPr lang="en-US" sz="4000" dirty="0"/>
              <a:t>Help us remember the earth and everything in it </a:t>
            </a:r>
          </a:p>
          <a:p>
            <a:r>
              <a:rPr lang="en-US" sz="4000" dirty="0"/>
              <a:t>belongs to you.</a:t>
            </a:r>
          </a:p>
          <a:p>
            <a:r>
              <a:rPr lang="en-US" sz="4000" dirty="0"/>
              <a:t>Let us treat everything as your gift.</a:t>
            </a:r>
          </a:p>
          <a:p>
            <a:endParaRPr lang="en-US" sz="4000" dirty="0"/>
          </a:p>
          <a:p>
            <a:r>
              <a:rPr lang="en-US" sz="4000" dirty="0"/>
              <a:t>Amen.</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From the PCC’s Earth Day Intergenerational Worship Resource.</a:t>
            </a:r>
            <a:endParaRPr lang="en-US" sz="2000" b="1" i="1" dirty="0"/>
          </a:p>
        </p:txBody>
      </p:sp>
      <p:sp>
        <p:nvSpPr>
          <p:cNvPr id="2" name="Rectangle: Rounded Corners 1">
            <a:extLst>
              <a:ext uri="{FF2B5EF4-FFF2-40B4-BE49-F238E27FC236}">
                <a16:creationId xmlns:a16="http://schemas.microsoft.com/office/drawing/2014/main" id="{B3758A42-7662-79D3-8917-D5F6245B1BB4}"/>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17</a:t>
            </a:r>
          </a:p>
        </p:txBody>
      </p:sp>
      <p:sp>
        <p:nvSpPr>
          <p:cNvPr id="3" name="TextBox 2">
            <a:extLst>
              <a:ext uri="{FF2B5EF4-FFF2-40B4-BE49-F238E27FC236}">
                <a16:creationId xmlns:a16="http://schemas.microsoft.com/office/drawing/2014/main" id="{ACEF2449-5053-5431-AD7A-15885E45961C}"/>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3/3</a:t>
            </a:r>
          </a:p>
        </p:txBody>
      </p:sp>
    </p:spTree>
    <p:extLst>
      <p:ext uri="{BB962C8B-B14F-4D97-AF65-F5344CB8AC3E}">
        <p14:creationId xmlns:p14="http://schemas.microsoft.com/office/powerpoint/2010/main" val="88894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8429E-8BE5-BF30-E4F0-1106AB1E28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4DFF663-0916-9D8A-73AF-08C69F0FB496}"/>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563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F31EF-D6C5-627C-86ED-A13E940192C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B6AE4AF-B98B-3836-9928-28E9AE70AFD8}"/>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514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DFCCA-E2D4-68C2-687C-946770E470E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A7252DA-8F6D-10A7-A74A-BF1F9519B522}"/>
              </a:ext>
            </a:extLst>
          </p:cNvPr>
          <p:cNvSpPr txBox="1"/>
          <p:nvPr/>
        </p:nvSpPr>
        <p:spPr>
          <a:xfrm>
            <a:off x="975688" y="2668097"/>
            <a:ext cx="12849494" cy="7017306"/>
          </a:xfrm>
          <a:prstGeom prst="rect">
            <a:avLst/>
          </a:prstGeom>
        </p:spPr>
        <p:txBody>
          <a:bodyPr wrap="square" lIns="0" tIns="0" rIns="0" bIns="0" rtlCol="0" anchor="t">
            <a:spAutoFit/>
          </a:bodyPr>
          <a:lstStyle/>
          <a:p>
            <a:r>
              <a:rPr lang="en-US" sz="4000" b="1" dirty="0">
                <a:solidFill>
                  <a:srgbClr val="948A54"/>
                </a:solidFill>
              </a:rPr>
              <a:t>Pray alongside Women for Peace and Democracy, </a:t>
            </a:r>
          </a:p>
          <a:p>
            <a:r>
              <a:rPr lang="en-US" sz="4000" b="1" dirty="0">
                <a:solidFill>
                  <a:srgbClr val="948A54"/>
                </a:solidFill>
              </a:rPr>
              <a:t>a PWS&amp;D partner in Nepal:</a:t>
            </a:r>
          </a:p>
          <a:p>
            <a:endParaRPr lang="en-US" sz="4000" dirty="0"/>
          </a:p>
          <a:p>
            <a:r>
              <a:rPr lang="en-US" sz="4800" dirty="0"/>
              <a:t>D</a:t>
            </a:r>
            <a:r>
              <a:rPr lang="en-US" sz="4000" dirty="0"/>
              <a:t>ear God, thank you for allowing us to be an instrument of change. We pray that you continue to bless our journey. Open new doors and touch the hearts of those in need. May every woman we empower find dignity, hope and opportunity. Let our work be a reflection of your love and justice. Amen.</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Shobha Shrestha, Executive Chair of Women for Peace and Democracy.</a:t>
            </a:r>
          </a:p>
          <a:p>
            <a:endParaRPr lang="en-US" sz="4000" dirty="0"/>
          </a:p>
          <a:p>
            <a:endParaRPr lang="en-US" sz="2000" b="1" i="1" dirty="0"/>
          </a:p>
        </p:txBody>
      </p:sp>
      <p:sp>
        <p:nvSpPr>
          <p:cNvPr id="2" name="Rectangle: Rounded Corners 1">
            <a:extLst>
              <a:ext uri="{FF2B5EF4-FFF2-40B4-BE49-F238E27FC236}">
                <a16:creationId xmlns:a16="http://schemas.microsoft.com/office/drawing/2014/main" id="{A0E9547E-6BE7-DE29-1143-21B5342F3D07}"/>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18</a:t>
            </a:r>
          </a:p>
        </p:txBody>
      </p:sp>
    </p:spTree>
    <p:extLst>
      <p:ext uri="{BB962C8B-B14F-4D97-AF65-F5344CB8AC3E}">
        <p14:creationId xmlns:p14="http://schemas.microsoft.com/office/powerpoint/2010/main" val="2979665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4780-23B1-2032-520E-5E9C07E3AAC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2448787-5FD0-AFFA-40B9-530F663F9518}"/>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900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8AA2D-4D54-1D8F-FB33-7062E3FD2CA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F5E06D7-DBBE-D821-F225-CB3C06668768}"/>
              </a:ext>
            </a:extLst>
          </p:cNvPr>
          <p:cNvSpPr txBox="1"/>
          <p:nvPr/>
        </p:nvSpPr>
        <p:spPr>
          <a:xfrm>
            <a:off x="975688" y="2261482"/>
            <a:ext cx="12849494" cy="3508653"/>
          </a:xfrm>
          <a:prstGeom prst="rect">
            <a:avLst/>
          </a:prstGeom>
        </p:spPr>
        <p:txBody>
          <a:bodyPr wrap="square" lIns="0" tIns="0" rIns="0" bIns="0" rtlCol="0" anchor="t">
            <a:spAutoFit/>
          </a:bodyPr>
          <a:lstStyle/>
          <a:p>
            <a:r>
              <a:rPr lang="en-US" sz="4800" dirty="0"/>
              <a:t>G</a:t>
            </a:r>
            <a:r>
              <a:rPr lang="en-US" sz="4000" dirty="0"/>
              <a:t>od, you opened a way for us. We’re reminded in your Word that we can approach you “with our hearts sprinkled clean from an evil conscience and our bodies washed with pure water” (Hebrews 10:22). We thank you for this great truth. </a:t>
            </a:r>
          </a:p>
          <a:p>
            <a:r>
              <a:rPr lang="en-US" sz="4000" dirty="0"/>
              <a:t>Amen.</a:t>
            </a:r>
          </a:p>
          <a:p>
            <a:endParaRPr lang="en-US" sz="2000" b="1" i="1" dirty="0"/>
          </a:p>
        </p:txBody>
      </p:sp>
      <p:sp>
        <p:nvSpPr>
          <p:cNvPr id="2" name="Rectangle: Rounded Corners 1">
            <a:extLst>
              <a:ext uri="{FF2B5EF4-FFF2-40B4-BE49-F238E27FC236}">
                <a16:creationId xmlns:a16="http://schemas.microsoft.com/office/drawing/2014/main" id="{D224218F-CDFA-0C74-AAE9-A794EC55A3EF}"/>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19</a:t>
            </a:r>
          </a:p>
        </p:txBody>
      </p:sp>
      <p:pic>
        <p:nvPicPr>
          <p:cNvPr id="4" name="Picture 3" descr="A group of women sitting on a mat&#10;&#10;AI-generated content may be incorrect.">
            <a:extLst>
              <a:ext uri="{FF2B5EF4-FFF2-40B4-BE49-F238E27FC236}">
                <a16:creationId xmlns:a16="http://schemas.microsoft.com/office/drawing/2014/main" id="{B136A2D2-D46C-A27F-316F-21B2166251AF}"/>
              </a:ext>
            </a:extLst>
          </p:cNvPr>
          <p:cNvPicPr>
            <a:picLocks noChangeAspect="1"/>
          </p:cNvPicPr>
          <p:nvPr/>
        </p:nvPicPr>
        <p:blipFill>
          <a:blip r:embed="rId2" cstate="print">
            <a:extLst>
              <a:ext uri="{28A0092B-C50C-407E-A947-70E740481C1C}">
                <a14:useLocalDpi xmlns:a14="http://schemas.microsoft.com/office/drawing/2010/main" val="0"/>
              </a:ext>
            </a:extLst>
          </a:blip>
          <a:srcRect t="14768" b="18492"/>
          <a:stretch>
            <a:fillRect/>
          </a:stretch>
        </p:blipFill>
        <p:spPr>
          <a:xfrm>
            <a:off x="3884349" y="6132074"/>
            <a:ext cx="7032171" cy="3519926"/>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2626023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D2F15-D6A6-9356-0DF8-F45CD1B1242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E91738-C659-A698-DCC3-E3128B423773}"/>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794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9DBED-757D-B0E7-4EA5-DB667F1203B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2E43220-78FD-B83F-2397-2CA82185BEEC}"/>
              </a:ext>
            </a:extLst>
          </p:cNvPr>
          <p:cNvSpPr txBox="1"/>
          <p:nvPr/>
        </p:nvSpPr>
        <p:spPr>
          <a:xfrm>
            <a:off x="975687" y="1933932"/>
            <a:ext cx="12999619" cy="8371523"/>
          </a:xfrm>
          <a:prstGeom prst="rect">
            <a:avLst/>
          </a:prstGeom>
        </p:spPr>
        <p:txBody>
          <a:bodyPr wrap="square" lIns="0" tIns="0" rIns="0" bIns="0" rtlCol="0" anchor="t">
            <a:spAutoFit/>
          </a:bodyPr>
          <a:lstStyle/>
          <a:p>
            <a:r>
              <a:rPr lang="en-US" sz="4800" dirty="0"/>
              <a:t>G</a:t>
            </a:r>
            <a:r>
              <a:rPr lang="en-US" sz="4000" dirty="0"/>
              <a:t>od, we pray for people who are suffering due to hunger in Malawi. The fragile economy, high inflation rates as well as lack of foreign investment are making food very expensive, and many cannot afford it. </a:t>
            </a:r>
          </a:p>
          <a:p>
            <a:endParaRPr lang="en-US" sz="3800" dirty="0"/>
          </a:p>
          <a:p>
            <a:r>
              <a:rPr lang="en-US" sz="4000" dirty="0"/>
              <a:t>Now, cuts to international commitments for development programs are having a huge impact on people’s health and food security. </a:t>
            </a:r>
          </a:p>
          <a:p>
            <a:endParaRPr lang="en-US" sz="3800" dirty="0"/>
          </a:p>
          <a:p>
            <a:r>
              <a:rPr lang="en-US" sz="4000" dirty="0"/>
              <a:t>O God, would those in positions of power and influence renew their commitments to respond. Amen.</a:t>
            </a:r>
          </a:p>
          <a:p>
            <a:endParaRPr lang="en-US" sz="28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Adapted from prayer requests written by Synod of </a:t>
            </a:r>
            <a:r>
              <a:rPr kumimoji="0" lang="en-US" sz="2800" b="1" i="1" u="none" strike="noStrike" kern="1200" cap="none" spc="0" normalizeH="0" baseline="0" noProof="0" dirty="0" err="1">
                <a:ln>
                  <a:noFill/>
                </a:ln>
                <a:solidFill>
                  <a:prstClr val="black"/>
                </a:solidFill>
                <a:effectLst/>
                <a:uLnTx/>
                <a:uFillTx/>
                <a:latin typeface="Calibri"/>
                <a:ea typeface="+mn-ea"/>
                <a:cs typeface="+mn-cs"/>
              </a:rPr>
              <a:t>Livingstonia</a:t>
            </a:r>
            <a:r>
              <a:rPr kumimoji="0" lang="en-US" sz="2800" b="1" i="1" u="none" strike="noStrike" kern="1200" cap="none" spc="0" normalizeH="0" baseline="0" noProof="0" dirty="0">
                <a:ln>
                  <a:noFill/>
                </a:ln>
                <a:solidFill>
                  <a:prstClr val="black"/>
                </a:solidFill>
                <a:effectLst/>
                <a:uLnTx/>
                <a:uFillTx/>
                <a:latin typeface="Calibri"/>
                <a:ea typeface="+mn-ea"/>
                <a:cs typeface="+mn-cs"/>
              </a:rPr>
              <a:t> Health Department, a PWS&amp;D partner in Malawi.</a:t>
            </a:r>
            <a:endParaRPr lang="en-US" sz="4000" b="1" i="1" dirty="0"/>
          </a:p>
        </p:txBody>
      </p:sp>
      <p:sp>
        <p:nvSpPr>
          <p:cNvPr id="2" name="Rectangle: Rounded Corners 1">
            <a:extLst>
              <a:ext uri="{FF2B5EF4-FFF2-40B4-BE49-F238E27FC236}">
                <a16:creationId xmlns:a16="http://schemas.microsoft.com/office/drawing/2014/main" id="{6DB84CFA-2883-0116-9CAF-16FE94190504}"/>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20</a:t>
            </a:r>
          </a:p>
        </p:txBody>
      </p:sp>
    </p:spTree>
    <p:extLst>
      <p:ext uri="{BB962C8B-B14F-4D97-AF65-F5344CB8AC3E}">
        <p14:creationId xmlns:p14="http://schemas.microsoft.com/office/powerpoint/2010/main" val="2452899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118C6-B81F-62A6-0B5A-71F3225364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8DE95F-D232-F9F5-312B-A4D322A7368A}"/>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488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3715F-E775-0C45-5497-E485099EFF6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58FDB5E-D984-7D1E-FDAB-41FCBB3F6DF7}"/>
              </a:ext>
            </a:extLst>
          </p:cNvPr>
          <p:cNvSpPr txBox="1"/>
          <p:nvPr/>
        </p:nvSpPr>
        <p:spPr>
          <a:xfrm>
            <a:off x="975688" y="2111356"/>
            <a:ext cx="12849494" cy="3816429"/>
          </a:xfrm>
          <a:prstGeom prst="rect">
            <a:avLst/>
          </a:prstGeom>
        </p:spPr>
        <p:txBody>
          <a:bodyPr wrap="square" lIns="0" tIns="0" rIns="0" bIns="0" rtlCol="0" anchor="t">
            <a:spAutoFit/>
          </a:bodyPr>
          <a:lstStyle/>
          <a:p>
            <a:r>
              <a:rPr lang="en-US" sz="4800" dirty="0"/>
              <a:t>G</a:t>
            </a:r>
            <a:r>
              <a:rPr lang="en-US" sz="4000" dirty="0"/>
              <a:t>od, we praise you for the many ways people raise support for the work of PWS&amp;D. We pray for safety and good weather for all who participate in the Journey for Hope each year. Would you bless them, as their hands and feet activate to bless others. </a:t>
            </a:r>
          </a:p>
          <a:p>
            <a:r>
              <a:rPr lang="en-US" sz="4000" dirty="0"/>
              <a:t>Amen.</a:t>
            </a:r>
            <a:endParaRPr lang="en-US" sz="4000" b="1" i="1" dirty="0"/>
          </a:p>
        </p:txBody>
      </p:sp>
      <p:sp>
        <p:nvSpPr>
          <p:cNvPr id="2" name="Rectangle: Rounded Corners 1">
            <a:extLst>
              <a:ext uri="{FF2B5EF4-FFF2-40B4-BE49-F238E27FC236}">
                <a16:creationId xmlns:a16="http://schemas.microsoft.com/office/drawing/2014/main" id="{7D335551-217C-522A-CD7E-3A9DEF2EF79E}"/>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21</a:t>
            </a:r>
          </a:p>
        </p:txBody>
      </p:sp>
      <p:pic>
        <p:nvPicPr>
          <p:cNvPr id="4" name="Picture 3">
            <a:extLst>
              <a:ext uri="{FF2B5EF4-FFF2-40B4-BE49-F238E27FC236}">
                <a16:creationId xmlns:a16="http://schemas.microsoft.com/office/drawing/2014/main" id="{86204598-E585-0635-1AC4-A84D04BE5BF3}"/>
              </a:ext>
            </a:extLst>
          </p:cNvPr>
          <p:cNvPicPr>
            <a:picLocks noChangeAspect="1"/>
          </p:cNvPicPr>
          <p:nvPr/>
        </p:nvPicPr>
        <p:blipFill>
          <a:blip r:embed="rId2" cstate="print">
            <a:extLst>
              <a:ext uri="{28A0092B-C50C-407E-A947-70E740481C1C}">
                <a14:useLocalDpi xmlns:a14="http://schemas.microsoft.com/office/drawing/2010/main" val="0"/>
              </a:ext>
            </a:extLst>
          </a:blip>
          <a:srcRect l="1245" r="1888"/>
          <a:stretch>
            <a:fillRect/>
          </a:stretch>
        </p:blipFill>
        <p:spPr>
          <a:xfrm>
            <a:off x="3421626" y="6132074"/>
            <a:ext cx="7905135" cy="3519926"/>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2417265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932C7-013A-527E-DA19-41C2A1FB652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600324D-8EAD-55D6-6E09-2D9B8A3D126A}"/>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009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D2011-BB13-B69B-3F02-3943ACAAAB6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2A74370-4CC6-7887-C9B1-B0A2EAD401CC}"/>
              </a:ext>
            </a:extLst>
          </p:cNvPr>
          <p:cNvSpPr txBox="1"/>
          <p:nvPr/>
        </p:nvSpPr>
        <p:spPr>
          <a:xfrm>
            <a:off x="975688" y="4822935"/>
            <a:ext cx="12849494" cy="5047536"/>
          </a:xfrm>
          <a:prstGeom prst="rect">
            <a:avLst/>
          </a:prstGeom>
        </p:spPr>
        <p:txBody>
          <a:bodyPr wrap="square" lIns="0" tIns="0" rIns="0" bIns="0" rtlCol="0" anchor="t">
            <a:spAutoFit/>
          </a:bodyPr>
          <a:lstStyle/>
          <a:p>
            <a:r>
              <a:rPr lang="en-US" sz="4800" dirty="0"/>
              <a:t>H</a:t>
            </a:r>
            <a:r>
              <a:rPr lang="en-US" sz="4000" dirty="0"/>
              <a:t>oly God of amazement and wonder, you are the God of the universe made known in Jesus Christ. You are the source of life and hope, the Creator of all things. We praise you for your creative power, your endless love and your peace that passes all understanding.</a:t>
            </a:r>
          </a:p>
          <a:p>
            <a:endParaRPr lang="en-US" sz="4000" b="1" i="1" dirty="0"/>
          </a:p>
          <a:p>
            <a:r>
              <a:rPr lang="en-US" sz="4000" dirty="0"/>
              <a:t>You breathe life into your creatures, and we breathe every breath for you.</a:t>
            </a:r>
            <a:endParaRPr lang="en-US" sz="4000" b="1" i="1" dirty="0"/>
          </a:p>
        </p:txBody>
      </p:sp>
      <p:sp>
        <p:nvSpPr>
          <p:cNvPr id="2" name="Rectangle: Rounded Corners 1">
            <a:extLst>
              <a:ext uri="{FF2B5EF4-FFF2-40B4-BE49-F238E27FC236}">
                <a16:creationId xmlns:a16="http://schemas.microsoft.com/office/drawing/2014/main" id="{B0D2D189-08C8-CFE0-11CC-78CF9DEB1FBA}"/>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22</a:t>
            </a:r>
          </a:p>
        </p:txBody>
      </p:sp>
      <p:sp>
        <p:nvSpPr>
          <p:cNvPr id="3" name="TextBox 2">
            <a:extLst>
              <a:ext uri="{FF2B5EF4-FFF2-40B4-BE49-F238E27FC236}">
                <a16:creationId xmlns:a16="http://schemas.microsoft.com/office/drawing/2014/main" id="{F24BE19E-B5EF-38AB-0C9D-49E5CC90C0DA}"/>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1/3</a:t>
            </a:r>
          </a:p>
        </p:txBody>
      </p:sp>
      <p:pic>
        <p:nvPicPr>
          <p:cNvPr id="9" name="Picture 8" descr="A group of people walking in a field&#10;&#10;AI-generated content may be incorrect.">
            <a:extLst>
              <a:ext uri="{FF2B5EF4-FFF2-40B4-BE49-F238E27FC236}">
                <a16:creationId xmlns:a16="http://schemas.microsoft.com/office/drawing/2014/main" id="{7618F255-A375-0F90-FD6B-C1405D808E16}"/>
              </a:ext>
            </a:extLst>
          </p:cNvPr>
          <p:cNvPicPr>
            <a:picLocks noChangeAspect="1"/>
          </p:cNvPicPr>
          <p:nvPr/>
        </p:nvPicPr>
        <p:blipFill>
          <a:blip r:embed="rId2" cstate="print">
            <a:extLst>
              <a:ext uri="{28A0092B-C50C-407E-A947-70E740481C1C}">
                <a14:useLocalDpi xmlns:a14="http://schemas.microsoft.com/office/drawing/2010/main" val="0"/>
              </a:ext>
            </a:extLst>
          </a:blip>
          <a:srcRect l="61075"/>
          <a:stretch>
            <a:fillRect/>
          </a:stretch>
        </p:blipFill>
        <p:spPr>
          <a:xfrm rot="5400000">
            <a:off x="5922636" y="90038"/>
            <a:ext cx="3150247" cy="6069883"/>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340325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0E380-A511-646A-2D09-F0403EDA621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A14CF4C-198A-B237-A2A7-5F6E3A5481CC}"/>
              </a:ext>
            </a:extLst>
          </p:cNvPr>
          <p:cNvSpPr txBox="1"/>
          <p:nvPr/>
        </p:nvSpPr>
        <p:spPr>
          <a:xfrm>
            <a:off x="975688" y="3460947"/>
            <a:ext cx="7863512" cy="5047536"/>
          </a:xfrm>
          <a:prstGeom prst="rect">
            <a:avLst/>
          </a:prstGeom>
        </p:spPr>
        <p:txBody>
          <a:bodyPr wrap="square" lIns="0" tIns="0" rIns="0" bIns="0" rtlCol="0" anchor="t">
            <a:spAutoFit/>
          </a:bodyPr>
          <a:lstStyle/>
          <a:p>
            <a:r>
              <a:rPr lang="en-US" sz="4800" dirty="0"/>
              <a:t>H</a:t>
            </a:r>
            <a:r>
              <a:rPr lang="en-US" sz="4000" dirty="0"/>
              <a:t>ealing God, hear our prayers for leprosy patients who visit PWS&amp;D-supported clinics in Nepal. May they experience healing and feel the warmth of community, free from stigma and discrimination. </a:t>
            </a:r>
          </a:p>
          <a:p>
            <a:endParaRPr lang="en-US" sz="4000" dirty="0"/>
          </a:p>
          <a:p>
            <a:r>
              <a:rPr lang="en-US" sz="4000" dirty="0"/>
              <a:t>Amen.</a:t>
            </a:r>
            <a:endParaRPr lang="en-US" sz="2800" b="1" i="1" dirty="0">
              <a:solidFill>
                <a:srgbClr val="000000"/>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56BFCE2E-D75C-9DE7-78C8-4AB8A7C1DCF8}"/>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a:t>
            </a:r>
          </a:p>
        </p:txBody>
      </p:sp>
      <p:pic>
        <p:nvPicPr>
          <p:cNvPr id="8" name="Picture 7" descr="A person sitting on the floor&#10;&#10;AI-generated content may be incorrect.">
            <a:extLst>
              <a:ext uri="{FF2B5EF4-FFF2-40B4-BE49-F238E27FC236}">
                <a16:creationId xmlns:a16="http://schemas.microsoft.com/office/drawing/2014/main" id="{3F89F27E-7B5C-FEB9-C9F4-66715922D9DA}"/>
              </a:ext>
            </a:extLst>
          </p:cNvPr>
          <p:cNvPicPr>
            <a:picLocks noChangeAspect="1"/>
          </p:cNvPicPr>
          <p:nvPr/>
        </p:nvPicPr>
        <p:blipFill>
          <a:blip r:embed="rId2" cstate="print">
            <a:extLst>
              <a:ext uri="{28A0092B-C50C-407E-A947-70E740481C1C}">
                <a14:useLocalDpi xmlns:a14="http://schemas.microsoft.com/office/drawing/2010/main" val="0"/>
              </a:ext>
            </a:extLst>
          </a:blip>
          <a:srcRect l="1" t="2188" r="486" b="260"/>
          <a:stretch>
            <a:fillRect/>
          </a:stretch>
        </p:blipFill>
        <p:spPr>
          <a:xfrm rot="5400000">
            <a:off x="8111878" y="3445319"/>
            <a:ext cx="6500748" cy="4779404"/>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1280687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56517-A3F0-D364-B273-C6E390E98398}"/>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2561148-EAF4-53DE-8F70-67B838E61FEA}"/>
              </a:ext>
            </a:extLst>
          </p:cNvPr>
          <p:cNvSpPr txBox="1"/>
          <p:nvPr/>
        </p:nvSpPr>
        <p:spPr>
          <a:xfrm>
            <a:off x="975688" y="2177427"/>
            <a:ext cx="12849494" cy="6771084"/>
          </a:xfrm>
          <a:prstGeom prst="rect">
            <a:avLst/>
          </a:prstGeom>
        </p:spPr>
        <p:txBody>
          <a:bodyPr wrap="square" lIns="0" tIns="0" rIns="0" bIns="0" rtlCol="0" anchor="t">
            <a:spAutoFit/>
          </a:bodyPr>
          <a:lstStyle/>
          <a:p>
            <a:r>
              <a:rPr lang="en-US" sz="4000" dirty="0"/>
              <a:t>We marvel at the intricacies of the natural world, the human body, the cosmos—you made all of these, and you tend and care for each element of your creation with a love that is so perfect, so all-encompassing. And so, we worship you as the one who created us, who loves us and who guides us.</a:t>
            </a:r>
          </a:p>
          <a:p>
            <a:endParaRPr lang="en-US" sz="4000" dirty="0"/>
          </a:p>
          <a:p>
            <a:r>
              <a:rPr lang="en-US" sz="4000" dirty="0"/>
              <a:t>Generous God, you have invited us to love as you have loved. As much as we try to imitate you, we fall short. The earth suffers because we have not treated it gently or with compassion. Our </a:t>
            </a:r>
            <a:r>
              <a:rPr lang="en-US" sz="4000" dirty="0" err="1"/>
              <a:t>neighbours</a:t>
            </a:r>
            <a:r>
              <a:rPr lang="en-US" sz="4000" dirty="0"/>
              <a:t> are hungry and lonely, and we cannot summon the courage or the energy to help.</a:t>
            </a:r>
            <a:endParaRPr lang="en-US" sz="1600" b="1" i="1" dirty="0"/>
          </a:p>
        </p:txBody>
      </p:sp>
      <p:sp>
        <p:nvSpPr>
          <p:cNvPr id="2" name="Rectangle: Rounded Corners 1">
            <a:extLst>
              <a:ext uri="{FF2B5EF4-FFF2-40B4-BE49-F238E27FC236}">
                <a16:creationId xmlns:a16="http://schemas.microsoft.com/office/drawing/2014/main" id="{0DD5909E-3031-7442-8EFB-91D8B091F82D}"/>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22</a:t>
            </a:r>
          </a:p>
        </p:txBody>
      </p:sp>
      <p:sp>
        <p:nvSpPr>
          <p:cNvPr id="3" name="TextBox 2">
            <a:extLst>
              <a:ext uri="{FF2B5EF4-FFF2-40B4-BE49-F238E27FC236}">
                <a16:creationId xmlns:a16="http://schemas.microsoft.com/office/drawing/2014/main" id="{11B40E25-4244-107E-CBD1-52E9FF4F5182}"/>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2/3</a:t>
            </a:r>
          </a:p>
        </p:txBody>
      </p:sp>
    </p:spTree>
    <p:extLst>
      <p:ext uri="{BB962C8B-B14F-4D97-AF65-F5344CB8AC3E}">
        <p14:creationId xmlns:p14="http://schemas.microsoft.com/office/powerpoint/2010/main" val="1274905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C16AC-A41D-4C63-8FEB-C9D4FF69661D}"/>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BC548C0A-24F1-E00A-8053-F7D3E7A6B7EE}"/>
              </a:ext>
            </a:extLst>
          </p:cNvPr>
          <p:cNvSpPr txBox="1"/>
          <p:nvPr/>
        </p:nvSpPr>
        <p:spPr>
          <a:xfrm>
            <a:off x="975688" y="2435872"/>
            <a:ext cx="12849494" cy="6586418"/>
          </a:xfrm>
          <a:prstGeom prst="rect">
            <a:avLst/>
          </a:prstGeom>
        </p:spPr>
        <p:txBody>
          <a:bodyPr wrap="square" lIns="0" tIns="0" rIns="0" bIns="0" rtlCol="0" anchor="t">
            <a:spAutoFit/>
          </a:bodyPr>
          <a:lstStyle/>
          <a:p>
            <a:r>
              <a:rPr lang="en-US" sz="4000" dirty="0"/>
              <a:t>Despite our awe of you, we pretend that we have all the answers. Your peace eludes us, because human beings seem to prefer violence and war. Your whole earth groans in </a:t>
            </a:r>
            <a:r>
              <a:rPr lang="en-US" sz="4000" dirty="0" err="1"/>
              <a:t>labour</a:t>
            </a:r>
            <a:r>
              <a:rPr lang="en-US" sz="4000" dirty="0"/>
              <a:t>, waiting for you to do something new. Raise up newness within us—within ourselves and within our community, so that we might find fresh life and a renewed Spirit. In Jesus’ name, we pray. </a:t>
            </a:r>
          </a:p>
          <a:p>
            <a:endParaRPr lang="en-US" sz="4000" dirty="0"/>
          </a:p>
          <a:p>
            <a:r>
              <a:rPr lang="en-US" sz="4000" dirty="0"/>
              <a:t>Amen.</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the Rev. Dr. Sarah Travis for PWS&amp;D Sunday.</a:t>
            </a:r>
            <a:endParaRPr lang="en-US" sz="2000" b="1" i="1" dirty="0"/>
          </a:p>
        </p:txBody>
      </p:sp>
      <p:sp>
        <p:nvSpPr>
          <p:cNvPr id="2" name="Rectangle: Rounded Corners 1">
            <a:extLst>
              <a:ext uri="{FF2B5EF4-FFF2-40B4-BE49-F238E27FC236}">
                <a16:creationId xmlns:a16="http://schemas.microsoft.com/office/drawing/2014/main" id="{41CAF85E-A22F-5097-FF34-A8EC49057DDE}"/>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22</a:t>
            </a:r>
          </a:p>
        </p:txBody>
      </p:sp>
      <p:sp>
        <p:nvSpPr>
          <p:cNvPr id="3" name="TextBox 2">
            <a:extLst>
              <a:ext uri="{FF2B5EF4-FFF2-40B4-BE49-F238E27FC236}">
                <a16:creationId xmlns:a16="http://schemas.microsoft.com/office/drawing/2014/main" id="{F7E56693-1597-2258-0D4F-03265E949925}"/>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3/3</a:t>
            </a:r>
          </a:p>
        </p:txBody>
      </p:sp>
    </p:spTree>
    <p:extLst>
      <p:ext uri="{BB962C8B-B14F-4D97-AF65-F5344CB8AC3E}">
        <p14:creationId xmlns:p14="http://schemas.microsoft.com/office/powerpoint/2010/main" val="1416245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9BA96-1BEA-08CF-B8BB-C63AD20E6DB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FD69E5-E103-2D68-6CC5-187512EBF202}"/>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072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8F433-B9A5-6455-CC21-FBC74421ED8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9C5C759E-5744-BC6B-2AE2-B2299E17A86E}"/>
              </a:ext>
            </a:extLst>
          </p:cNvPr>
          <p:cNvSpPr txBox="1"/>
          <p:nvPr/>
        </p:nvSpPr>
        <p:spPr>
          <a:xfrm>
            <a:off x="975688" y="2553860"/>
            <a:ext cx="12849494" cy="5909310"/>
          </a:xfrm>
          <a:prstGeom prst="rect">
            <a:avLst/>
          </a:prstGeom>
        </p:spPr>
        <p:txBody>
          <a:bodyPr wrap="square" lIns="0" tIns="0" rIns="0" bIns="0" rtlCol="0" anchor="t">
            <a:spAutoFit/>
          </a:bodyPr>
          <a:lstStyle/>
          <a:p>
            <a:r>
              <a:rPr lang="en-US" sz="4800" dirty="0"/>
              <a:t>G</a:t>
            </a:r>
            <a:r>
              <a:rPr lang="en-US" sz="4000" dirty="0"/>
              <a:t>od, we pray for those who are dealing with new realities after climate disasters. Guide those who work to create livable solutions for people and communities in places that are being devastated. Lord, provide health, comfort and community for people who have been displaced. </a:t>
            </a:r>
          </a:p>
          <a:p>
            <a:endParaRPr lang="en-US" sz="4000" dirty="0"/>
          </a:p>
          <a:p>
            <a:r>
              <a:rPr lang="en-US" sz="4000" dirty="0"/>
              <a:t>Amen.</a:t>
            </a:r>
          </a:p>
          <a:p>
            <a:endParaRPr lang="en-US" sz="4000" b="1" i="1" dirty="0"/>
          </a:p>
          <a:p>
            <a:r>
              <a:rPr lang="en-US" sz="2800" b="1" i="1" dirty="0">
                <a:solidFill>
                  <a:prstClr val="black"/>
                </a:solidFill>
              </a:rPr>
              <a:t>Written by Christine Sands-Vizzari, PWS&amp;D Champion at </a:t>
            </a:r>
            <a:r>
              <a:rPr lang="en-US" sz="2800" b="1" i="1" dirty="0" err="1">
                <a:solidFill>
                  <a:prstClr val="black"/>
                </a:solidFill>
              </a:rPr>
              <a:t>Chedoke</a:t>
            </a:r>
            <a:r>
              <a:rPr lang="en-US" sz="2800" b="1" i="1" dirty="0">
                <a:solidFill>
                  <a:prstClr val="black"/>
                </a:solidFill>
              </a:rPr>
              <a:t> Presbyterian Church in Hamilton, Ont.</a:t>
            </a:r>
            <a:endParaRPr lang="en-US" sz="2800" b="1" i="1" dirty="0"/>
          </a:p>
        </p:txBody>
      </p:sp>
      <p:sp>
        <p:nvSpPr>
          <p:cNvPr id="2" name="Rectangle: Rounded Corners 1">
            <a:extLst>
              <a:ext uri="{FF2B5EF4-FFF2-40B4-BE49-F238E27FC236}">
                <a16:creationId xmlns:a16="http://schemas.microsoft.com/office/drawing/2014/main" id="{3997DC72-2493-4552-F3ED-D4C26CDFFA89}"/>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23</a:t>
            </a:r>
          </a:p>
        </p:txBody>
      </p:sp>
    </p:spTree>
    <p:extLst>
      <p:ext uri="{BB962C8B-B14F-4D97-AF65-F5344CB8AC3E}">
        <p14:creationId xmlns:p14="http://schemas.microsoft.com/office/powerpoint/2010/main" val="38334364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2096C-E667-3A8F-01FB-194D0CF9E55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87D339A-5E3C-81BF-63D3-50717BAC0819}"/>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435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9EE79-EAD5-9B17-0990-6A82B610E88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9408C0F-CDFE-AD9D-DFB5-3B0B182E0DBC}"/>
              </a:ext>
            </a:extLst>
          </p:cNvPr>
          <p:cNvSpPr txBox="1"/>
          <p:nvPr/>
        </p:nvSpPr>
        <p:spPr>
          <a:xfrm>
            <a:off x="975688" y="2848830"/>
            <a:ext cx="12290369" cy="6278642"/>
          </a:xfrm>
          <a:prstGeom prst="rect">
            <a:avLst/>
          </a:prstGeom>
        </p:spPr>
        <p:txBody>
          <a:bodyPr wrap="square" lIns="0" tIns="0" rIns="0" bIns="0" rtlCol="0" anchor="t">
            <a:spAutoFit/>
          </a:bodyPr>
          <a:lstStyle/>
          <a:p>
            <a:r>
              <a:rPr lang="en-US" sz="4800" dirty="0"/>
              <a:t>L</a:t>
            </a:r>
            <a:r>
              <a:rPr lang="en-US" sz="4000" dirty="0"/>
              <a:t>ord, we your children come to you in worship, remembering that your Word outlines your loving nature. You are the best parent there is.</a:t>
            </a:r>
          </a:p>
          <a:p>
            <a:endParaRPr lang="en-US" sz="4000" dirty="0"/>
          </a:p>
          <a:p>
            <a:r>
              <a:rPr lang="en-US" sz="4000" dirty="0"/>
              <a:t>We give thanks that mothers and pregnant moms in Haiti, with the support of PWS&amp;D, are receiving nutritious food for both themselves and their infants. Continue to provide for their needs, we pray. </a:t>
            </a:r>
          </a:p>
          <a:p>
            <a:endParaRPr lang="en-US" sz="4000" dirty="0"/>
          </a:p>
          <a:p>
            <a:r>
              <a:rPr lang="en-US" sz="4000" dirty="0"/>
              <a:t>Amen.</a:t>
            </a:r>
            <a:endParaRPr lang="en-US" sz="4000" b="1" i="1" dirty="0"/>
          </a:p>
        </p:txBody>
      </p:sp>
      <p:sp>
        <p:nvSpPr>
          <p:cNvPr id="2" name="Rectangle: Rounded Corners 1">
            <a:extLst>
              <a:ext uri="{FF2B5EF4-FFF2-40B4-BE49-F238E27FC236}">
                <a16:creationId xmlns:a16="http://schemas.microsoft.com/office/drawing/2014/main" id="{96C59CD7-B80A-B1D5-C785-FB9FED1386CC}"/>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24</a:t>
            </a:r>
          </a:p>
        </p:txBody>
      </p:sp>
    </p:spTree>
    <p:extLst>
      <p:ext uri="{BB962C8B-B14F-4D97-AF65-F5344CB8AC3E}">
        <p14:creationId xmlns:p14="http://schemas.microsoft.com/office/powerpoint/2010/main" val="1637195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1424D-5AC3-A7ED-8234-CF2A027226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9E190F0-825D-C2A8-36F1-ADD4AF2E9AC2}"/>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74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C26FC-16E2-C5FB-0407-0A04E8AC166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CCE0E6B-1F1E-7E43-FA9E-C01C0E176602}"/>
              </a:ext>
            </a:extLst>
          </p:cNvPr>
          <p:cNvSpPr txBox="1"/>
          <p:nvPr/>
        </p:nvSpPr>
        <p:spPr>
          <a:xfrm>
            <a:off x="975688" y="2261967"/>
            <a:ext cx="12290369" cy="7509748"/>
          </a:xfrm>
          <a:prstGeom prst="rect">
            <a:avLst/>
          </a:prstGeom>
        </p:spPr>
        <p:txBody>
          <a:bodyPr wrap="square" lIns="0" tIns="0" rIns="0" bIns="0" rtlCol="0" anchor="t">
            <a:spAutoFit/>
          </a:bodyPr>
          <a:lstStyle/>
          <a:p>
            <a:r>
              <a:rPr lang="en-US" sz="4800" dirty="0"/>
              <a:t>C</a:t>
            </a:r>
            <a:r>
              <a:rPr lang="en-US" sz="4000" dirty="0"/>
              <a:t>reator God,</a:t>
            </a:r>
          </a:p>
          <a:p>
            <a:r>
              <a:rPr lang="en-US" sz="4000" dirty="0"/>
              <a:t>the world is in crisis.</a:t>
            </a:r>
          </a:p>
          <a:p>
            <a:r>
              <a:rPr lang="en-US" sz="4000" dirty="0"/>
              <a:t>We see and acknowledge the changes around us</a:t>
            </a:r>
          </a:p>
          <a:p>
            <a:r>
              <a:rPr lang="en-US" sz="4000" dirty="0"/>
              <a:t>and we want to do what’s right but</a:t>
            </a:r>
          </a:p>
          <a:p>
            <a:r>
              <a:rPr lang="en-US" sz="4000" dirty="0"/>
              <a:t>we do not always know what that is</a:t>
            </a:r>
          </a:p>
          <a:p>
            <a:r>
              <a:rPr lang="en-US" sz="4000" dirty="0"/>
              <a:t>or agree what is best to do.</a:t>
            </a:r>
          </a:p>
          <a:p>
            <a:endParaRPr lang="en-US" sz="4000" dirty="0"/>
          </a:p>
          <a:p>
            <a:r>
              <a:rPr lang="en-US" sz="4000" dirty="0"/>
              <a:t>Help us to hear your Spirit calling us to advocate</a:t>
            </a:r>
          </a:p>
          <a:p>
            <a:r>
              <a:rPr lang="en-US" sz="4000" dirty="0"/>
              <a:t>for fair and just assistance</a:t>
            </a:r>
          </a:p>
          <a:p>
            <a:r>
              <a:rPr lang="en-US" sz="4000" dirty="0"/>
              <a:t>for people in the Global South</a:t>
            </a:r>
          </a:p>
          <a:p>
            <a:r>
              <a:rPr lang="en-US" sz="4000" dirty="0"/>
              <a:t>who have contributed least to the crisis,</a:t>
            </a:r>
          </a:p>
          <a:p>
            <a:r>
              <a:rPr lang="en-US" sz="4000" dirty="0"/>
              <a:t>and yet are facing more of the worst impacts.</a:t>
            </a:r>
            <a:endParaRPr lang="en-US" sz="4000" b="1" i="1" dirty="0"/>
          </a:p>
        </p:txBody>
      </p:sp>
      <p:sp>
        <p:nvSpPr>
          <p:cNvPr id="2" name="Rectangle: Rounded Corners 1">
            <a:extLst>
              <a:ext uri="{FF2B5EF4-FFF2-40B4-BE49-F238E27FC236}">
                <a16:creationId xmlns:a16="http://schemas.microsoft.com/office/drawing/2014/main" id="{1E74EFAC-CFF6-B817-DD5B-55253BAD59DF}"/>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25</a:t>
            </a:r>
          </a:p>
        </p:txBody>
      </p:sp>
    </p:spTree>
    <p:extLst>
      <p:ext uri="{BB962C8B-B14F-4D97-AF65-F5344CB8AC3E}">
        <p14:creationId xmlns:p14="http://schemas.microsoft.com/office/powerpoint/2010/main" val="1209299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3A86B-DB0B-3D2F-48AC-64775D4593A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AB57F5E4-6DB2-3701-08A8-BA130F8D4071}"/>
              </a:ext>
            </a:extLst>
          </p:cNvPr>
          <p:cNvSpPr txBox="1"/>
          <p:nvPr/>
        </p:nvSpPr>
        <p:spPr>
          <a:xfrm>
            <a:off x="975688" y="2261967"/>
            <a:ext cx="12290369" cy="6586418"/>
          </a:xfrm>
          <a:prstGeom prst="rect">
            <a:avLst/>
          </a:prstGeom>
        </p:spPr>
        <p:txBody>
          <a:bodyPr wrap="square" lIns="0" tIns="0" rIns="0" bIns="0" rtlCol="0" anchor="t">
            <a:spAutoFit/>
          </a:bodyPr>
          <a:lstStyle/>
          <a:p>
            <a:r>
              <a:rPr lang="en-US" sz="4000" dirty="0"/>
              <a:t>We pray for forgiveness for when we have taken too much</a:t>
            </a:r>
          </a:p>
          <a:p>
            <a:r>
              <a:rPr lang="en-US" sz="4000" dirty="0"/>
              <a:t>or cared too little,</a:t>
            </a:r>
          </a:p>
          <a:p>
            <a:r>
              <a:rPr lang="en-US" sz="4000" dirty="0"/>
              <a:t>for hearts willing to change,</a:t>
            </a:r>
          </a:p>
          <a:p>
            <a:r>
              <a:rPr lang="en-US" sz="4000" dirty="0"/>
              <a:t>for the wisdom to know what to do and</a:t>
            </a:r>
          </a:p>
          <a:p>
            <a:r>
              <a:rPr lang="en-US" sz="4000" dirty="0"/>
              <a:t>for the will to live in ways that respect and sustain</a:t>
            </a:r>
          </a:p>
          <a:p>
            <a:r>
              <a:rPr lang="en-US" sz="4000" dirty="0"/>
              <a:t>the integrity of your creation.</a:t>
            </a:r>
          </a:p>
          <a:p>
            <a:endParaRPr lang="en-US" sz="4000" dirty="0"/>
          </a:p>
          <a:p>
            <a:r>
              <a:rPr lang="en-US" sz="4000" dirty="0"/>
              <a:t>These things we pray in the name of Jesus,</a:t>
            </a:r>
          </a:p>
          <a:p>
            <a:r>
              <a:rPr lang="en-US" sz="4000" dirty="0"/>
              <a:t>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Adapted from the PCC’s Climate Crisis Resource (2021).</a:t>
            </a:r>
            <a:endParaRPr lang="en-US" sz="4000" b="1" i="1" dirty="0"/>
          </a:p>
        </p:txBody>
      </p:sp>
      <p:sp>
        <p:nvSpPr>
          <p:cNvPr id="2" name="Rectangle: Rounded Corners 1">
            <a:extLst>
              <a:ext uri="{FF2B5EF4-FFF2-40B4-BE49-F238E27FC236}">
                <a16:creationId xmlns:a16="http://schemas.microsoft.com/office/drawing/2014/main" id="{965A197E-1A9E-FC87-538E-1A09E1A25358}"/>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25</a:t>
            </a:r>
          </a:p>
        </p:txBody>
      </p:sp>
    </p:spTree>
    <p:extLst>
      <p:ext uri="{BB962C8B-B14F-4D97-AF65-F5344CB8AC3E}">
        <p14:creationId xmlns:p14="http://schemas.microsoft.com/office/powerpoint/2010/main" val="25849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A6079-A69A-AE7E-4679-046FE5F50C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8BA2C4-58E8-A8E1-684A-C3945221117E}"/>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14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721D0-A21C-AE47-1B03-843F15152D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1BE0249-30D8-74A2-F6F5-596FFD3A4367}"/>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755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131D4-8953-E080-15C9-6FB798F56F1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5647EE6-F92A-4258-736F-E64AFC8A3477}"/>
              </a:ext>
            </a:extLst>
          </p:cNvPr>
          <p:cNvSpPr txBox="1"/>
          <p:nvPr/>
        </p:nvSpPr>
        <p:spPr>
          <a:xfrm>
            <a:off x="975688" y="2813247"/>
            <a:ext cx="12849494" cy="6001643"/>
          </a:xfrm>
          <a:prstGeom prst="rect">
            <a:avLst/>
          </a:prstGeom>
        </p:spPr>
        <p:txBody>
          <a:bodyPr wrap="square" lIns="0" tIns="0" rIns="0" bIns="0" rtlCol="0" anchor="t">
            <a:spAutoFit/>
          </a:bodyPr>
          <a:lstStyle/>
          <a:p>
            <a:r>
              <a:rPr lang="en-US" sz="4000" b="1" dirty="0">
                <a:solidFill>
                  <a:srgbClr val="948A54"/>
                </a:solidFill>
              </a:rPr>
              <a:t>Pray alongside AGAPE, a PWS&amp;D partner in Nicaragua:</a:t>
            </a:r>
          </a:p>
          <a:p>
            <a:endParaRPr lang="en-US" sz="4000" dirty="0"/>
          </a:p>
          <a:p>
            <a:r>
              <a:rPr lang="en-US" sz="4800" dirty="0"/>
              <a:t>L</a:t>
            </a:r>
            <a:r>
              <a:rPr lang="en-US" sz="4000" dirty="0"/>
              <a:t>ord, we come to you in gratitude for the freedom to worship that exists in our country. We pray for those we serve, that they may continue to be faithful to God in any circumstance or context. </a:t>
            </a:r>
          </a:p>
          <a:p>
            <a:endParaRPr lang="en-US" sz="4000" dirty="0"/>
          </a:p>
          <a:p>
            <a:r>
              <a:rPr lang="en-US" sz="4000" dirty="0"/>
              <a:t>Amen.</a:t>
            </a:r>
          </a:p>
          <a:p>
            <a:endParaRPr lang="en-US" sz="3400" i="1" dirty="0"/>
          </a:p>
          <a:p>
            <a:r>
              <a:rPr lang="en-US" sz="2800" b="1" i="1" dirty="0"/>
              <a:t>Written by Emily Reyes, Executive Director of AGAPE.</a:t>
            </a:r>
          </a:p>
        </p:txBody>
      </p:sp>
      <p:sp>
        <p:nvSpPr>
          <p:cNvPr id="2" name="Rectangle: Rounded Corners 1">
            <a:extLst>
              <a:ext uri="{FF2B5EF4-FFF2-40B4-BE49-F238E27FC236}">
                <a16:creationId xmlns:a16="http://schemas.microsoft.com/office/drawing/2014/main" id="{3AAEADB8-C565-90F1-5DA1-98D011EC9AF5}"/>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a:t>
            </a:r>
          </a:p>
        </p:txBody>
      </p:sp>
    </p:spTree>
    <p:extLst>
      <p:ext uri="{BB962C8B-B14F-4D97-AF65-F5344CB8AC3E}">
        <p14:creationId xmlns:p14="http://schemas.microsoft.com/office/powerpoint/2010/main" val="135362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CAA86-A48A-9D8D-5D3F-839E495AFFF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B82790A-A6D7-FBA9-C36B-71D09C5C0B0A}"/>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55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D3D85-B52E-458B-AA7C-FE887C2238C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F74E482-8565-F7A4-9BBE-BBB6B287CD5A}"/>
              </a:ext>
            </a:extLst>
          </p:cNvPr>
          <p:cNvSpPr txBox="1"/>
          <p:nvPr/>
        </p:nvSpPr>
        <p:spPr>
          <a:xfrm>
            <a:off x="975688" y="2813247"/>
            <a:ext cx="12849494" cy="5478423"/>
          </a:xfrm>
          <a:prstGeom prst="rect">
            <a:avLst/>
          </a:prstGeom>
        </p:spPr>
        <p:txBody>
          <a:bodyPr wrap="square" lIns="0" tIns="0" rIns="0" bIns="0" rtlCol="0" anchor="t">
            <a:spAutoFit/>
          </a:bodyPr>
          <a:lstStyle/>
          <a:p>
            <a:r>
              <a:rPr lang="en-US" sz="4800" dirty="0"/>
              <a:t>C</a:t>
            </a:r>
            <a:r>
              <a:rPr lang="en-US" sz="4000" dirty="0"/>
              <a:t>ompassionate God,</a:t>
            </a:r>
          </a:p>
          <a:p>
            <a:r>
              <a:rPr lang="en-US" sz="4000" dirty="0"/>
              <a:t>you see the struggles of the poor</a:t>
            </a:r>
          </a:p>
          <a:p>
            <a:r>
              <a:rPr lang="en-US" sz="4000" dirty="0"/>
              <a:t>and the burdens of the marginalized.</a:t>
            </a:r>
          </a:p>
          <a:p>
            <a:r>
              <a:rPr lang="en-US" sz="4000" dirty="0"/>
              <a:t>We lift up to you</a:t>
            </a:r>
          </a:p>
          <a:p>
            <a:r>
              <a:rPr lang="en-US" sz="4000" dirty="0"/>
              <a:t>those who are sick, suffering and in need of care.</a:t>
            </a:r>
          </a:p>
          <a:p>
            <a:endParaRPr lang="en-US" sz="4000" dirty="0"/>
          </a:p>
          <a:p>
            <a:r>
              <a:rPr lang="en-US" sz="4000" dirty="0"/>
              <a:t>May the Duncan Hospital be a refuge of your love,</a:t>
            </a:r>
          </a:p>
          <a:p>
            <a:r>
              <a:rPr lang="en-US" sz="4000" dirty="0"/>
              <a:t>where the broken find restoration and the weary find peace.</a:t>
            </a:r>
          </a:p>
          <a:p>
            <a:endParaRPr lang="en-US" sz="2800" b="1" i="1" dirty="0"/>
          </a:p>
        </p:txBody>
      </p:sp>
      <p:sp>
        <p:nvSpPr>
          <p:cNvPr id="2" name="Rectangle: Rounded Corners 1">
            <a:extLst>
              <a:ext uri="{FF2B5EF4-FFF2-40B4-BE49-F238E27FC236}">
                <a16:creationId xmlns:a16="http://schemas.microsoft.com/office/drawing/2014/main" id="{72AD8817-7A64-E6D0-F277-447F853AAAE0}"/>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a:t>
            </a:r>
          </a:p>
        </p:txBody>
      </p:sp>
      <p:sp>
        <p:nvSpPr>
          <p:cNvPr id="3" name="TextBox 2">
            <a:extLst>
              <a:ext uri="{FF2B5EF4-FFF2-40B4-BE49-F238E27FC236}">
                <a16:creationId xmlns:a16="http://schemas.microsoft.com/office/drawing/2014/main" id="{2933AA30-54FB-4A7F-9E52-4944F812FF14}"/>
              </a:ext>
            </a:extLst>
          </p:cNvPr>
          <p:cNvSpPr txBox="1"/>
          <p:nvPr/>
        </p:nvSpPr>
        <p:spPr>
          <a:xfrm>
            <a:off x="13266057" y="9347200"/>
            <a:ext cx="628698"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139557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8004</TotalTime>
  <Words>2554</Words>
  <Application>Microsoft Office PowerPoint</Application>
  <PresentationFormat>Custom</PresentationFormat>
  <Paragraphs>257</Paragraphs>
  <Slides>59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Calibri</vt:lpstr>
      <vt:lpstr>Arial</vt:lpstr>
      <vt:lpstr>Aptos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Sunday in Advent: HOPE (Presentation)</dc:title>
  <dc:creator>Emma Goldstein</dc:creator>
  <cp:lastModifiedBy>Emma Goldstein</cp:lastModifiedBy>
  <cp:revision>4</cp:revision>
  <dcterms:created xsi:type="dcterms:W3CDTF">2006-08-16T00:00:00Z</dcterms:created>
  <dcterms:modified xsi:type="dcterms:W3CDTF">2025-11-20T18:23:28Z</dcterms:modified>
  <dc:identifier>DAG1-hyc-l8</dc:identifier>
</cp:coreProperties>
</file>