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349" r:id="rId3"/>
    <p:sldId id="413" r:id="rId4"/>
    <p:sldId id="404" r:id="rId5"/>
    <p:sldId id="405" r:id="rId6"/>
    <p:sldId id="352" r:id="rId7"/>
    <p:sldId id="431" r:id="rId8"/>
    <p:sldId id="432" r:id="rId9"/>
    <p:sldId id="439" r:id="rId10"/>
    <p:sldId id="269" r:id="rId11"/>
    <p:sldId id="358" r:id="rId12"/>
    <p:sldId id="440" r:id="rId13"/>
    <p:sldId id="442" r:id="rId14"/>
    <p:sldId id="441" r:id="rId15"/>
    <p:sldId id="275" r:id="rId16"/>
    <p:sldId id="368" r:id="rId17"/>
    <p:sldId id="450" r:id="rId18"/>
    <p:sldId id="414" r:id="rId19"/>
    <p:sldId id="415" r:id="rId20"/>
    <p:sldId id="281" r:id="rId21"/>
    <p:sldId id="453" r:id="rId22"/>
    <p:sldId id="463" r:id="rId23"/>
    <p:sldId id="454" r:id="rId24"/>
    <p:sldId id="455" r:id="rId25"/>
    <p:sldId id="287" r:id="rId26"/>
    <p:sldId id="420" r:id="rId27"/>
    <p:sldId id="465" r:id="rId28"/>
    <p:sldId id="464" r:id="rId29"/>
    <p:sldId id="466" r:id="rId30"/>
    <p:sldId id="311" r:id="rId31"/>
    <p:sldId id="391" r:id="rId32"/>
    <p:sldId id="489" r:id="rId33"/>
    <p:sldId id="421" r:id="rId34"/>
    <p:sldId id="473" r:id="rId35"/>
    <p:sldId id="474" r:id="rId36"/>
    <p:sldId id="345" r:id="rId37"/>
    <p:sldId id="398" r:id="rId38"/>
    <p:sldId id="479" r:id="rId39"/>
    <p:sldId id="488" r:id="rId4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DE366B-9AD7-E7C5-3F70-F6CFA0DC3E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DE26F-A7AC-6161-DBBC-6AAC94C110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4C374-6115-DD41-A1A1-8CFA61DB6AD6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924E2-ED77-7C1C-B15A-C723950BB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A159E-C5BB-1178-0EF1-BCB0672344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0929-5CA5-4C47-A25E-C318E72F7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9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7AC4D3-6530-C44A-8A94-777BE584D6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DCB99-CF26-5746-8622-C94B6BB2F6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9887F21-9986-024A-B6EE-4ECBFAF04EED}" type="datetimeFigureOut">
              <a:rPr lang="en-US"/>
              <a:pPr>
                <a:defRPr/>
              </a:pPr>
              <a:t>12/6/23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B79601-2429-A64F-8FED-9219AEC1A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3BBA32-996C-404E-89F7-F49D63895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EC20B-614A-5B45-B856-B2614D72EF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D33FE-64D4-124F-B79F-08D3F0F05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10DC6FA-6904-364A-AF58-E8FD92242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2AEF909B-507B-9E43-9994-D06291ECD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B0ED6FB-A332-2F43-8FEE-432D0763C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923A318-BB2F-F147-A3B3-74A912FEB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91C35F-0532-AD48-8D74-B378AB8205D8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2AEF909B-507B-9E43-9994-D06291ECD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B0ED6FB-A332-2F43-8FEE-432D0763C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923A318-BB2F-F147-A3B3-74A912FEB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91C35F-0532-AD48-8D74-B378AB8205D8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570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2AEF909B-507B-9E43-9994-D06291ECD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B0ED6FB-A332-2F43-8FEE-432D0763C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923A318-BB2F-F147-A3B3-74A912FEB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91C35F-0532-AD48-8D74-B378AB8205D8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13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2AEF909B-507B-9E43-9994-D06291ECD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AB0ED6FB-A332-2F43-8FEE-432D0763C0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923A318-BB2F-F147-A3B3-74A912FEB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B91C35F-0532-AD48-8D74-B378AB8205D8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99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48AF-6D0E-4545-B2A9-C0F5E939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7C3A4-AF18-4043-9EA6-6939E14FD412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1A810-4585-E846-9D19-AE5AAAA8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1C46-A933-1146-BF4E-28D8BF99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F5AB1-5292-FF48-8511-BAEF27A23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88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A2F12-D05E-5D4F-88E5-A2EFDFEF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3AF49-DA0D-314C-8FC3-405E38BE3406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7858-B2BF-C341-A6C4-0E3E294C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B2878-7F51-2648-87ED-87333637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00E90-83B7-7C40-8DDD-6A987275F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49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EE54-EBAC-5743-9C14-99B31D953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BDEBC-EDD5-194B-878B-2D72CD1A8A9D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8C186-8E7A-4C41-87C6-F6C85D9A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3017E-D81E-9A41-BFE5-F629837E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07F0B-D5D1-5344-82A2-E0B9BC3A8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20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88E8E-C9B1-764E-91F8-4B62682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C5D3D-89AD-F145-9879-ABAFFAE723EE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21109-4A3F-6543-B116-063796DF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380FD-0B87-164F-9C56-4C7423FA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C9238-6850-D64E-97A4-834838C38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9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F6451-776C-B84D-A9DB-44C468CD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E71E5-1D7C-3C4D-A111-051467791E67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CBA54-54BE-D349-A40D-18112FF2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558C8-4C7C-3143-A6D4-0036DCF0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F8F4-7913-5A48-B6F2-D3413D78B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87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95B745-DECA-ED45-AA3C-0790FD48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7CD32-0E9C-6F4B-AA9E-3617B6B30AEB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7EDD67-7B10-B249-82A9-7FA43E89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0BDC93-5B4C-4646-B531-4CB29097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54E2E-8515-5746-8346-1B4995F8C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84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B4DF7E-041E-FD46-9DBE-2D103012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9CB6-BA29-D441-832E-549711013591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E42CBEB-5DAB-4D44-87F3-E7B9754F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072FCA-6721-9243-8597-2A70BABA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06C8-5243-9441-9435-93D35CFE5D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F10F43-01C0-C545-AE95-EE635FB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7F6B1-4B11-5547-9684-C3EE4AE33B61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E22567-B6AB-7041-89C1-E7C8D93D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60208B-DEC5-A04D-B062-FCF6FF53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74CB-E99C-F24E-B820-598B11E287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25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F97CE4-7F13-CE48-96CF-11BEB639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01924-5DC9-C649-8787-27DBFB433388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D09E30-6C6D-004A-AC02-DE875B4A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500D68-7BE4-A746-962F-3B1ACC82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AA4C0-96E9-054C-B83A-D6C43348C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02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E4E0B1-F8BD-F647-AA12-1CF5E1A5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2825C-BD30-9149-A331-7E223CAB7D7C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2A771-939E-5F42-9A8E-57B0DA6F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46A31D-F6E1-5A44-BE02-EB1EDE85D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EDA43-7D3C-314D-932C-30EF331F94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16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5A219A-EEAF-DD4A-AB6A-512B2900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293E4-B144-A242-8038-5AD401090B49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C23A5E-0960-CA4A-9E43-C18B5A9C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C7A81B-9CD6-FA44-8C8D-3E338590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D1EA5-5DD3-C046-96A5-C465E0E60A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77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3EAD746-7857-8340-9FBE-C54F6B5AA2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34ED01E-6C45-3D4F-9831-A9A868920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F9D85-0DB0-D24F-B20D-EE3072850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E301D4A-1909-CB4D-A975-103707635787}" type="datetimeFigureOut">
              <a:rPr lang="en-US" altLang="en-US"/>
              <a:pPr>
                <a:defRPr/>
              </a:pPr>
              <a:t>12/6/23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F32AC-2580-7143-AE99-795CAA484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72AF-EBC9-2A45-81E9-BDF749C34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C4E7637-9447-4E48-AF02-64DCBCAEF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7" name="Picture 16" descr="A black background with a black border&#10;&#10;Description automatically generated">
            <a:extLst>
              <a:ext uri="{FF2B5EF4-FFF2-40B4-BE49-F238E27FC236}">
                <a16:creationId xmlns:a16="http://schemas.microsoft.com/office/drawing/2014/main" id="{AC0A16A8-5925-CB3B-4F12-2FF4F53EC6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1491" y="4383364"/>
            <a:ext cx="7174396" cy="23914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1">
            <a:extLst>
              <a:ext uri="{FF2B5EF4-FFF2-40B4-BE49-F238E27FC236}">
                <a16:creationId xmlns:a16="http://schemas.microsoft.com/office/drawing/2014/main" id="{580DD3ED-146D-B94E-91F5-87F5B5DEB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303213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First Sunday in Lent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8C969-6A1D-6745-BCD0-146D76E58FE8}"/>
              </a:ext>
            </a:extLst>
          </p:cNvPr>
          <p:cNvSpPr txBox="1"/>
          <p:nvPr/>
        </p:nvSpPr>
        <p:spPr>
          <a:xfrm>
            <a:off x="306011" y="1601390"/>
            <a:ext cx="692753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this first Sunday of 				Lent, we find Jesus in 					the wilderness, facing 				temptation. And forty 				days in the wilderness 				is a long time.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8000" dirty="0"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51CA8A-EC1C-FD07-4703-1124A7EF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80" b="438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>
            <a:extLst>
              <a:ext uri="{FF2B5EF4-FFF2-40B4-BE49-F238E27FC236}">
                <a16:creationId xmlns:a16="http://schemas.microsoft.com/office/drawing/2014/main" id="{A04CB8C0-1E28-F94E-9134-5C185FFF5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89" y="2006216"/>
            <a:ext cx="6939273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this third Sunday 					of Lent, we see Jesus, </a:t>
            </a:r>
            <a:r>
              <a:rPr lang="en-CA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		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overturning the tables 				of the money changers 				as he drove them out 					of the temple.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AF066072-82BF-D24D-AA04-CC9179C2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Third Sunday in Lent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F3E667B-2316-184A-884A-52F5A76B3112}"/>
              </a:ext>
            </a:extLst>
          </p:cNvPr>
          <p:cNvSpPr/>
          <p:nvPr/>
        </p:nvSpPr>
        <p:spPr>
          <a:xfrm flipH="1">
            <a:off x="7261225" y="1436688"/>
            <a:ext cx="1905000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33F2C5-3BF6-FE91-F83F-A366B42EB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Third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C9C21-A443-3F73-20D4-65B580EC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200" b="2720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>
            <a:extLst>
              <a:ext uri="{FF2B5EF4-FFF2-40B4-BE49-F238E27FC236}">
                <a16:creationId xmlns:a16="http://schemas.microsoft.com/office/drawing/2014/main" id="{A04CB8C0-1E28-F94E-9134-5C185FFF5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94" y="2764105"/>
            <a:ext cx="638361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surprised by 				his actions. </a:t>
            </a:r>
            <a:endParaRPr lang="en-CA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F3E667B-2316-184A-884A-52F5A76B3112}"/>
              </a:ext>
            </a:extLst>
          </p:cNvPr>
          <p:cNvSpPr/>
          <p:nvPr/>
        </p:nvSpPr>
        <p:spPr>
          <a:xfrm flipH="1">
            <a:off x="7261225" y="1436688"/>
            <a:ext cx="1905000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BFA4F6-2AAD-54A6-8BF1-1FD82E245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Third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5425E-38C8-8D49-6519-B2AC9D95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200" b="2720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532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>
            <a:extLst>
              <a:ext uri="{FF2B5EF4-FFF2-40B4-BE49-F238E27FC236}">
                <a16:creationId xmlns:a16="http://schemas.microsoft.com/office/drawing/2014/main" id="{A04CB8C0-1E28-F94E-9134-5C185FFF5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796" y="2062153"/>
            <a:ext cx="6551778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Yet there is much in our 			lives and the world that 			needs to be overturned 			and driven out.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4000" dirty="0">
              <a:solidFill>
                <a:srgbClr val="211D1E"/>
              </a:solidFill>
              <a:effectLst/>
              <a:latin typeface="+mn-lt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F3E667B-2316-184A-884A-52F5A76B3112}"/>
              </a:ext>
            </a:extLst>
          </p:cNvPr>
          <p:cNvSpPr/>
          <p:nvPr/>
        </p:nvSpPr>
        <p:spPr>
          <a:xfrm flipH="1">
            <a:off x="7261225" y="1436688"/>
            <a:ext cx="1905000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F0F27-BF11-2642-2FB8-AB7F7489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Third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4E847-E5D8-46B5-3035-33F582AE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200" b="2720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657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>
            <a:extLst>
              <a:ext uri="{FF2B5EF4-FFF2-40B4-BE49-F238E27FC236}">
                <a16:creationId xmlns:a16="http://schemas.microsoft.com/office/drawing/2014/main" id="{A04CB8C0-1E28-F94E-9134-5C185FFF5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95" y="1703747"/>
            <a:ext cx="7396957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the name of Jesus, 						we work to overcome 					oppression, poverty, 						and injustice in our local 				communities and with 					partners around the world.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4000" dirty="0">
              <a:effectLst/>
              <a:latin typeface="+mn-lt"/>
            </a:endParaRP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AF066072-82BF-D24D-AA04-CC9179C2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Third Sunday in Lent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F3E667B-2316-184A-884A-52F5A76B3112}"/>
              </a:ext>
            </a:extLst>
          </p:cNvPr>
          <p:cNvSpPr/>
          <p:nvPr/>
        </p:nvSpPr>
        <p:spPr>
          <a:xfrm flipH="1">
            <a:off x="7261225" y="1436688"/>
            <a:ext cx="1905000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3E69E8-F03B-8B9D-7B78-4DC96004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Third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AE992-47C5-ADAD-D5CD-1DF3F5F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7200" b="2720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06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>
            <a:extLst>
              <a:ext uri="{FF2B5EF4-FFF2-40B4-BE49-F238E27FC236}">
                <a16:creationId xmlns:a16="http://schemas.microsoft.com/office/drawing/2014/main" id="{4001E110-9FF8-834C-B4A2-534EF5930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53" y="1784350"/>
            <a:ext cx="7919491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On this fourth Sunday of Lent, 			we overhear a nighttime 					conversation between Jesus 				and a Pharisee named 						Nicodemus.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507F69C-FAA9-C143-B4FF-46FD1BCA268C}"/>
              </a:ext>
            </a:extLst>
          </p:cNvPr>
          <p:cNvSpPr/>
          <p:nvPr/>
        </p:nvSpPr>
        <p:spPr>
          <a:xfrm flipH="1">
            <a:off x="7218363" y="1435100"/>
            <a:ext cx="1925637" cy="3492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D92EC-7EBE-3B1C-C167-7471995F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Fourth Sunday in Lent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336D1-7ED0-3101-4899-41648DC7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721" r="3721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>
            <a:extLst>
              <a:ext uri="{FF2B5EF4-FFF2-40B4-BE49-F238E27FC236}">
                <a16:creationId xmlns:a16="http://schemas.microsoft.com/office/drawing/2014/main" id="{4001E110-9FF8-834C-B4A2-534EF5930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03" y="2161682"/>
            <a:ext cx="7989669" cy="329320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Jesus says we must be born 					anew 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</a:rPr>
              <a:t>and born of the Spirit.    				With Nicodemus we 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ask, 					    “How can these things be?”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altLang="en-US" sz="4000" dirty="0">
              <a:latin typeface="+mn-lt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2507F69C-FAA9-C143-B4FF-46FD1BCA268C}"/>
              </a:ext>
            </a:extLst>
          </p:cNvPr>
          <p:cNvSpPr/>
          <p:nvPr/>
        </p:nvSpPr>
        <p:spPr>
          <a:xfrm flipH="1">
            <a:off x="7218363" y="1435100"/>
            <a:ext cx="1925637" cy="3492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C7F84-E9CC-ADDF-35E5-D710C0BCE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Fourth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2F69A-1374-721B-90EA-95C77A33E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721" r="3721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46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>
            <a:extLst>
              <a:ext uri="{FF2B5EF4-FFF2-40B4-BE49-F238E27FC236}">
                <a16:creationId xmlns:a16="http://schemas.microsoft.com/office/drawing/2014/main" id="{68C42E50-AF3C-C94A-8E7B-7E30E9584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1" y="1785938"/>
            <a:ext cx="7451833" cy="41180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</a:t>
            </a:r>
            <a:r>
              <a:rPr lang="en-US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But maybe it’s not all about 				understanding these mysteries.</a:t>
            </a:r>
            <a:endParaRPr lang="en-CA" sz="3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CA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Maybe it’s about hearing, 					believing and sharing the good 			news with our words and our 			actions.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altLang="en-US" i="1" dirty="0">
              <a:latin typeface="+mn-lt"/>
            </a:endParaRPr>
          </a:p>
        </p:txBody>
      </p:sp>
      <p:sp>
        <p:nvSpPr>
          <p:cNvPr id="23556" name="TextBox 1">
            <a:extLst>
              <a:ext uri="{FF2B5EF4-FFF2-40B4-BE49-F238E27FC236}">
                <a16:creationId xmlns:a16="http://schemas.microsoft.com/office/drawing/2014/main" id="{56A5DD3A-C8CA-8F4C-B9C8-0C79513C7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Barlow" pitchFamily="2" charset="77"/>
              </a:rPr>
              <a:t>The Fourth Sunday in Lent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21CBB2E-6E2D-6E4C-AAA2-B8732C81446E}"/>
              </a:ext>
            </a:extLst>
          </p:cNvPr>
          <p:cNvSpPr/>
          <p:nvPr/>
        </p:nvSpPr>
        <p:spPr>
          <a:xfrm flipH="1">
            <a:off x="7081838" y="1436688"/>
            <a:ext cx="2084387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0">
            <a:extLst>
              <a:ext uri="{FF2B5EF4-FFF2-40B4-BE49-F238E27FC236}">
                <a16:creationId xmlns:a16="http://schemas.microsoft.com/office/drawing/2014/main" id="{55E391BA-AE51-434A-9545-5D20144EC4B0}"/>
              </a:ext>
            </a:extLst>
          </p:cNvPr>
          <p:cNvSpPr/>
          <p:nvPr/>
        </p:nvSpPr>
        <p:spPr>
          <a:xfrm flipH="1">
            <a:off x="7218363" y="1435100"/>
            <a:ext cx="1925637" cy="3492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3625D-E669-6774-6A4B-09F28E3C6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Fourth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B9D9B-CB1B-18E4-4530-E6D4B929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721" r="3721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>
            <a:extLst>
              <a:ext uri="{FF2B5EF4-FFF2-40B4-BE49-F238E27FC236}">
                <a16:creationId xmlns:a16="http://schemas.microsoft.com/office/drawing/2014/main" id="{3904566B-304B-0A4A-B3AC-BD479C316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00" y="1670050"/>
            <a:ext cx="7520281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“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God so loved the 						  world that he gave his 						  only Son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 that everyone 				  who believes in him may 				  not perish but may have 					  eternal life.”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87A9E7C9-A590-0946-8343-54B3D6E766D7}"/>
              </a:ext>
            </a:extLst>
          </p:cNvPr>
          <p:cNvSpPr/>
          <p:nvPr/>
        </p:nvSpPr>
        <p:spPr>
          <a:xfrm flipH="1">
            <a:off x="7081838" y="1436688"/>
            <a:ext cx="2084387" cy="342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10">
            <a:extLst>
              <a:ext uri="{FF2B5EF4-FFF2-40B4-BE49-F238E27FC236}">
                <a16:creationId xmlns:a16="http://schemas.microsoft.com/office/drawing/2014/main" id="{187AC9BC-74A4-6744-8E08-29E29BA3C00E}"/>
              </a:ext>
            </a:extLst>
          </p:cNvPr>
          <p:cNvSpPr/>
          <p:nvPr/>
        </p:nvSpPr>
        <p:spPr>
          <a:xfrm flipH="1">
            <a:off x="7218363" y="1435100"/>
            <a:ext cx="1925637" cy="34925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16090-C001-F3ED-8845-D0970F036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Fourth Sunday in Lent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269FF-E484-CE11-93F8-D11B6D49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721" r="3721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9A71F9-4FD5-FC48-822B-E50E4DF605A0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63199-858B-519C-EF15-D75DCE1C233C}"/>
              </a:ext>
            </a:extLst>
          </p:cNvPr>
          <p:cNvSpPr txBox="1"/>
          <p:nvPr/>
        </p:nvSpPr>
        <p:spPr>
          <a:xfrm>
            <a:off x="502472" y="2257661"/>
            <a:ext cx="8374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 too experience </a:t>
            </a:r>
          </a:p>
          <a:p>
            <a:r>
              <a:rPr lang="en-US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wilderness times of temptation,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challenge and change.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n-lt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F650A97-C2C7-0019-8433-6BD6AEA7A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303213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First Sunday in Lent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A1B2F1-0B1F-629E-0243-A4416525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80" b="438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1">
            <a:extLst>
              <a:ext uri="{FF2B5EF4-FFF2-40B4-BE49-F238E27FC236}">
                <a16:creationId xmlns:a16="http://schemas.microsoft.com/office/drawing/2014/main" id="{9983762B-B21F-CA45-BACF-93F48C0F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Fifth Sunday in Lent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9A71F9-4FD5-FC48-822B-E50E4DF605A0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63199-858B-519C-EF15-D75DCE1C233C}"/>
              </a:ext>
            </a:extLst>
          </p:cNvPr>
          <p:cNvSpPr txBox="1"/>
          <p:nvPr/>
        </p:nvSpPr>
        <p:spPr>
          <a:xfrm>
            <a:off x="681148" y="2011363"/>
            <a:ext cx="76850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this fifth Sunday of Lent, 				we discover a troubled Jesus 			in prayer as he 	contemplates 			his death on the cross.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FADEA-2010-3DEC-E457-AE544A3D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Fifth Sunday in Lent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969E3-B4A7-7991-9423-F010D95F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65" b="4365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13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1">
            <a:extLst>
              <a:ext uri="{FF2B5EF4-FFF2-40B4-BE49-F238E27FC236}">
                <a16:creationId xmlns:a16="http://schemas.microsoft.com/office/drawing/2014/main" id="{9983762B-B21F-CA45-BACF-93F48C0F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Fifth Sunday in Lent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9A71F9-4FD5-FC48-822B-E50E4DF605A0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63199-858B-519C-EF15-D75DCE1C233C}"/>
              </a:ext>
            </a:extLst>
          </p:cNvPr>
          <p:cNvSpPr txBox="1"/>
          <p:nvPr/>
        </p:nvSpPr>
        <p:spPr>
          <a:xfrm>
            <a:off x="682391" y="2277352"/>
            <a:ext cx="67939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 are grateful for the 				prayers of Jesus and for 			the times in the gospels 			when Jesus prayed.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EC300C-F095-3617-C69B-7FFF1DFD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Fifth Sunday in Lent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99EBB-1DF0-7E47-BE24-385DA7A6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65" b="4365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11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9A71F9-4FD5-FC48-822B-E50E4DF605A0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63199-858B-519C-EF15-D75DCE1C233C}"/>
              </a:ext>
            </a:extLst>
          </p:cNvPr>
          <p:cNvSpPr txBox="1"/>
          <p:nvPr/>
        </p:nvSpPr>
        <p:spPr>
          <a:xfrm>
            <a:off x="590436" y="1913211"/>
            <a:ext cx="7807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		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the Garden of </a:t>
            </a:r>
            <a:r>
              <a:rPr lang="en-US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ethsemane 				Jesus threw 	himself on the 					ground	and prayed, “Remove 					this cup from me; yet, not 						what I want, but what you want.”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3600" dirty="0">
              <a:effectLst/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15845-2270-463F-7F24-2E72A7776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Fifth Sunday in Lent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4572F-4D1C-AF42-60C7-F854FEF1D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65" b="4365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19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1">
            <a:extLst>
              <a:ext uri="{FF2B5EF4-FFF2-40B4-BE49-F238E27FC236}">
                <a16:creationId xmlns:a16="http://schemas.microsoft.com/office/drawing/2014/main" id="{9983762B-B21F-CA45-BACF-93F48C0F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34950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Fifth Sunday in Lent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9A71F9-4FD5-FC48-822B-E50E4DF605A0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17CFD-0A46-0F38-C62B-42C76C2491F4}"/>
              </a:ext>
            </a:extLst>
          </p:cNvPr>
          <p:cNvSpPr txBox="1"/>
          <p:nvPr/>
        </p:nvSpPr>
        <p:spPr>
          <a:xfrm>
            <a:off x="651012" y="1916770"/>
            <a:ext cx="74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so we pray, as Jesus 				taught us, </a:t>
            </a:r>
            <a:endParaRPr lang="en-CA" sz="40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   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“Thy kingdom come, 					    thy will be done,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on earth as it is in heaven.”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90E96-CD99-CFA9-71BF-CB1032A3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Fifth Sunday in Lent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B733A-0502-AD70-0FE7-478DDFBA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65" b="4365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74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>
            <a:extLst>
              <a:ext uri="{FF2B5EF4-FFF2-40B4-BE49-F238E27FC236}">
                <a16:creationId xmlns:a16="http://schemas.microsoft.com/office/drawing/2014/main" id="{FFC30E66-12FA-C544-9793-0BD29A9B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03" y="1961982"/>
            <a:ext cx="6656880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On this Palm Sunday, 					we see Jesus entering 				Jerusalem riding on a 					donkey, showing us the 				way of peace.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sz="4000" dirty="0">
              <a:latin typeface="+mn-lt"/>
            </a:endParaRPr>
          </a:p>
        </p:txBody>
      </p:sp>
      <p:sp>
        <p:nvSpPr>
          <p:cNvPr id="57348" name="TextBox 1">
            <a:extLst>
              <a:ext uri="{FF2B5EF4-FFF2-40B4-BE49-F238E27FC236}">
                <a16:creationId xmlns:a16="http://schemas.microsoft.com/office/drawing/2014/main" id="{B95E023A-70AE-9448-83A5-B818A9DA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12725"/>
            <a:ext cx="8670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Barlow" pitchFamily="2" charset="77"/>
              </a:rPr>
              <a:t>Palm/Passion Sunday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2DF8A36-58DA-B841-AD20-00C384511C6B}"/>
              </a:ext>
            </a:extLst>
          </p:cNvPr>
          <p:cNvSpPr/>
          <p:nvPr/>
        </p:nvSpPr>
        <p:spPr>
          <a:xfrm flipH="1">
            <a:off x="6200775" y="1436688"/>
            <a:ext cx="2965450" cy="215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081DD-41F7-7AE6-92A7-76AEE990F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Palm/Passion Sunday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CF847-653A-E8CC-E295-411170B3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54" b="9454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>
            <a:extLst>
              <a:ext uri="{FF2B5EF4-FFF2-40B4-BE49-F238E27FC236}">
                <a16:creationId xmlns:a16="http://schemas.microsoft.com/office/drawing/2014/main" id="{FFC30E66-12FA-C544-9793-0BD29A9B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802" y="2004992"/>
            <a:ext cx="6588070" cy="403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With palm branches in 				hand, we cry out 						   “Hosanna,” save us now, 			save us from our warring 			madness.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sz="4000" dirty="0">
              <a:latin typeface="+mn-lt"/>
            </a:endParaRPr>
          </a:p>
        </p:txBody>
      </p:sp>
      <p:sp>
        <p:nvSpPr>
          <p:cNvPr id="57348" name="TextBox 1">
            <a:extLst>
              <a:ext uri="{FF2B5EF4-FFF2-40B4-BE49-F238E27FC236}">
                <a16:creationId xmlns:a16="http://schemas.microsoft.com/office/drawing/2014/main" id="{B95E023A-70AE-9448-83A5-B818A9DA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12725"/>
            <a:ext cx="8670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Barlow" pitchFamily="2" charset="77"/>
              </a:rPr>
              <a:t>Palm/Passion Sunday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2DF8A36-58DA-B841-AD20-00C384511C6B}"/>
              </a:ext>
            </a:extLst>
          </p:cNvPr>
          <p:cNvSpPr/>
          <p:nvPr/>
        </p:nvSpPr>
        <p:spPr>
          <a:xfrm flipH="1">
            <a:off x="6200775" y="1436688"/>
            <a:ext cx="2965450" cy="215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430DB4-3DBA-6299-462C-A4273B772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Palm/Passion Sunday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38E5E-1ACA-8C9E-BF7F-70740CF50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54" b="9454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0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>
            <a:extLst>
              <a:ext uri="{FF2B5EF4-FFF2-40B4-BE49-F238E27FC236}">
                <a16:creationId xmlns:a16="http://schemas.microsoft.com/office/drawing/2014/main" id="{FFC30E66-12FA-C544-9793-0BD29A9B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510" y="1970722"/>
            <a:ext cx="7508049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“We affirm that God is at 					work when people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are 						ashamed of the inhumanity 				of war and work for peace 				with justice.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sz="4000" dirty="0">
              <a:latin typeface="+mn-lt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2DF8A36-58DA-B841-AD20-00C384511C6B}"/>
              </a:ext>
            </a:extLst>
          </p:cNvPr>
          <p:cNvSpPr/>
          <p:nvPr/>
        </p:nvSpPr>
        <p:spPr>
          <a:xfrm flipH="1">
            <a:off x="6200775" y="1436688"/>
            <a:ext cx="2965450" cy="215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C4C52-010C-E5DD-2AE0-78860A00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Palm/Passion Sunday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39952-5176-AA53-B9F7-4CA25B09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54" b="9454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69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3">
            <a:extLst>
              <a:ext uri="{FF2B5EF4-FFF2-40B4-BE49-F238E27FC236}">
                <a16:creationId xmlns:a16="http://schemas.microsoft.com/office/drawing/2014/main" id="{FFC30E66-12FA-C544-9793-0BD29A9B3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579" y="2367985"/>
            <a:ext cx="7019597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 pray for peace to him 			who is the Prince of 					Peace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.”	</a:t>
            </a:r>
          </a:p>
          <a:p>
            <a:pPr>
              <a:buNone/>
            </a:pP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Living Faith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8.5.3)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48" name="TextBox 1">
            <a:extLst>
              <a:ext uri="{FF2B5EF4-FFF2-40B4-BE49-F238E27FC236}">
                <a16:creationId xmlns:a16="http://schemas.microsoft.com/office/drawing/2014/main" id="{B95E023A-70AE-9448-83A5-B818A9DA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12725"/>
            <a:ext cx="8670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Barlow" pitchFamily="2" charset="77"/>
              </a:rPr>
              <a:t>Palm/Passion Sunday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2DF8A36-58DA-B841-AD20-00C384511C6B}"/>
              </a:ext>
            </a:extLst>
          </p:cNvPr>
          <p:cNvSpPr/>
          <p:nvPr/>
        </p:nvSpPr>
        <p:spPr>
          <a:xfrm flipH="1">
            <a:off x="6200775" y="1436688"/>
            <a:ext cx="2965450" cy="2159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275940-B908-FC5E-E810-FD0EA35C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Palm/Passion Sunday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F69D1-187B-3692-B5FF-760BE5CA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54" b="9454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7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A784FEC-2F52-3948-8BFF-DBEE85FCDDFA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DDC9C4-B013-8B4B-9F5D-79A5AE3EDA60}"/>
              </a:ext>
            </a:extLst>
          </p:cNvPr>
          <p:cNvSpPr txBox="1"/>
          <p:nvPr/>
        </p:nvSpPr>
        <p:spPr>
          <a:xfrm>
            <a:off x="0" y="1538101"/>
            <a:ext cx="9386888" cy="32932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br>
              <a:rPr lang="en-CA" sz="2800" dirty="0">
                <a:effectLst/>
                <a:latin typeface="Helvetica" pitchFamily="2" charset="0"/>
              </a:rPr>
            </a:br>
            <a:endParaRPr lang="en-CA" sz="2800" dirty="0">
              <a:effectLst/>
              <a:latin typeface="Helvetica" pitchFamily="2" charset="0"/>
            </a:endParaRPr>
          </a:p>
          <a:p>
            <a:r>
              <a:rPr lang="en-CA" sz="4400" dirty="0">
                <a:solidFill>
                  <a:srgbClr val="000000"/>
                </a:solidFill>
                <a:effectLst/>
                <a:latin typeface="+mn-lt"/>
              </a:rPr>
              <a:t>   </a:t>
            </a:r>
            <a:r>
              <a:rPr lang="en-CA" sz="4400" dirty="0">
                <a:solidFill>
                  <a:srgbClr val="211D1E"/>
                </a:solidFill>
                <a:latin typeface="+mn-lt"/>
              </a:rPr>
              <a:t>One: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Yet even in the wilderness and 							among the wild beasts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the angels cared for Jesus.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9ED6B6B-53DA-7A13-03C3-5CA4E6D5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303213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First Sunday in Lent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95A76D-6C4C-A3EA-9EC8-D774BCCE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80" b="438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>
            <a:extLst>
              <a:ext uri="{FF2B5EF4-FFF2-40B4-BE49-F238E27FC236}">
                <a16:creationId xmlns:a16="http://schemas.microsoft.com/office/drawing/2014/main" id="{216FF917-3365-C349-B5CF-4575D07D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24" y="2124528"/>
            <a:ext cx="6924401" cy="403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	Jesus took the towel, 					poured water into a 					basin and washed the 				feet of his disciples.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sz="4000" dirty="0">
              <a:latin typeface="+mn-lt"/>
            </a:endParaRP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65B570CB-2476-D94A-A9AE-67BB31A55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12725"/>
            <a:ext cx="8670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solidFill>
                <a:schemeClr val="bg1"/>
              </a:solidFill>
              <a:latin typeface="Barlow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chemeClr val="bg1"/>
                </a:solidFill>
                <a:latin typeface="Barlow" pitchFamily="2" charset="77"/>
              </a:rPr>
              <a:t>Maundy Thursday/Good Friday</a:t>
            </a:r>
          </a:p>
        </p:txBody>
      </p:sp>
      <p:sp>
        <p:nvSpPr>
          <p:cNvPr id="9" name="Isosceles Triangle 13">
            <a:extLst>
              <a:ext uri="{FF2B5EF4-FFF2-40B4-BE49-F238E27FC236}">
                <a16:creationId xmlns:a16="http://schemas.microsoft.com/office/drawing/2014/main" id="{1CCD0112-2BED-5443-87CD-7F3BAB461808}"/>
              </a:ext>
            </a:extLst>
          </p:cNvPr>
          <p:cNvSpPr/>
          <p:nvPr/>
        </p:nvSpPr>
        <p:spPr>
          <a:xfrm flipH="1">
            <a:off x="7243763" y="1433513"/>
            <a:ext cx="1900237" cy="1190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129F9D-7388-2436-A703-62748535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030A0"/>
                </a:solidFill>
                <a:latin typeface="+mj-lt"/>
              </a:rPr>
              <a:t>Maundy</a:t>
            </a: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 Thursday/Good Friday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5E470-8A7F-9CE0-8088-86A98F36F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67" b="9467"/>
          <a:stretch/>
        </p:blipFill>
        <p:spPr bwMode="auto">
          <a:xfrm>
            <a:off x="236537" y="5387306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>
            <a:extLst>
              <a:ext uri="{FF2B5EF4-FFF2-40B4-BE49-F238E27FC236}">
                <a16:creationId xmlns:a16="http://schemas.microsoft.com/office/drawing/2014/main" id="{216FF917-3365-C349-B5CF-4575D07D5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43" y="1765300"/>
            <a:ext cx="7182863" cy="36009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3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	Then Jesus said to them, 					“If I, your Lord and 							 Teacher, have washed 						 your feet, you also 						     ought to wash </a:t>
            </a:r>
            <a:r>
              <a:rPr lang="en-US" sz="3800" dirty="0">
                <a:effectLst/>
                <a:latin typeface="+mn-lt"/>
                <a:ea typeface="Calibri" panose="020F0502020204030204" pitchFamily="34" charset="0"/>
              </a:rPr>
              <a:t>one 							 another’s feet.”</a:t>
            </a:r>
            <a:r>
              <a:rPr lang="en-CA" sz="3800" dirty="0">
                <a:effectLst/>
                <a:latin typeface="+mn-lt"/>
              </a:rPr>
              <a:t> </a:t>
            </a:r>
            <a:endParaRPr lang="en-CA" sz="3800" dirty="0">
              <a:latin typeface="+mn-lt"/>
            </a:endParaRPr>
          </a:p>
        </p:txBody>
      </p:sp>
      <p:sp>
        <p:nvSpPr>
          <p:cNvPr id="35844" name="TextBox 1">
            <a:extLst>
              <a:ext uri="{FF2B5EF4-FFF2-40B4-BE49-F238E27FC236}">
                <a16:creationId xmlns:a16="http://schemas.microsoft.com/office/drawing/2014/main" id="{65B570CB-2476-D94A-A9AE-67BB31A55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12725"/>
            <a:ext cx="8670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solidFill>
                <a:schemeClr val="bg1"/>
              </a:solidFill>
              <a:latin typeface="Barlow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chemeClr val="bg1"/>
                </a:solidFill>
                <a:latin typeface="Barlow" pitchFamily="2" charset="77"/>
              </a:rPr>
              <a:t>Maundy Thursday/Good Friday</a:t>
            </a:r>
          </a:p>
        </p:txBody>
      </p:sp>
      <p:sp>
        <p:nvSpPr>
          <p:cNvPr id="9" name="Isosceles Triangle 13">
            <a:extLst>
              <a:ext uri="{FF2B5EF4-FFF2-40B4-BE49-F238E27FC236}">
                <a16:creationId xmlns:a16="http://schemas.microsoft.com/office/drawing/2014/main" id="{1CCD0112-2BED-5443-87CD-7F3BAB461808}"/>
              </a:ext>
            </a:extLst>
          </p:cNvPr>
          <p:cNvSpPr/>
          <p:nvPr/>
        </p:nvSpPr>
        <p:spPr>
          <a:xfrm flipH="1">
            <a:off x="7243763" y="1433513"/>
            <a:ext cx="1900237" cy="1190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1B917-D8D2-479A-A4E0-E719C7E8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030A0"/>
                </a:solidFill>
                <a:latin typeface="+mj-lt"/>
              </a:rPr>
              <a:t>Maundy</a:t>
            </a: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 Thursday/Good Friday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F554F-1C0C-1CD3-C2BC-C2B8E27E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67" b="9467"/>
          <a:stretch/>
        </p:blipFill>
        <p:spPr bwMode="auto">
          <a:xfrm>
            <a:off x="236537" y="5387306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10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>
            <a:extLst>
              <a:ext uri="{FF2B5EF4-FFF2-40B4-BE49-F238E27FC236}">
                <a16:creationId xmlns:a16="http://schemas.microsoft.com/office/drawing/2014/main" id="{865B0E35-36DC-714D-8A2F-5C33207E4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35" y="2317978"/>
            <a:ext cx="7187680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Thank you, Lord Jesus, 					for showing us how to 					love and serve on another.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CA" sz="4000" dirty="0">
              <a:latin typeface="+mn-lt"/>
            </a:endParaRP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B96A653C-6742-7646-87F7-D755CE055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12725"/>
            <a:ext cx="8670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dirty="0">
              <a:solidFill>
                <a:schemeClr val="bg1"/>
              </a:solidFill>
              <a:latin typeface="Barlow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 dirty="0">
                <a:solidFill>
                  <a:schemeClr val="bg1"/>
                </a:solidFill>
                <a:latin typeface="Barlow" pitchFamily="2" charset="77"/>
              </a:rPr>
              <a:t>Maundy Thursday/Good Friday</a:t>
            </a:r>
          </a:p>
        </p:txBody>
      </p:sp>
      <p:sp>
        <p:nvSpPr>
          <p:cNvPr id="13" name="Isosceles Triangle 13">
            <a:extLst>
              <a:ext uri="{FF2B5EF4-FFF2-40B4-BE49-F238E27FC236}">
                <a16:creationId xmlns:a16="http://schemas.microsoft.com/office/drawing/2014/main" id="{26B91F1E-BD61-7144-BFC7-3604D68AD4EF}"/>
              </a:ext>
            </a:extLst>
          </p:cNvPr>
          <p:cNvSpPr/>
          <p:nvPr/>
        </p:nvSpPr>
        <p:spPr>
          <a:xfrm flipH="1">
            <a:off x="7243763" y="1433513"/>
            <a:ext cx="1900237" cy="1190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55FFF-FC2E-BFE3-AC28-C6BE75E9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67" b="9467"/>
          <a:stretch/>
        </p:blipFill>
        <p:spPr bwMode="auto">
          <a:xfrm>
            <a:off x="236537" y="5387306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DFBD29-7692-9416-03AA-4E5A1F0E3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030A0"/>
                </a:solidFill>
                <a:latin typeface="+mj-lt"/>
              </a:rPr>
              <a:t>Maundy</a:t>
            </a: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 Thursday/Good Friday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>
            <a:extLst>
              <a:ext uri="{FF2B5EF4-FFF2-40B4-BE49-F238E27FC236}">
                <a16:creationId xmlns:a16="http://schemas.microsoft.com/office/drawing/2014/main" id="{49B9F6CF-9FA3-6F45-829A-1BD90231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01" y="2151008"/>
            <a:ext cx="7391948" cy="39949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“But God proves his 					 		 love for us that 							     	 while we still were 					        		 sinners Christ died for us.”	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r">
              <a:buNone/>
            </a:pPr>
            <a:endParaRPr lang="en-US" sz="2400" i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r">
              <a:buNone/>
            </a:pP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(Romans 5:8)</a:t>
            </a:r>
            <a:endParaRPr lang="en-CA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4000" dirty="0">
              <a:effectLst/>
              <a:latin typeface="+mn-lt"/>
            </a:endParaRPr>
          </a:p>
        </p:txBody>
      </p:sp>
      <p:sp>
        <p:nvSpPr>
          <p:cNvPr id="39940" name="TextBox 1">
            <a:extLst>
              <a:ext uri="{FF2B5EF4-FFF2-40B4-BE49-F238E27FC236}">
                <a16:creationId xmlns:a16="http://schemas.microsoft.com/office/drawing/2014/main" id="{D5AFA665-2B12-D645-BE09-C89DFB23D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12725"/>
            <a:ext cx="8670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chemeClr val="bg1"/>
              </a:solidFill>
              <a:latin typeface="Barlow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>
                <a:solidFill>
                  <a:schemeClr val="bg1"/>
                </a:solidFill>
                <a:latin typeface="Barlow" pitchFamily="2" charset="77"/>
              </a:rPr>
              <a:t>Maundy Thursday/Good Friday</a:t>
            </a:r>
          </a:p>
        </p:txBody>
      </p:sp>
      <p:sp>
        <p:nvSpPr>
          <p:cNvPr id="10" name="Isosceles Triangle 13">
            <a:extLst>
              <a:ext uri="{FF2B5EF4-FFF2-40B4-BE49-F238E27FC236}">
                <a16:creationId xmlns:a16="http://schemas.microsoft.com/office/drawing/2014/main" id="{966C81CB-A986-7140-A02C-2E047EA6CB92}"/>
              </a:ext>
            </a:extLst>
          </p:cNvPr>
          <p:cNvSpPr/>
          <p:nvPr/>
        </p:nvSpPr>
        <p:spPr>
          <a:xfrm flipH="1">
            <a:off x="7243763" y="1433513"/>
            <a:ext cx="1900237" cy="1190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73EB3-5FD6-14FA-FB84-613C9902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030A0"/>
                </a:solidFill>
                <a:latin typeface="+mj-lt"/>
              </a:rPr>
              <a:t>Maundy</a:t>
            </a: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 Thursday/Good Friday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953CE9-CB64-26A0-DB08-4FFF2A2F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67" b="9467"/>
          <a:stretch/>
        </p:blipFill>
        <p:spPr bwMode="auto">
          <a:xfrm>
            <a:off x="236537" y="5387306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821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>
            <a:extLst>
              <a:ext uri="{FF2B5EF4-FFF2-40B4-BE49-F238E27FC236}">
                <a16:creationId xmlns:a16="http://schemas.microsoft.com/office/drawing/2014/main" id="{49B9F6CF-9FA3-6F45-829A-1BD90231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943" y="1274356"/>
            <a:ext cx="5972940" cy="47705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Thank you, 							Lord Jesus, for 						suffering and dying</a:t>
            </a:r>
            <a:r>
              <a:rPr lang="en-US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the cross for us 				and our salvation.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CA" sz="4000" dirty="0">
              <a:effectLst/>
              <a:latin typeface="+mn-lt"/>
            </a:endParaRPr>
          </a:p>
        </p:txBody>
      </p:sp>
      <p:sp>
        <p:nvSpPr>
          <p:cNvPr id="39940" name="TextBox 1">
            <a:extLst>
              <a:ext uri="{FF2B5EF4-FFF2-40B4-BE49-F238E27FC236}">
                <a16:creationId xmlns:a16="http://schemas.microsoft.com/office/drawing/2014/main" id="{D5AFA665-2B12-D645-BE09-C89DFB23D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212725"/>
            <a:ext cx="86709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>
              <a:solidFill>
                <a:schemeClr val="bg1"/>
              </a:solidFill>
              <a:latin typeface="Barlow" pitchFamily="2" charset="77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0">
                <a:solidFill>
                  <a:schemeClr val="bg1"/>
                </a:solidFill>
                <a:latin typeface="Barlow" pitchFamily="2" charset="77"/>
              </a:rPr>
              <a:t>Maundy Thursday/Good Friday</a:t>
            </a:r>
          </a:p>
        </p:txBody>
      </p:sp>
      <p:sp>
        <p:nvSpPr>
          <p:cNvPr id="10" name="Isosceles Triangle 13">
            <a:extLst>
              <a:ext uri="{FF2B5EF4-FFF2-40B4-BE49-F238E27FC236}">
                <a16:creationId xmlns:a16="http://schemas.microsoft.com/office/drawing/2014/main" id="{966C81CB-A986-7140-A02C-2E047EA6CB92}"/>
              </a:ext>
            </a:extLst>
          </p:cNvPr>
          <p:cNvSpPr/>
          <p:nvPr/>
        </p:nvSpPr>
        <p:spPr>
          <a:xfrm flipH="1">
            <a:off x="7243763" y="1433513"/>
            <a:ext cx="1900237" cy="1190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E009D4-3C71-D446-C715-AAF08881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9467" b="9467"/>
          <a:stretch/>
        </p:blipFill>
        <p:spPr bwMode="auto">
          <a:xfrm>
            <a:off x="236537" y="5387306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93F034-2ED2-9449-D0AD-4741B6790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030A0"/>
                </a:solidFill>
                <a:latin typeface="+mj-lt"/>
              </a:rPr>
              <a:t>Maundy</a:t>
            </a: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 Thursday/Good Friday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104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43C4465-FADF-5F4F-B93F-7343AD1B463E}"/>
              </a:ext>
            </a:extLst>
          </p:cNvPr>
          <p:cNvSpPr/>
          <p:nvPr/>
        </p:nvSpPr>
        <p:spPr>
          <a:xfrm flipH="1">
            <a:off x="7239000" y="1436688"/>
            <a:ext cx="1927225" cy="26828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DF927-EDFB-3B4A-A566-B52B264B330A}"/>
              </a:ext>
            </a:extLst>
          </p:cNvPr>
          <p:cNvSpPr/>
          <p:nvPr/>
        </p:nvSpPr>
        <p:spPr>
          <a:xfrm>
            <a:off x="612885" y="2080161"/>
            <a:ext cx="75011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dirty="0">
                <a:latin typeface="+mn-lt"/>
              </a:rPr>
              <a:t>One:		</a:t>
            </a:r>
            <a:r>
              <a:rPr lang="en-CA" sz="4000" dirty="0">
                <a:effectLst/>
                <a:latin typeface="+mn-lt"/>
              </a:rPr>
              <a:t>Christ is risen! </a:t>
            </a:r>
          </a:p>
          <a:p>
            <a:endParaRPr lang="en-CA" sz="4000" b="1" dirty="0">
              <a:effectLst/>
              <a:latin typeface="+mn-lt"/>
            </a:endParaRPr>
          </a:p>
          <a:p>
            <a:r>
              <a:rPr lang="en-CA" sz="4000" b="1" dirty="0">
                <a:latin typeface="+mn-lt"/>
              </a:rPr>
              <a:t>All:</a:t>
            </a:r>
            <a:r>
              <a:rPr lang="en-CA" sz="4000" b="1" dirty="0">
                <a:effectLst/>
                <a:latin typeface="+mn-lt"/>
              </a:rPr>
              <a:t>			He is risen	indeed! </a:t>
            </a:r>
          </a:p>
          <a:p>
            <a:r>
              <a:rPr lang="en-CA" sz="4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Hallelujah!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4000" dirty="0">
              <a:effectLst/>
              <a:latin typeface="+mn-lt"/>
            </a:endParaRPr>
          </a:p>
          <a:p>
            <a:pPr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FDE0F-1AF0-54BB-F93B-0247B7B43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Easter Sunday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0C0A1-E91C-FEE3-1DF0-3CB775DA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63" r="4863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43C4465-FADF-5F4F-B93F-7343AD1B463E}"/>
              </a:ext>
            </a:extLst>
          </p:cNvPr>
          <p:cNvSpPr/>
          <p:nvPr/>
        </p:nvSpPr>
        <p:spPr>
          <a:xfrm flipH="1">
            <a:off x="7239000" y="1436688"/>
            <a:ext cx="1927225" cy="26828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DF927-EDFB-3B4A-A566-B52B264B330A}"/>
              </a:ext>
            </a:extLst>
          </p:cNvPr>
          <p:cNvSpPr/>
          <p:nvPr/>
        </p:nvSpPr>
        <p:spPr>
          <a:xfrm>
            <a:off x="451014" y="2004992"/>
            <a:ext cx="73801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		The stone had been rolled 					back and the tomb was 						empty. The angel told the 					faithful women, “He has 					been raised. He is not here.”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CA" alt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2D54A-5D70-C7DD-FED0-E322CFA71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Easter Sunday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2154D-DC4C-F910-6974-E5910716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63" r="4863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45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43C4465-FADF-5F4F-B93F-7343AD1B463E}"/>
              </a:ext>
            </a:extLst>
          </p:cNvPr>
          <p:cNvSpPr/>
          <p:nvPr/>
        </p:nvSpPr>
        <p:spPr>
          <a:xfrm flipH="1">
            <a:off x="7239000" y="1436688"/>
            <a:ext cx="1927225" cy="268287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DF927-EDFB-3B4A-A566-B52B264B330A}"/>
              </a:ext>
            </a:extLst>
          </p:cNvPr>
          <p:cNvSpPr/>
          <p:nvPr/>
        </p:nvSpPr>
        <p:spPr>
          <a:xfrm>
            <a:off x="923050" y="1914525"/>
            <a:ext cx="7106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so we have hope – a living 			hope through the resurrection 			of Jesus Christ. 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“May the God of hope go 					with us every day.”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3600" dirty="0">
              <a:solidFill>
                <a:srgbClr val="211D1E"/>
              </a:solidFill>
              <a:effectLst/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80090-E0DB-69D4-2C12-19B4227DC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63361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Easter Sunday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0AF32-06AA-6932-B17E-DC889E8C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863" r="4863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14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49FFAEB-2BE1-E449-BADE-51C6CACAC633}"/>
              </a:ext>
            </a:extLst>
          </p:cNvPr>
          <p:cNvSpPr/>
          <p:nvPr/>
        </p:nvSpPr>
        <p:spPr>
          <a:xfrm flipH="1">
            <a:off x="7007225" y="1436688"/>
            <a:ext cx="2136775" cy="5746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1" name="TextBox 4">
            <a:extLst>
              <a:ext uri="{FF2B5EF4-FFF2-40B4-BE49-F238E27FC236}">
                <a16:creationId xmlns:a16="http://schemas.microsoft.com/office/drawing/2014/main" id="{EE500E21-967E-0642-B97E-300BB30D5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51" y="1190435"/>
            <a:ext cx="732899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br>
              <a:rPr lang="en-CA" sz="3600" dirty="0">
                <a:effectLst/>
                <a:latin typeface="+mn-lt"/>
              </a:rPr>
            </a:br>
            <a:endParaRPr lang="en-CA" sz="3600" dirty="0">
              <a:effectLst/>
              <a:latin typeface="+mn-lt"/>
            </a:endParaRPr>
          </a:p>
          <a:p>
            <a:r>
              <a:rPr lang="en-CA" sz="3600" dirty="0">
                <a:effectLst/>
                <a:latin typeface="+mn-lt"/>
              </a:rPr>
              <a:t> </a:t>
            </a:r>
            <a:r>
              <a:rPr lang="en-CA" sz="3600" b="1" dirty="0">
                <a:latin typeface="+mn-lt"/>
              </a:rPr>
              <a:t>All</a:t>
            </a:r>
            <a:r>
              <a:rPr lang="en-CA" sz="3600" b="1" dirty="0">
                <a:effectLst/>
                <a:latin typeface="+mn-lt"/>
              </a:rPr>
              <a:t>:</a:t>
            </a:r>
            <a:r>
              <a:rPr lang="en-CA" sz="3600" b="1" dirty="0">
                <a:latin typeface="+mn-lt"/>
              </a:rPr>
              <a:t>		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As we make our way in the 				wilderness, we hear the good 			news that we are not alone – 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en-US" sz="3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that the reign of God has 					come near in Christ. </a:t>
            </a:r>
            <a:endParaRPr lang="en-CA" sz="3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3600" dirty="0">
              <a:latin typeface="+mn-lt"/>
            </a:endParaRPr>
          </a:p>
          <a:p>
            <a:r>
              <a:rPr lang="en-US" altLang="en-US" sz="3600" dirty="0">
                <a:latin typeface="+mn-lt"/>
              </a:rPr>
              <a:t> 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8547334-5B43-C06E-C700-D4B0A8C2E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303213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First Sunday in Lent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1D97D54-2628-88E1-C50C-74F353DE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380" b="4380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9B6B7710-B731-EF44-8B0E-A2D91A37C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D705DA0-9EBA-B941-A09A-C2E4AD3EB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1">
            <a:extLst>
              <a:ext uri="{FF2B5EF4-FFF2-40B4-BE49-F238E27FC236}">
                <a16:creationId xmlns:a16="http://schemas.microsoft.com/office/drawing/2014/main" id="{CE3F64BB-440F-024F-8D78-47CA90DFC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Second Sunday in Lent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193B1C8-F62A-804A-AE42-5D27C0449F2B}"/>
              </a:ext>
            </a:extLst>
          </p:cNvPr>
          <p:cNvSpPr/>
          <p:nvPr/>
        </p:nvSpPr>
        <p:spPr>
          <a:xfrm flipH="1">
            <a:off x="7261225" y="1436688"/>
            <a:ext cx="1905000" cy="3714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4" name="Rectangle 3">
            <a:extLst>
              <a:ext uri="{FF2B5EF4-FFF2-40B4-BE49-F238E27FC236}">
                <a16:creationId xmlns:a16="http://schemas.microsoft.com/office/drawing/2014/main" id="{32D6977B-9E80-E443-9552-2AAD9EF8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4463" y="1903992"/>
            <a:ext cx="8959850" cy="329320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One:</a:t>
            </a:r>
            <a:r>
              <a:rPr lang="en-US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this second Sunday of Lent, 					we hear Jesus teaching </a:t>
            </a:r>
            <a:r>
              <a:rPr lang="en-CA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									</a:t>
            </a: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about the suffering and 									rejection that he would endure 					on his way to the cross.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19F7B240-5AC9-BC48-AB30-2F0F8FF53B08}"/>
              </a:ext>
            </a:extLst>
          </p:cNvPr>
          <p:cNvSpPr/>
          <p:nvPr/>
        </p:nvSpPr>
        <p:spPr>
          <a:xfrm flipH="1">
            <a:off x="7437438" y="1433513"/>
            <a:ext cx="1728787" cy="2968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085108-8C18-C07B-21CD-2F233AAA8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467" b="9467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1">
            <a:extLst>
              <a:ext uri="{FF2B5EF4-FFF2-40B4-BE49-F238E27FC236}">
                <a16:creationId xmlns:a16="http://schemas.microsoft.com/office/drawing/2014/main" id="{CE3F64BB-440F-024F-8D78-47CA90DFC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61" y="301625"/>
            <a:ext cx="8670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Barlow" pitchFamily="2" charset="77"/>
              </a:rPr>
              <a:t>The Second Sunday in Lent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193B1C8-F62A-804A-AE42-5D27C0449F2B}"/>
              </a:ext>
            </a:extLst>
          </p:cNvPr>
          <p:cNvSpPr/>
          <p:nvPr/>
        </p:nvSpPr>
        <p:spPr>
          <a:xfrm flipH="1">
            <a:off x="7261225" y="1436688"/>
            <a:ext cx="1905000" cy="3714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4" name="Rectangle 3">
            <a:extLst>
              <a:ext uri="{FF2B5EF4-FFF2-40B4-BE49-F238E27FC236}">
                <a16:creationId xmlns:a16="http://schemas.microsoft.com/office/drawing/2014/main" id="{32D6977B-9E80-E443-9552-2AAD9EF8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80" y="2167130"/>
            <a:ext cx="723582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Like Peter, we resist this 				teaching. We prefer an 					easier way without 						struggle and suffering.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A8423-577F-01F0-166C-73CF161D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Second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05588-DB52-FE83-EA97-207EFFA9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467" b="9467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54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193B1C8-F62A-804A-AE42-5D27C0449F2B}"/>
              </a:ext>
            </a:extLst>
          </p:cNvPr>
          <p:cNvSpPr/>
          <p:nvPr/>
        </p:nvSpPr>
        <p:spPr>
          <a:xfrm flipH="1">
            <a:off x="7261225" y="1436688"/>
            <a:ext cx="1905000" cy="3714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4" name="Rectangle 3">
            <a:extLst>
              <a:ext uri="{FF2B5EF4-FFF2-40B4-BE49-F238E27FC236}">
                <a16:creationId xmlns:a16="http://schemas.microsoft.com/office/drawing/2014/main" id="{32D6977B-9E80-E443-9552-2AAD9EF8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64" y="1680560"/>
            <a:ext cx="6952374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One:		But Jesus does not hold 				back. He tells us that to 				become his followers 					we need to deny 							ourselves and take up 				our cross.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19F7B240-5AC9-BC48-AB30-2F0F8FF53B08}"/>
              </a:ext>
            </a:extLst>
          </p:cNvPr>
          <p:cNvSpPr/>
          <p:nvPr/>
        </p:nvSpPr>
        <p:spPr>
          <a:xfrm flipH="1">
            <a:off x="7437438" y="1433513"/>
            <a:ext cx="1728787" cy="2968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DCB988-5851-A7BD-0E2F-9C0276B9A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Second Sunday in Lent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42581-081B-BA5D-F27A-C9C1C0D2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467" b="9467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087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193B1C8-F62A-804A-AE42-5D27C0449F2B}"/>
              </a:ext>
            </a:extLst>
          </p:cNvPr>
          <p:cNvSpPr/>
          <p:nvPr/>
        </p:nvSpPr>
        <p:spPr>
          <a:xfrm flipH="1">
            <a:off x="7261225" y="1436688"/>
            <a:ext cx="1905000" cy="3714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4" name="Rectangle 3">
            <a:extLst>
              <a:ext uri="{FF2B5EF4-FFF2-40B4-BE49-F238E27FC236}">
                <a16:creationId xmlns:a16="http://schemas.microsoft.com/office/drawing/2014/main" id="{32D6977B-9E80-E443-9552-2AAD9EF8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468" y="2128103"/>
            <a:ext cx="7231063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</a:pPr>
            <a:r>
              <a:rPr lang="en-US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All:		</a:t>
            </a:r>
            <a:r>
              <a:rPr lang="en-US" sz="4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May God help us as we 					learn more of what it 					means to be friends and 				followers of Jesus. </a:t>
            </a:r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endParaRPr lang="en-CA" sz="4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CA" altLang="en-US" sz="4000" dirty="0">
              <a:latin typeface="+mn-lt"/>
            </a:endParaRPr>
          </a:p>
        </p:txBody>
      </p:sp>
      <p:sp>
        <p:nvSpPr>
          <p:cNvPr id="16" name="Isosceles Triangle 13">
            <a:extLst>
              <a:ext uri="{FF2B5EF4-FFF2-40B4-BE49-F238E27FC236}">
                <a16:creationId xmlns:a16="http://schemas.microsoft.com/office/drawing/2014/main" id="{19F7B240-5AC9-BC48-AB30-2F0F8FF53B08}"/>
              </a:ext>
            </a:extLst>
          </p:cNvPr>
          <p:cNvSpPr/>
          <p:nvPr/>
        </p:nvSpPr>
        <p:spPr>
          <a:xfrm flipH="1">
            <a:off x="7437438" y="1433513"/>
            <a:ext cx="1728787" cy="296862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D54FC6-E6B2-FD8A-C559-01447115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467" b="9467"/>
          <a:stretch/>
        </p:blipFill>
        <p:spPr bwMode="auto">
          <a:xfrm>
            <a:off x="6768935" y="239852"/>
            <a:ext cx="2069054" cy="125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E59436-84CC-4442-138D-98DA438A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" y="286730"/>
            <a:ext cx="86709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030A0"/>
                </a:solidFill>
                <a:latin typeface="+mj-lt"/>
              </a:rPr>
              <a:t>Second Sunday in Lent</a:t>
            </a:r>
          </a:p>
        </p:txBody>
      </p:sp>
    </p:spTree>
    <p:extLst>
      <p:ext uri="{BB962C8B-B14F-4D97-AF65-F5344CB8AC3E}">
        <p14:creationId xmlns:p14="http://schemas.microsoft.com/office/powerpoint/2010/main" val="550703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1615</Words>
  <Application>Microsoft Macintosh PowerPoint</Application>
  <PresentationFormat>On-screen Show (4:3)</PresentationFormat>
  <Paragraphs>113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Barlow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PWS&amp;D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Vandermeer</dc:creator>
  <cp:lastModifiedBy>Karen Bokma</cp:lastModifiedBy>
  <cp:revision>364</cp:revision>
  <dcterms:created xsi:type="dcterms:W3CDTF">2012-07-17T15:20:12Z</dcterms:created>
  <dcterms:modified xsi:type="dcterms:W3CDTF">2023-12-06T19:11:36Z</dcterms:modified>
</cp:coreProperties>
</file>