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</p:sldIdLst>
  <p:sldSz cx="18288000" cy="10287000"/>
  <p:notesSz cx="6858000" cy="9144000"/>
  <p:embeddedFontLst>
    <p:embeddedFont>
      <p:font typeface="Heebo" pitchFamily="2" charset="-79"/>
      <p:regular r:id="rId39"/>
      <p:bold r:id="rId40"/>
    </p:embeddedFont>
    <p:embeddedFont>
      <p:font typeface="Heebo Bold" pitchFamily="2" charset="-79"/>
      <p:regular r:id="rId41"/>
      <p:bold r:id="rId42"/>
    </p:embeddedFont>
    <p:embeddedFont>
      <p:font typeface="Roboto" panose="02000000000000000000" pitchFamily="2" charset="0"/>
      <p:regular r:id="rId43"/>
      <p:bold r:id="rId44"/>
      <p:italic r:id="rId45"/>
      <p:boldItalic r:id="rId46"/>
    </p:embeddedFont>
    <p:embeddedFont>
      <p:font typeface="Roboto Bold" panose="02000000000000000000" pitchFamily="2" charset="0"/>
      <p:regular r:id="rId47"/>
      <p:bold r:id="rId48"/>
    </p:embeddedFont>
    <p:embeddedFont>
      <p:font typeface="Roboto Italics" panose="02000000000000000000" pitchFamily="2" charset="0"/>
      <p:regular r:id="rId49"/>
      <p:italic r:id="rId5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906B"/>
    <a:srgbClr val="948A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65"/>
    <p:restoredTop sz="94677"/>
  </p:normalViewPr>
  <p:slideViewPr>
    <p:cSldViewPr snapToGrid="0">
      <p:cViewPr varScale="1">
        <p:scale>
          <a:sx n="31" d="100"/>
          <a:sy n="31" d="100"/>
        </p:scale>
        <p:origin x="224" y="2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4.fntdata"/><Relationship Id="rId47" Type="http://schemas.openxmlformats.org/officeDocument/2006/relationships/font" Target="fonts/font9.fntdata"/><Relationship Id="rId50" Type="http://schemas.openxmlformats.org/officeDocument/2006/relationships/font" Target="fonts/font12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2.fntdata"/><Relationship Id="rId45" Type="http://schemas.openxmlformats.org/officeDocument/2006/relationships/font" Target="fonts/font7.fntdata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6.fntdata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5.fntdata"/><Relationship Id="rId48" Type="http://schemas.openxmlformats.org/officeDocument/2006/relationships/font" Target="fonts/font10.fntdata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46" Type="http://schemas.openxmlformats.org/officeDocument/2006/relationships/font" Target="fonts/font8.fntdata"/><Relationship Id="rId20" Type="http://schemas.openxmlformats.org/officeDocument/2006/relationships/slide" Target="slides/slide19.xml"/><Relationship Id="rId41" Type="http://schemas.openxmlformats.org/officeDocument/2006/relationships/font" Target="fonts/font3.fntdata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4F62F-F7C4-A54F-85F3-3FE34DA36B5B}" type="datetimeFigureOut">
              <a:rPr lang="en-US" smtClean="0"/>
              <a:t>10/22/25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CA096-2B49-2640-91A1-1A94BF5EA1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96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CA096-2B49-2640-91A1-1A94BF5EA1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5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E8DA8ACA-90F7-4DF7-8187-429EAC75C342}"/>
              </a:ext>
            </a:extLst>
          </p:cNvPr>
          <p:cNvSpPr/>
          <p:nvPr userDrawn="1"/>
        </p:nvSpPr>
        <p:spPr>
          <a:xfrm rot="5400000">
            <a:off x="11201399" y="3200400"/>
            <a:ext cx="10287000" cy="3886201"/>
          </a:xfrm>
          <a:custGeom>
            <a:avLst/>
            <a:gdLst/>
            <a:ahLst/>
            <a:cxnLst/>
            <a:rect l="l" t="t" r="r" b="b"/>
            <a:pathLst>
              <a:path w="13716000" h="3923589">
                <a:moveTo>
                  <a:pt x="0" y="0"/>
                </a:moveTo>
                <a:lnTo>
                  <a:pt x="13716000" y="0"/>
                </a:lnTo>
                <a:lnTo>
                  <a:pt x="13716000" y="3923588"/>
                </a:lnTo>
                <a:lnTo>
                  <a:pt x="0" y="3923588"/>
                </a:lnTo>
                <a:lnTo>
                  <a:pt x="0" y="0"/>
                </a:lnTo>
                <a:close/>
              </a:path>
            </a:pathLst>
          </a:custGeom>
          <a:blipFill>
            <a:blip r:embed="rId13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-51259" r="-5125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5AC3A63B-D573-7D71-5445-9F14C8CAEDF7}"/>
              </a:ext>
            </a:extLst>
          </p:cNvPr>
          <p:cNvSpPr/>
          <p:nvPr userDrawn="1"/>
        </p:nvSpPr>
        <p:spPr>
          <a:xfrm>
            <a:off x="14682213" y="4651117"/>
            <a:ext cx="3325371" cy="984766"/>
          </a:xfrm>
          <a:custGeom>
            <a:avLst/>
            <a:gdLst/>
            <a:ahLst/>
            <a:cxnLst/>
            <a:rect l="l" t="t" r="r" b="b"/>
            <a:pathLst>
              <a:path w="3325371" h="984766">
                <a:moveTo>
                  <a:pt x="0" y="0"/>
                </a:moveTo>
                <a:lnTo>
                  <a:pt x="3325371" y="0"/>
                </a:lnTo>
                <a:lnTo>
                  <a:pt x="3325371" y="984767"/>
                </a:lnTo>
                <a:lnTo>
                  <a:pt x="0" y="984767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4238432" y="3686080"/>
            <a:ext cx="8782709" cy="51192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The prophet Isaiah announced that people of all nations will come to the mountain of the Lord and learn God’s ways.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377177" y="3686080"/>
            <a:ext cx="2665214" cy="952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1E57E10-A486-F00F-6814-CAAA52141408}"/>
              </a:ext>
            </a:extLst>
          </p:cNvPr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70E0613-D21C-350F-9329-B85636BE0719}"/>
              </a:ext>
            </a:extLst>
          </p:cNvPr>
          <p:cNvSpPr txBox="1"/>
          <p:nvPr/>
        </p:nvSpPr>
        <p:spPr>
          <a:xfrm>
            <a:off x="286742" y="142502"/>
            <a:ext cx="13824834" cy="2154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First Sunday in Advent</a:t>
            </a: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 Bold"/>
              </a:rPr>
              <a:t>: </a:t>
            </a:r>
            <a:endParaRPr lang="en-US" sz="6550">
              <a:solidFill>
                <a:srgbClr val="000000"/>
              </a:solidFill>
              <a:latin typeface="Calibri"/>
              <a:ea typeface="Calibri"/>
              <a:cs typeface="Calibri"/>
              <a:sym typeface="Heebo Bold"/>
            </a:endParaRPr>
          </a:p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550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HOPE</a:t>
            </a:r>
            <a:endParaRPr lang="en-US" sz="6550">
              <a:solidFill>
                <a:srgbClr val="000000"/>
              </a:solidFill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045434" y="3600355"/>
            <a:ext cx="9134797" cy="50634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Today, too many experience violence, poverty and persecution. Yet, they yearn to know peace.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Second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PEACE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84180" y="3600355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035741" y="3596975"/>
            <a:ext cx="8782709" cy="51192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5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We long to live in that new creation, where God’s glory is revealed on earth, through justice and peace.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Second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PEACE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74487" y="3596975"/>
            <a:ext cx="2665214" cy="964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9902011" y="8456770"/>
            <a:ext cx="2721025" cy="8301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46"/>
              </a:lnSpc>
              <a:spcBef>
                <a:spcPct val="0"/>
              </a:spcBef>
            </a:pPr>
            <a:r>
              <a:rPr lang="en-US" sz="4818" i="1">
                <a:solidFill>
                  <a:srgbClr val="000000"/>
                </a:solidFill>
                <a:latin typeface="Roboto Italics"/>
                <a:ea typeface="Roboto Italics"/>
                <a:cs typeface="Roboto Italics"/>
                <a:sym typeface="Roboto Italics"/>
              </a:rPr>
              <a:t>Continued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19751"/>
            <a:ext cx="14392289" cy="236443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062889" y="3600355"/>
            <a:ext cx="8782709" cy="50634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Today, on this second Sunday of Advent, we light the candle of peace as a prayer of longing.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Second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PEACE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73059" y="3600355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039331" y="8573281"/>
            <a:ext cx="6616601" cy="745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86"/>
              </a:lnSpc>
              <a:spcBef>
                <a:spcPct val="0"/>
              </a:spcBef>
            </a:pPr>
            <a:r>
              <a:rPr lang="en-US" sz="4418" b="1">
                <a:solidFill>
                  <a:srgbClr val="000000"/>
                </a:solidFill>
                <a:latin typeface="Heebo Bold"/>
                <a:ea typeface="Heebo Bold"/>
                <a:cs typeface="Heebo Bold"/>
                <a:sym typeface="Heebo Bold"/>
              </a:rPr>
              <a:t>The candle of peace is lit.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55699"/>
            <a:ext cx="13824834" cy="22152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018" dirty="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Second Sunday in Advent:</a:t>
            </a:r>
          </a:p>
          <a:p>
            <a:pPr>
              <a:lnSpc>
                <a:spcPts val="9213"/>
              </a:lnSpc>
              <a:spcBef>
                <a:spcPct val="0"/>
              </a:spcBef>
            </a:pPr>
            <a:r>
              <a:rPr lang="en-US" sz="6581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PEACE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556235" y="2768723"/>
            <a:ext cx="9569830" cy="75182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129"/>
              </a:lnSpc>
              <a:spcBef>
                <a:spcPct val="0"/>
              </a:spcBef>
            </a:pPr>
            <a:r>
              <a:rPr lang="en-US" sz="5806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Let us pray together: </a:t>
            </a:r>
          </a:p>
          <a:p>
            <a:pPr algn="l">
              <a:lnSpc>
                <a:spcPts val="7429"/>
              </a:lnSpc>
              <a:spcBef>
                <a:spcPct val="0"/>
              </a:spcBef>
            </a:pPr>
            <a:r>
              <a:rPr lang="en-US" sz="5306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Living God, help us to recognize your presence wherever people work for peace. Teach us to be instruments of your peace in the world. Come, Lord Jesus. </a:t>
            </a:r>
          </a:p>
          <a:p>
            <a:pPr algn="ctr">
              <a:lnSpc>
                <a:spcPts val="6449"/>
              </a:lnSpc>
              <a:spcBef>
                <a:spcPct val="0"/>
              </a:spcBef>
            </a:pPr>
            <a:endParaRPr lang="en-US" sz="5306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7B04BC-EA4E-2B07-5276-C0AB8B41603C}"/>
              </a:ext>
            </a:extLst>
          </p:cNvPr>
          <p:cNvSpPr/>
          <p:nvPr/>
        </p:nvSpPr>
        <p:spPr>
          <a:xfrm>
            <a:off x="0" y="0"/>
            <a:ext cx="18288000" cy="113412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221478" y="3686080"/>
            <a:ext cx="7925452" cy="50634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Mary praised God who entrusted her with a sacred role. Great things God has done!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Third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JOY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360224" y="3686080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217153" y="3689739"/>
            <a:ext cx="7267200" cy="40442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With Jesus’ birth, the world will never be the same again.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Third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JOY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55898" y="3689739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221478" y="3312973"/>
            <a:ext cx="8752093" cy="6082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The powerful will be toppled from their thrones. The hungry will be lifted up and joy will break through in unexpected places.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Third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JOY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60224" y="3312973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221478" y="3314700"/>
            <a:ext cx="9037322" cy="61580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089"/>
              </a:lnSpc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Every time a child is born, the world changes for someone. Our lives changed when a humble young woman gave birth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Third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JOY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60224" y="3314700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641508" y="9029700"/>
            <a:ext cx="2874137" cy="7860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606"/>
              </a:lnSpc>
              <a:spcBef>
                <a:spcPct val="0"/>
              </a:spcBef>
            </a:pPr>
            <a:r>
              <a:rPr lang="en-US" sz="4718" i="1">
                <a:solidFill>
                  <a:srgbClr val="000000"/>
                </a:solidFill>
                <a:latin typeface="Roboto Italics"/>
                <a:ea typeface="Roboto Italics"/>
                <a:cs typeface="Roboto Italics"/>
                <a:sym typeface="Roboto Italics"/>
              </a:rPr>
              <a:t>Continued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238432" y="3686080"/>
            <a:ext cx="8782709" cy="51192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089"/>
              </a:lnSpc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to the One who would save us. On this third Sunday of Advent, we light the candle of joy.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 dirty="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Third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JOY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77177" y="3686080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8095720" y="8528763"/>
            <a:ext cx="5640437" cy="729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89"/>
              </a:lnSpc>
              <a:spcBef>
                <a:spcPct val="0"/>
              </a:spcBef>
            </a:pPr>
            <a:r>
              <a:rPr lang="en-US" sz="4278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The candle of joy is lit.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4235126" y="3677053"/>
            <a:ext cx="8782709" cy="40442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When we look at this suffering world, we know we need to follow God’s ways.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73872" y="3677053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350A7AAD-13CE-2050-E8CE-4D0D8BE53D34}"/>
              </a:ext>
            </a:extLst>
          </p:cNvPr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0F726A68-97DC-EA12-CFE2-690AE6EAD5B1}"/>
              </a:ext>
            </a:extLst>
          </p:cNvPr>
          <p:cNvSpPr txBox="1"/>
          <p:nvPr/>
        </p:nvSpPr>
        <p:spPr>
          <a:xfrm>
            <a:off x="286742" y="142502"/>
            <a:ext cx="13824834" cy="2154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First Sunday in Advent</a:t>
            </a: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 Bold"/>
              </a:rPr>
              <a:t>: </a:t>
            </a:r>
            <a:endParaRPr lang="en-US" sz="6550">
              <a:solidFill>
                <a:srgbClr val="000000"/>
              </a:solidFill>
              <a:latin typeface="Calibri"/>
              <a:ea typeface="Calibri"/>
              <a:cs typeface="Calibri"/>
              <a:sym typeface="Heebo Bold"/>
            </a:endParaRPr>
          </a:p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550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HOPE</a:t>
            </a:r>
            <a:endParaRPr lang="en-US" sz="6550">
              <a:solidFill>
                <a:srgbClr val="000000"/>
              </a:solidFill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55699"/>
            <a:ext cx="13824834" cy="22152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018" dirty="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Third Sunday in Advent:</a:t>
            </a:r>
          </a:p>
          <a:p>
            <a:pPr>
              <a:lnSpc>
                <a:spcPts val="9213"/>
              </a:lnSpc>
              <a:spcBef>
                <a:spcPct val="0"/>
              </a:spcBef>
            </a:pPr>
            <a:r>
              <a:rPr lang="en-US" sz="6581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JOY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795281" y="3150741"/>
            <a:ext cx="9768075" cy="75182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129"/>
              </a:lnSpc>
              <a:spcBef>
                <a:spcPct val="0"/>
              </a:spcBef>
            </a:pPr>
            <a:r>
              <a:rPr lang="en-US" sz="5806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Let us pray together: </a:t>
            </a:r>
          </a:p>
          <a:p>
            <a:pPr algn="l">
              <a:lnSpc>
                <a:spcPts val="7429"/>
              </a:lnSpc>
              <a:spcBef>
                <a:spcPct val="0"/>
              </a:spcBef>
            </a:pPr>
            <a:r>
              <a:rPr lang="en-US" sz="5306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Living God, gift us with Mary’s trust and readiness to accept your purpose. May we celebrate your coming, as we say with joy: Come, Lord Jesus. </a:t>
            </a:r>
          </a:p>
          <a:p>
            <a:pPr algn="l">
              <a:lnSpc>
                <a:spcPts val="7429"/>
              </a:lnSpc>
              <a:spcBef>
                <a:spcPct val="0"/>
              </a:spcBef>
            </a:pPr>
            <a:endParaRPr lang="en-US" sz="5306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algn="ctr">
              <a:lnSpc>
                <a:spcPts val="6449"/>
              </a:lnSpc>
              <a:spcBef>
                <a:spcPct val="0"/>
              </a:spcBef>
            </a:pPr>
            <a:endParaRPr lang="en-US" sz="5306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789590-F0D3-38AB-A43C-A41831C2A642}"/>
              </a:ext>
            </a:extLst>
          </p:cNvPr>
          <p:cNvSpPr/>
          <p:nvPr/>
        </p:nvSpPr>
        <p:spPr>
          <a:xfrm>
            <a:off x="0" y="-32658"/>
            <a:ext cx="18288000" cy="113412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Fourth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LOVE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1675686" y="3800380"/>
            <a:ext cx="11046945" cy="4949113"/>
            <a:chOff x="0" y="0"/>
            <a:chExt cx="14729260" cy="6598817"/>
          </a:xfrm>
        </p:grpSpPr>
        <p:sp>
          <p:nvSpPr>
            <p:cNvPr id="8" name="TextBox 8"/>
            <p:cNvSpPr txBox="1"/>
            <p:nvPr/>
          </p:nvSpPr>
          <p:spPr>
            <a:xfrm>
              <a:off x="3815006" y="-114300"/>
              <a:ext cx="10914254" cy="67131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8089"/>
                </a:lnSpc>
                <a:spcBef>
                  <a:spcPct val="0"/>
                </a:spcBef>
              </a:pPr>
              <a:r>
                <a:rPr lang="en-US" sz="5778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An angel of the Lord declared, “God is with us”— this is the greatest gift of love. </a:t>
              </a:r>
            </a:p>
            <a:p>
              <a:pPr algn="l">
                <a:lnSpc>
                  <a:spcPts val="8089"/>
                </a:lnSpc>
                <a:spcBef>
                  <a:spcPct val="0"/>
                </a:spcBef>
              </a:pPr>
              <a:endPara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114300"/>
              <a:ext cx="3553619" cy="127735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096"/>
                </a:lnSpc>
                <a:spcBef>
                  <a:spcPct val="0"/>
                </a:spcBef>
              </a:pPr>
              <a:r>
                <a:rPr lang="en-US" sz="5400" b="1">
                  <a:solidFill>
                    <a:srgbClr val="9D906B"/>
                  </a:solidFill>
                  <a:latin typeface="Roboto Bold"/>
                  <a:ea typeface="Roboto Bold"/>
                  <a:cs typeface="Roboto Bold"/>
                  <a:sym typeface="Roboto Bold"/>
                </a:rPr>
                <a:t>Voice 1:</a:t>
              </a: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Fourth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LOVE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1667386" y="3714655"/>
            <a:ext cx="11131787" cy="5034838"/>
            <a:chOff x="90985" y="-114300"/>
            <a:chExt cx="14842384" cy="6713117"/>
          </a:xfrm>
        </p:grpSpPr>
        <p:sp>
          <p:nvSpPr>
            <p:cNvPr id="7" name="TextBox 7"/>
            <p:cNvSpPr txBox="1"/>
            <p:nvPr/>
          </p:nvSpPr>
          <p:spPr>
            <a:xfrm>
              <a:off x="3835068" y="-114300"/>
              <a:ext cx="11098301" cy="67131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8089"/>
                </a:lnSpc>
                <a:spcBef>
                  <a:spcPct val="0"/>
                </a:spcBef>
              </a:pPr>
              <a:r>
                <a:rPr lang="en-US" sz="5778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Yet even at Christmas, love is often measured by gifts and material things. </a:t>
              </a:r>
            </a:p>
            <a:p>
              <a:pPr algn="l">
                <a:lnSpc>
                  <a:spcPts val="8089"/>
                </a:lnSpc>
                <a:spcBef>
                  <a:spcPct val="0"/>
                </a:spcBef>
              </a:pPr>
              <a:endPara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0985" y="-114300"/>
              <a:ext cx="3572307" cy="12695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096"/>
                </a:lnSpc>
                <a:spcBef>
                  <a:spcPct val="0"/>
                </a:spcBef>
              </a:pPr>
              <a:r>
                <a:rPr lang="en-US" sz="5400" b="1">
                  <a:solidFill>
                    <a:srgbClr val="9D906B"/>
                  </a:solidFill>
                  <a:latin typeface="Roboto Bold"/>
                  <a:ea typeface="Roboto Bold"/>
                  <a:cs typeface="Roboto Bold"/>
                  <a:sym typeface="Roboto Bold"/>
                </a:rPr>
                <a:t>Voice 2:</a:t>
              </a: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Fourth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LOVE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458493" y="3714655"/>
            <a:ext cx="8323726" cy="51192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But God’s love can come through people: a king named David, a prophet named Nathan,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134554" y="8435180"/>
            <a:ext cx="3505246" cy="7860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606"/>
              </a:lnSpc>
              <a:spcBef>
                <a:spcPct val="0"/>
              </a:spcBef>
            </a:pPr>
            <a:r>
              <a:rPr lang="en-US" sz="4718" i="1">
                <a:solidFill>
                  <a:srgbClr val="000000"/>
                </a:solidFill>
                <a:latin typeface="Roboto Italics"/>
                <a:ea typeface="Roboto Italics"/>
                <a:cs typeface="Roboto Italics"/>
                <a:sym typeface="Roboto Italics"/>
              </a:rPr>
              <a:t>Continued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08CAA5-B4C1-63DD-65B0-CAE719062009}"/>
              </a:ext>
            </a:extLst>
          </p:cNvPr>
          <p:cNvSpPr txBox="1"/>
          <p:nvPr/>
        </p:nvSpPr>
        <p:spPr>
          <a:xfrm>
            <a:off x="1675686" y="3714655"/>
            <a:ext cx="2665214" cy="9580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Fourth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LOVE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1667386" y="3709182"/>
            <a:ext cx="11200027" cy="2996488"/>
            <a:chOff x="90985" y="-823986"/>
            <a:chExt cx="14933369" cy="3995317"/>
          </a:xfrm>
        </p:grpSpPr>
        <p:sp>
          <p:nvSpPr>
            <p:cNvPr id="7" name="TextBox 7"/>
            <p:cNvSpPr txBox="1"/>
            <p:nvPr/>
          </p:nvSpPr>
          <p:spPr>
            <a:xfrm>
              <a:off x="3926053" y="-823986"/>
              <a:ext cx="11098301" cy="3995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8089"/>
                </a:lnSpc>
                <a:spcBef>
                  <a:spcPct val="0"/>
                </a:spcBef>
              </a:pPr>
              <a:r>
                <a:rPr lang="en-US" sz="5778" dirty="0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and Mary and Joseph. In a baby, God’s love was made real among us. 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0985" y="-823986"/>
              <a:ext cx="3572307" cy="127735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096"/>
                </a:lnSpc>
                <a:spcBef>
                  <a:spcPct val="0"/>
                </a:spcBef>
              </a:pPr>
              <a:r>
                <a:rPr lang="en-US" sz="5400" b="1" dirty="0">
                  <a:solidFill>
                    <a:srgbClr val="9D906B"/>
                  </a:solidFill>
                  <a:latin typeface="Roboto Bold"/>
                  <a:ea typeface="Roboto Bold"/>
                  <a:cs typeface="Roboto Bold"/>
                  <a:sym typeface="Roboto Bold"/>
                </a:rPr>
                <a:t>Voice 1: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Fourth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LOVE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542393" y="3714343"/>
            <a:ext cx="8323726" cy="40442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Can we believe that God’s love is revealed through people?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676420" y="3714343"/>
            <a:ext cx="2679230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</a:t>
            </a:r>
            <a:r>
              <a:rPr lang="en-US" sz="5782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: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168014" y="8139563"/>
            <a:ext cx="2698105" cy="821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89"/>
              </a:lnSpc>
              <a:spcBef>
                <a:spcPct val="0"/>
              </a:spcBef>
            </a:pPr>
            <a:r>
              <a:rPr lang="en-US" sz="4778" i="1">
                <a:solidFill>
                  <a:srgbClr val="000000"/>
                </a:solidFill>
                <a:latin typeface="Roboto Italics"/>
                <a:ea typeface="Roboto Italics"/>
                <a:cs typeface="Roboto Italics"/>
                <a:sym typeface="Roboto Italics"/>
              </a:rPr>
              <a:t>Continued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 dirty="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Fourth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LOVE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467793" y="3686080"/>
            <a:ext cx="7114607" cy="51192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On this fourth Sunday of Advent, we light the candle of love, a light for our world.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606800" y="3686080"/>
            <a:ext cx="2679230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</a:t>
            </a:r>
            <a:r>
              <a:rPr lang="en-US" sz="5782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: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429437" y="8528763"/>
            <a:ext cx="6398911" cy="729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89"/>
              </a:lnSpc>
              <a:spcBef>
                <a:spcPct val="0"/>
              </a:spcBef>
            </a:pPr>
            <a:r>
              <a:rPr lang="en-US" sz="4278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The candle of love is lit.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55699"/>
            <a:ext cx="13824834" cy="22152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018" dirty="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Fourth Sunday in Advent:</a:t>
            </a:r>
          </a:p>
          <a:p>
            <a:pPr>
              <a:lnSpc>
                <a:spcPts val="9213"/>
              </a:lnSpc>
              <a:spcBef>
                <a:spcPct val="0"/>
              </a:spcBef>
            </a:pPr>
            <a:r>
              <a:rPr lang="en-US" sz="6581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LOVE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738162" y="3377121"/>
            <a:ext cx="10160859" cy="74877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29"/>
              </a:lnSpc>
              <a:spcBef>
                <a:spcPct val="0"/>
              </a:spcBef>
            </a:pPr>
            <a:r>
              <a:rPr lang="en-US" sz="5806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Let us pray together: </a:t>
            </a:r>
          </a:p>
          <a:p>
            <a:pPr algn="l">
              <a:lnSpc>
                <a:spcPts val="7429"/>
              </a:lnSpc>
              <a:spcBef>
                <a:spcPct val="0"/>
              </a:spcBef>
            </a:pPr>
            <a:r>
              <a:rPr lang="en-US" sz="5306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Living God, thank you for your deep and abiding love. May we see ourselves and others through your eyes, as we follow your way of love. Come, Lord Jesus. </a:t>
            </a:r>
          </a:p>
          <a:p>
            <a:pPr algn="l">
              <a:lnSpc>
                <a:spcPts val="7429"/>
              </a:lnSpc>
              <a:spcBef>
                <a:spcPct val="0"/>
              </a:spcBef>
            </a:pPr>
            <a:endParaRPr lang="en-US" sz="5306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algn="ctr">
              <a:lnSpc>
                <a:spcPts val="6449"/>
              </a:lnSpc>
              <a:spcBef>
                <a:spcPct val="0"/>
              </a:spcBef>
            </a:pPr>
            <a:endParaRPr lang="en-US" sz="5306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9F5FE4-4EAB-98A6-B9BC-D8C23E0B863C}"/>
              </a:ext>
            </a:extLst>
          </p:cNvPr>
          <p:cNvSpPr/>
          <p:nvPr/>
        </p:nvSpPr>
        <p:spPr>
          <a:xfrm>
            <a:off x="0" y="0"/>
            <a:ext cx="18288000" cy="113412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4161718" y="3668318"/>
            <a:ext cx="8782709" cy="49802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949"/>
              </a:lnSpc>
              <a:spcBef>
                <a:spcPct val="0"/>
              </a:spcBef>
            </a:pPr>
            <a:r>
              <a:rPr lang="en-US" sz="56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God will settle disputes among the nations. Weapons will be transformed into tools for planting and growth.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207712" y="8866425"/>
            <a:ext cx="2269331" cy="698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26"/>
              </a:lnSpc>
              <a:spcBef>
                <a:spcPct val="0"/>
              </a:spcBef>
            </a:pPr>
            <a:r>
              <a:rPr lang="en-US" sz="4018" i="1" dirty="0">
                <a:solidFill>
                  <a:srgbClr val="000000"/>
                </a:solidFill>
                <a:latin typeface="Roboto Italics"/>
                <a:ea typeface="Roboto Italics"/>
                <a:cs typeface="Roboto Italics"/>
                <a:sym typeface="Roboto Italics"/>
              </a:rPr>
              <a:t>Continued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365391" y="3677843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7A53C35-AB01-912A-D9A3-F6B9EFCA7231}"/>
              </a:ext>
            </a:extLst>
          </p:cNvPr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6F92306F-29FD-C8B5-2D94-C63EC32AD38D}"/>
              </a:ext>
            </a:extLst>
          </p:cNvPr>
          <p:cNvSpPr txBox="1"/>
          <p:nvPr/>
        </p:nvSpPr>
        <p:spPr>
          <a:xfrm>
            <a:off x="286742" y="142502"/>
            <a:ext cx="13824834" cy="2154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First Sunday in Advent</a:t>
            </a: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 Bold"/>
              </a:rPr>
              <a:t>: </a:t>
            </a:r>
            <a:endParaRPr lang="en-US" sz="6550">
              <a:solidFill>
                <a:srgbClr val="000000"/>
              </a:solidFill>
              <a:latin typeface="Calibri"/>
              <a:ea typeface="Calibri"/>
              <a:cs typeface="Calibri"/>
              <a:sym typeface="Heebo Bold"/>
            </a:endParaRPr>
          </a:p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550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HOPE</a:t>
            </a:r>
            <a:endParaRPr lang="en-US" sz="6550">
              <a:solidFill>
                <a:srgbClr val="000000"/>
              </a:solidFill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419337"/>
            <a:ext cx="13824834" cy="138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25"/>
              </a:lnSpc>
              <a:spcBef>
                <a:spcPct val="0"/>
              </a:spcBef>
            </a:pPr>
            <a:r>
              <a:rPr lang="en-US" sz="8018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 The Christ Candle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42780" y="4185576"/>
            <a:ext cx="2662982" cy="9867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89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34230" y="4185576"/>
            <a:ext cx="9694012" cy="30250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In a land ruled by an empire, under the weight of oppression, 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730137" y="7534489"/>
            <a:ext cx="2698105" cy="821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89"/>
              </a:lnSpc>
              <a:spcBef>
                <a:spcPct val="0"/>
              </a:spcBef>
            </a:pPr>
            <a:r>
              <a:rPr lang="en-US" sz="4778" i="1">
                <a:solidFill>
                  <a:srgbClr val="000000"/>
                </a:solidFill>
                <a:latin typeface="Roboto Italics"/>
                <a:ea typeface="Roboto Italics"/>
                <a:cs typeface="Roboto Italics"/>
                <a:sym typeface="Roboto Italics"/>
              </a:rPr>
              <a:t>Continued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419337"/>
            <a:ext cx="13824834" cy="138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25"/>
              </a:lnSpc>
              <a:spcBef>
                <a:spcPct val="0"/>
              </a:spcBef>
            </a:pPr>
            <a:r>
              <a:rPr lang="en-US" sz="8018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 The Christ Candle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39474" y="4195668"/>
            <a:ext cx="2662982" cy="9867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89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30925" y="4195668"/>
            <a:ext cx="9694012" cy="40442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young couple search for a place for Mary to give birth, but there was no room at the inn.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419337"/>
            <a:ext cx="13824834" cy="138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25"/>
              </a:lnSpc>
              <a:spcBef>
                <a:spcPct val="0"/>
              </a:spcBef>
            </a:pPr>
            <a:r>
              <a:rPr lang="en-US" sz="8018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 The Christ Candle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942780" y="4185576"/>
            <a:ext cx="2662982" cy="9867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89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34230" y="4185576"/>
            <a:ext cx="9694012" cy="30250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In the humblest of places, the promised child is born!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419337"/>
            <a:ext cx="13824834" cy="138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25"/>
              </a:lnSpc>
              <a:spcBef>
                <a:spcPct val="0"/>
              </a:spcBef>
            </a:pPr>
            <a:r>
              <a:rPr lang="en-US" sz="8018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 The Christ Candle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00707" y="3686080"/>
            <a:ext cx="2662982" cy="9867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89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</a:t>
            </a:r>
            <a:r>
              <a:rPr lang="en-US" sz="5778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: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92158" y="3686080"/>
            <a:ext cx="9571546" cy="50634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In lowly circumstances, God fulfills the promise to all people. This is the meeting of heaven and earth!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419337"/>
            <a:ext cx="13824834" cy="138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25"/>
              </a:lnSpc>
              <a:spcBef>
                <a:spcPct val="0"/>
              </a:spcBef>
            </a:pPr>
            <a:r>
              <a:rPr lang="en-US" sz="8018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 The Christ Candle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00707" y="3686080"/>
            <a:ext cx="2662982" cy="9867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89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92158" y="3686080"/>
            <a:ext cx="9571546" cy="50634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The glorious light of that stable burst into the night, announcing a birth that has changed the world.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058400" y="8273282"/>
            <a:ext cx="3305304" cy="8104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829"/>
              </a:lnSpc>
              <a:spcBef>
                <a:spcPct val="0"/>
              </a:spcBef>
            </a:pPr>
            <a:r>
              <a:rPr lang="en-US" sz="4878" i="1">
                <a:solidFill>
                  <a:srgbClr val="000000"/>
                </a:solidFill>
                <a:latin typeface="Roboto Italics"/>
                <a:ea typeface="Roboto Italics"/>
                <a:cs typeface="Roboto Italics"/>
                <a:sym typeface="Roboto Italics"/>
              </a:rPr>
              <a:t>Continued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86742" y="419337"/>
            <a:ext cx="13824834" cy="138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25"/>
              </a:lnSpc>
              <a:spcBef>
                <a:spcPct val="0"/>
              </a:spcBef>
            </a:pPr>
            <a:r>
              <a:rPr lang="en-US" sz="8018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 The Christ Candle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890226" y="4212872"/>
            <a:ext cx="2662982" cy="9867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89"/>
              </a:lnSpc>
              <a:spcBef>
                <a:spcPct val="0"/>
              </a:spcBef>
            </a:pPr>
            <a:r>
              <a:rPr lang="en-US" sz="5400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681677" y="4212872"/>
            <a:ext cx="7826415" cy="30250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On this night, we light the Christ candle.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291507" y="7836284"/>
            <a:ext cx="5750719" cy="729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89"/>
              </a:lnSpc>
              <a:spcBef>
                <a:spcPct val="0"/>
              </a:spcBef>
            </a:pPr>
            <a:r>
              <a:rPr lang="en-US" sz="4278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The Christ candle is lit.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671D1-D5F4-7075-E7FA-C701B230F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513043CB-8912-7A48-7971-56E90046602B}"/>
              </a:ext>
            </a:extLst>
          </p:cNvPr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67F2D0C-C3FB-8366-463E-683F0AF39FB3}"/>
              </a:ext>
            </a:extLst>
          </p:cNvPr>
          <p:cNvSpPr txBox="1"/>
          <p:nvPr/>
        </p:nvSpPr>
        <p:spPr>
          <a:xfrm>
            <a:off x="286742" y="419337"/>
            <a:ext cx="13824834" cy="1385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25"/>
              </a:lnSpc>
              <a:spcBef>
                <a:spcPct val="0"/>
              </a:spcBef>
            </a:pPr>
            <a:r>
              <a:rPr lang="en-US" sz="8018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 The Christ Candle 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76E099D-F1C0-E1B7-ECD7-FD53DF6A07F6}"/>
              </a:ext>
            </a:extLst>
          </p:cNvPr>
          <p:cNvSpPr txBox="1"/>
          <p:nvPr/>
        </p:nvSpPr>
        <p:spPr>
          <a:xfrm>
            <a:off x="2117205" y="3393576"/>
            <a:ext cx="10163907" cy="65221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CA" sz="6000" b="1" dirty="0">
                <a:solidFill>
                  <a:srgbClr val="9D906B"/>
                </a:solidFill>
              </a:rPr>
              <a:t>Let us pray together: </a:t>
            </a:r>
          </a:p>
          <a:p>
            <a:r>
              <a:rPr lang="en-CA" sz="6000" b="1" dirty="0"/>
              <a:t>Living God, may the light of Christ find a home in our hearts, in our congregations and in our world. Hallelujah! Christ is born! </a:t>
            </a:r>
          </a:p>
          <a:p>
            <a:pPr algn="ctr">
              <a:lnSpc>
                <a:spcPts val="8089"/>
              </a:lnSpc>
              <a:spcBef>
                <a:spcPct val="0"/>
              </a:spcBef>
            </a:pPr>
            <a:endParaRPr lang="en-US" sz="6000" b="1" dirty="0">
              <a:solidFill>
                <a:srgbClr val="897C55"/>
              </a:solidFill>
              <a:ea typeface="Roboto Bold"/>
              <a:cs typeface="Roboto Bold"/>
              <a:sym typeface="Roboto Bold"/>
            </a:endParaRPr>
          </a:p>
        </p:txBody>
      </p:sp>
    </p:spTree>
    <p:extLst>
      <p:ext uri="{BB962C8B-B14F-4D97-AF65-F5344CB8AC3E}">
        <p14:creationId xmlns:p14="http://schemas.microsoft.com/office/powerpoint/2010/main" val="3533041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4159706" y="3670679"/>
            <a:ext cx="8782709" cy="3041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Nations will live in peace—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no more will they prepare for war.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63379" y="3670679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06B3297D-1648-33B3-278C-DB2EC413781E}"/>
              </a:ext>
            </a:extLst>
          </p:cNvPr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BFD8FECF-3BA7-C296-D377-F163BA310CBE}"/>
              </a:ext>
            </a:extLst>
          </p:cNvPr>
          <p:cNvSpPr txBox="1"/>
          <p:nvPr/>
        </p:nvSpPr>
        <p:spPr>
          <a:xfrm>
            <a:off x="286742" y="142502"/>
            <a:ext cx="13824834" cy="2154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First Sunday in Advent</a:t>
            </a: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 Bold"/>
              </a:rPr>
              <a:t>: </a:t>
            </a:r>
            <a:endParaRPr lang="en-US" sz="6550">
              <a:solidFill>
                <a:srgbClr val="000000"/>
              </a:solidFill>
              <a:latin typeface="Calibri"/>
              <a:ea typeface="Calibri"/>
              <a:cs typeface="Calibri"/>
              <a:sym typeface="Heebo Bold"/>
            </a:endParaRPr>
          </a:p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550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HOPE</a:t>
            </a:r>
            <a:endParaRPr lang="en-US" sz="6550">
              <a:solidFill>
                <a:srgbClr val="000000"/>
              </a:solidFill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115745" y="2995874"/>
            <a:ext cx="8782709" cy="6793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669"/>
              </a:lnSpc>
              <a:spcBef>
                <a:spcPct val="0"/>
              </a:spcBef>
            </a:pPr>
            <a:r>
              <a:rPr lang="en-US" sz="54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We cling to that promise and light this candle of hope, inspired by a vision of a world where children grow into adulthood, and parents live to old age. </a:t>
            </a:r>
          </a:p>
          <a:p>
            <a:pPr algn="l">
              <a:lnSpc>
                <a:spcPts val="7809"/>
              </a:lnSpc>
              <a:spcBef>
                <a:spcPct val="0"/>
              </a:spcBef>
            </a:pPr>
            <a:endParaRPr lang="en-US" sz="54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319418" y="2995874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470531" y="9212580"/>
            <a:ext cx="6443960" cy="57708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06"/>
              </a:lnSpc>
              <a:spcBef>
                <a:spcPct val="0"/>
              </a:spcBef>
            </a:pPr>
            <a:r>
              <a:rPr lang="en-US" sz="4200" b="1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The candle of hope is lit. </a:t>
            </a: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CEB30447-1A6F-948C-DF5A-A185E06DB2A8}"/>
              </a:ext>
            </a:extLst>
          </p:cNvPr>
          <p:cNvSpPr txBox="1"/>
          <p:nvPr/>
        </p:nvSpPr>
        <p:spPr>
          <a:xfrm>
            <a:off x="286742" y="142502"/>
            <a:ext cx="13824834" cy="2154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First Sunday in Advent</a:t>
            </a: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 Bold"/>
              </a:rPr>
              <a:t>: </a:t>
            </a:r>
            <a:endParaRPr lang="en-US" sz="6550">
              <a:solidFill>
                <a:srgbClr val="000000"/>
              </a:solidFill>
              <a:latin typeface="Calibri"/>
              <a:ea typeface="Calibri"/>
              <a:cs typeface="Calibri"/>
              <a:sym typeface="Heebo Bold"/>
            </a:endParaRPr>
          </a:p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550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HOPE</a:t>
            </a:r>
            <a:endParaRPr lang="en-US" sz="6550">
              <a:solidFill>
                <a:srgbClr val="000000"/>
              </a:solidFill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3371027" y="3088118"/>
            <a:ext cx="8604663" cy="65692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129"/>
              </a:lnSpc>
              <a:spcBef>
                <a:spcPct val="0"/>
              </a:spcBef>
            </a:pPr>
            <a:r>
              <a:rPr lang="en-US" sz="5806" b="1" dirty="0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Let us pray together: </a:t>
            </a:r>
          </a:p>
          <a:p>
            <a:pPr algn="l">
              <a:lnSpc>
                <a:spcPts val="7429"/>
              </a:lnSpc>
              <a:spcBef>
                <a:spcPct val="0"/>
              </a:spcBef>
            </a:pPr>
            <a:r>
              <a:rPr lang="en-US" sz="5300" b="1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Living God, make us more aware of your presence. We trust your promises and wait with hopeful hearts. Come, Lord Jesus.</a:t>
            </a:r>
            <a:endParaRPr lang="en-US" sz="5300" b="1" dirty="0">
              <a:solidFill>
                <a:srgbClr val="000000"/>
              </a:solidFill>
              <a:latin typeface="Roboto"/>
              <a:ea typeface="Roboto"/>
              <a:cs typeface="Roboto"/>
            </a:endParaRPr>
          </a:p>
          <a:p>
            <a:pPr algn="ctr">
              <a:lnSpc>
                <a:spcPts val="6449"/>
              </a:lnSpc>
              <a:spcBef>
                <a:spcPct val="0"/>
              </a:spcBef>
            </a:pPr>
            <a:endParaRPr lang="en-US" sz="5306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7017E514-AB8D-E796-15B5-EB99241694BA}"/>
              </a:ext>
            </a:extLst>
          </p:cNvPr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41E538F-67E4-7F14-43D2-EB2B85FA26B9}"/>
              </a:ext>
            </a:extLst>
          </p:cNvPr>
          <p:cNvSpPr txBox="1"/>
          <p:nvPr/>
        </p:nvSpPr>
        <p:spPr>
          <a:xfrm>
            <a:off x="286742" y="142502"/>
            <a:ext cx="13824834" cy="2154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First Sunday in Advent</a:t>
            </a:r>
            <a:r>
              <a:rPr lang="en-US" sz="6000">
                <a:solidFill>
                  <a:srgbClr val="000000"/>
                </a:solidFill>
                <a:latin typeface="Heebo"/>
                <a:ea typeface="Heebo"/>
                <a:cs typeface="Heebo"/>
                <a:sym typeface="Heebo Bold"/>
              </a:rPr>
              <a:t>: </a:t>
            </a:r>
            <a:endParaRPr lang="en-US" sz="6550">
              <a:solidFill>
                <a:srgbClr val="000000"/>
              </a:solidFill>
              <a:latin typeface="Calibri"/>
              <a:ea typeface="Calibri"/>
              <a:cs typeface="Calibri"/>
              <a:sym typeface="Heebo Bold"/>
            </a:endParaRPr>
          </a:p>
          <a:p>
            <a:pPr>
              <a:lnSpc>
                <a:spcPts val="8426"/>
              </a:lnSpc>
              <a:spcBef>
                <a:spcPct val="0"/>
              </a:spcBef>
            </a:pPr>
            <a:r>
              <a:rPr lang="en-US" sz="6550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HOPE</a:t>
            </a:r>
            <a:endParaRPr lang="en-US" sz="6550">
              <a:solidFill>
                <a:srgbClr val="000000"/>
              </a:solidFill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3421F5-E105-6232-742A-8E765CCF2F38}"/>
              </a:ext>
            </a:extLst>
          </p:cNvPr>
          <p:cNvSpPr/>
          <p:nvPr/>
        </p:nvSpPr>
        <p:spPr>
          <a:xfrm>
            <a:off x="0" y="0"/>
            <a:ext cx="18288000" cy="113412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3776662" y="3290793"/>
            <a:ext cx="8782709" cy="6082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The psalmist dreamed of a world where leaders govern with righteousness, and the poor are treated with dignity and justice.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Second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PEACE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15333" y="3290793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1:</a:t>
            </a:r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938D6F66-8F68-5E9A-580C-AF8E1F20F6CC}"/>
              </a:ext>
            </a:extLst>
          </p:cNvPr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>
            <a:off x="0" y="2205812"/>
            <a:ext cx="14364411" cy="250382"/>
          </a:xfrm>
          <a:custGeom>
            <a:avLst/>
            <a:gdLst/>
            <a:ahLst/>
            <a:cxnLst/>
            <a:rect l="l" t="t" r="r" b="b"/>
            <a:pathLst>
              <a:path w="14364411" h="250382">
                <a:moveTo>
                  <a:pt x="0" y="0"/>
                </a:moveTo>
                <a:lnTo>
                  <a:pt x="14364411" y="0"/>
                </a:lnTo>
                <a:lnTo>
                  <a:pt x="14364411" y="250381"/>
                </a:lnTo>
                <a:lnTo>
                  <a:pt x="0" y="25038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95877" r="-779041" b="-57764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4046164" y="3590987"/>
            <a:ext cx="9080962" cy="51192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089"/>
              </a:lnSpc>
              <a:spcBef>
                <a:spcPct val="0"/>
              </a:spcBef>
            </a:pPr>
            <a:r>
              <a:rPr lang="en-US" sz="5778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In this new creation, the oppressed are set free, the vulnerable are protected and peace flows like a river. </a:t>
            </a:r>
          </a:p>
          <a:p>
            <a:pPr algn="l">
              <a:lnSpc>
                <a:spcPts val="8089"/>
              </a:lnSpc>
              <a:spcBef>
                <a:spcPct val="0"/>
              </a:spcBef>
            </a:pPr>
            <a:endParaRPr lang="en-US" sz="5778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6742" y="55699"/>
            <a:ext cx="13824834" cy="21831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426"/>
              </a:lnSpc>
              <a:spcBef>
                <a:spcPct val="0"/>
              </a:spcBef>
            </a:pPr>
            <a:r>
              <a:rPr lang="en-US" sz="6018" dirty="0">
                <a:solidFill>
                  <a:srgbClr val="000000"/>
                </a:solidFill>
                <a:latin typeface="Heebo"/>
                <a:ea typeface="Heebo"/>
                <a:cs typeface="Heebo"/>
                <a:sym typeface="Heebo"/>
              </a:rPr>
              <a:t>The Second Sunday in Advent:</a:t>
            </a:r>
          </a:p>
          <a:p>
            <a:pPr algn="l">
              <a:lnSpc>
                <a:spcPts val="9213"/>
              </a:lnSpc>
              <a:spcBef>
                <a:spcPct val="0"/>
              </a:spcBef>
            </a:pPr>
            <a:r>
              <a:rPr lang="en-US" sz="6581" b="1" dirty="0">
                <a:solidFill>
                  <a:srgbClr val="9D906B"/>
                </a:solidFill>
                <a:latin typeface="Heebo Bold"/>
                <a:ea typeface="Heebo Bold"/>
                <a:cs typeface="Heebo Bold"/>
                <a:sym typeface="Heebo Bold"/>
              </a:rPr>
              <a:t>PEACE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74487" y="3590831"/>
            <a:ext cx="2665214" cy="986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096"/>
              </a:lnSpc>
              <a:spcBef>
                <a:spcPct val="0"/>
              </a:spcBef>
            </a:pPr>
            <a:r>
              <a:rPr lang="en-US" sz="5400" b="1">
                <a:solidFill>
                  <a:srgbClr val="9D906B"/>
                </a:solidFill>
                <a:latin typeface="Roboto Bold"/>
                <a:ea typeface="Roboto Bold"/>
                <a:cs typeface="Roboto Bold"/>
                <a:sym typeface="Roboto Bold"/>
              </a:rPr>
              <a:t>Voice 2: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1016</Words>
  <Application>Microsoft Macintosh PowerPoint</Application>
  <PresentationFormat>Custom</PresentationFormat>
  <Paragraphs>135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Calibri</vt:lpstr>
      <vt:lpstr>Heebo</vt:lpstr>
      <vt:lpstr>Roboto Bold</vt:lpstr>
      <vt:lpstr>Roboto Italics</vt:lpstr>
      <vt:lpstr>Heebo Bold</vt:lpstr>
      <vt:lpstr>Roboto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First Sunday in Advent: HOPE (Presentation)</dc:title>
  <cp:lastModifiedBy>Stephanie Chunoo</cp:lastModifiedBy>
  <cp:revision>3</cp:revision>
  <dcterms:created xsi:type="dcterms:W3CDTF">2006-08-16T00:00:00Z</dcterms:created>
  <dcterms:modified xsi:type="dcterms:W3CDTF">2025-10-22T13:57:01Z</dcterms:modified>
  <dc:identifier>DAG1-hyc-l8</dc:identifier>
</cp:coreProperties>
</file>