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0"/>
  </p:notesMasterIdLst>
  <p:sldIdLst>
    <p:sldId id="513" r:id="rId4"/>
    <p:sldId id="651" r:id="rId5"/>
    <p:sldId id="985" r:id="rId6"/>
    <p:sldId id="1812" r:id="rId7"/>
    <p:sldId id="635" r:id="rId8"/>
    <p:sldId id="704" r:id="rId9"/>
    <p:sldId id="1818" r:id="rId10"/>
    <p:sldId id="1816" r:id="rId11"/>
    <p:sldId id="1817" r:id="rId12"/>
    <p:sldId id="1819" r:id="rId13"/>
    <p:sldId id="1820" r:id="rId14"/>
    <p:sldId id="1821" r:id="rId15"/>
    <p:sldId id="1822" r:id="rId16"/>
    <p:sldId id="1823" r:id="rId17"/>
    <p:sldId id="705" r:id="rId18"/>
    <p:sldId id="710" r:id="rId19"/>
    <p:sldId id="711" r:id="rId20"/>
    <p:sldId id="712" r:id="rId21"/>
    <p:sldId id="706" r:id="rId22"/>
    <p:sldId id="709" r:id="rId23"/>
    <p:sldId id="265" r:id="rId24"/>
    <p:sldId id="708" r:id="rId25"/>
    <p:sldId id="266" r:id="rId26"/>
    <p:sldId id="267" r:id="rId27"/>
    <p:sldId id="268" r:id="rId28"/>
    <p:sldId id="274" r:id="rId29"/>
    <p:sldId id="269" r:id="rId30"/>
    <p:sldId id="273" r:id="rId31"/>
    <p:sldId id="713" r:id="rId32"/>
    <p:sldId id="258" r:id="rId33"/>
    <p:sldId id="714" r:id="rId34"/>
    <p:sldId id="278" r:id="rId35"/>
    <p:sldId id="279" r:id="rId36"/>
    <p:sldId id="280" r:id="rId37"/>
    <p:sldId id="281" r:id="rId38"/>
    <p:sldId id="282" r:id="rId39"/>
    <p:sldId id="283" r:id="rId40"/>
    <p:sldId id="277" r:id="rId41"/>
    <p:sldId id="284" r:id="rId42"/>
    <p:sldId id="285" r:id="rId43"/>
    <p:sldId id="296" r:id="rId44"/>
    <p:sldId id="286" r:id="rId45"/>
    <p:sldId id="287" r:id="rId46"/>
    <p:sldId id="288" r:id="rId47"/>
    <p:sldId id="289" r:id="rId48"/>
    <p:sldId id="290" r:id="rId49"/>
    <p:sldId id="291" r:id="rId50"/>
    <p:sldId id="295" r:id="rId51"/>
    <p:sldId id="293" r:id="rId52"/>
    <p:sldId id="294" r:id="rId53"/>
    <p:sldId id="1813" r:id="rId54"/>
    <p:sldId id="336" r:id="rId55"/>
    <p:sldId id="1814" r:id="rId56"/>
    <p:sldId id="619" r:id="rId57"/>
    <p:sldId id="1769" r:id="rId58"/>
    <p:sldId id="181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84871" autoAdjust="0"/>
  </p:normalViewPr>
  <p:slideViewPr>
    <p:cSldViewPr snapToGrid="0">
      <p:cViewPr varScale="1">
        <p:scale>
          <a:sx n="59" d="100"/>
          <a:sy n="59" d="100"/>
        </p:scale>
        <p:origin x="111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84"/>
    </p:cViewPr>
  </p:sorterViewPr>
  <p:notesViewPr>
    <p:cSldViewPr snapToGrid="0">
      <p:cViewPr varScale="1">
        <p:scale>
          <a:sx n="53" d="100"/>
          <a:sy n="53" d="100"/>
        </p:scale>
        <p:origin x="283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plater\Downloads\Church_Property_Survey2023-11-06_10_55_40.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plater\Downloads\Church_Property_Survey2023-11-06_09_32_33.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plater\Downloads\Church_Property_Survey2023-11-06_09_32_33.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esktop\PRESBYTERIAN\Good%20Working%20Presbyteria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baseline="0">
                <a:solidFill>
                  <a:schemeClr val="dk1">
                    <a:lumMod val="75000"/>
                    <a:lumOff val="25000"/>
                  </a:schemeClr>
                </a:solidFill>
                <a:latin typeface="+mn-lt"/>
                <a:ea typeface="+mn-ea"/>
                <a:cs typeface="+mn-cs"/>
              </a:defRPr>
            </a:pPr>
            <a:r>
              <a:rPr lang="en-US" dirty="0"/>
              <a:t>Where</a:t>
            </a:r>
            <a:r>
              <a:rPr lang="en-US" baseline="0" dirty="0"/>
              <a:t> do you see the congregation in 3-5 years?</a:t>
            </a:r>
            <a:endParaRPr lang="en-US" dirty="0"/>
          </a:p>
        </c:rich>
      </c:tx>
      <c:overlay val="0"/>
      <c:spPr>
        <a:noFill/>
        <a:ln>
          <a:noFill/>
        </a:ln>
        <a:effectLst/>
      </c:spPr>
      <c:txPr>
        <a:bodyPr rot="0" spcFirstLastPara="1" vertOverflow="ellipsis" vert="horz" wrap="square" anchor="ctr" anchorCtr="1"/>
        <a:lstStyle/>
        <a:p>
          <a:pPr>
            <a:defRPr sz="28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'Church_Property_Survey2023-11-0'!$C$1</c:f>
              <c:strCache>
                <c:ptCount val="1"/>
                <c:pt idx="0">
                  <c:v>Number of Congregations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EEE-4D9A-B74F-A1EC84C31AF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EEE-4D9A-B74F-A1EC84C31AF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EEE-4D9A-B74F-A1EC84C31AF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EEE-4D9A-B74F-A1EC84C31AF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EEE-4D9A-B74F-A1EC84C31AFE}"/>
              </c:ext>
            </c:extLst>
          </c:dPt>
          <c:dLbls>
            <c:dLbl>
              <c:idx val="0"/>
              <c:layout>
                <c:manualLayout>
                  <c:x val="2.3276630858881202E-3"/>
                  <c:y val="0.15516628027971435"/>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7.7025432847770914E-2"/>
                      <c:h val="0.11991718005985651"/>
                    </c:manualLayout>
                  </c15:layout>
                </c:ext>
                <c:ext xmlns:c16="http://schemas.microsoft.com/office/drawing/2014/chart" uri="{C3380CC4-5D6E-409C-BE32-E72D297353CC}">
                  <c16:uniqueId val="{00000001-1EEE-4D9A-B74F-A1EC84C31AFE}"/>
                </c:ext>
              </c:extLst>
            </c:dLbl>
            <c:dLbl>
              <c:idx val="1"/>
              <c:dLblPos val="ctr"/>
              <c:showLegendKey val="0"/>
              <c:showVal val="0"/>
              <c:showCatName val="0"/>
              <c:showSerName val="0"/>
              <c:showPercent val="1"/>
              <c:showBubbleSize val="0"/>
              <c:extLst>
                <c:ext xmlns:c15="http://schemas.microsoft.com/office/drawing/2012/chart" uri="{CE6537A1-D6FC-4f65-9D91-7224C49458BB}">
                  <c15:layout>
                    <c:manualLayout>
                      <c:w val="9.2670860876689881E-2"/>
                      <c:h val="8.3342415131918493E-2"/>
                    </c:manualLayout>
                  </c15:layout>
                </c:ext>
                <c:ext xmlns:c16="http://schemas.microsoft.com/office/drawing/2014/chart" uri="{C3380CC4-5D6E-409C-BE32-E72D297353CC}">
                  <c16:uniqueId val="{00000003-1EEE-4D9A-B74F-A1EC84C31AFE}"/>
                </c:ext>
              </c:extLst>
            </c:dLbl>
            <c:dLbl>
              <c:idx val="2"/>
              <c:dLblPos val="ctr"/>
              <c:showLegendKey val="0"/>
              <c:showVal val="0"/>
              <c:showCatName val="0"/>
              <c:showSerName val="0"/>
              <c:showPercent val="1"/>
              <c:showBubbleSize val="0"/>
              <c:extLst>
                <c:ext xmlns:c15="http://schemas.microsoft.com/office/drawing/2012/chart" uri="{CE6537A1-D6FC-4f65-9D91-7224C49458BB}">
                  <c15:layout>
                    <c:manualLayout>
                      <c:w val="9.370254360971654E-2"/>
                      <c:h val="0.11606720480428408"/>
                    </c:manualLayout>
                  </c15:layout>
                </c:ext>
                <c:ext xmlns:c16="http://schemas.microsoft.com/office/drawing/2014/chart" uri="{C3380CC4-5D6E-409C-BE32-E72D297353CC}">
                  <c16:uniqueId val="{00000005-1EEE-4D9A-B74F-A1EC84C31AFE}"/>
                </c:ext>
              </c:extLst>
            </c:dLbl>
            <c:dLbl>
              <c:idx val="3"/>
              <c:dLblPos val="ctr"/>
              <c:showLegendKey val="0"/>
              <c:showVal val="0"/>
              <c:showCatName val="0"/>
              <c:showSerName val="0"/>
              <c:showPercent val="1"/>
              <c:showBubbleSize val="0"/>
              <c:extLst>
                <c:ext xmlns:c15="http://schemas.microsoft.com/office/drawing/2012/chart" uri="{CE6537A1-D6FC-4f65-9D91-7224C49458BB}">
                  <c15:layout>
                    <c:manualLayout>
                      <c:w val="8.3385716279449879E-2"/>
                      <c:h val="8.3342415131918493E-2"/>
                    </c:manualLayout>
                  </c15:layout>
                </c:ext>
                <c:ext xmlns:c16="http://schemas.microsoft.com/office/drawing/2014/chart" uri="{C3380CC4-5D6E-409C-BE32-E72D297353CC}">
                  <c16:uniqueId val="{00000007-1EEE-4D9A-B74F-A1EC84C31AFE}"/>
                </c:ext>
              </c:extLst>
            </c:dLbl>
            <c:dLbl>
              <c:idx val="4"/>
              <c:dLblPos val="ctr"/>
              <c:showLegendKey val="0"/>
              <c:showVal val="0"/>
              <c:showCatName val="0"/>
              <c:showSerName val="0"/>
              <c:showPercent val="1"/>
              <c:showBubbleSize val="0"/>
              <c:extLst>
                <c:ext xmlns:c15="http://schemas.microsoft.com/office/drawing/2012/chart" uri="{CE6537A1-D6FC-4f65-9D91-7224C49458BB}">
                  <c15:layout>
                    <c:manualLayout>
                      <c:w val="9.8860957274849864E-2"/>
                      <c:h val="0.11799219243207029"/>
                    </c:manualLayout>
                  </c15:layout>
                </c:ext>
                <c:ext xmlns:c16="http://schemas.microsoft.com/office/drawing/2014/chart" uri="{C3380CC4-5D6E-409C-BE32-E72D297353CC}">
                  <c16:uniqueId val="{00000009-1EEE-4D9A-B74F-A1EC84C31AF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'Church_Property_Survey2023-11-0'!$B$2:$B$6</c:f>
              <c:strCache>
                <c:ptCount val="5"/>
                <c:pt idx="0">
                  <c:v>Considering dissolution or already closed</c:v>
                </c:pt>
                <c:pt idx="1">
                  <c:v>Considering amalgamation or new configuration of ministry</c:v>
                </c:pt>
                <c:pt idx="2">
                  <c:v>We don't know</c:v>
                </c:pt>
                <c:pt idx="3">
                  <c:v>Growing</c:v>
                </c:pt>
                <c:pt idx="4">
                  <c:v>Similar to now</c:v>
                </c:pt>
              </c:strCache>
            </c:strRef>
          </c:cat>
          <c:val>
            <c:numRef>
              <c:f>'Church_Property_Survey2023-11-0'!$C$2:$C$6</c:f>
              <c:numCache>
                <c:formatCode>General</c:formatCode>
                <c:ptCount val="5"/>
                <c:pt idx="0">
                  <c:v>15</c:v>
                </c:pt>
                <c:pt idx="1">
                  <c:v>44</c:v>
                </c:pt>
                <c:pt idx="2">
                  <c:v>52</c:v>
                </c:pt>
                <c:pt idx="3">
                  <c:v>95</c:v>
                </c:pt>
                <c:pt idx="4">
                  <c:v>174</c:v>
                </c:pt>
              </c:numCache>
            </c:numRef>
          </c:val>
          <c:extLst>
            <c:ext xmlns:c16="http://schemas.microsoft.com/office/drawing/2014/chart" uri="{C3380CC4-5D6E-409C-BE32-E72D297353CC}">
              <c16:uniqueId val="{0000000A-1EEE-4D9A-B74F-A1EC84C31AF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225288477176173"/>
          <c:y val="0.23448122720234879"/>
          <c:w val="0.42155701883007829"/>
          <c:h val="0.6160354500871170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3600" dirty="0"/>
              <a:t>How is your property currently being used?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413-4D59-9D73-3A8C5410F86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413-4D59-9D73-3A8C5410F86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413-4D59-9D73-3A8C5410F86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413-4D59-9D73-3A8C5410F86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413-4D59-9D73-3A8C5410F86E}"/>
              </c:ext>
            </c:extLst>
          </c:dPt>
          <c:dLbls>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7.7708333333333324E-2"/>
                      <c:h val="9.1527587779297759E-2"/>
                    </c:manualLayout>
                  </c15:layout>
                </c:ext>
                <c:ext xmlns:c16="http://schemas.microsoft.com/office/drawing/2014/chart" uri="{C3380CC4-5D6E-409C-BE32-E72D297353CC}">
                  <c16:uniqueId val="{00000003-0413-4D59-9D73-3A8C5410F86E}"/>
                </c:ext>
              </c:extLst>
            </c:dLbl>
            <c:dLbl>
              <c:idx val="2"/>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0.10082291666666665"/>
                      <c:h val="9.8823529411764699E-2"/>
                    </c:manualLayout>
                  </c15:layout>
                </c:ext>
                <c:ext xmlns:c16="http://schemas.microsoft.com/office/drawing/2014/chart" uri="{C3380CC4-5D6E-409C-BE32-E72D297353CC}">
                  <c16:uniqueId val="{00000005-0413-4D59-9D73-3A8C5410F86E}"/>
                </c:ext>
              </c:extLst>
            </c:dLbl>
            <c:dLbl>
              <c:idx val="3"/>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0.10186458333333331"/>
                      <c:h val="8.2407660738714084E-2"/>
                    </c:manualLayout>
                  </c15:layout>
                </c:ext>
                <c:ext xmlns:c16="http://schemas.microsoft.com/office/drawing/2014/chart" uri="{C3380CC4-5D6E-409C-BE32-E72D297353CC}">
                  <c16:uniqueId val="{00000007-0413-4D59-9D73-3A8C5410F86E}"/>
                </c:ext>
              </c:extLst>
            </c:dLbl>
            <c:dLbl>
              <c:idx val="4"/>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0.11228125"/>
                      <c:h val="0.11523939808481533"/>
                    </c:manualLayout>
                  </c15:layout>
                </c:ext>
                <c:ext xmlns:c16="http://schemas.microsoft.com/office/drawing/2014/chart" uri="{C3380CC4-5D6E-409C-BE32-E72D297353CC}">
                  <c16:uniqueId val="{00000009-0413-4D59-9D73-3A8C5410F86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'Church_Property_Survey2023-11-0'!$B$1:$B$5</c:f>
              <c:strCache>
                <c:ptCount val="5"/>
                <c:pt idx="0">
                  <c:v>How is your property currently being used?</c:v>
                </c:pt>
                <c:pt idx="1">
                  <c:v>Maxed out: used most days, and we struggle to find space.</c:v>
                </c:pt>
                <c:pt idx="2">
                  <c:v>Efficiently used: used well to serve ministry and community.</c:v>
                </c:pt>
                <c:pt idx="3">
                  <c:v>Under-used: used only for Sunday services and a few special events.</c:v>
                </c:pt>
                <c:pt idx="4">
                  <c:v>Moderately used: could be better used to serve ministry and community.</c:v>
                </c:pt>
              </c:strCache>
            </c:strRef>
          </c:cat>
          <c:val>
            <c:numRef>
              <c:f>'Church_Property_Survey2023-11-0'!$C$1:$C$5</c:f>
              <c:numCache>
                <c:formatCode>General</c:formatCode>
                <c:ptCount val="5"/>
                <c:pt idx="1">
                  <c:v>9</c:v>
                </c:pt>
                <c:pt idx="2">
                  <c:v>118</c:v>
                </c:pt>
                <c:pt idx="3">
                  <c:v>118</c:v>
                </c:pt>
                <c:pt idx="4">
                  <c:v>129</c:v>
                </c:pt>
              </c:numCache>
            </c:numRef>
          </c:val>
          <c:extLst>
            <c:ext xmlns:c16="http://schemas.microsoft.com/office/drawing/2014/chart" uri="{C3380CC4-5D6E-409C-BE32-E72D297353CC}">
              <c16:uniqueId val="{0000000A-0413-4D59-9D73-3A8C5410F86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delete val="1"/>
      </c:legendEntry>
      <c:layout>
        <c:manualLayout>
          <c:xMode val="edge"/>
          <c:yMode val="edge"/>
          <c:x val="0.58618422499559097"/>
          <c:y val="0.26577210307275129"/>
          <c:w val="0.37351607611548554"/>
          <c:h val="0.6415472279371371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3200" dirty="0"/>
              <a:t>Interested in Pursuing</a:t>
            </a:r>
            <a:r>
              <a:rPr lang="en-US" sz="3200" baseline="0" dirty="0"/>
              <a:t> Development into the Future? </a:t>
            </a:r>
            <a:endParaRPr lang="en-US" sz="32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C27-447E-B7B9-53D8AA0BD22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C27-447E-B7B9-53D8AA0BD22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C27-447E-B7B9-53D8AA0BD22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C27-447E-B7B9-53D8AA0BD22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C27-447E-B7B9-53D8AA0BD22B}"/>
              </c:ext>
            </c:extLst>
          </c:dPt>
          <c:dLbls>
            <c:dLbl>
              <c:idx val="0"/>
              <c:layout>
                <c:manualLayout>
                  <c:x val="-1.3020154234976069E-3"/>
                  <c:y val="0.1153098210083475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6.580204778156995E-2"/>
                      <c:h val="8.3879702537182854E-2"/>
                    </c:manualLayout>
                  </c15:layout>
                </c:ext>
                <c:ext xmlns:c16="http://schemas.microsoft.com/office/drawing/2014/chart" uri="{C3380CC4-5D6E-409C-BE32-E72D297353CC}">
                  <c16:uniqueId val="{00000001-1C27-447E-B7B9-53D8AA0BD22B}"/>
                </c:ext>
              </c:extLst>
            </c:dLbl>
            <c:dLbl>
              <c:idx val="1"/>
              <c:layout>
                <c:manualLayout>
                  <c:x val="-1.5734138618401328E-2"/>
                  <c:y val="0.16007872159544415"/>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7.7353636124967179E-2"/>
                      <c:h val="7.647229512977545E-2"/>
                    </c:manualLayout>
                  </c15:layout>
                </c:ext>
                <c:ext xmlns:c16="http://schemas.microsoft.com/office/drawing/2014/chart" uri="{C3380CC4-5D6E-409C-BE32-E72D297353CC}">
                  <c16:uniqueId val="{00000003-1C27-447E-B7B9-53D8AA0BD22B}"/>
                </c:ext>
              </c:extLst>
            </c:dLbl>
            <c:dLbl>
              <c:idx val="2"/>
              <c:layout>
                <c:manualLayout>
                  <c:x val="-5.9425081586559278E-2"/>
                  <c:y val="0.14223733790701901"/>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8.3827817663511411E-2"/>
                      <c:h val="7.647229512977545E-2"/>
                    </c:manualLayout>
                  </c15:layout>
                </c:ext>
                <c:ext xmlns:c16="http://schemas.microsoft.com/office/drawing/2014/chart" uri="{C3380CC4-5D6E-409C-BE32-E72D297353CC}">
                  <c16:uniqueId val="{00000005-1C27-447E-B7B9-53D8AA0BD22B}"/>
                </c:ext>
              </c:extLst>
            </c:dLbl>
            <c:dLbl>
              <c:idx val="3"/>
              <c:layout>
                <c:manualLayout>
                  <c:x val="-0.10285729871655803"/>
                  <c:y val="-3.7101082249207301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8.0677384478948538E-2"/>
                      <c:h val="8.0175998833479145E-2"/>
                    </c:manualLayout>
                  </c15:layout>
                </c:ext>
                <c:ext xmlns:c16="http://schemas.microsoft.com/office/drawing/2014/chart" uri="{C3380CC4-5D6E-409C-BE32-E72D297353CC}">
                  <c16:uniqueId val="{00000007-1C27-447E-B7B9-53D8AA0BD22B}"/>
                </c:ext>
              </c:extLst>
            </c:dLbl>
            <c:dLbl>
              <c:idx val="4"/>
              <c:layout>
                <c:manualLayout>
                  <c:x val="0.15672691647415163"/>
                  <c:y val="-0.11121164031476263"/>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overflow" horzOverflow="overflow" vert="horz" wrap="non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pattFill prst="pct75">
                      <a:fgClr>
                        <a:schemeClr val="dk1">
                          <a:lumMod val="75000"/>
                          <a:lumOff val="25000"/>
                        </a:schemeClr>
                      </a:fgClr>
                      <a:bgClr>
                        <a:schemeClr val="dk1">
                          <a:lumMod val="65000"/>
                          <a:lumOff val="35000"/>
                        </a:schemeClr>
                      </a:bgClr>
                    </a:pattFill>
                    <a:ln>
                      <a:noFill/>
                    </a:ln>
                  </c15:spPr>
                  <c15:layout>
                    <c:manualLayout>
                      <c:w val="8.6418532154470443E-2"/>
                      <c:h val="8.6315543890347041E-2"/>
                    </c:manualLayout>
                  </c15:layout>
                </c:ext>
                <c:ext xmlns:c16="http://schemas.microsoft.com/office/drawing/2014/chart" uri="{C3380CC4-5D6E-409C-BE32-E72D297353CC}">
                  <c16:uniqueId val="{00000009-1C27-447E-B7B9-53D8AA0BD22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'Church_Property_Survey Interest'!$B$2:$B$6</c:f>
              <c:strCache>
                <c:ptCount val="5"/>
                <c:pt idx="0">
                  <c:v>We started, got stuck, and need help in moving forward.</c:v>
                </c:pt>
                <c:pt idx="1">
                  <c:v>Development is part of our longer-term plans, 5-10 years in the future.</c:v>
                </c:pt>
                <c:pt idx="2">
                  <c:v>We're too exhausted/don't have the resources even to consider pursuing a development project.</c:v>
                </c:pt>
                <c:pt idx="3">
                  <c:v>We are interested in possibilities/exploring options.</c:v>
                </c:pt>
                <c:pt idx="4">
                  <c:v>We are not interested in pursuing a development project at this time.</c:v>
                </c:pt>
              </c:strCache>
            </c:strRef>
          </c:cat>
          <c:val>
            <c:numRef>
              <c:f>'Church_Property_Survey Interest'!$C$2:$C$6</c:f>
              <c:numCache>
                <c:formatCode>General</c:formatCode>
                <c:ptCount val="5"/>
                <c:pt idx="0">
                  <c:v>7</c:v>
                </c:pt>
                <c:pt idx="1">
                  <c:v>19</c:v>
                </c:pt>
                <c:pt idx="2">
                  <c:v>47</c:v>
                </c:pt>
                <c:pt idx="3">
                  <c:v>51</c:v>
                </c:pt>
                <c:pt idx="4">
                  <c:v>228</c:v>
                </c:pt>
              </c:numCache>
            </c:numRef>
          </c:val>
          <c:extLst>
            <c:ext xmlns:c16="http://schemas.microsoft.com/office/drawing/2014/chart" uri="{C3380CC4-5D6E-409C-BE32-E72D297353CC}">
              <c16:uniqueId val="{0000000A-1C27-447E-B7B9-53D8AA0BD22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705256716893063"/>
          <c:y val="0.19945406824146983"/>
          <c:w val="0.40294743283106937"/>
          <c:h val="0.73192111402741322"/>
        </c:manualLayout>
      </c:layout>
      <c:overlay val="0"/>
      <c:spPr>
        <a:solidFill>
          <a:schemeClr val="lt1">
            <a:lumMod val="95000"/>
            <a:alpha val="39000"/>
          </a:schemeClr>
        </a:solidFill>
        <a:ln>
          <a:noFill/>
        </a:ln>
        <a:effectLst/>
      </c:spPr>
      <c:txPr>
        <a:bodyPr rot="0" spcFirstLastPara="1" vertOverflow="ellipsis" vert="horz" wrap="square" anchor="ctr" anchorCtr="1"/>
        <a:lstStyle/>
        <a:p>
          <a:pPr rtl="0">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400" dirty="0"/>
              <a:t>Degree of Risk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a:solidFill>
                <a:schemeClr val="tx1">
                  <a:lumMod val="95000"/>
                  <a:lumOff val="5000"/>
                </a:schemeClr>
              </a:solidFill>
            </a:ln>
          </c:spPr>
          <c:dPt>
            <c:idx val="0"/>
            <c:bubble3D val="0"/>
            <c:spPr>
              <a:solidFill>
                <a:schemeClr val="accent1">
                  <a:shade val="58000"/>
                </a:schemeClr>
              </a:solidFill>
              <a:ln w="25400">
                <a:solidFill>
                  <a:schemeClr val="tx1">
                    <a:lumMod val="95000"/>
                    <a:lumOff val="5000"/>
                  </a:schemeClr>
                </a:solidFill>
              </a:ln>
              <a:effectLst/>
              <a:sp3d contourW="25400">
                <a:contourClr>
                  <a:schemeClr val="tx1">
                    <a:lumMod val="95000"/>
                    <a:lumOff val="5000"/>
                  </a:schemeClr>
                </a:contourClr>
              </a:sp3d>
            </c:spPr>
            <c:extLst>
              <c:ext xmlns:c16="http://schemas.microsoft.com/office/drawing/2014/chart" uri="{C3380CC4-5D6E-409C-BE32-E72D297353CC}">
                <c16:uniqueId val="{00000001-2F33-41AD-BFE4-9AE792092334}"/>
              </c:ext>
            </c:extLst>
          </c:dPt>
          <c:dPt>
            <c:idx val="1"/>
            <c:bubble3D val="0"/>
            <c:spPr>
              <a:solidFill>
                <a:schemeClr val="accent1">
                  <a:shade val="86000"/>
                </a:schemeClr>
              </a:solidFill>
              <a:ln w="25400">
                <a:solidFill>
                  <a:schemeClr val="tx1">
                    <a:lumMod val="95000"/>
                    <a:lumOff val="5000"/>
                  </a:schemeClr>
                </a:solidFill>
              </a:ln>
              <a:effectLst/>
              <a:sp3d contourW="25400">
                <a:contourClr>
                  <a:schemeClr val="tx1">
                    <a:lumMod val="95000"/>
                    <a:lumOff val="5000"/>
                  </a:schemeClr>
                </a:contourClr>
              </a:sp3d>
            </c:spPr>
            <c:extLst>
              <c:ext xmlns:c16="http://schemas.microsoft.com/office/drawing/2014/chart" uri="{C3380CC4-5D6E-409C-BE32-E72D297353CC}">
                <c16:uniqueId val="{00000003-2F33-41AD-BFE4-9AE792092334}"/>
              </c:ext>
            </c:extLst>
          </c:dPt>
          <c:dPt>
            <c:idx val="2"/>
            <c:bubble3D val="0"/>
            <c:spPr>
              <a:solidFill>
                <a:schemeClr val="accent1">
                  <a:tint val="86000"/>
                </a:schemeClr>
              </a:solidFill>
              <a:ln w="25400">
                <a:solidFill>
                  <a:schemeClr val="tx1">
                    <a:lumMod val="95000"/>
                    <a:lumOff val="5000"/>
                  </a:schemeClr>
                </a:solidFill>
              </a:ln>
              <a:effectLst/>
              <a:sp3d contourW="25400">
                <a:contourClr>
                  <a:schemeClr val="tx1">
                    <a:lumMod val="95000"/>
                    <a:lumOff val="5000"/>
                  </a:schemeClr>
                </a:contourClr>
              </a:sp3d>
            </c:spPr>
            <c:extLst>
              <c:ext xmlns:c16="http://schemas.microsoft.com/office/drawing/2014/chart" uri="{C3380CC4-5D6E-409C-BE32-E72D297353CC}">
                <c16:uniqueId val="{00000005-2F33-41AD-BFE4-9AE792092334}"/>
              </c:ext>
            </c:extLst>
          </c:dPt>
          <c:dPt>
            <c:idx val="3"/>
            <c:bubble3D val="0"/>
            <c:spPr>
              <a:solidFill>
                <a:schemeClr val="accent1">
                  <a:tint val="58000"/>
                </a:schemeClr>
              </a:solidFill>
              <a:ln w="25400">
                <a:solidFill>
                  <a:schemeClr val="tx1">
                    <a:lumMod val="95000"/>
                    <a:lumOff val="5000"/>
                  </a:schemeClr>
                </a:solidFill>
              </a:ln>
              <a:effectLst/>
              <a:sp3d contourW="25400">
                <a:contourClr>
                  <a:schemeClr val="tx1">
                    <a:lumMod val="95000"/>
                    <a:lumOff val="5000"/>
                  </a:schemeClr>
                </a:contourClr>
              </a:sp3d>
            </c:spPr>
            <c:extLst>
              <c:ext xmlns:c16="http://schemas.microsoft.com/office/drawing/2014/chart" uri="{C3380CC4-5D6E-409C-BE32-E72D297353CC}">
                <c16:uniqueId val="{00000007-2F33-41AD-BFE4-9AE792092334}"/>
              </c:ext>
            </c:extLst>
          </c:dPt>
          <c:dLbls>
            <c:dLbl>
              <c:idx val="0"/>
              <c:layout>
                <c:manualLayout>
                  <c:x val="9.7779597019872114E-2"/>
                  <c:y val="-4.0555640931188228E-2"/>
                </c:manualLayout>
              </c:layout>
              <c:tx>
                <c:rich>
                  <a:bodyPr rot="0" spcFirstLastPara="1" vertOverflow="clip" horzOverflow="clip" vert="horz" wrap="square" lIns="38100" tIns="19050" rIns="38100" bIns="19050" anchor="ctr" anchorCtr="0">
                    <a:spAutoFit/>
                  </a:bodyPr>
                  <a:lstStyle/>
                  <a:p>
                    <a:pPr algn="l">
                      <a:defRPr sz="2000" b="0" i="0" u="none" strike="noStrike" kern="1200" baseline="0">
                        <a:solidFill>
                          <a:schemeClr val="dk1">
                            <a:lumMod val="65000"/>
                            <a:lumOff val="35000"/>
                          </a:schemeClr>
                        </a:solidFill>
                        <a:latin typeface="+mn-lt"/>
                        <a:ea typeface="+mn-ea"/>
                        <a:cs typeface="+mn-cs"/>
                      </a:defRPr>
                    </a:pPr>
                    <a:r>
                      <a:rPr lang="en-US" baseline="0" dirty="0"/>
                      <a:t>HIGH</a:t>
                    </a:r>
                  </a:p>
                  <a:p>
                    <a:pPr algn="l">
                      <a:defRPr sz="2000"/>
                    </a:pPr>
                    <a:r>
                      <a:rPr lang="en-US" baseline="0" dirty="0"/>
                      <a:t>3 Risk Factors
</a:t>
                    </a:r>
                    <a:fld id="{2996FD86-96B4-4FC3-80CB-F0ABBD5EE89D}" type="PERCENTAGE">
                      <a:rPr lang="en-US" baseline="0" dirty="0"/>
                      <a:pPr algn="l">
                        <a:defRPr sz="2000"/>
                      </a:pPr>
                      <a:t>[PERCENTAGE]</a:t>
                    </a:fld>
                    <a:endParaRPr lang="en-US" baseline="0" dirty="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0">
                  <a:spAutoFit/>
                </a:bodyPr>
                <a:lstStyle/>
                <a:p>
                  <a:pPr algn="l">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974597858057616"/>
                      <c:h val="0.24356777822552678"/>
                    </c:manualLayout>
                  </c15:layout>
                  <c15:dlblFieldTable/>
                  <c15:showDataLabelsRange val="0"/>
                </c:ext>
                <c:ext xmlns:c16="http://schemas.microsoft.com/office/drawing/2014/chart" uri="{C3380CC4-5D6E-409C-BE32-E72D297353CC}">
                  <c16:uniqueId val="{00000001-2F33-41AD-BFE4-9AE792092334}"/>
                </c:ext>
              </c:extLst>
            </c:dLbl>
            <c:dLbl>
              <c:idx val="1"/>
              <c:layout>
                <c:manualLayout>
                  <c:x val="0"/>
                  <c:y val="0.18101252292518816"/>
                </c:manualLayout>
              </c:layout>
              <c:tx>
                <c:rich>
                  <a:bodyPr/>
                  <a:lstStyle/>
                  <a:p>
                    <a:r>
                      <a:rPr lang="en-US" dirty="0"/>
                      <a:t>MODERATE</a:t>
                    </a:r>
                  </a:p>
                  <a:p>
                    <a:r>
                      <a:rPr lang="en-US" baseline="0" dirty="0"/>
                      <a:t>2 Risk Factors
</a:t>
                    </a:r>
                    <a:fld id="{2CE52CFC-FFAB-4140-A16F-86D1916EAC2B}"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8802733486262202"/>
                      <c:h val="0.23359811980534326"/>
                    </c:manualLayout>
                  </c15:layout>
                  <c15:dlblFieldTable/>
                  <c15:showDataLabelsRange val="0"/>
                </c:ext>
                <c:ext xmlns:c16="http://schemas.microsoft.com/office/drawing/2014/chart" uri="{C3380CC4-5D6E-409C-BE32-E72D297353CC}">
                  <c16:uniqueId val="{00000003-2F33-41AD-BFE4-9AE792092334}"/>
                </c:ext>
              </c:extLst>
            </c:dLbl>
            <c:dLbl>
              <c:idx val="2"/>
              <c:layout>
                <c:manualLayout>
                  <c:x val="6.1014268317909293E-2"/>
                  <c:y val="-6.2062343380406948E-2"/>
                </c:manualLayout>
              </c:layout>
              <c:tx>
                <c:rich>
                  <a:bodyPr/>
                  <a:lstStyle/>
                  <a:p>
                    <a:r>
                      <a:rPr lang="en-US" baseline="0" dirty="0"/>
                      <a:t>LOW</a:t>
                    </a:r>
                  </a:p>
                  <a:p>
                    <a:r>
                      <a:rPr lang="en-US" baseline="0" dirty="0"/>
                      <a:t>1 Risk Factor
</a:t>
                    </a:r>
                    <a:fld id="{FEF41031-332C-4A61-96E6-38227BCD9356}" type="PERCENTAGE">
                      <a:rPr lang="en-US" baseline="0" dirty="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5854049555043057"/>
                      <c:h val="0.19240100959416889"/>
                    </c:manualLayout>
                  </c15:layout>
                  <c15:dlblFieldTable/>
                  <c15:showDataLabelsRange val="0"/>
                </c:ext>
                <c:ext xmlns:c16="http://schemas.microsoft.com/office/drawing/2014/chart" uri="{C3380CC4-5D6E-409C-BE32-E72D297353CC}">
                  <c16:uniqueId val="{00000005-2F33-41AD-BFE4-9AE792092334}"/>
                </c:ext>
              </c:extLst>
            </c:dLbl>
            <c:dLbl>
              <c:idx val="3"/>
              <c:layout>
                <c:manualLayout>
                  <c:x val="-1.6463077111175034E-2"/>
                  <c:y val="-3.423982015798674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0473313007949526"/>
                      <c:h val="0.20309295631589225"/>
                    </c:manualLayout>
                  </c15:layout>
                </c:ext>
                <c:ext xmlns:c16="http://schemas.microsoft.com/office/drawing/2014/chart" uri="{C3380CC4-5D6E-409C-BE32-E72D297353CC}">
                  <c16:uniqueId val="{00000007-2F33-41AD-BFE4-9AE79209233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'NATIONAL RISK'!$B$810:$E$810</c:f>
              <c:strCache>
                <c:ptCount val="4"/>
                <c:pt idx="0">
                  <c:v>HIGH                  3 Risk Factors</c:v>
                </c:pt>
                <c:pt idx="1">
                  <c:v>MODERATE     2 Risk Factors</c:v>
                </c:pt>
                <c:pt idx="2">
                  <c:v>LOW                     1 Risk Factors</c:v>
                </c:pt>
                <c:pt idx="3">
                  <c:v>NO APPARENT FINANCIAL RISK</c:v>
                </c:pt>
              </c:strCache>
            </c:strRef>
          </c:cat>
          <c:val>
            <c:numRef>
              <c:f>'NATIONAL RISK'!$B$811:$E$811</c:f>
              <c:numCache>
                <c:formatCode>General</c:formatCode>
                <c:ptCount val="4"/>
                <c:pt idx="0">
                  <c:v>29</c:v>
                </c:pt>
                <c:pt idx="1">
                  <c:v>117</c:v>
                </c:pt>
                <c:pt idx="2">
                  <c:v>239</c:v>
                </c:pt>
                <c:pt idx="3">
                  <c:v>384</c:v>
                </c:pt>
              </c:numCache>
            </c:numRef>
          </c:val>
          <c:extLst>
            <c:ext xmlns:c16="http://schemas.microsoft.com/office/drawing/2014/chart" uri="{C3380CC4-5D6E-409C-BE32-E72D297353CC}">
              <c16:uniqueId val="{00000008-2F33-41AD-BFE4-9AE792092334}"/>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F5BF1-F314-44A1-BC13-B55A76141A76}"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508B1-ED7D-4A29-9E86-C850A0D7621E}" type="slidenum">
              <a:rPr lang="en-US" smtClean="0"/>
              <a:t>‹#›</a:t>
            </a:fld>
            <a:endParaRPr lang="en-US"/>
          </a:p>
        </p:txBody>
      </p:sp>
    </p:spTree>
    <p:extLst>
      <p:ext uri="{BB962C8B-B14F-4D97-AF65-F5344CB8AC3E}">
        <p14:creationId xmlns:p14="http://schemas.microsoft.com/office/powerpoint/2010/main" val="34660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 let us begin to explore different ways we report and communicate finances. </a:t>
            </a:r>
          </a:p>
        </p:txBody>
      </p:sp>
      <p:sp>
        <p:nvSpPr>
          <p:cNvPr id="4" name="Slide Number Placeholder 3"/>
          <p:cNvSpPr>
            <a:spLocks noGrp="1"/>
          </p:cNvSpPr>
          <p:nvPr>
            <p:ph type="sldNum" sz="quarter" idx="5"/>
          </p:nvPr>
        </p:nvSpPr>
        <p:spPr/>
        <p:txBody>
          <a:bodyPr/>
          <a:lstStyle/>
          <a:p>
            <a:fld id="{130410C0-0AE4-40F4-AF1C-6B64288FA5B0}" type="slidenum">
              <a:rPr lang="en-US" smtClean="0"/>
              <a:t>1</a:t>
            </a:fld>
            <a:endParaRPr lang="en-US"/>
          </a:p>
        </p:txBody>
      </p:sp>
    </p:spTree>
    <p:extLst>
      <p:ext uri="{BB962C8B-B14F-4D97-AF65-F5344CB8AC3E}">
        <p14:creationId xmlns:p14="http://schemas.microsoft.com/office/powerpoint/2010/main" val="754332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Swiss721BT-RomanCondensed"/>
              </a:rPr>
              <a:t>At the General Assembly – heard that fourteen Presbyterian congregations closed in 2023. Beginnings and endings have long been a part of the history of the</a:t>
            </a:r>
          </a:p>
          <a:p>
            <a:pPr algn="l"/>
            <a:r>
              <a:rPr lang="en-US" sz="1800" b="0" i="0" u="none" strike="noStrike" baseline="0" dirty="0">
                <a:latin typeface="Swiss721BT-RomanCondensed"/>
              </a:rPr>
              <a:t>church. There is always something sad when a congregation’s ministry ends. Our church history, however, is steeped in the tradition of being reformed and always</a:t>
            </a:r>
          </a:p>
          <a:p>
            <a:pPr algn="l"/>
            <a:r>
              <a:rPr lang="en-US" sz="1800" b="0" i="0" u="none" strike="noStrike" baseline="0" dirty="0">
                <a:latin typeface="Swiss721BT-RomanCondensed"/>
              </a:rPr>
              <a:t>reforming. Several reports at that same General Assembly highlighted congregational ministries that have adapted to their context while adopting fresh ways to share the</a:t>
            </a:r>
          </a:p>
          <a:p>
            <a:pPr algn="l"/>
            <a:r>
              <a:rPr lang="en-US" sz="1800" b="0" i="0" u="none" strike="noStrike" baseline="0" dirty="0">
                <a:latin typeface="Swiss721BT-RomanCondensed"/>
              </a:rPr>
              <a:t>good news by meeting community needs in changing times. God’s church is alive – dynamic and changing. In the past 10 years over 4,500 congregations</a:t>
            </a:r>
          </a:p>
          <a:p>
            <a:pPr algn="l"/>
            <a:r>
              <a:rPr lang="en-US" sz="1800" b="0" i="0" u="none" strike="noStrike" baseline="0" dirty="0">
                <a:latin typeface="Swiss721BT-RomanCondensed"/>
              </a:rPr>
              <a:t>across all denominations have closed in Canada. We have seen church properties sold to private individuals, businesses and developers, turned into private</a:t>
            </a:r>
          </a:p>
          <a:p>
            <a:pPr algn="l"/>
            <a:r>
              <a:rPr lang="pt-BR" sz="1800" b="0" i="0" u="none" strike="noStrike" baseline="0" dirty="0">
                <a:latin typeface="Swiss721BT-RomanCondensed"/>
              </a:rPr>
              <a:t>homes, condos, pubs, stores, cafés, </a:t>
            </a:r>
            <a:r>
              <a:rPr lang="en-US" sz="1800" b="0" i="0" u="none" strike="noStrike" baseline="0" dirty="0">
                <a:latin typeface="Swiss721BT-RomanCondensed"/>
              </a:rPr>
              <a:t>galleries and theatres.</a:t>
            </a:r>
          </a:p>
          <a:p>
            <a:pPr algn="l"/>
            <a:endParaRPr lang="en-US" sz="1800" b="0" i="0" u="none" strike="noStrike" baseline="0" dirty="0">
              <a:latin typeface="Swiss721BT-RomanCondensed"/>
            </a:endParaRPr>
          </a:p>
          <a:p>
            <a:pPr algn="l"/>
            <a:r>
              <a:rPr lang="en-US" sz="1800" b="0" i="0" u="none" strike="noStrike" baseline="0" dirty="0">
                <a:latin typeface="Swiss721BT-RomanCondensed"/>
              </a:rPr>
              <a:t>We have also seen an affordable-housing crisis across Canada and a loss of affordable spaces for community gatherings and programs serving acute and</a:t>
            </a:r>
          </a:p>
          <a:p>
            <a:pPr algn="l"/>
            <a:r>
              <a:rPr lang="en-US" sz="1800" b="0" i="0" u="none" strike="noStrike" baseline="0" dirty="0">
                <a:latin typeface="Swiss721BT-RomanCondensed"/>
              </a:rPr>
              <a:t>chronic social needs. We are also increasingly aware of the critical role played by land and churches in our colonial history.</a:t>
            </a:r>
            <a:endParaRPr lang="en-US" dirty="0"/>
          </a:p>
          <a:p>
            <a:endParaRPr lang="en-US" dirty="0"/>
          </a:p>
          <a:p>
            <a:r>
              <a:rPr lang="en-US" dirty="0"/>
              <a:t>We know not all congregations own buildings – some are worshipping in rented facilities – but many do and often those using other spaces at times, think about whether a building will be helpful for mission and ministry. . . . And that a building </a:t>
            </a:r>
            <a:r>
              <a:rPr lang="en-US" dirty="0" err="1"/>
              <a:t>flavours</a:t>
            </a:r>
            <a:r>
              <a:rPr lang="en-US" dirty="0"/>
              <a:t> the mission and ministry of the congregation. </a:t>
            </a:r>
          </a:p>
        </p:txBody>
      </p:sp>
      <p:sp>
        <p:nvSpPr>
          <p:cNvPr id="4" name="Slide Number Placeholder 3"/>
          <p:cNvSpPr>
            <a:spLocks noGrp="1"/>
          </p:cNvSpPr>
          <p:nvPr>
            <p:ph type="sldNum" sz="quarter" idx="5"/>
          </p:nvPr>
        </p:nvSpPr>
        <p:spPr/>
        <p:txBody>
          <a:bodyPr/>
          <a:lstStyle/>
          <a:p>
            <a:fld id="{F2A508B1-ED7D-4A29-9E86-C850A0D7621E}" type="slidenum">
              <a:rPr lang="en-US" smtClean="0"/>
              <a:t>10</a:t>
            </a:fld>
            <a:endParaRPr lang="en-US"/>
          </a:p>
        </p:txBody>
      </p:sp>
    </p:spTree>
    <p:extLst>
      <p:ext uri="{BB962C8B-B14F-4D97-AF65-F5344CB8AC3E}">
        <p14:creationId xmlns:p14="http://schemas.microsoft.com/office/powerpoint/2010/main" val="2299165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value all of the things that these buildings give and have given to the church – and </a:t>
            </a:r>
            <a:r>
              <a:rPr lang="en-US" dirty="0" err="1"/>
              <a:t>honour</a:t>
            </a:r>
            <a:r>
              <a:rPr lang="en-US" dirty="0"/>
              <a:t> the gift that we have been given to steward and stewards responsibly. </a:t>
            </a:r>
          </a:p>
        </p:txBody>
      </p:sp>
      <p:sp>
        <p:nvSpPr>
          <p:cNvPr id="4" name="Slide Number Placeholder 3"/>
          <p:cNvSpPr>
            <a:spLocks noGrp="1"/>
          </p:cNvSpPr>
          <p:nvPr>
            <p:ph type="sldNum" sz="quarter" idx="5"/>
          </p:nvPr>
        </p:nvSpPr>
        <p:spPr/>
        <p:txBody>
          <a:bodyPr/>
          <a:lstStyle/>
          <a:p>
            <a:fld id="{F2A508B1-ED7D-4A29-9E86-C850A0D7621E}" type="slidenum">
              <a:rPr lang="en-US" smtClean="0"/>
              <a:t>11</a:t>
            </a:fld>
            <a:endParaRPr lang="en-US"/>
          </a:p>
        </p:txBody>
      </p:sp>
    </p:spTree>
    <p:extLst>
      <p:ext uri="{BB962C8B-B14F-4D97-AF65-F5344CB8AC3E}">
        <p14:creationId xmlns:p14="http://schemas.microsoft.com/office/powerpoint/2010/main" val="2681186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keep these all in mind – as we talk about church buildings and property and the roles that they play in God’s mission. </a:t>
            </a:r>
          </a:p>
        </p:txBody>
      </p:sp>
      <p:sp>
        <p:nvSpPr>
          <p:cNvPr id="4" name="Slide Number Placeholder 3"/>
          <p:cNvSpPr>
            <a:spLocks noGrp="1"/>
          </p:cNvSpPr>
          <p:nvPr>
            <p:ph type="sldNum" sz="quarter" idx="5"/>
          </p:nvPr>
        </p:nvSpPr>
        <p:spPr/>
        <p:txBody>
          <a:bodyPr/>
          <a:lstStyle/>
          <a:p>
            <a:fld id="{F2A508B1-ED7D-4A29-9E86-C850A0D7621E}" type="slidenum">
              <a:rPr lang="en-US" smtClean="0"/>
              <a:t>12</a:t>
            </a:fld>
            <a:endParaRPr lang="en-US"/>
          </a:p>
        </p:txBody>
      </p:sp>
    </p:spTree>
    <p:extLst>
      <p:ext uri="{BB962C8B-B14F-4D97-AF65-F5344CB8AC3E}">
        <p14:creationId xmlns:p14="http://schemas.microsoft.com/office/powerpoint/2010/main" val="2762643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keep these all in mind – as we talk about church buildings and property and the roles that they play in God’s mission. </a:t>
            </a:r>
          </a:p>
        </p:txBody>
      </p:sp>
      <p:sp>
        <p:nvSpPr>
          <p:cNvPr id="4" name="Slide Number Placeholder 3"/>
          <p:cNvSpPr>
            <a:spLocks noGrp="1"/>
          </p:cNvSpPr>
          <p:nvPr>
            <p:ph type="sldNum" sz="quarter" idx="5"/>
          </p:nvPr>
        </p:nvSpPr>
        <p:spPr/>
        <p:txBody>
          <a:bodyPr/>
          <a:lstStyle/>
          <a:p>
            <a:fld id="{F2A508B1-ED7D-4A29-9E86-C850A0D7621E}" type="slidenum">
              <a:rPr lang="en-US" smtClean="0"/>
              <a:t>13</a:t>
            </a:fld>
            <a:endParaRPr lang="en-US"/>
          </a:p>
        </p:txBody>
      </p:sp>
    </p:spTree>
    <p:extLst>
      <p:ext uri="{BB962C8B-B14F-4D97-AF65-F5344CB8AC3E}">
        <p14:creationId xmlns:p14="http://schemas.microsoft.com/office/powerpoint/2010/main" val="1947472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keep these all in mind – as we talk about church buildings and property and the roles that they play in God’s mission. </a:t>
            </a:r>
          </a:p>
        </p:txBody>
      </p:sp>
      <p:sp>
        <p:nvSpPr>
          <p:cNvPr id="4" name="Slide Number Placeholder 3"/>
          <p:cNvSpPr>
            <a:spLocks noGrp="1"/>
          </p:cNvSpPr>
          <p:nvPr>
            <p:ph type="sldNum" sz="quarter" idx="5"/>
          </p:nvPr>
        </p:nvSpPr>
        <p:spPr/>
        <p:txBody>
          <a:bodyPr/>
          <a:lstStyle/>
          <a:p>
            <a:fld id="{F2A508B1-ED7D-4A29-9E86-C850A0D7621E}" type="slidenum">
              <a:rPr lang="en-US" smtClean="0"/>
              <a:t>14</a:t>
            </a:fld>
            <a:endParaRPr lang="en-US"/>
          </a:p>
        </p:txBody>
      </p:sp>
    </p:spTree>
    <p:extLst>
      <p:ext uri="{BB962C8B-B14F-4D97-AF65-F5344CB8AC3E}">
        <p14:creationId xmlns:p14="http://schemas.microsoft.com/office/powerpoint/2010/main" val="3922285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 let us begin to explore different ways we report and communicate finances. </a:t>
            </a:r>
          </a:p>
        </p:txBody>
      </p:sp>
      <p:sp>
        <p:nvSpPr>
          <p:cNvPr id="4" name="Slide Number Placeholder 3"/>
          <p:cNvSpPr>
            <a:spLocks noGrp="1"/>
          </p:cNvSpPr>
          <p:nvPr>
            <p:ph type="sldNum" sz="quarter" idx="5"/>
          </p:nvPr>
        </p:nvSpPr>
        <p:spPr/>
        <p:txBody>
          <a:bodyPr/>
          <a:lstStyle/>
          <a:p>
            <a:fld id="{130410C0-0AE4-40F4-AF1C-6B64288FA5B0}" type="slidenum">
              <a:rPr lang="en-US" smtClean="0"/>
              <a:t>15</a:t>
            </a:fld>
            <a:endParaRPr lang="en-US"/>
          </a:p>
        </p:txBody>
      </p:sp>
    </p:spTree>
    <p:extLst>
      <p:ext uri="{BB962C8B-B14F-4D97-AF65-F5344CB8AC3E}">
        <p14:creationId xmlns:p14="http://schemas.microsoft.com/office/powerpoint/2010/main" val="3125735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 good news story today – similar to now and growing are positives.  Considering amalgamation or new configuration of ministry –  is not necessarily a bad thing  - again, an opportunity to share lessons/best practices. </a:t>
            </a:r>
          </a:p>
          <a:p>
            <a:endParaRPr lang="en-US" dirty="0"/>
          </a:p>
          <a:p>
            <a:r>
              <a:rPr lang="en-US" dirty="0"/>
              <a:t>Dissolution or closed – ministry still continues and the funds are re-invested in the future – but may continue in a different way.  </a:t>
            </a:r>
          </a:p>
        </p:txBody>
      </p:sp>
      <p:sp>
        <p:nvSpPr>
          <p:cNvPr id="4" name="Slide Number Placeholder 3"/>
          <p:cNvSpPr>
            <a:spLocks noGrp="1"/>
          </p:cNvSpPr>
          <p:nvPr>
            <p:ph type="sldNum" sz="quarter" idx="5"/>
          </p:nvPr>
        </p:nvSpPr>
        <p:spPr/>
        <p:txBody>
          <a:bodyPr/>
          <a:lstStyle/>
          <a:p>
            <a:fld id="{F2A508B1-ED7D-4A29-9E86-C850A0D7621E}" type="slidenum">
              <a:rPr lang="en-US" smtClean="0"/>
              <a:t>16</a:t>
            </a:fld>
            <a:endParaRPr lang="en-US"/>
          </a:p>
        </p:txBody>
      </p:sp>
    </p:spTree>
    <p:extLst>
      <p:ext uri="{BB962C8B-B14F-4D97-AF65-F5344CB8AC3E}">
        <p14:creationId xmlns:p14="http://schemas.microsoft.com/office/powerpoint/2010/main" val="3873311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66% of property is under-used to moderately used – could invest/support congregations to help them see how it might be better used. </a:t>
            </a:r>
          </a:p>
          <a:p>
            <a:endParaRPr lang="en-US" dirty="0"/>
          </a:p>
          <a:p>
            <a:r>
              <a:rPr lang="en-US" dirty="0"/>
              <a:t>2% maxed out – may be looking at other property expansion, solutions for their buildings. </a:t>
            </a:r>
          </a:p>
          <a:p>
            <a:endParaRPr lang="en-US" dirty="0"/>
          </a:p>
          <a:p>
            <a:r>
              <a:rPr lang="en-US" dirty="0"/>
              <a:t>32% efficiently used – doing really well. </a:t>
            </a:r>
          </a:p>
          <a:p>
            <a:endParaRPr lang="en-US" dirty="0"/>
          </a:p>
          <a:p>
            <a:r>
              <a:rPr lang="en-US" dirty="0"/>
              <a:t>I think it’s important to have both the good news stories – KEEP going!!</a:t>
            </a:r>
          </a:p>
        </p:txBody>
      </p:sp>
      <p:sp>
        <p:nvSpPr>
          <p:cNvPr id="4" name="Slide Number Placeholder 3"/>
          <p:cNvSpPr>
            <a:spLocks noGrp="1"/>
          </p:cNvSpPr>
          <p:nvPr>
            <p:ph type="sldNum" sz="quarter" idx="5"/>
          </p:nvPr>
        </p:nvSpPr>
        <p:spPr/>
        <p:txBody>
          <a:bodyPr/>
          <a:lstStyle/>
          <a:p>
            <a:fld id="{F2A508B1-ED7D-4A29-9E86-C850A0D7621E}" type="slidenum">
              <a:rPr lang="en-US" smtClean="0"/>
              <a:t>17</a:t>
            </a:fld>
            <a:endParaRPr lang="en-US"/>
          </a:p>
        </p:txBody>
      </p:sp>
    </p:spTree>
    <p:extLst>
      <p:ext uri="{BB962C8B-B14F-4D97-AF65-F5344CB8AC3E}">
        <p14:creationId xmlns:p14="http://schemas.microsoft.com/office/powerpoint/2010/main" val="44698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15-17% interested – we know that there is some interest and worth investing resources to support those interested – this is hard to navigate, lots of lessons which can be shared etc.  </a:t>
            </a:r>
          </a:p>
          <a:p>
            <a:endParaRPr lang="en-US" dirty="0"/>
          </a:p>
          <a:p>
            <a:r>
              <a:rPr lang="en-US" dirty="0"/>
              <a:t>However, we also know that not all of our time will go into this – good balance. </a:t>
            </a:r>
          </a:p>
          <a:p>
            <a:endParaRPr lang="en-US" dirty="0"/>
          </a:p>
          <a:p>
            <a:r>
              <a:rPr lang="en-US" dirty="0"/>
              <a:t>Also – some possibilities may emerge as we move forward, case studies etc. </a:t>
            </a:r>
          </a:p>
        </p:txBody>
      </p:sp>
      <p:sp>
        <p:nvSpPr>
          <p:cNvPr id="4" name="Slide Number Placeholder 3"/>
          <p:cNvSpPr>
            <a:spLocks noGrp="1"/>
          </p:cNvSpPr>
          <p:nvPr>
            <p:ph type="sldNum" sz="quarter" idx="5"/>
          </p:nvPr>
        </p:nvSpPr>
        <p:spPr/>
        <p:txBody>
          <a:bodyPr/>
          <a:lstStyle/>
          <a:p>
            <a:fld id="{F2A508B1-ED7D-4A29-9E86-C850A0D7621E}" type="slidenum">
              <a:rPr lang="en-US" smtClean="0"/>
              <a:t>18</a:t>
            </a:fld>
            <a:endParaRPr lang="en-US"/>
          </a:p>
        </p:txBody>
      </p:sp>
    </p:spTree>
    <p:extLst>
      <p:ext uri="{BB962C8B-B14F-4D97-AF65-F5344CB8AC3E}">
        <p14:creationId xmlns:p14="http://schemas.microsoft.com/office/powerpoint/2010/main" val="2002068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 let us begin to explore different ways we report and communicate finances. </a:t>
            </a:r>
          </a:p>
        </p:txBody>
      </p:sp>
      <p:sp>
        <p:nvSpPr>
          <p:cNvPr id="4" name="Slide Number Placeholder 3"/>
          <p:cNvSpPr>
            <a:spLocks noGrp="1"/>
          </p:cNvSpPr>
          <p:nvPr>
            <p:ph type="sldNum" sz="quarter" idx="5"/>
          </p:nvPr>
        </p:nvSpPr>
        <p:spPr/>
        <p:txBody>
          <a:bodyPr/>
          <a:lstStyle/>
          <a:p>
            <a:fld id="{130410C0-0AE4-40F4-AF1C-6B64288FA5B0}" type="slidenum">
              <a:rPr lang="en-US" smtClean="0"/>
              <a:t>19</a:t>
            </a:fld>
            <a:endParaRPr lang="en-US"/>
          </a:p>
        </p:txBody>
      </p:sp>
    </p:spTree>
    <p:extLst>
      <p:ext uri="{BB962C8B-B14F-4D97-AF65-F5344CB8AC3E}">
        <p14:creationId xmlns:p14="http://schemas.microsoft.com/office/powerpoint/2010/main" val="107751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0" i="0" dirty="0">
                <a:solidFill>
                  <a:srgbClr val="2E2821"/>
                </a:solidFill>
                <a:effectLst/>
              </a:rPr>
              <a:t>One of the benefits of a webinar is that you can pull in multiple people to present.  This really is a collaborative effort. </a:t>
            </a:r>
          </a:p>
        </p:txBody>
      </p:sp>
      <p:sp>
        <p:nvSpPr>
          <p:cNvPr id="4" name="Slide Number Placeholder 3"/>
          <p:cNvSpPr>
            <a:spLocks noGrp="1"/>
          </p:cNvSpPr>
          <p:nvPr>
            <p:ph type="sldNum" sz="quarter" idx="5"/>
          </p:nvPr>
        </p:nvSpPr>
        <p:spPr/>
        <p:txBody>
          <a:bodyPr/>
          <a:lstStyle/>
          <a:p>
            <a:fld id="{130410C0-0AE4-40F4-AF1C-6B64288FA5B0}" type="slidenum">
              <a:rPr lang="en-US" smtClean="0"/>
              <a:t>2</a:t>
            </a:fld>
            <a:endParaRPr lang="en-US"/>
          </a:p>
        </p:txBody>
      </p:sp>
    </p:spTree>
    <p:extLst>
      <p:ext uri="{BB962C8B-B14F-4D97-AF65-F5344CB8AC3E}">
        <p14:creationId xmlns:p14="http://schemas.microsoft.com/office/powerpoint/2010/main" val="349375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0" i="0" dirty="0">
                <a:solidFill>
                  <a:srgbClr val="2E2821"/>
                </a:solidFill>
                <a:effectLst/>
              </a:rPr>
              <a:t>One of the benefits of a webinar is that you can pull in multiple people to present.  This really is a collaborative effort. </a:t>
            </a:r>
          </a:p>
        </p:txBody>
      </p:sp>
      <p:sp>
        <p:nvSpPr>
          <p:cNvPr id="4" name="Slide Number Placeholder 3"/>
          <p:cNvSpPr>
            <a:spLocks noGrp="1"/>
          </p:cNvSpPr>
          <p:nvPr>
            <p:ph type="sldNum" sz="quarter" idx="5"/>
          </p:nvPr>
        </p:nvSpPr>
        <p:spPr/>
        <p:txBody>
          <a:bodyPr/>
          <a:lstStyle/>
          <a:p>
            <a:fld id="{130410C0-0AE4-40F4-AF1C-6B64288FA5B0}" type="slidenum">
              <a:rPr lang="en-US" smtClean="0"/>
              <a:t>20</a:t>
            </a:fld>
            <a:endParaRPr lang="en-US"/>
          </a:p>
        </p:txBody>
      </p:sp>
    </p:spTree>
    <p:extLst>
      <p:ext uri="{BB962C8B-B14F-4D97-AF65-F5344CB8AC3E}">
        <p14:creationId xmlns:p14="http://schemas.microsoft.com/office/powerpoint/2010/main" val="1017614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 let us begin to explore different ways we report and communicate finances. </a:t>
            </a:r>
          </a:p>
        </p:txBody>
      </p:sp>
      <p:sp>
        <p:nvSpPr>
          <p:cNvPr id="4" name="Slide Number Placeholder 3"/>
          <p:cNvSpPr>
            <a:spLocks noGrp="1"/>
          </p:cNvSpPr>
          <p:nvPr>
            <p:ph type="sldNum" sz="quarter" idx="5"/>
          </p:nvPr>
        </p:nvSpPr>
        <p:spPr/>
        <p:txBody>
          <a:bodyPr/>
          <a:lstStyle/>
          <a:p>
            <a:fld id="{130410C0-0AE4-40F4-AF1C-6B64288FA5B0}" type="slidenum">
              <a:rPr lang="en-US" smtClean="0"/>
              <a:t>29</a:t>
            </a:fld>
            <a:endParaRPr lang="en-US"/>
          </a:p>
        </p:txBody>
      </p:sp>
    </p:spTree>
    <p:extLst>
      <p:ext uri="{BB962C8B-B14F-4D97-AF65-F5344CB8AC3E}">
        <p14:creationId xmlns:p14="http://schemas.microsoft.com/office/powerpoint/2010/main" val="3835074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like the good news first, then bad news?  Or bad news, then good? </a:t>
            </a:r>
          </a:p>
        </p:txBody>
      </p:sp>
      <p:sp>
        <p:nvSpPr>
          <p:cNvPr id="4" name="Slide Number Placeholder 3"/>
          <p:cNvSpPr>
            <a:spLocks noGrp="1"/>
          </p:cNvSpPr>
          <p:nvPr>
            <p:ph type="sldNum" sz="quarter" idx="5"/>
          </p:nvPr>
        </p:nvSpPr>
        <p:spPr/>
        <p:txBody>
          <a:bodyPr/>
          <a:lstStyle/>
          <a:p>
            <a:fld id="{F2A508B1-ED7D-4A29-9E86-C850A0D7621E}" type="slidenum">
              <a:rPr lang="en-US" smtClean="0"/>
              <a:t>31</a:t>
            </a:fld>
            <a:endParaRPr lang="en-US"/>
          </a:p>
        </p:txBody>
      </p:sp>
    </p:spTree>
    <p:extLst>
      <p:ext uri="{BB962C8B-B14F-4D97-AF65-F5344CB8AC3E}">
        <p14:creationId xmlns:p14="http://schemas.microsoft.com/office/powerpoint/2010/main" val="1492756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are always happy to help.  Contact us if you have questions!</a:t>
            </a:r>
          </a:p>
        </p:txBody>
      </p:sp>
      <p:sp>
        <p:nvSpPr>
          <p:cNvPr id="4" name="Slide Number Placeholder 3"/>
          <p:cNvSpPr>
            <a:spLocks noGrp="1"/>
          </p:cNvSpPr>
          <p:nvPr>
            <p:ph type="sldNum" sz="quarter" idx="5"/>
          </p:nvPr>
        </p:nvSpPr>
        <p:spPr/>
        <p:txBody>
          <a:bodyPr/>
          <a:lstStyle/>
          <a:p>
            <a:fld id="{130410C0-0AE4-40F4-AF1C-6B64288FA5B0}" type="slidenum">
              <a:rPr lang="en-US" smtClean="0"/>
              <a:t>52</a:t>
            </a:fld>
            <a:endParaRPr lang="en-US"/>
          </a:p>
        </p:txBody>
      </p:sp>
    </p:spTree>
    <p:extLst>
      <p:ext uri="{BB962C8B-B14F-4D97-AF65-F5344CB8AC3E}">
        <p14:creationId xmlns:p14="http://schemas.microsoft.com/office/powerpoint/2010/main" val="3753583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are always happy to help.  Contact us if you have questions!</a:t>
            </a:r>
          </a:p>
        </p:txBody>
      </p:sp>
      <p:sp>
        <p:nvSpPr>
          <p:cNvPr id="4" name="Slide Number Placeholder 3"/>
          <p:cNvSpPr>
            <a:spLocks noGrp="1"/>
          </p:cNvSpPr>
          <p:nvPr>
            <p:ph type="sldNum" sz="quarter" idx="5"/>
          </p:nvPr>
        </p:nvSpPr>
        <p:spPr/>
        <p:txBody>
          <a:bodyPr/>
          <a:lstStyle/>
          <a:p>
            <a:fld id="{130410C0-0AE4-40F4-AF1C-6B64288FA5B0}" type="slidenum">
              <a:rPr lang="en-US" smtClean="0"/>
              <a:t>53</a:t>
            </a:fld>
            <a:endParaRPr lang="en-US"/>
          </a:p>
        </p:txBody>
      </p:sp>
    </p:spTree>
    <p:extLst>
      <p:ext uri="{BB962C8B-B14F-4D97-AF65-F5344CB8AC3E}">
        <p14:creationId xmlns:p14="http://schemas.microsoft.com/office/powerpoint/2010/main" val="2556245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Recordings will also be posted at https://presbyterian.ca/leadership-webinars/ for people to find and use in the future.  </a:t>
            </a:r>
          </a:p>
        </p:txBody>
      </p:sp>
      <p:sp>
        <p:nvSpPr>
          <p:cNvPr id="4" name="Slide Number Placeholder 3"/>
          <p:cNvSpPr>
            <a:spLocks noGrp="1"/>
          </p:cNvSpPr>
          <p:nvPr>
            <p:ph type="sldNum" sz="quarter" idx="5"/>
          </p:nvPr>
        </p:nvSpPr>
        <p:spPr/>
        <p:txBody>
          <a:bodyPr/>
          <a:lstStyle/>
          <a:p>
            <a:fld id="{130410C0-0AE4-40F4-AF1C-6B64288FA5B0}" type="slidenum">
              <a:rPr lang="en-US" smtClean="0"/>
              <a:t>54</a:t>
            </a:fld>
            <a:endParaRPr lang="en-US"/>
          </a:p>
        </p:txBody>
      </p:sp>
    </p:spTree>
    <p:extLst>
      <p:ext uri="{BB962C8B-B14F-4D97-AF65-F5344CB8AC3E}">
        <p14:creationId xmlns:p14="http://schemas.microsoft.com/office/powerpoint/2010/main" val="674587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969F024D-C73F-4679-8B66-C1440D9F78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a:extLst>
              <a:ext uri="{FF2B5EF4-FFF2-40B4-BE49-F238E27FC236}">
                <a16:creationId xmlns:a16="http://schemas.microsoft.com/office/drawing/2014/main" id="{D9120D9F-D38E-439D-B67E-7BB5E8FF3A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a:t>
            </a:r>
          </a:p>
        </p:txBody>
      </p:sp>
      <p:sp>
        <p:nvSpPr>
          <p:cNvPr id="126979" name="Slide Number Placeholder 3">
            <a:extLst>
              <a:ext uri="{FF2B5EF4-FFF2-40B4-BE49-F238E27FC236}">
                <a16:creationId xmlns:a16="http://schemas.microsoft.com/office/drawing/2014/main" id="{1804A7B9-568C-45B7-A812-53E05585D6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CE2C0C-FA0A-4081-B7D0-E031F168BF47}" type="slidenum">
              <a:rPr lang="en-US" altLang="en-US" smtClean="0"/>
              <a:pPr fontAlgn="base">
                <a:spcBef>
                  <a:spcPct val="0"/>
                </a:spcBef>
                <a:spcAft>
                  <a:spcPct val="0"/>
                </a:spcAft>
              </a:pPr>
              <a:t>55</a:t>
            </a:fld>
            <a:endParaRPr lang="en-US" altLang="en-US"/>
          </a:p>
        </p:txBody>
      </p:sp>
    </p:spTree>
    <p:extLst>
      <p:ext uri="{BB962C8B-B14F-4D97-AF65-F5344CB8AC3E}">
        <p14:creationId xmlns:p14="http://schemas.microsoft.com/office/powerpoint/2010/main" val="288268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969F024D-C73F-4679-8B66-C1440D9F78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a:extLst>
              <a:ext uri="{FF2B5EF4-FFF2-40B4-BE49-F238E27FC236}">
                <a16:creationId xmlns:a16="http://schemas.microsoft.com/office/drawing/2014/main" id="{D9120D9F-D38E-439D-B67E-7BB5E8FF3A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a:t>
            </a:r>
          </a:p>
        </p:txBody>
      </p:sp>
      <p:sp>
        <p:nvSpPr>
          <p:cNvPr id="126979" name="Slide Number Placeholder 3">
            <a:extLst>
              <a:ext uri="{FF2B5EF4-FFF2-40B4-BE49-F238E27FC236}">
                <a16:creationId xmlns:a16="http://schemas.microsoft.com/office/drawing/2014/main" id="{1804A7B9-568C-45B7-A812-53E05585D6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CE2C0C-FA0A-4081-B7D0-E031F168BF47}" type="slidenum">
              <a:rPr lang="en-US" altLang="en-US" smtClean="0"/>
              <a:pPr fontAlgn="base">
                <a:spcBef>
                  <a:spcPct val="0"/>
                </a:spcBef>
                <a:spcAft>
                  <a:spcPct val="0"/>
                </a:spcAft>
              </a:pPr>
              <a:t>56</a:t>
            </a:fld>
            <a:endParaRPr lang="en-US" altLang="en-US"/>
          </a:p>
        </p:txBody>
      </p:sp>
    </p:spTree>
    <p:extLst>
      <p:ext uri="{BB962C8B-B14F-4D97-AF65-F5344CB8AC3E}">
        <p14:creationId xmlns:p14="http://schemas.microsoft.com/office/powerpoint/2010/main" val="5669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02A3BDD2-D303-E89C-A203-101BDFB9D6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1C99F9C5-0993-C2A4-16BE-CF8C83A576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Together we are helping congregations like Knox Presbyterian Church in Weyburn, Saskatchewan experiment with new ministry initiatives.  They have started bringing their community together through an exciting music ministry called PALM: Peace, Art, Love and Music. Under the PALM banner, Knox Weyburn has hosted a variety of music and art-related events for all ages.</a:t>
            </a:r>
          </a:p>
          <a:p>
            <a:endParaRPr lang="en-US" altLang="en-US" dirty="0"/>
          </a:p>
        </p:txBody>
      </p:sp>
      <p:sp>
        <p:nvSpPr>
          <p:cNvPr id="98308" name="Slide Number Placeholder 3">
            <a:extLst>
              <a:ext uri="{FF2B5EF4-FFF2-40B4-BE49-F238E27FC236}">
                <a16:creationId xmlns:a16="http://schemas.microsoft.com/office/drawing/2014/main" id="{97C900E0-0F6E-470B-5680-59C8F1F7B3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BC6AD-3777-41D2-951D-B505E4B2C55E}" type="slidenum">
              <a:rPr lang="en-US" altLang="en-US" sz="1200" smtClean="0">
                <a:solidFill>
                  <a:srgbClr val="000000"/>
                </a:solidFill>
                <a:latin typeface="Calibri" panose="020F0502020204030204" pitchFamily="34" charset="0"/>
              </a:rPr>
              <a:pPr/>
              <a:t>3</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76602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743451"/>
          </a:xfrm>
        </p:spPr>
        <p:txBody>
          <a:bodyPr/>
          <a:lstStyle/>
          <a:p>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s we gather, we acknowledge our failings and apologize, and we reaffirm our commitment to healing and reconciliation with Indigenous people—First Nations, Inuit, and Metis.</a:t>
            </a:r>
            <a:endParaRPr lang="en-CA" sz="900" dirty="0"/>
          </a:p>
        </p:txBody>
      </p:sp>
      <p:sp>
        <p:nvSpPr>
          <p:cNvPr id="4" name="Slide Number Placeholder 3"/>
          <p:cNvSpPr>
            <a:spLocks noGrp="1"/>
          </p:cNvSpPr>
          <p:nvPr>
            <p:ph type="sldNum" sz="quarter" idx="5"/>
          </p:nvPr>
        </p:nvSpPr>
        <p:spPr/>
        <p:txBody>
          <a:bodyPr/>
          <a:lstStyle/>
          <a:p>
            <a:fld id="{130410C0-0AE4-40F4-AF1C-6B64288FA5B0}" type="slidenum">
              <a:rPr lang="en-US" smtClean="0"/>
              <a:t>4</a:t>
            </a:fld>
            <a:endParaRPr lang="en-US"/>
          </a:p>
        </p:txBody>
      </p:sp>
    </p:spTree>
    <p:extLst>
      <p:ext uri="{BB962C8B-B14F-4D97-AF65-F5344CB8AC3E}">
        <p14:creationId xmlns:p14="http://schemas.microsoft.com/office/powerpoint/2010/main" val="296165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5</a:t>
            </a:fld>
            <a:endParaRPr lang="en-US"/>
          </a:p>
        </p:txBody>
      </p:sp>
    </p:spTree>
    <p:extLst>
      <p:ext uri="{BB962C8B-B14F-4D97-AF65-F5344CB8AC3E}">
        <p14:creationId xmlns:p14="http://schemas.microsoft.com/office/powerpoint/2010/main" val="250373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Recordings will also be posted at https://presbyterian.ca/leadership-webinars/ for people to find and use in the future.  </a:t>
            </a:r>
          </a:p>
        </p:txBody>
      </p:sp>
      <p:sp>
        <p:nvSpPr>
          <p:cNvPr id="4" name="Slide Number Placeholder 3"/>
          <p:cNvSpPr>
            <a:spLocks noGrp="1"/>
          </p:cNvSpPr>
          <p:nvPr>
            <p:ph type="sldNum" sz="quarter" idx="5"/>
          </p:nvPr>
        </p:nvSpPr>
        <p:spPr/>
        <p:txBody>
          <a:bodyPr/>
          <a:lstStyle/>
          <a:p>
            <a:fld id="{130410C0-0AE4-40F4-AF1C-6B64288FA5B0}" type="slidenum">
              <a:rPr lang="en-US" smtClean="0"/>
              <a:t>6</a:t>
            </a:fld>
            <a:endParaRPr lang="en-US"/>
          </a:p>
        </p:txBody>
      </p:sp>
    </p:spTree>
    <p:extLst>
      <p:ext uri="{BB962C8B-B14F-4D97-AF65-F5344CB8AC3E}">
        <p14:creationId xmlns:p14="http://schemas.microsoft.com/office/powerpoint/2010/main" val="56661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 let us begin to explore different ways we report and communicate finances. </a:t>
            </a:r>
          </a:p>
        </p:txBody>
      </p:sp>
      <p:sp>
        <p:nvSpPr>
          <p:cNvPr id="4" name="Slide Number Placeholder 3"/>
          <p:cNvSpPr>
            <a:spLocks noGrp="1"/>
          </p:cNvSpPr>
          <p:nvPr>
            <p:ph type="sldNum" sz="quarter" idx="5"/>
          </p:nvPr>
        </p:nvSpPr>
        <p:spPr/>
        <p:txBody>
          <a:bodyPr/>
          <a:lstStyle/>
          <a:p>
            <a:fld id="{130410C0-0AE4-40F4-AF1C-6B64288FA5B0}" type="slidenum">
              <a:rPr lang="en-US" smtClean="0"/>
              <a:t>7</a:t>
            </a:fld>
            <a:endParaRPr lang="en-US"/>
          </a:p>
        </p:txBody>
      </p:sp>
    </p:spTree>
    <p:extLst>
      <p:ext uri="{BB962C8B-B14F-4D97-AF65-F5344CB8AC3E}">
        <p14:creationId xmlns:p14="http://schemas.microsoft.com/office/powerpoint/2010/main" val="328731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B31660E-8FFA-A3B7-BC75-6CC6CE62CA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FCED5E1E-2255-ED16-6914-0846946F34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A25E9DBE-97DA-928A-E5F9-DD6C23E1A4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C2D04A-BEF2-4AF3-8A7B-C511BC159E37}"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D83C6AE-4DB1-5806-38C8-F1E88AD616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FEF466A-990C-DD83-82C8-6EC299E6C3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z="1300" dirty="0"/>
              <a:t>And when I’m not at work, you’ll find me on my farm where I apply the lessons I’ve learned raising sheep – and now goats – to life and church!</a:t>
            </a:r>
          </a:p>
          <a:p>
            <a:endParaRPr lang="en-CA" altLang="en-US" sz="1300" dirty="0"/>
          </a:p>
          <a:p>
            <a:r>
              <a:rPr lang="en-CA" altLang="en-US" sz="1300" dirty="0"/>
              <a:t>And married this past Thanksgiving – 10 years after loosing my first husband John.  Both spouses like travelling with me to congregations – particularly for the Presbyterian hospitality!</a:t>
            </a:r>
            <a:endParaRPr lang="en-US" altLang="en-US" dirty="0"/>
          </a:p>
        </p:txBody>
      </p:sp>
      <p:sp>
        <p:nvSpPr>
          <p:cNvPr id="18436" name="Slide Number Placeholder 3">
            <a:extLst>
              <a:ext uri="{FF2B5EF4-FFF2-40B4-BE49-F238E27FC236}">
                <a16:creationId xmlns:a16="http://schemas.microsoft.com/office/drawing/2014/main" id="{5620E71F-906C-453F-B726-D990E6AF07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3E038D-24CF-4791-8F8B-EAFB190248C4}"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2225-ED69-C617-C5C5-F49EB47E0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18A4CC-95B7-5BBF-C5C0-F1D46A59E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D56CC-0E4F-6440-FA6B-C9BF73F43481}"/>
              </a:ext>
            </a:extLst>
          </p:cNvPr>
          <p:cNvSpPr>
            <a:spLocks noGrp="1"/>
          </p:cNvSpPr>
          <p:nvPr>
            <p:ph type="dt" sz="half" idx="10"/>
          </p:nvPr>
        </p:nvSpPr>
        <p:spPr/>
        <p:txBody>
          <a:bodyPr/>
          <a:lstStyle/>
          <a:p>
            <a:fld id="{E875240A-2B4C-46A0-8B98-67BAE6B8F4FD}" type="datetimeFigureOut">
              <a:rPr lang="en-US" smtClean="0"/>
              <a:t>4/24/2024</a:t>
            </a:fld>
            <a:endParaRPr lang="en-US"/>
          </a:p>
        </p:txBody>
      </p:sp>
      <p:sp>
        <p:nvSpPr>
          <p:cNvPr id="5" name="Footer Placeholder 4">
            <a:extLst>
              <a:ext uri="{FF2B5EF4-FFF2-40B4-BE49-F238E27FC236}">
                <a16:creationId xmlns:a16="http://schemas.microsoft.com/office/drawing/2014/main" id="{A63F5DD5-8BD9-CCC9-788E-D0F491FD8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F0933-DCCB-B013-E92D-97CC4DBC1D22}"/>
              </a:ext>
            </a:extLst>
          </p:cNvPr>
          <p:cNvSpPr>
            <a:spLocks noGrp="1"/>
          </p:cNvSpPr>
          <p:nvPr>
            <p:ph type="sldNum" sz="quarter" idx="12"/>
          </p:nvPr>
        </p:nvSpPr>
        <p:spPr/>
        <p:txBody>
          <a:bodyPr/>
          <a:lstStyle/>
          <a:p>
            <a:fld id="{9D2DDB99-C276-4F0C-B6A9-863F40662832}" type="slidenum">
              <a:rPr lang="en-US" smtClean="0"/>
              <a:t>‹#›</a:t>
            </a:fld>
            <a:endParaRPr lang="en-US"/>
          </a:p>
        </p:txBody>
      </p:sp>
    </p:spTree>
    <p:extLst>
      <p:ext uri="{BB962C8B-B14F-4D97-AF65-F5344CB8AC3E}">
        <p14:creationId xmlns:p14="http://schemas.microsoft.com/office/powerpoint/2010/main" val="179179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D274-C88F-91F5-B70E-5752F9CDA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99A1AB-FDDD-BB0A-26F3-1C8BCEF1E0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D6509-0BA4-D318-1991-1F6AFE6B16ED}"/>
              </a:ext>
            </a:extLst>
          </p:cNvPr>
          <p:cNvSpPr>
            <a:spLocks noGrp="1"/>
          </p:cNvSpPr>
          <p:nvPr>
            <p:ph type="dt" sz="half" idx="10"/>
          </p:nvPr>
        </p:nvSpPr>
        <p:spPr/>
        <p:txBody>
          <a:bodyPr/>
          <a:lstStyle/>
          <a:p>
            <a:fld id="{E875240A-2B4C-46A0-8B98-67BAE6B8F4FD}" type="datetimeFigureOut">
              <a:rPr lang="en-US" smtClean="0"/>
              <a:t>4/24/2024</a:t>
            </a:fld>
            <a:endParaRPr lang="en-US"/>
          </a:p>
        </p:txBody>
      </p:sp>
      <p:sp>
        <p:nvSpPr>
          <p:cNvPr id="5" name="Footer Placeholder 4">
            <a:extLst>
              <a:ext uri="{FF2B5EF4-FFF2-40B4-BE49-F238E27FC236}">
                <a16:creationId xmlns:a16="http://schemas.microsoft.com/office/drawing/2014/main" id="{EB1B1128-823A-AD8C-1EC3-CE29AF369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4E23A-B7DF-163A-A32D-E53E492453AC}"/>
              </a:ext>
            </a:extLst>
          </p:cNvPr>
          <p:cNvSpPr>
            <a:spLocks noGrp="1"/>
          </p:cNvSpPr>
          <p:nvPr>
            <p:ph type="sldNum" sz="quarter" idx="12"/>
          </p:nvPr>
        </p:nvSpPr>
        <p:spPr/>
        <p:txBody>
          <a:bodyPr/>
          <a:lstStyle/>
          <a:p>
            <a:fld id="{9D2DDB99-C276-4F0C-B6A9-863F40662832}" type="slidenum">
              <a:rPr lang="en-US" smtClean="0"/>
              <a:t>‹#›</a:t>
            </a:fld>
            <a:endParaRPr lang="en-US"/>
          </a:p>
        </p:txBody>
      </p:sp>
    </p:spTree>
    <p:extLst>
      <p:ext uri="{BB962C8B-B14F-4D97-AF65-F5344CB8AC3E}">
        <p14:creationId xmlns:p14="http://schemas.microsoft.com/office/powerpoint/2010/main" val="124026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422B4-F9DE-E019-7AAB-55B4358EB6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751EEA-77D1-48AE-36C8-7CD223506D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E1D31-DA42-A6AE-6DD2-B86A57E62381}"/>
              </a:ext>
            </a:extLst>
          </p:cNvPr>
          <p:cNvSpPr>
            <a:spLocks noGrp="1"/>
          </p:cNvSpPr>
          <p:nvPr>
            <p:ph type="dt" sz="half" idx="10"/>
          </p:nvPr>
        </p:nvSpPr>
        <p:spPr/>
        <p:txBody>
          <a:bodyPr/>
          <a:lstStyle/>
          <a:p>
            <a:fld id="{E875240A-2B4C-46A0-8B98-67BAE6B8F4FD}" type="datetimeFigureOut">
              <a:rPr lang="en-US" smtClean="0"/>
              <a:t>4/24/2024</a:t>
            </a:fld>
            <a:endParaRPr lang="en-US"/>
          </a:p>
        </p:txBody>
      </p:sp>
      <p:sp>
        <p:nvSpPr>
          <p:cNvPr id="5" name="Footer Placeholder 4">
            <a:extLst>
              <a:ext uri="{FF2B5EF4-FFF2-40B4-BE49-F238E27FC236}">
                <a16:creationId xmlns:a16="http://schemas.microsoft.com/office/drawing/2014/main" id="{F391A49F-3450-AFC1-94A8-93326A113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16363-3C7A-0396-F691-A40DFEEB1D84}"/>
              </a:ext>
            </a:extLst>
          </p:cNvPr>
          <p:cNvSpPr>
            <a:spLocks noGrp="1"/>
          </p:cNvSpPr>
          <p:nvPr>
            <p:ph type="sldNum" sz="quarter" idx="12"/>
          </p:nvPr>
        </p:nvSpPr>
        <p:spPr/>
        <p:txBody>
          <a:bodyPr/>
          <a:lstStyle/>
          <a:p>
            <a:fld id="{9D2DDB99-C276-4F0C-B6A9-863F40662832}" type="slidenum">
              <a:rPr lang="en-US" smtClean="0"/>
              <a:t>‹#›</a:t>
            </a:fld>
            <a:endParaRPr lang="en-US"/>
          </a:p>
        </p:txBody>
      </p:sp>
    </p:spTree>
    <p:extLst>
      <p:ext uri="{BB962C8B-B14F-4D97-AF65-F5344CB8AC3E}">
        <p14:creationId xmlns:p14="http://schemas.microsoft.com/office/powerpoint/2010/main" val="152328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0066E1E7-995F-417E-BC9C-C51D3A7FE25F}" type="datetime1">
              <a:rPr lang="en-US" smtClean="0"/>
              <a:t>4/24/2024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089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2C6496B5-65AE-481D-8B4C-6DE7A589D101}" type="datetime1">
              <a:rPr lang="en-US" smtClean="0"/>
              <a:t>4/24/2024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189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3051607A-7EF2-4904-9915-8B5F4553F1D1}" type="datetime1">
              <a:rPr lang="en-US" smtClean="0"/>
              <a:t>4/24/2024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9925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D956C2C3-084C-4377-BF54-139300952C36}" type="datetime1">
              <a:rPr lang="en-US" smtClean="0"/>
              <a:t>4/24/2024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8901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FC45220F-8A2D-4C6C-88CE-1039C4580F22}" type="datetime1">
              <a:rPr lang="en-US" smtClean="0"/>
              <a:t>4/24/2024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802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AAA3BC91-97BC-4ED5-96CB-C8B8D2BD7ECB}" type="datetime1">
              <a:rPr lang="en-US" smtClean="0"/>
              <a:t>4/24/2024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3970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7D794089-00EC-46EF-93B6-6398A263CC61}" type="datetime1">
              <a:rPr lang="en-US" smtClean="0"/>
              <a:t>4/24/2024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7191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CACB87A-9946-4C78-9603-58C3F6830C92}" type="datetime1">
              <a:rPr lang="en-US" smtClean="0"/>
              <a:t>4/24/2024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2244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5736-E13D-7087-7DCF-EF9CC9827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7E3228-D78C-3C18-7B3A-F17E781CEC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82BB7-EC91-BD51-4D42-9E458DFE07E6}"/>
              </a:ext>
            </a:extLst>
          </p:cNvPr>
          <p:cNvSpPr>
            <a:spLocks noGrp="1"/>
          </p:cNvSpPr>
          <p:nvPr>
            <p:ph type="dt" sz="half" idx="10"/>
          </p:nvPr>
        </p:nvSpPr>
        <p:spPr/>
        <p:txBody>
          <a:bodyPr/>
          <a:lstStyle/>
          <a:p>
            <a:fld id="{E875240A-2B4C-46A0-8B98-67BAE6B8F4FD}" type="datetimeFigureOut">
              <a:rPr lang="en-US" smtClean="0"/>
              <a:t>4/24/2024</a:t>
            </a:fld>
            <a:endParaRPr lang="en-US"/>
          </a:p>
        </p:txBody>
      </p:sp>
      <p:sp>
        <p:nvSpPr>
          <p:cNvPr id="5" name="Footer Placeholder 4">
            <a:extLst>
              <a:ext uri="{FF2B5EF4-FFF2-40B4-BE49-F238E27FC236}">
                <a16:creationId xmlns:a16="http://schemas.microsoft.com/office/drawing/2014/main" id="{33B1D846-C98D-17CC-C7DE-F146F5691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BC161-3E13-F135-F48A-BF31DAC064A3}"/>
              </a:ext>
            </a:extLst>
          </p:cNvPr>
          <p:cNvSpPr>
            <a:spLocks noGrp="1"/>
          </p:cNvSpPr>
          <p:nvPr>
            <p:ph type="sldNum" sz="quarter" idx="12"/>
          </p:nvPr>
        </p:nvSpPr>
        <p:spPr/>
        <p:txBody>
          <a:bodyPr/>
          <a:lstStyle/>
          <a:p>
            <a:fld id="{9D2DDB99-C276-4F0C-B6A9-863F40662832}" type="slidenum">
              <a:rPr lang="en-US" smtClean="0"/>
              <a:t>‹#›</a:t>
            </a:fld>
            <a:endParaRPr lang="en-US"/>
          </a:p>
        </p:txBody>
      </p:sp>
    </p:spTree>
    <p:extLst>
      <p:ext uri="{BB962C8B-B14F-4D97-AF65-F5344CB8AC3E}">
        <p14:creationId xmlns:p14="http://schemas.microsoft.com/office/powerpoint/2010/main" val="4183317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FFE3BED-6961-47E3-8001-8484EDAAD334}" type="datetime1">
              <a:rPr lang="en-US" smtClean="0"/>
              <a:t>4/24/2024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5975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63C866C9-CAE9-4A2B-854C-0CEE3EA9CDDB}" type="datetime1">
              <a:rPr lang="en-US" smtClean="0"/>
              <a:t>4/24/2024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3751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9DB1B2E4-7B7A-4A3C-8A9B-BC2579E7043B}" type="datetime1">
              <a:rPr lang="en-US" smtClean="0"/>
              <a:t>4/24/2024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3100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F5A1B50-1591-140E-7E20-9030C6A06812}"/>
              </a:ext>
            </a:extLst>
          </p:cNvPr>
          <p:cNvSpPr>
            <a:spLocks noGrp="1"/>
          </p:cNvSpPr>
          <p:nvPr>
            <p:ph type="dt" sz="half" idx="10"/>
          </p:nvPr>
        </p:nvSpPr>
        <p:spPr/>
        <p:txBody>
          <a:bodyPr/>
          <a:lstStyle>
            <a:lvl1pPr>
              <a:defRPr/>
            </a:lvl1pPr>
          </a:lstStyle>
          <a:p>
            <a:pPr>
              <a:defRPr/>
            </a:pPr>
            <a:fld id="{C5FB2B66-5FB2-4901-B316-28F9C4FEF74A}" type="datetimeFigureOut">
              <a:rPr lang="en-US"/>
              <a:pPr>
                <a:defRPr/>
              </a:pPr>
              <a:t>4/24/2024</a:t>
            </a:fld>
            <a:endParaRPr lang="en-US"/>
          </a:p>
        </p:txBody>
      </p:sp>
      <p:sp>
        <p:nvSpPr>
          <p:cNvPr id="5" name="Footer Placeholder 4">
            <a:extLst>
              <a:ext uri="{FF2B5EF4-FFF2-40B4-BE49-F238E27FC236}">
                <a16:creationId xmlns:a16="http://schemas.microsoft.com/office/drawing/2014/main" id="{27FAE640-5E18-6334-F1B1-FD0404F746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43F451-A535-E708-6B5F-F9C6D5BF9DD6}"/>
              </a:ext>
            </a:extLst>
          </p:cNvPr>
          <p:cNvSpPr>
            <a:spLocks noGrp="1"/>
          </p:cNvSpPr>
          <p:nvPr>
            <p:ph type="sldNum" sz="quarter" idx="12"/>
          </p:nvPr>
        </p:nvSpPr>
        <p:spPr/>
        <p:txBody>
          <a:bodyPr/>
          <a:lstStyle>
            <a:lvl1pPr>
              <a:defRPr/>
            </a:lvl1pPr>
          </a:lstStyle>
          <a:p>
            <a:pPr>
              <a:defRPr/>
            </a:pPr>
            <a:fld id="{5B954F8D-601A-4CAD-B7DB-004BCE60DF0E}" type="slidenum">
              <a:rPr lang="en-US"/>
              <a:pPr>
                <a:defRPr/>
              </a:pPr>
              <a:t>‹#›</a:t>
            </a:fld>
            <a:endParaRPr lang="en-US"/>
          </a:p>
        </p:txBody>
      </p:sp>
    </p:spTree>
    <p:extLst>
      <p:ext uri="{BB962C8B-B14F-4D97-AF65-F5344CB8AC3E}">
        <p14:creationId xmlns:p14="http://schemas.microsoft.com/office/powerpoint/2010/main" val="1795229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249B0-663A-F621-013E-7FB76C16BECF}"/>
              </a:ext>
            </a:extLst>
          </p:cNvPr>
          <p:cNvSpPr>
            <a:spLocks noGrp="1"/>
          </p:cNvSpPr>
          <p:nvPr>
            <p:ph type="dt" sz="half" idx="10"/>
          </p:nvPr>
        </p:nvSpPr>
        <p:spPr/>
        <p:txBody>
          <a:bodyPr/>
          <a:lstStyle>
            <a:lvl1pPr>
              <a:defRPr/>
            </a:lvl1pPr>
          </a:lstStyle>
          <a:p>
            <a:pPr>
              <a:defRPr/>
            </a:pPr>
            <a:fld id="{8E4162A3-0FDD-4FB2-8C11-DD500FB7065C}" type="datetimeFigureOut">
              <a:rPr lang="en-US"/>
              <a:pPr>
                <a:defRPr/>
              </a:pPr>
              <a:t>4/24/2024</a:t>
            </a:fld>
            <a:endParaRPr lang="en-US"/>
          </a:p>
        </p:txBody>
      </p:sp>
      <p:sp>
        <p:nvSpPr>
          <p:cNvPr id="5" name="Footer Placeholder 4">
            <a:extLst>
              <a:ext uri="{FF2B5EF4-FFF2-40B4-BE49-F238E27FC236}">
                <a16:creationId xmlns:a16="http://schemas.microsoft.com/office/drawing/2014/main" id="{2E6AED51-121B-A75E-1BE2-73F9AE98D5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C42DA-EC1E-FBDF-6B40-D8888130564B}"/>
              </a:ext>
            </a:extLst>
          </p:cNvPr>
          <p:cNvSpPr>
            <a:spLocks noGrp="1"/>
          </p:cNvSpPr>
          <p:nvPr>
            <p:ph type="sldNum" sz="quarter" idx="12"/>
          </p:nvPr>
        </p:nvSpPr>
        <p:spPr/>
        <p:txBody>
          <a:bodyPr/>
          <a:lstStyle>
            <a:lvl1pPr>
              <a:defRPr/>
            </a:lvl1pPr>
          </a:lstStyle>
          <a:p>
            <a:pPr>
              <a:defRPr/>
            </a:pPr>
            <a:fld id="{5F6C72DB-FCE7-4130-B398-9C0811871E45}" type="slidenum">
              <a:rPr lang="en-US"/>
              <a:pPr>
                <a:defRPr/>
              </a:pPr>
              <a:t>‹#›</a:t>
            </a:fld>
            <a:endParaRPr lang="en-US"/>
          </a:p>
        </p:txBody>
      </p:sp>
    </p:spTree>
    <p:extLst>
      <p:ext uri="{BB962C8B-B14F-4D97-AF65-F5344CB8AC3E}">
        <p14:creationId xmlns:p14="http://schemas.microsoft.com/office/powerpoint/2010/main" val="3883345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91ADED-B572-71F5-C0E0-C00596B92648}"/>
              </a:ext>
            </a:extLst>
          </p:cNvPr>
          <p:cNvSpPr>
            <a:spLocks noGrp="1"/>
          </p:cNvSpPr>
          <p:nvPr>
            <p:ph type="dt" sz="half" idx="10"/>
          </p:nvPr>
        </p:nvSpPr>
        <p:spPr/>
        <p:txBody>
          <a:bodyPr/>
          <a:lstStyle>
            <a:lvl1pPr>
              <a:defRPr/>
            </a:lvl1pPr>
          </a:lstStyle>
          <a:p>
            <a:pPr>
              <a:defRPr/>
            </a:pPr>
            <a:fld id="{5872C8FE-D87F-49C4-B2D7-1B1932725041}" type="datetimeFigureOut">
              <a:rPr lang="en-US"/>
              <a:pPr>
                <a:defRPr/>
              </a:pPr>
              <a:t>4/24/2024</a:t>
            </a:fld>
            <a:endParaRPr lang="en-US"/>
          </a:p>
        </p:txBody>
      </p:sp>
      <p:sp>
        <p:nvSpPr>
          <p:cNvPr id="5" name="Footer Placeholder 4">
            <a:extLst>
              <a:ext uri="{FF2B5EF4-FFF2-40B4-BE49-F238E27FC236}">
                <a16:creationId xmlns:a16="http://schemas.microsoft.com/office/drawing/2014/main" id="{047878F8-FC19-0E9A-14AC-C8D415BB20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06F274-E15B-0243-A382-0638B2FBACCB}"/>
              </a:ext>
            </a:extLst>
          </p:cNvPr>
          <p:cNvSpPr>
            <a:spLocks noGrp="1"/>
          </p:cNvSpPr>
          <p:nvPr>
            <p:ph type="sldNum" sz="quarter" idx="12"/>
          </p:nvPr>
        </p:nvSpPr>
        <p:spPr/>
        <p:txBody>
          <a:bodyPr/>
          <a:lstStyle>
            <a:lvl1pPr>
              <a:defRPr/>
            </a:lvl1pPr>
          </a:lstStyle>
          <a:p>
            <a:pPr>
              <a:defRPr/>
            </a:pPr>
            <a:fld id="{7FDB60AE-F883-4517-921E-E55E6607EBC3}" type="slidenum">
              <a:rPr lang="en-US"/>
              <a:pPr>
                <a:defRPr/>
              </a:pPr>
              <a:t>‹#›</a:t>
            </a:fld>
            <a:endParaRPr lang="en-US"/>
          </a:p>
        </p:txBody>
      </p:sp>
    </p:spTree>
    <p:extLst>
      <p:ext uri="{BB962C8B-B14F-4D97-AF65-F5344CB8AC3E}">
        <p14:creationId xmlns:p14="http://schemas.microsoft.com/office/powerpoint/2010/main" val="384996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6E16757-1C28-7D93-B8F0-BC7363A30DE0}"/>
              </a:ext>
            </a:extLst>
          </p:cNvPr>
          <p:cNvSpPr>
            <a:spLocks noGrp="1"/>
          </p:cNvSpPr>
          <p:nvPr>
            <p:ph type="dt" sz="half" idx="10"/>
          </p:nvPr>
        </p:nvSpPr>
        <p:spPr/>
        <p:txBody>
          <a:bodyPr/>
          <a:lstStyle>
            <a:lvl1pPr>
              <a:defRPr/>
            </a:lvl1pPr>
          </a:lstStyle>
          <a:p>
            <a:pPr>
              <a:defRPr/>
            </a:pPr>
            <a:fld id="{22E18992-A528-41E0-8D49-E28743941D10}" type="datetimeFigureOut">
              <a:rPr lang="en-US"/>
              <a:pPr>
                <a:defRPr/>
              </a:pPr>
              <a:t>4/24/2024</a:t>
            </a:fld>
            <a:endParaRPr lang="en-US"/>
          </a:p>
        </p:txBody>
      </p:sp>
      <p:sp>
        <p:nvSpPr>
          <p:cNvPr id="6" name="Footer Placeholder 4">
            <a:extLst>
              <a:ext uri="{FF2B5EF4-FFF2-40B4-BE49-F238E27FC236}">
                <a16:creationId xmlns:a16="http://schemas.microsoft.com/office/drawing/2014/main" id="{7B633A32-49DA-3587-FB13-041C16CFE2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77B252-4599-2089-B5FE-5CE5E8ADEF06}"/>
              </a:ext>
            </a:extLst>
          </p:cNvPr>
          <p:cNvSpPr>
            <a:spLocks noGrp="1"/>
          </p:cNvSpPr>
          <p:nvPr>
            <p:ph type="sldNum" sz="quarter" idx="12"/>
          </p:nvPr>
        </p:nvSpPr>
        <p:spPr/>
        <p:txBody>
          <a:bodyPr/>
          <a:lstStyle>
            <a:lvl1pPr>
              <a:defRPr/>
            </a:lvl1pPr>
          </a:lstStyle>
          <a:p>
            <a:pPr>
              <a:defRPr/>
            </a:pPr>
            <a:fld id="{79554BE0-DE3F-4F41-B51E-86BAE5A4959F}" type="slidenum">
              <a:rPr lang="en-US"/>
              <a:pPr>
                <a:defRPr/>
              </a:pPr>
              <a:t>‹#›</a:t>
            </a:fld>
            <a:endParaRPr lang="en-US"/>
          </a:p>
        </p:txBody>
      </p:sp>
    </p:spTree>
    <p:extLst>
      <p:ext uri="{BB962C8B-B14F-4D97-AF65-F5344CB8AC3E}">
        <p14:creationId xmlns:p14="http://schemas.microsoft.com/office/powerpoint/2010/main" val="2515366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55A10A8-8C3D-440D-E390-EC25D7C64C34}"/>
              </a:ext>
            </a:extLst>
          </p:cNvPr>
          <p:cNvSpPr>
            <a:spLocks noGrp="1"/>
          </p:cNvSpPr>
          <p:nvPr>
            <p:ph type="dt" sz="half" idx="10"/>
          </p:nvPr>
        </p:nvSpPr>
        <p:spPr/>
        <p:txBody>
          <a:bodyPr/>
          <a:lstStyle>
            <a:lvl1pPr>
              <a:defRPr/>
            </a:lvl1pPr>
          </a:lstStyle>
          <a:p>
            <a:pPr>
              <a:defRPr/>
            </a:pPr>
            <a:fld id="{DE45C83C-97CD-4F06-A4FD-E8D919123F02}" type="datetimeFigureOut">
              <a:rPr lang="en-US"/>
              <a:pPr>
                <a:defRPr/>
              </a:pPr>
              <a:t>4/24/2024</a:t>
            </a:fld>
            <a:endParaRPr lang="en-US"/>
          </a:p>
        </p:txBody>
      </p:sp>
      <p:sp>
        <p:nvSpPr>
          <p:cNvPr id="8" name="Footer Placeholder 4">
            <a:extLst>
              <a:ext uri="{FF2B5EF4-FFF2-40B4-BE49-F238E27FC236}">
                <a16:creationId xmlns:a16="http://schemas.microsoft.com/office/drawing/2014/main" id="{BB5993B3-AD53-FC93-73F7-ED7FBFC1361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1279714-364B-A00A-7F02-FF83B5D2B233}"/>
              </a:ext>
            </a:extLst>
          </p:cNvPr>
          <p:cNvSpPr>
            <a:spLocks noGrp="1"/>
          </p:cNvSpPr>
          <p:nvPr>
            <p:ph type="sldNum" sz="quarter" idx="12"/>
          </p:nvPr>
        </p:nvSpPr>
        <p:spPr/>
        <p:txBody>
          <a:bodyPr/>
          <a:lstStyle>
            <a:lvl1pPr>
              <a:defRPr/>
            </a:lvl1pPr>
          </a:lstStyle>
          <a:p>
            <a:pPr>
              <a:defRPr/>
            </a:pPr>
            <a:fld id="{2B65CF28-00A7-4775-B7AA-0AA83984A503}" type="slidenum">
              <a:rPr lang="en-US"/>
              <a:pPr>
                <a:defRPr/>
              </a:pPr>
              <a:t>‹#›</a:t>
            </a:fld>
            <a:endParaRPr lang="en-US"/>
          </a:p>
        </p:txBody>
      </p:sp>
    </p:spTree>
    <p:extLst>
      <p:ext uri="{BB962C8B-B14F-4D97-AF65-F5344CB8AC3E}">
        <p14:creationId xmlns:p14="http://schemas.microsoft.com/office/powerpoint/2010/main" val="3242489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9277068-3C13-1F3B-BEF8-B9A0CFA464F6}"/>
              </a:ext>
            </a:extLst>
          </p:cNvPr>
          <p:cNvSpPr>
            <a:spLocks noGrp="1"/>
          </p:cNvSpPr>
          <p:nvPr>
            <p:ph type="dt" sz="half" idx="10"/>
          </p:nvPr>
        </p:nvSpPr>
        <p:spPr/>
        <p:txBody>
          <a:bodyPr/>
          <a:lstStyle>
            <a:lvl1pPr>
              <a:defRPr/>
            </a:lvl1pPr>
          </a:lstStyle>
          <a:p>
            <a:pPr>
              <a:defRPr/>
            </a:pPr>
            <a:fld id="{183B5BE3-E31E-4233-B61F-64B0186C167F}" type="datetimeFigureOut">
              <a:rPr lang="en-US"/>
              <a:pPr>
                <a:defRPr/>
              </a:pPr>
              <a:t>4/24/2024</a:t>
            </a:fld>
            <a:endParaRPr lang="en-US"/>
          </a:p>
        </p:txBody>
      </p:sp>
      <p:sp>
        <p:nvSpPr>
          <p:cNvPr id="4" name="Footer Placeholder 4">
            <a:extLst>
              <a:ext uri="{FF2B5EF4-FFF2-40B4-BE49-F238E27FC236}">
                <a16:creationId xmlns:a16="http://schemas.microsoft.com/office/drawing/2014/main" id="{1D331C1E-E69E-0CB3-10CF-4FF6C8F6C96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74E59BD-42E8-C46E-832B-29F577640D86}"/>
              </a:ext>
            </a:extLst>
          </p:cNvPr>
          <p:cNvSpPr>
            <a:spLocks noGrp="1"/>
          </p:cNvSpPr>
          <p:nvPr>
            <p:ph type="sldNum" sz="quarter" idx="12"/>
          </p:nvPr>
        </p:nvSpPr>
        <p:spPr/>
        <p:txBody>
          <a:bodyPr/>
          <a:lstStyle>
            <a:lvl1pPr>
              <a:defRPr/>
            </a:lvl1pPr>
          </a:lstStyle>
          <a:p>
            <a:pPr>
              <a:defRPr/>
            </a:pPr>
            <a:fld id="{0F55C972-5C60-403D-93C1-EACA4DEBD4B4}" type="slidenum">
              <a:rPr lang="en-US"/>
              <a:pPr>
                <a:defRPr/>
              </a:pPr>
              <a:t>‹#›</a:t>
            </a:fld>
            <a:endParaRPr lang="en-US"/>
          </a:p>
        </p:txBody>
      </p:sp>
    </p:spTree>
    <p:extLst>
      <p:ext uri="{BB962C8B-B14F-4D97-AF65-F5344CB8AC3E}">
        <p14:creationId xmlns:p14="http://schemas.microsoft.com/office/powerpoint/2010/main" val="2727395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A59401B-8037-59D7-8672-3A45053675B2}"/>
              </a:ext>
            </a:extLst>
          </p:cNvPr>
          <p:cNvSpPr>
            <a:spLocks noGrp="1"/>
          </p:cNvSpPr>
          <p:nvPr>
            <p:ph type="dt" sz="half" idx="10"/>
          </p:nvPr>
        </p:nvSpPr>
        <p:spPr/>
        <p:txBody>
          <a:bodyPr/>
          <a:lstStyle>
            <a:lvl1pPr>
              <a:defRPr/>
            </a:lvl1pPr>
          </a:lstStyle>
          <a:p>
            <a:pPr>
              <a:defRPr/>
            </a:pPr>
            <a:fld id="{38010F2D-5843-421D-BE57-72D2E617483C}" type="datetimeFigureOut">
              <a:rPr lang="en-US"/>
              <a:pPr>
                <a:defRPr/>
              </a:pPr>
              <a:t>4/24/2024</a:t>
            </a:fld>
            <a:endParaRPr lang="en-US"/>
          </a:p>
        </p:txBody>
      </p:sp>
      <p:sp>
        <p:nvSpPr>
          <p:cNvPr id="3" name="Footer Placeholder 4">
            <a:extLst>
              <a:ext uri="{FF2B5EF4-FFF2-40B4-BE49-F238E27FC236}">
                <a16:creationId xmlns:a16="http://schemas.microsoft.com/office/drawing/2014/main" id="{DDF44596-A8F4-9C1A-92D3-8DAEE3F8B46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2691C29-B348-27C5-8CE0-F8F06F0E2EB5}"/>
              </a:ext>
            </a:extLst>
          </p:cNvPr>
          <p:cNvSpPr>
            <a:spLocks noGrp="1"/>
          </p:cNvSpPr>
          <p:nvPr>
            <p:ph type="sldNum" sz="quarter" idx="12"/>
          </p:nvPr>
        </p:nvSpPr>
        <p:spPr/>
        <p:txBody>
          <a:bodyPr/>
          <a:lstStyle>
            <a:lvl1pPr>
              <a:defRPr/>
            </a:lvl1pPr>
          </a:lstStyle>
          <a:p>
            <a:pPr>
              <a:defRPr/>
            </a:pPr>
            <a:fld id="{50606FB2-F3F4-45DF-9D20-21309A8976E5}" type="slidenum">
              <a:rPr lang="en-US"/>
              <a:pPr>
                <a:defRPr/>
              </a:pPr>
              <a:t>‹#›</a:t>
            </a:fld>
            <a:endParaRPr lang="en-US"/>
          </a:p>
        </p:txBody>
      </p:sp>
    </p:spTree>
    <p:extLst>
      <p:ext uri="{BB962C8B-B14F-4D97-AF65-F5344CB8AC3E}">
        <p14:creationId xmlns:p14="http://schemas.microsoft.com/office/powerpoint/2010/main" val="289209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6F99F-5BA8-0D7D-939A-90A1A7B2EB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45792A-8A25-C5D1-D816-36CB03618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060812-04BA-89BC-5D20-EA60619F7988}"/>
              </a:ext>
            </a:extLst>
          </p:cNvPr>
          <p:cNvSpPr>
            <a:spLocks noGrp="1"/>
          </p:cNvSpPr>
          <p:nvPr>
            <p:ph type="dt" sz="half" idx="10"/>
          </p:nvPr>
        </p:nvSpPr>
        <p:spPr/>
        <p:txBody>
          <a:bodyPr/>
          <a:lstStyle/>
          <a:p>
            <a:fld id="{E875240A-2B4C-46A0-8B98-67BAE6B8F4FD}" type="datetimeFigureOut">
              <a:rPr lang="en-US" smtClean="0"/>
              <a:t>4/24/2024</a:t>
            </a:fld>
            <a:endParaRPr lang="en-US"/>
          </a:p>
        </p:txBody>
      </p:sp>
      <p:sp>
        <p:nvSpPr>
          <p:cNvPr id="5" name="Footer Placeholder 4">
            <a:extLst>
              <a:ext uri="{FF2B5EF4-FFF2-40B4-BE49-F238E27FC236}">
                <a16:creationId xmlns:a16="http://schemas.microsoft.com/office/drawing/2014/main" id="{3CFBEFCD-A734-2108-A513-E3667AEC1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D7EF3-2314-6812-7501-A8F4827EAEF8}"/>
              </a:ext>
            </a:extLst>
          </p:cNvPr>
          <p:cNvSpPr>
            <a:spLocks noGrp="1"/>
          </p:cNvSpPr>
          <p:nvPr>
            <p:ph type="sldNum" sz="quarter" idx="12"/>
          </p:nvPr>
        </p:nvSpPr>
        <p:spPr/>
        <p:txBody>
          <a:bodyPr/>
          <a:lstStyle/>
          <a:p>
            <a:fld id="{9D2DDB99-C276-4F0C-B6A9-863F40662832}" type="slidenum">
              <a:rPr lang="en-US" smtClean="0"/>
              <a:t>‹#›</a:t>
            </a:fld>
            <a:endParaRPr lang="en-US"/>
          </a:p>
        </p:txBody>
      </p:sp>
    </p:spTree>
    <p:extLst>
      <p:ext uri="{BB962C8B-B14F-4D97-AF65-F5344CB8AC3E}">
        <p14:creationId xmlns:p14="http://schemas.microsoft.com/office/powerpoint/2010/main" val="2908130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05C219F-4C82-86BA-786F-6BBB1AE92DFB}"/>
              </a:ext>
            </a:extLst>
          </p:cNvPr>
          <p:cNvSpPr>
            <a:spLocks noGrp="1"/>
          </p:cNvSpPr>
          <p:nvPr>
            <p:ph type="dt" sz="half" idx="10"/>
          </p:nvPr>
        </p:nvSpPr>
        <p:spPr/>
        <p:txBody>
          <a:bodyPr/>
          <a:lstStyle>
            <a:lvl1pPr>
              <a:defRPr/>
            </a:lvl1pPr>
          </a:lstStyle>
          <a:p>
            <a:pPr>
              <a:defRPr/>
            </a:pPr>
            <a:fld id="{06077B25-586F-429B-A502-36319D7ABEFB}" type="datetimeFigureOut">
              <a:rPr lang="en-US"/>
              <a:pPr>
                <a:defRPr/>
              </a:pPr>
              <a:t>4/24/2024</a:t>
            </a:fld>
            <a:endParaRPr lang="en-US"/>
          </a:p>
        </p:txBody>
      </p:sp>
      <p:sp>
        <p:nvSpPr>
          <p:cNvPr id="6" name="Footer Placeholder 4">
            <a:extLst>
              <a:ext uri="{FF2B5EF4-FFF2-40B4-BE49-F238E27FC236}">
                <a16:creationId xmlns:a16="http://schemas.microsoft.com/office/drawing/2014/main" id="{9CC9CCA5-F885-590C-C966-5B1B9D8108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A305B8-8553-34C5-C55D-48CB8E67E1D9}"/>
              </a:ext>
            </a:extLst>
          </p:cNvPr>
          <p:cNvSpPr>
            <a:spLocks noGrp="1"/>
          </p:cNvSpPr>
          <p:nvPr>
            <p:ph type="sldNum" sz="quarter" idx="12"/>
          </p:nvPr>
        </p:nvSpPr>
        <p:spPr/>
        <p:txBody>
          <a:bodyPr/>
          <a:lstStyle>
            <a:lvl1pPr>
              <a:defRPr/>
            </a:lvl1pPr>
          </a:lstStyle>
          <a:p>
            <a:pPr>
              <a:defRPr/>
            </a:pPr>
            <a:fld id="{5B4FF5E5-6DEE-489D-894B-E79FDB3A2341}" type="slidenum">
              <a:rPr lang="en-US"/>
              <a:pPr>
                <a:defRPr/>
              </a:pPr>
              <a:t>‹#›</a:t>
            </a:fld>
            <a:endParaRPr lang="en-US"/>
          </a:p>
        </p:txBody>
      </p:sp>
    </p:spTree>
    <p:extLst>
      <p:ext uri="{BB962C8B-B14F-4D97-AF65-F5344CB8AC3E}">
        <p14:creationId xmlns:p14="http://schemas.microsoft.com/office/powerpoint/2010/main" val="1825634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DC1BD19A-634E-FDD5-D004-FB93EC9DD2CB}"/>
              </a:ext>
            </a:extLst>
          </p:cNvPr>
          <p:cNvSpPr>
            <a:spLocks noGrp="1"/>
          </p:cNvSpPr>
          <p:nvPr>
            <p:ph type="dt" sz="half" idx="10"/>
          </p:nvPr>
        </p:nvSpPr>
        <p:spPr/>
        <p:txBody>
          <a:bodyPr/>
          <a:lstStyle>
            <a:lvl1pPr>
              <a:defRPr/>
            </a:lvl1pPr>
          </a:lstStyle>
          <a:p>
            <a:pPr>
              <a:defRPr/>
            </a:pPr>
            <a:fld id="{F2C0D07E-D602-4FCB-A4C1-87FA07D61898}" type="datetimeFigureOut">
              <a:rPr lang="en-US"/>
              <a:pPr>
                <a:defRPr/>
              </a:pPr>
              <a:t>4/24/2024</a:t>
            </a:fld>
            <a:endParaRPr lang="en-US"/>
          </a:p>
        </p:txBody>
      </p:sp>
      <p:sp>
        <p:nvSpPr>
          <p:cNvPr id="6" name="Footer Placeholder 4">
            <a:extLst>
              <a:ext uri="{FF2B5EF4-FFF2-40B4-BE49-F238E27FC236}">
                <a16:creationId xmlns:a16="http://schemas.microsoft.com/office/drawing/2014/main" id="{630054D3-4143-14A9-210B-2DDADD1A7F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C6A1D0-F1F7-C041-0533-DD59CC1A1AAD}"/>
              </a:ext>
            </a:extLst>
          </p:cNvPr>
          <p:cNvSpPr>
            <a:spLocks noGrp="1"/>
          </p:cNvSpPr>
          <p:nvPr>
            <p:ph type="sldNum" sz="quarter" idx="12"/>
          </p:nvPr>
        </p:nvSpPr>
        <p:spPr/>
        <p:txBody>
          <a:bodyPr/>
          <a:lstStyle>
            <a:lvl1pPr>
              <a:defRPr/>
            </a:lvl1pPr>
          </a:lstStyle>
          <a:p>
            <a:pPr>
              <a:defRPr/>
            </a:pPr>
            <a:fld id="{39DF1179-59A6-4E03-BB52-934FABEA9DE2}" type="slidenum">
              <a:rPr lang="en-US"/>
              <a:pPr>
                <a:defRPr/>
              </a:pPr>
              <a:t>‹#›</a:t>
            </a:fld>
            <a:endParaRPr lang="en-US"/>
          </a:p>
        </p:txBody>
      </p:sp>
    </p:spTree>
    <p:extLst>
      <p:ext uri="{BB962C8B-B14F-4D97-AF65-F5344CB8AC3E}">
        <p14:creationId xmlns:p14="http://schemas.microsoft.com/office/powerpoint/2010/main" val="1996452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900ED-351A-BE31-AF31-F69AD9F23376}"/>
              </a:ext>
            </a:extLst>
          </p:cNvPr>
          <p:cNvSpPr>
            <a:spLocks noGrp="1"/>
          </p:cNvSpPr>
          <p:nvPr>
            <p:ph type="dt" sz="half" idx="10"/>
          </p:nvPr>
        </p:nvSpPr>
        <p:spPr/>
        <p:txBody>
          <a:bodyPr/>
          <a:lstStyle>
            <a:lvl1pPr>
              <a:defRPr/>
            </a:lvl1pPr>
          </a:lstStyle>
          <a:p>
            <a:pPr>
              <a:defRPr/>
            </a:pPr>
            <a:fld id="{A5FCBB2A-F3BC-4D70-9662-BD053DB43792}" type="datetimeFigureOut">
              <a:rPr lang="en-US"/>
              <a:pPr>
                <a:defRPr/>
              </a:pPr>
              <a:t>4/24/2024</a:t>
            </a:fld>
            <a:endParaRPr lang="en-US"/>
          </a:p>
        </p:txBody>
      </p:sp>
      <p:sp>
        <p:nvSpPr>
          <p:cNvPr id="5" name="Footer Placeholder 4">
            <a:extLst>
              <a:ext uri="{FF2B5EF4-FFF2-40B4-BE49-F238E27FC236}">
                <a16:creationId xmlns:a16="http://schemas.microsoft.com/office/drawing/2014/main" id="{98DB536B-CE49-FFC3-D731-7D2ADBA400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0E40F1-E165-FFC7-7D6C-8DFA6A7378B3}"/>
              </a:ext>
            </a:extLst>
          </p:cNvPr>
          <p:cNvSpPr>
            <a:spLocks noGrp="1"/>
          </p:cNvSpPr>
          <p:nvPr>
            <p:ph type="sldNum" sz="quarter" idx="12"/>
          </p:nvPr>
        </p:nvSpPr>
        <p:spPr/>
        <p:txBody>
          <a:bodyPr/>
          <a:lstStyle>
            <a:lvl1pPr>
              <a:defRPr/>
            </a:lvl1pPr>
          </a:lstStyle>
          <a:p>
            <a:pPr>
              <a:defRPr/>
            </a:pPr>
            <a:fld id="{1B213700-90B0-4568-A9F6-F82C071157A1}" type="slidenum">
              <a:rPr lang="en-US"/>
              <a:pPr>
                <a:defRPr/>
              </a:pPr>
              <a:t>‹#›</a:t>
            </a:fld>
            <a:endParaRPr lang="en-US"/>
          </a:p>
        </p:txBody>
      </p:sp>
    </p:spTree>
    <p:extLst>
      <p:ext uri="{BB962C8B-B14F-4D97-AF65-F5344CB8AC3E}">
        <p14:creationId xmlns:p14="http://schemas.microsoft.com/office/powerpoint/2010/main" val="51592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8F9D5-A4AB-4553-8875-234D2C860687}"/>
              </a:ext>
            </a:extLst>
          </p:cNvPr>
          <p:cNvSpPr>
            <a:spLocks noGrp="1"/>
          </p:cNvSpPr>
          <p:nvPr>
            <p:ph type="dt" sz="half" idx="10"/>
          </p:nvPr>
        </p:nvSpPr>
        <p:spPr/>
        <p:txBody>
          <a:bodyPr/>
          <a:lstStyle>
            <a:lvl1pPr>
              <a:defRPr/>
            </a:lvl1pPr>
          </a:lstStyle>
          <a:p>
            <a:pPr>
              <a:defRPr/>
            </a:pPr>
            <a:fld id="{22140E5D-D8FC-4EE0-A94A-44EB1192BF7E}" type="datetimeFigureOut">
              <a:rPr lang="en-US"/>
              <a:pPr>
                <a:defRPr/>
              </a:pPr>
              <a:t>4/24/2024</a:t>
            </a:fld>
            <a:endParaRPr lang="en-US"/>
          </a:p>
        </p:txBody>
      </p:sp>
      <p:sp>
        <p:nvSpPr>
          <p:cNvPr id="5" name="Footer Placeholder 4">
            <a:extLst>
              <a:ext uri="{FF2B5EF4-FFF2-40B4-BE49-F238E27FC236}">
                <a16:creationId xmlns:a16="http://schemas.microsoft.com/office/drawing/2014/main" id="{D48EAF09-66DA-D131-B091-314A4AC655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B53C69-1D1C-5AF8-9DE1-182EBFE2AA40}"/>
              </a:ext>
            </a:extLst>
          </p:cNvPr>
          <p:cNvSpPr>
            <a:spLocks noGrp="1"/>
          </p:cNvSpPr>
          <p:nvPr>
            <p:ph type="sldNum" sz="quarter" idx="12"/>
          </p:nvPr>
        </p:nvSpPr>
        <p:spPr/>
        <p:txBody>
          <a:bodyPr/>
          <a:lstStyle>
            <a:lvl1pPr>
              <a:defRPr/>
            </a:lvl1pPr>
          </a:lstStyle>
          <a:p>
            <a:pPr>
              <a:defRPr/>
            </a:pPr>
            <a:fld id="{D3107632-5D6C-4C5E-B9BB-15636CE355F1}" type="slidenum">
              <a:rPr lang="en-US"/>
              <a:pPr>
                <a:defRPr/>
              </a:pPr>
              <a:t>‹#›</a:t>
            </a:fld>
            <a:endParaRPr lang="en-US"/>
          </a:p>
        </p:txBody>
      </p:sp>
    </p:spTree>
    <p:extLst>
      <p:ext uri="{BB962C8B-B14F-4D97-AF65-F5344CB8AC3E}">
        <p14:creationId xmlns:p14="http://schemas.microsoft.com/office/powerpoint/2010/main" val="127901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a:extLst>
              <a:ext uri="{FF2B5EF4-FFF2-40B4-BE49-F238E27FC236}">
                <a16:creationId xmlns:a16="http://schemas.microsoft.com/office/drawing/2014/main" id="{B5D0F72A-4640-C9BB-BC7C-682500D30F1D}"/>
              </a:ext>
            </a:extLst>
          </p:cNvPr>
          <p:cNvSpPr>
            <a:spLocks noGrp="1" noChangeArrowheads="1"/>
          </p:cNvSpPr>
          <p:nvPr>
            <p:ph type="dt" sz="half" idx="10"/>
          </p:nvPr>
        </p:nvSpPr>
        <p:spPr/>
        <p:txBody>
          <a:bodyPr/>
          <a:lstStyle>
            <a:lvl1pPr>
              <a:defRPr/>
            </a:lvl1pPr>
          </a:lstStyle>
          <a:p>
            <a:pPr>
              <a:defRPr/>
            </a:pPr>
            <a:endParaRPr lang="en-CA"/>
          </a:p>
        </p:txBody>
      </p:sp>
      <p:sp>
        <p:nvSpPr>
          <p:cNvPr id="4" name="Rectangle 5">
            <a:extLst>
              <a:ext uri="{FF2B5EF4-FFF2-40B4-BE49-F238E27FC236}">
                <a16:creationId xmlns:a16="http://schemas.microsoft.com/office/drawing/2014/main" id="{F98827C8-FE7A-86C8-3224-B3E2580A9A7B}"/>
              </a:ext>
            </a:extLst>
          </p:cNvPr>
          <p:cNvSpPr>
            <a:spLocks noGrp="1" noChangeArrowheads="1"/>
          </p:cNvSpPr>
          <p:nvPr>
            <p:ph type="ftr" sz="quarter" idx="11"/>
          </p:nvPr>
        </p:nvSpPr>
        <p:spPr/>
        <p:txBody>
          <a:bodyPr/>
          <a:lstStyle>
            <a:lvl1pPr>
              <a:defRPr/>
            </a:lvl1pPr>
          </a:lstStyle>
          <a:p>
            <a:pPr>
              <a:defRPr/>
            </a:pPr>
            <a:endParaRPr lang="en-CA"/>
          </a:p>
        </p:txBody>
      </p:sp>
      <p:sp>
        <p:nvSpPr>
          <p:cNvPr id="5" name="Rectangle 6">
            <a:extLst>
              <a:ext uri="{FF2B5EF4-FFF2-40B4-BE49-F238E27FC236}">
                <a16:creationId xmlns:a16="http://schemas.microsoft.com/office/drawing/2014/main" id="{46DAC64A-F6F7-A136-F808-3E4BF1CF1C2F}"/>
              </a:ext>
            </a:extLst>
          </p:cNvPr>
          <p:cNvSpPr>
            <a:spLocks noGrp="1" noChangeArrowheads="1"/>
          </p:cNvSpPr>
          <p:nvPr>
            <p:ph type="sldNum" sz="quarter" idx="12"/>
          </p:nvPr>
        </p:nvSpPr>
        <p:spPr/>
        <p:txBody>
          <a:bodyPr/>
          <a:lstStyle>
            <a:lvl1pPr>
              <a:defRPr/>
            </a:lvl1pPr>
          </a:lstStyle>
          <a:p>
            <a:pPr>
              <a:defRPr/>
            </a:pPr>
            <a:fld id="{8B7E39AC-A133-4BF1-84E2-9C80835C3182}" type="slidenum">
              <a:rPr lang="en-CA" altLang="en-US"/>
              <a:pPr>
                <a:defRPr/>
              </a:pPr>
              <a:t>‹#›</a:t>
            </a:fld>
            <a:endParaRPr lang="en-CA" altLang="en-US"/>
          </a:p>
        </p:txBody>
      </p:sp>
    </p:spTree>
    <p:extLst>
      <p:ext uri="{BB962C8B-B14F-4D97-AF65-F5344CB8AC3E}">
        <p14:creationId xmlns:p14="http://schemas.microsoft.com/office/powerpoint/2010/main" val="24744823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C2438-7A7C-E9F3-4D6E-111BEF11E7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AF731D-52F7-C0DD-9141-F026A0B19F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6AAB38-761E-F2BF-D47E-D6954E9B55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B2657B-4284-9E7A-7F6A-1EB293BB5D88}"/>
              </a:ext>
            </a:extLst>
          </p:cNvPr>
          <p:cNvSpPr>
            <a:spLocks noGrp="1"/>
          </p:cNvSpPr>
          <p:nvPr>
            <p:ph type="dt" sz="half" idx="10"/>
          </p:nvPr>
        </p:nvSpPr>
        <p:spPr/>
        <p:txBody>
          <a:bodyPr/>
          <a:lstStyle/>
          <a:p>
            <a:fld id="{E875240A-2B4C-46A0-8B98-67BAE6B8F4FD}" type="datetimeFigureOut">
              <a:rPr lang="en-US" smtClean="0"/>
              <a:t>4/24/2024</a:t>
            </a:fld>
            <a:endParaRPr lang="en-US"/>
          </a:p>
        </p:txBody>
      </p:sp>
      <p:sp>
        <p:nvSpPr>
          <p:cNvPr id="6" name="Footer Placeholder 5">
            <a:extLst>
              <a:ext uri="{FF2B5EF4-FFF2-40B4-BE49-F238E27FC236}">
                <a16:creationId xmlns:a16="http://schemas.microsoft.com/office/drawing/2014/main" id="{E2D829F7-F51A-160A-070F-65AF907BE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2E19B-3AD0-AF69-555B-2482DBEEE99F}"/>
              </a:ext>
            </a:extLst>
          </p:cNvPr>
          <p:cNvSpPr>
            <a:spLocks noGrp="1"/>
          </p:cNvSpPr>
          <p:nvPr>
            <p:ph type="sldNum" sz="quarter" idx="12"/>
          </p:nvPr>
        </p:nvSpPr>
        <p:spPr/>
        <p:txBody>
          <a:bodyPr/>
          <a:lstStyle/>
          <a:p>
            <a:fld id="{9D2DDB99-C276-4F0C-B6A9-863F40662832}" type="slidenum">
              <a:rPr lang="en-US" smtClean="0"/>
              <a:t>‹#›</a:t>
            </a:fld>
            <a:endParaRPr lang="en-US"/>
          </a:p>
        </p:txBody>
      </p:sp>
    </p:spTree>
    <p:extLst>
      <p:ext uri="{BB962C8B-B14F-4D97-AF65-F5344CB8AC3E}">
        <p14:creationId xmlns:p14="http://schemas.microsoft.com/office/powerpoint/2010/main" val="201296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A017-BFDA-6F86-7629-93CF60A0D7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1FCC56-750C-5EDE-D5CA-FFEB5D9D25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4C5388-4EBF-3CEF-FA62-928A1E5BBA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846C61-DFDE-BEE2-7F72-FD86761D6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CC8AEC-C7B1-3424-1C8C-7E6CBB7562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8F0756-C49E-3D76-B989-17E3AB4AC51F}"/>
              </a:ext>
            </a:extLst>
          </p:cNvPr>
          <p:cNvSpPr>
            <a:spLocks noGrp="1"/>
          </p:cNvSpPr>
          <p:nvPr>
            <p:ph type="dt" sz="half" idx="10"/>
          </p:nvPr>
        </p:nvSpPr>
        <p:spPr/>
        <p:txBody>
          <a:bodyPr/>
          <a:lstStyle/>
          <a:p>
            <a:fld id="{E875240A-2B4C-46A0-8B98-67BAE6B8F4FD}" type="datetimeFigureOut">
              <a:rPr lang="en-US" smtClean="0"/>
              <a:t>4/24/2024</a:t>
            </a:fld>
            <a:endParaRPr lang="en-US"/>
          </a:p>
        </p:txBody>
      </p:sp>
      <p:sp>
        <p:nvSpPr>
          <p:cNvPr id="8" name="Footer Placeholder 7">
            <a:extLst>
              <a:ext uri="{FF2B5EF4-FFF2-40B4-BE49-F238E27FC236}">
                <a16:creationId xmlns:a16="http://schemas.microsoft.com/office/drawing/2014/main" id="{5A730A0B-D8D8-D9B6-4F4E-4C546F90DE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4967AF-B6F6-6A5C-3B94-D132790E16AE}"/>
              </a:ext>
            </a:extLst>
          </p:cNvPr>
          <p:cNvSpPr>
            <a:spLocks noGrp="1"/>
          </p:cNvSpPr>
          <p:nvPr>
            <p:ph type="sldNum" sz="quarter" idx="12"/>
          </p:nvPr>
        </p:nvSpPr>
        <p:spPr/>
        <p:txBody>
          <a:bodyPr/>
          <a:lstStyle/>
          <a:p>
            <a:fld id="{9D2DDB99-C276-4F0C-B6A9-863F40662832}" type="slidenum">
              <a:rPr lang="en-US" smtClean="0"/>
              <a:t>‹#›</a:t>
            </a:fld>
            <a:endParaRPr lang="en-US"/>
          </a:p>
        </p:txBody>
      </p:sp>
    </p:spTree>
    <p:extLst>
      <p:ext uri="{BB962C8B-B14F-4D97-AF65-F5344CB8AC3E}">
        <p14:creationId xmlns:p14="http://schemas.microsoft.com/office/powerpoint/2010/main" val="261599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EA94-7520-11BC-26ED-4F527B2F30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AB4B7B-8944-A0E8-B2E1-9AFE3431CDF6}"/>
              </a:ext>
            </a:extLst>
          </p:cNvPr>
          <p:cNvSpPr>
            <a:spLocks noGrp="1"/>
          </p:cNvSpPr>
          <p:nvPr>
            <p:ph type="dt" sz="half" idx="10"/>
          </p:nvPr>
        </p:nvSpPr>
        <p:spPr/>
        <p:txBody>
          <a:bodyPr/>
          <a:lstStyle/>
          <a:p>
            <a:fld id="{E875240A-2B4C-46A0-8B98-67BAE6B8F4FD}" type="datetimeFigureOut">
              <a:rPr lang="en-US" smtClean="0"/>
              <a:t>4/24/2024</a:t>
            </a:fld>
            <a:endParaRPr lang="en-US"/>
          </a:p>
        </p:txBody>
      </p:sp>
      <p:sp>
        <p:nvSpPr>
          <p:cNvPr id="4" name="Footer Placeholder 3">
            <a:extLst>
              <a:ext uri="{FF2B5EF4-FFF2-40B4-BE49-F238E27FC236}">
                <a16:creationId xmlns:a16="http://schemas.microsoft.com/office/drawing/2014/main" id="{03F375BB-0307-566B-B9EE-1D16117325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432E50-4B44-D5B6-A35F-150F545B6098}"/>
              </a:ext>
            </a:extLst>
          </p:cNvPr>
          <p:cNvSpPr>
            <a:spLocks noGrp="1"/>
          </p:cNvSpPr>
          <p:nvPr>
            <p:ph type="sldNum" sz="quarter" idx="12"/>
          </p:nvPr>
        </p:nvSpPr>
        <p:spPr/>
        <p:txBody>
          <a:bodyPr/>
          <a:lstStyle/>
          <a:p>
            <a:fld id="{9D2DDB99-C276-4F0C-B6A9-863F40662832}" type="slidenum">
              <a:rPr lang="en-US" smtClean="0"/>
              <a:t>‹#›</a:t>
            </a:fld>
            <a:endParaRPr lang="en-US"/>
          </a:p>
        </p:txBody>
      </p:sp>
    </p:spTree>
    <p:extLst>
      <p:ext uri="{BB962C8B-B14F-4D97-AF65-F5344CB8AC3E}">
        <p14:creationId xmlns:p14="http://schemas.microsoft.com/office/powerpoint/2010/main" val="151652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247E4-4AEF-6D47-0FF3-0207703E4B08}"/>
              </a:ext>
            </a:extLst>
          </p:cNvPr>
          <p:cNvSpPr>
            <a:spLocks noGrp="1"/>
          </p:cNvSpPr>
          <p:nvPr>
            <p:ph type="dt" sz="half" idx="10"/>
          </p:nvPr>
        </p:nvSpPr>
        <p:spPr/>
        <p:txBody>
          <a:bodyPr/>
          <a:lstStyle/>
          <a:p>
            <a:fld id="{E875240A-2B4C-46A0-8B98-67BAE6B8F4FD}" type="datetimeFigureOut">
              <a:rPr lang="en-US" smtClean="0"/>
              <a:t>4/24/2024</a:t>
            </a:fld>
            <a:endParaRPr lang="en-US"/>
          </a:p>
        </p:txBody>
      </p:sp>
      <p:sp>
        <p:nvSpPr>
          <p:cNvPr id="3" name="Footer Placeholder 2">
            <a:extLst>
              <a:ext uri="{FF2B5EF4-FFF2-40B4-BE49-F238E27FC236}">
                <a16:creationId xmlns:a16="http://schemas.microsoft.com/office/drawing/2014/main" id="{91DC24C9-C681-E678-10A7-22AE305341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83C10A-4385-2BE3-1B93-1118E0AB6A2A}"/>
              </a:ext>
            </a:extLst>
          </p:cNvPr>
          <p:cNvSpPr>
            <a:spLocks noGrp="1"/>
          </p:cNvSpPr>
          <p:nvPr>
            <p:ph type="sldNum" sz="quarter" idx="12"/>
          </p:nvPr>
        </p:nvSpPr>
        <p:spPr/>
        <p:txBody>
          <a:bodyPr/>
          <a:lstStyle/>
          <a:p>
            <a:fld id="{9D2DDB99-C276-4F0C-B6A9-863F40662832}" type="slidenum">
              <a:rPr lang="en-US" smtClean="0"/>
              <a:t>‹#›</a:t>
            </a:fld>
            <a:endParaRPr lang="en-US"/>
          </a:p>
        </p:txBody>
      </p:sp>
    </p:spTree>
    <p:extLst>
      <p:ext uri="{BB962C8B-B14F-4D97-AF65-F5344CB8AC3E}">
        <p14:creationId xmlns:p14="http://schemas.microsoft.com/office/powerpoint/2010/main" val="349445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2CDD-0E6D-30F0-3921-62C3DA192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759AE-83A6-90D5-BC13-5D4A5D2D8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413E3C-6BB9-A7DC-3C9B-9D8AE9E19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D71F35-EE89-0BAA-9E35-DA12BE7AB849}"/>
              </a:ext>
            </a:extLst>
          </p:cNvPr>
          <p:cNvSpPr>
            <a:spLocks noGrp="1"/>
          </p:cNvSpPr>
          <p:nvPr>
            <p:ph type="dt" sz="half" idx="10"/>
          </p:nvPr>
        </p:nvSpPr>
        <p:spPr/>
        <p:txBody>
          <a:bodyPr/>
          <a:lstStyle/>
          <a:p>
            <a:fld id="{E875240A-2B4C-46A0-8B98-67BAE6B8F4FD}" type="datetimeFigureOut">
              <a:rPr lang="en-US" smtClean="0"/>
              <a:t>4/24/2024</a:t>
            </a:fld>
            <a:endParaRPr lang="en-US"/>
          </a:p>
        </p:txBody>
      </p:sp>
      <p:sp>
        <p:nvSpPr>
          <p:cNvPr id="6" name="Footer Placeholder 5">
            <a:extLst>
              <a:ext uri="{FF2B5EF4-FFF2-40B4-BE49-F238E27FC236}">
                <a16:creationId xmlns:a16="http://schemas.microsoft.com/office/drawing/2014/main" id="{A60CBE85-B6C1-1F93-AB69-BCC9F216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C46178-B96D-A2BD-9DFE-B68E400CC2D9}"/>
              </a:ext>
            </a:extLst>
          </p:cNvPr>
          <p:cNvSpPr>
            <a:spLocks noGrp="1"/>
          </p:cNvSpPr>
          <p:nvPr>
            <p:ph type="sldNum" sz="quarter" idx="12"/>
          </p:nvPr>
        </p:nvSpPr>
        <p:spPr/>
        <p:txBody>
          <a:bodyPr/>
          <a:lstStyle/>
          <a:p>
            <a:fld id="{9D2DDB99-C276-4F0C-B6A9-863F40662832}" type="slidenum">
              <a:rPr lang="en-US" smtClean="0"/>
              <a:t>‹#›</a:t>
            </a:fld>
            <a:endParaRPr lang="en-US"/>
          </a:p>
        </p:txBody>
      </p:sp>
    </p:spTree>
    <p:extLst>
      <p:ext uri="{BB962C8B-B14F-4D97-AF65-F5344CB8AC3E}">
        <p14:creationId xmlns:p14="http://schemas.microsoft.com/office/powerpoint/2010/main" val="13909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0A3C-56D5-D1C5-8452-E3CA7E1A3E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29FA1E-7B1F-CAEA-EA02-3C9790EB9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A92BD1-E64F-AF12-7755-548B2D3E2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6A54A-9E19-B468-D3D3-8EFDA7A1659A}"/>
              </a:ext>
            </a:extLst>
          </p:cNvPr>
          <p:cNvSpPr>
            <a:spLocks noGrp="1"/>
          </p:cNvSpPr>
          <p:nvPr>
            <p:ph type="dt" sz="half" idx="10"/>
          </p:nvPr>
        </p:nvSpPr>
        <p:spPr/>
        <p:txBody>
          <a:bodyPr/>
          <a:lstStyle/>
          <a:p>
            <a:fld id="{E875240A-2B4C-46A0-8B98-67BAE6B8F4FD}" type="datetimeFigureOut">
              <a:rPr lang="en-US" smtClean="0"/>
              <a:t>4/24/2024</a:t>
            </a:fld>
            <a:endParaRPr lang="en-US"/>
          </a:p>
        </p:txBody>
      </p:sp>
      <p:sp>
        <p:nvSpPr>
          <p:cNvPr id="6" name="Footer Placeholder 5">
            <a:extLst>
              <a:ext uri="{FF2B5EF4-FFF2-40B4-BE49-F238E27FC236}">
                <a16:creationId xmlns:a16="http://schemas.microsoft.com/office/drawing/2014/main" id="{AB6C7F38-2EA7-3466-52E3-5797A55F56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F0BF7-DC9C-EAFD-ECA9-1239D25EAD70}"/>
              </a:ext>
            </a:extLst>
          </p:cNvPr>
          <p:cNvSpPr>
            <a:spLocks noGrp="1"/>
          </p:cNvSpPr>
          <p:nvPr>
            <p:ph type="sldNum" sz="quarter" idx="12"/>
          </p:nvPr>
        </p:nvSpPr>
        <p:spPr/>
        <p:txBody>
          <a:bodyPr/>
          <a:lstStyle/>
          <a:p>
            <a:fld id="{9D2DDB99-C276-4F0C-B6A9-863F40662832}" type="slidenum">
              <a:rPr lang="en-US" smtClean="0"/>
              <a:t>‹#›</a:t>
            </a:fld>
            <a:endParaRPr lang="en-US"/>
          </a:p>
        </p:txBody>
      </p:sp>
    </p:spTree>
    <p:extLst>
      <p:ext uri="{BB962C8B-B14F-4D97-AF65-F5344CB8AC3E}">
        <p14:creationId xmlns:p14="http://schemas.microsoft.com/office/powerpoint/2010/main" val="296282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10512F-09F8-D65A-3443-3E058A291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C143A1-14DA-71FA-BCBB-5AB9784B3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5676C-BD37-F673-795A-EC35F2B10D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5240A-2B4C-46A0-8B98-67BAE6B8F4FD}" type="datetimeFigureOut">
              <a:rPr lang="en-US" smtClean="0"/>
              <a:t>4/24/2024</a:t>
            </a:fld>
            <a:endParaRPr lang="en-US"/>
          </a:p>
        </p:txBody>
      </p:sp>
      <p:sp>
        <p:nvSpPr>
          <p:cNvPr id="5" name="Footer Placeholder 4">
            <a:extLst>
              <a:ext uri="{FF2B5EF4-FFF2-40B4-BE49-F238E27FC236}">
                <a16:creationId xmlns:a16="http://schemas.microsoft.com/office/drawing/2014/main" id="{C7C0A06C-8A09-9C20-4411-6ECED7FEB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6BE4A5-71B8-B818-6B00-1EA83DF0BE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DDB99-C276-4F0C-B6A9-863F40662832}" type="slidenum">
              <a:rPr lang="en-US" smtClean="0"/>
              <a:t>‹#›</a:t>
            </a:fld>
            <a:endParaRPr lang="en-US"/>
          </a:p>
        </p:txBody>
      </p:sp>
    </p:spTree>
    <p:extLst>
      <p:ext uri="{BB962C8B-B14F-4D97-AF65-F5344CB8AC3E}">
        <p14:creationId xmlns:p14="http://schemas.microsoft.com/office/powerpoint/2010/main" val="2585258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D561EADD-C4DB-4C18-8B03-EA612D06FAD1}" type="datetime1">
              <a:rPr lang="en-US" smtClean="0"/>
              <a:t>4/24/2024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03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DC81130-3DB7-80E1-F4A7-0269E7ED6AC0}"/>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C5BA5889-8363-E804-54A6-05D4BD9A4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0BC1C-144A-A387-6823-BFE3C1F32B3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defRPr sz="900" smtClean="0">
                <a:solidFill>
                  <a:schemeClr val="tx1">
                    <a:tint val="75000"/>
                  </a:schemeClr>
                </a:solidFill>
              </a:defRPr>
            </a:lvl1pPr>
          </a:lstStyle>
          <a:p>
            <a:pPr>
              <a:defRPr/>
            </a:pPr>
            <a:fld id="{DB482351-6DD1-4E28-B163-A9F3F87EF10D}" type="datetimeFigureOut">
              <a:rPr lang="en-US"/>
              <a:pPr>
                <a:defRPr/>
              </a:pPr>
              <a:t>4/24/2024</a:t>
            </a:fld>
            <a:endParaRPr lang="en-US"/>
          </a:p>
        </p:txBody>
      </p:sp>
      <p:sp>
        <p:nvSpPr>
          <p:cNvPr id="5" name="Footer Placeholder 4">
            <a:extLst>
              <a:ext uri="{FF2B5EF4-FFF2-40B4-BE49-F238E27FC236}">
                <a16:creationId xmlns:a16="http://schemas.microsoft.com/office/drawing/2014/main" id="{4EABA8EF-6418-031C-BAAB-644FCAC040E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D69105E-4262-FA3A-4461-C7DB9E13106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hangingPunct="1">
              <a:defRPr sz="900" smtClean="0">
                <a:solidFill>
                  <a:schemeClr val="tx1">
                    <a:tint val="75000"/>
                  </a:schemeClr>
                </a:solidFill>
              </a:defRPr>
            </a:lvl1pPr>
          </a:lstStyle>
          <a:p>
            <a:pPr>
              <a:defRPr/>
            </a:pPr>
            <a:fld id="{B894498F-F3E7-4F12-B6C9-A35D6068E445}" type="slidenum">
              <a:rPr lang="en-US"/>
              <a:pPr>
                <a:defRPr/>
              </a:pPr>
              <a:t>‹#›</a:t>
            </a:fld>
            <a:endParaRPr lang="en-US"/>
          </a:p>
        </p:txBody>
      </p:sp>
    </p:spTree>
    <p:extLst>
      <p:ext uri="{BB962C8B-B14F-4D97-AF65-F5344CB8AC3E}">
        <p14:creationId xmlns:p14="http://schemas.microsoft.com/office/powerpoint/2010/main" val="2872552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hyperlink" Target="mailto:kplater@presbyterian.ca"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sphaera.research@gmail.com"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hyperlink" Target="mailto:halocanadaproject@gmail.co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72F654-7A3C-448F-A8D6-717A71E66EB8}"/>
              </a:ext>
            </a:extLst>
          </p:cNvPr>
          <p:cNvSpPr/>
          <p:nvPr/>
        </p:nvSpPr>
        <p:spPr>
          <a:xfrm>
            <a:off x="0" y="1867989"/>
            <a:ext cx="12192000" cy="3122022"/>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8" name="Oval 7">
            <a:extLst>
              <a:ext uri="{FF2B5EF4-FFF2-40B4-BE49-F238E27FC236}">
                <a16:creationId xmlns:a16="http://schemas.microsoft.com/office/drawing/2014/main" id="{D336EC5B-5E34-4BFD-8B8E-FC970C4A646B}"/>
              </a:ext>
            </a:extLst>
          </p:cNvPr>
          <p:cNvSpPr/>
          <p:nvPr/>
        </p:nvSpPr>
        <p:spPr>
          <a:xfrm>
            <a:off x="2313602" y="853432"/>
            <a:ext cx="2160000" cy="2160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pic>
        <p:nvPicPr>
          <p:cNvPr id="7" name="Picture 6">
            <a:extLst>
              <a:ext uri="{FF2B5EF4-FFF2-40B4-BE49-F238E27FC236}">
                <a16:creationId xmlns:a16="http://schemas.microsoft.com/office/drawing/2014/main" id="{123F223D-A891-4527-B467-3F79BD62AC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7963" y="1307664"/>
            <a:ext cx="1251278" cy="1251278"/>
          </a:xfrm>
          <a:prstGeom prst="rect">
            <a:avLst/>
          </a:prstGeom>
        </p:spPr>
      </p:pic>
      <p:sp>
        <p:nvSpPr>
          <p:cNvPr id="2" name="Title 1">
            <a:extLst>
              <a:ext uri="{FF2B5EF4-FFF2-40B4-BE49-F238E27FC236}">
                <a16:creationId xmlns:a16="http://schemas.microsoft.com/office/drawing/2014/main" id="{AC74FB41-287F-4F91-9A4A-667C1BF94BB5}"/>
              </a:ext>
            </a:extLst>
          </p:cNvPr>
          <p:cNvSpPr>
            <a:spLocks noGrp="1"/>
          </p:cNvSpPr>
          <p:nvPr>
            <p:ph type="title"/>
          </p:nvPr>
        </p:nvSpPr>
        <p:spPr>
          <a:xfrm>
            <a:off x="4297437" y="2558942"/>
            <a:ext cx="7750648" cy="2160000"/>
          </a:xfrm>
        </p:spPr>
        <p:txBody>
          <a:bodyPr>
            <a:noAutofit/>
          </a:bodyPr>
          <a:lstStyle/>
          <a:p>
            <a:r>
              <a:rPr lang="en-US" sz="4400" dirty="0">
                <a:solidFill>
                  <a:schemeClr val="bg1"/>
                </a:solidFill>
              </a:rPr>
              <a:t>PCC Building Survey &amp; Congregation Risk Assessment</a:t>
            </a:r>
            <a:endParaRPr lang="en-US" sz="2800" dirty="0">
              <a:solidFill>
                <a:schemeClr val="bg1"/>
              </a:solidFill>
            </a:endParaRPr>
          </a:p>
        </p:txBody>
      </p:sp>
      <p:sp>
        <p:nvSpPr>
          <p:cNvPr id="6" name="TextBox 5">
            <a:extLst>
              <a:ext uri="{FF2B5EF4-FFF2-40B4-BE49-F238E27FC236}">
                <a16:creationId xmlns:a16="http://schemas.microsoft.com/office/drawing/2014/main" id="{10FA96AF-0E53-40CF-B0E1-444B01B3458B}"/>
              </a:ext>
            </a:extLst>
          </p:cNvPr>
          <p:cNvSpPr txBox="1"/>
          <p:nvPr/>
        </p:nvSpPr>
        <p:spPr>
          <a:xfrm>
            <a:off x="4411973" y="5419354"/>
            <a:ext cx="7521575" cy="523220"/>
          </a:xfrm>
          <a:prstGeom prst="rect">
            <a:avLst/>
          </a:prstGeom>
          <a:noFill/>
        </p:spPr>
        <p:txBody>
          <a:bodyPr wrap="square" rtlCol="0">
            <a:spAutoFit/>
          </a:bodyPr>
          <a:lstStyle/>
          <a:p>
            <a:r>
              <a:rPr lang="en-US" sz="2800" dirty="0">
                <a:latin typeface="Roboto Medium" panose="02000000000000000000" pitchFamily="2" charset="0"/>
                <a:ea typeface="Roboto Medium" panose="02000000000000000000" pitchFamily="2" charset="0"/>
              </a:rPr>
              <a:t>April 24, 2024</a:t>
            </a:r>
          </a:p>
        </p:txBody>
      </p:sp>
      <p:sp>
        <p:nvSpPr>
          <p:cNvPr id="3" name="Slide Number Placeholder 2">
            <a:extLst>
              <a:ext uri="{FF2B5EF4-FFF2-40B4-BE49-F238E27FC236}">
                <a16:creationId xmlns:a16="http://schemas.microsoft.com/office/drawing/2014/main" id="{E51F8543-8076-4342-9C13-1C488E357FDC}"/>
              </a:ext>
            </a:extLst>
          </p:cNvPr>
          <p:cNvSpPr>
            <a:spLocks noGrp="1"/>
          </p:cNvSpPr>
          <p:nvPr>
            <p:ph type="sldNum" sz="quarter" idx="12"/>
          </p:nvPr>
        </p:nvSpPr>
        <p:spPr>
          <a:xfrm>
            <a:off x="8585200" y="6381750"/>
            <a:ext cx="2743200" cy="365125"/>
          </a:xfrm>
        </p:spPr>
        <p:txBody>
          <a:bodyPr/>
          <a:lstStyle/>
          <a:p>
            <a:fld id="{E0E11A1D-E09C-48F7-8F4C-D8113979A85E}" type="slidenum">
              <a:rPr lang="en-US" smtClean="0"/>
              <a:t>1</a:t>
            </a:fld>
            <a:endParaRPr lang="en-US" dirty="0"/>
          </a:p>
        </p:txBody>
      </p:sp>
      <p:sp>
        <p:nvSpPr>
          <p:cNvPr id="4" name="TextBox 3">
            <a:extLst>
              <a:ext uri="{FF2B5EF4-FFF2-40B4-BE49-F238E27FC236}">
                <a16:creationId xmlns:a16="http://schemas.microsoft.com/office/drawing/2014/main" id="{11D3F8F1-0865-C7E8-2710-649CF3CA5E69}"/>
              </a:ext>
            </a:extLst>
          </p:cNvPr>
          <p:cNvSpPr txBox="1"/>
          <p:nvPr/>
        </p:nvSpPr>
        <p:spPr>
          <a:xfrm>
            <a:off x="7089859" y="5409895"/>
            <a:ext cx="7521575" cy="523220"/>
          </a:xfrm>
          <a:prstGeom prst="rect">
            <a:avLst/>
          </a:prstGeom>
          <a:noFill/>
        </p:spPr>
        <p:txBody>
          <a:bodyPr wrap="square" rtlCol="0">
            <a:spAutoFit/>
          </a:bodyPr>
          <a:lstStyle/>
          <a:p>
            <a:r>
              <a:rPr lang="en-US" sz="2800" dirty="0">
                <a:latin typeface="Roboto Medium" panose="02000000000000000000" pitchFamily="2" charset="0"/>
                <a:ea typeface="Roboto Medium" panose="02000000000000000000" pitchFamily="2" charset="0"/>
              </a:rPr>
              <a:t>Will be recorded. </a:t>
            </a:r>
          </a:p>
        </p:txBody>
      </p:sp>
    </p:spTree>
    <p:extLst>
      <p:ext uri="{BB962C8B-B14F-4D97-AF65-F5344CB8AC3E}">
        <p14:creationId xmlns:p14="http://schemas.microsoft.com/office/powerpoint/2010/main" val="151549638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923330"/>
          </a:xfrm>
          <a:prstGeom prst="rect">
            <a:avLst/>
          </a:prstGeom>
          <a:solidFill>
            <a:schemeClr val="tx1"/>
          </a:solidFill>
        </p:spPr>
        <p:txBody>
          <a:bodyPr wrap="square" rtlCol="0">
            <a:spAutoFit/>
          </a:bodyPr>
          <a:lstStyle/>
          <a:p>
            <a:r>
              <a:rPr lang="en-US" sz="2800" dirty="0"/>
              <a:t>       </a:t>
            </a:r>
            <a:r>
              <a:rPr lang="en-US" sz="5400" dirty="0"/>
              <a:t> </a:t>
            </a:r>
            <a:r>
              <a:rPr lang="en-US" sz="5400" dirty="0">
                <a:solidFill>
                  <a:schemeClr val="bg1">
                    <a:lumMod val="85000"/>
                  </a:schemeClr>
                </a:solidFill>
              </a:rPr>
              <a:t>Why look at buildings</a:t>
            </a:r>
            <a:endParaRPr lang="en-CA" sz="5400" dirty="0">
              <a:solidFill>
                <a:schemeClr val="bg1">
                  <a:lumMod val="85000"/>
                </a:schemeClr>
              </a:solidFill>
            </a:endParaRPr>
          </a:p>
        </p:txBody>
      </p:sp>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10</a:t>
            </a:fld>
            <a:endParaRPr lang="en-US" sz="1600" dirty="0"/>
          </a:p>
        </p:txBody>
      </p:sp>
      <p:sp>
        <p:nvSpPr>
          <p:cNvPr id="2" name="TextBox 1">
            <a:extLst>
              <a:ext uri="{FF2B5EF4-FFF2-40B4-BE49-F238E27FC236}">
                <a16:creationId xmlns:a16="http://schemas.microsoft.com/office/drawing/2014/main" id="{8F0D4346-DB0F-1537-FE80-4BAAC5ED0C1E}"/>
              </a:ext>
            </a:extLst>
          </p:cNvPr>
          <p:cNvSpPr txBox="1"/>
          <p:nvPr/>
        </p:nvSpPr>
        <p:spPr>
          <a:xfrm>
            <a:off x="705932" y="1212532"/>
            <a:ext cx="10780135" cy="1323439"/>
          </a:xfrm>
          <a:prstGeom prst="rect">
            <a:avLst/>
          </a:prstGeom>
          <a:noFill/>
        </p:spPr>
        <p:txBody>
          <a:bodyPr wrap="square" rtlCol="0">
            <a:spAutoFit/>
          </a:bodyPr>
          <a:lstStyle/>
          <a:p>
            <a:pPr algn="l">
              <a:spcAft>
                <a:spcPts val="1800"/>
              </a:spcAft>
            </a:pPr>
            <a:endPar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7799917-E496-A1A8-CB1E-C2700E46E26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04429" y="1415402"/>
            <a:ext cx="2404123" cy="2404123"/>
          </a:xfrm>
          <a:prstGeom prst="rect">
            <a:avLst/>
          </a:prstGeom>
        </p:spPr>
      </p:pic>
      <p:sp>
        <p:nvSpPr>
          <p:cNvPr id="5" name="TextBox 4">
            <a:extLst>
              <a:ext uri="{FF2B5EF4-FFF2-40B4-BE49-F238E27FC236}">
                <a16:creationId xmlns:a16="http://schemas.microsoft.com/office/drawing/2014/main" id="{7F4786EF-A0C8-1977-DA51-249D954C88F5}"/>
              </a:ext>
            </a:extLst>
          </p:cNvPr>
          <p:cNvSpPr txBox="1"/>
          <p:nvPr/>
        </p:nvSpPr>
        <p:spPr>
          <a:xfrm>
            <a:off x="823913" y="2091094"/>
            <a:ext cx="10780135" cy="3385542"/>
          </a:xfrm>
          <a:prstGeom prst="rect">
            <a:avLst/>
          </a:prstGeom>
          <a:noFill/>
        </p:spPr>
        <p:txBody>
          <a:bodyPr wrap="square" rtlCol="0">
            <a:spAutoFit/>
          </a:bodyPr>
          <a:lstStyle/>
          <a:p>
            <a:pPr marL="971550" lvl="1" indent="-514350">
              <a:spcAft>
                <a:spcPts val="600"/>
              </a:spcAft>
              <a:buFont typeface="+mj-lt"/>
              <a:buAutoNum type="arabicPeriod"/>
            </a:pPr>
            <a:r>
              <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Stewardship of an important resource</a:t>
            </a:r>
          </a:p>
          <a:p>
            <a:pPr marL="1428750" lvl="2" indent="-514350">
              <a:spcAft>
                <a:spcPts val="600"/>
              </a:spcAft>
              <a:buFont typeface="Arial" panose="020B0604020202020204" pitchFamily="34" charset="0"/>
              <a:buChar char="•"/>
            </a:pPr>
            <a:r>
              <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Roles of congregation, presbytery, denomination</a:t>
            </a:r>
          </a:p>
          <a:p>
            <a:pPr lvl="1">
              <a:spcAft>
                <a:spcPts val="600"/>
              </a:spcAft>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2. Legacy from past generations. </a:t>
            </a:r>
          </a:p>
          <a:p>
            <a:pPr lvl="1">
              <a:spcAft>
                <a:spcPts val="600"/>
              </a:spcAft>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3. Once they are gone, they are difficult to get back</a:t>
            </a:r>
          </a:p>
          <a:p>
            <a:pPr lvl="1">
              <a:spcAft>
                <a:spcPts val="600"/>
              </a:spcAft>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4. Role they have played in colonial history</a:t>
            </a:r>
          </a:p>
          <a:p>
            <a:pPr lvl="1">
              <a:spcAft>
                <a:spcPts val="600"/>
              </a:spcAft>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5. Role they play in mission &amp; ministry</a:t>
            </a:r>
          </a:p>
          <a:p>
            <a:pPr lvl="1">
              <a:spcAft>
                <a:spcPts val="600"/>
              </a:spcAft>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074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923330"/>
          </a:xfrm>
          <a:prstGeom prst="rect">
            <a:avLst/>
          </a:prstGeom>
          <a:solidFill>
            <a:schemeClr val="tx1"/>
          </a:solidFill>
        </p:spPr>
        <p:txBody>
          <a:bodyPr wrap="square" rtlCol="0">
            <a:spAutoFit/>
          </a:bodyPr>
          <a:lstStyle/>
          <a:p>
            <a:r>
              <a:rPr lang="en-US" sz="2800" dirty="0"/>
              <a:t>       </a:t>
            </a:r>
            <a:r>
              <a:rPr lang="en-US" sz="5400" dirty="0"/>
              <a:t> </a:t>
            </a:r>
            <a:r>
              <a:rPr lang="en-US" sz="5400" dirty="0">
                <a:solidFill>
                  <a:schemeClr val="bg1">
                    <a:lumMod val="85000"/>
                  </a:schemeClr>
                </a:solidFill>
              </a:rPr>
              <a:t>Role of Buildings in Ministry</a:t>
            </a:r>
            <a:endParaRPr lang="en-CA" sz="5400" dirty="0">
              <a:solidFill>
                <a:schemeClr val="bg1">
                  <a:lumMod val="85000"/>
                </a:schemeClr>
              </a:solidFill>
            </a:endParaRPr>
          </a:p>
        </p:txBody>
      </p:sp>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11</a:t>
            </a:fld>
            <a:endParaRPr lang="en-US" sz="1600" dirty="0"/>
          </a:p>
        </p:txBody>
      </p:sp>
      <p:sp>
        <p:nvSpPr>
          <p:cNvPr id="2" name="TextBox 1">
            <a:extLst>
              <a:ext uri="{FF2B5EF4-FFF2-40B4-BE49-F238E27FC236}">
                <a16:creationId xmlns:a16="http://schemas.microsoft.com/office/drawing/2014/main" id="{8F0D4346-DB0F-1537-FE80-4BAAC5ED0C1E}"/>
              </a:ext>
            </a:extLst>
          </p:cNvPr>
          <p:cNvSpPr txBox="1"/>
          <p:nvPr/>
        </p:nvSpPr>
        <p:spPr>
          <a:xfrm>
            <a:off x="705932" y="1212532"/>
            <a:ext cx="10780135" cy="1323439"/>
          </a:xfrm>
          <a:prstGeom prst="rect">
            <a:avLst/>
          </a:prstGeom>
          <a:noFill/>
        </p:spPr>
        <p:txBody>
          <a:bodyPr wrap="square" rtlCol="0">
            <a:spAutoFit/>
          </a:bodyPr>
          <a:lstStyle/>
          <a:p>
            <a:pPr algn="l">
              <a:spcAft>
                <a:spcPts val="1800"/>
              </a:spcAft>
            </a:pPr>
            <a:endPar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7799917-E496-A1A8-CB1E-C2700E46E26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87876" y="1317225"/>
            <a:ext cx="2404123" cy="2404123"/>
          </a:xfrm>
          <a:prstGeom prst="rect">
            <a:avLst/>
          </a:prstGeom>
        </p:spPr>
      </p:pic>
      <p:sp>
        <p:nvSpPr>
          <p:cNvPr id="5" name="TextBox 4">
            <a:extLst>
              <a:ext uri="{FF2B5EF4-FFF2-40B4-BE49-F238E27FC236}">
                <a16:creationId xmlns:a16="http://schemas.microsoft.com/office/drawing/2014/main" id="{7F4786EF-A0C8-1977-DA51-249D954C88F5}"/>
              </a:ext>
            </a:extLst>
          </p:cNvPr>
          <p:cNvSpPr txBox="1"/>
          <p:nvPr/>
        </p:nvSpPr>
        <p:spPr>
          <a:xfrm>
            <a:off x="418408" y="1718261"/>
            <a:ext cx="10780135" cy="5093702"/>
          </a:xfrm>
          <a:prstGeom prst="rect">
            <a:avLst/>
          </a:prstGeom>
          <a:noFill/>
        </p:spPr>
        <p:txBody>
          <a:bodyPr wrap="square" rtlCol="0">
            <a:spAutoFit/>
          </a:bodyPr>
          <a:lstStyle/>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A space to worship, grow, learn together, which tell of God </a:t>
            </a:r>
          </a:p>
          <a:p>
            <a:pPr lvl="1">
              <a:spcAft>
                <a:spcPts val="600"/>
              </a:spcAft>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	&amp; the character of faith</a:t>
            </a:r>
          </a:p>
          <a:p>
            <a:pPr marL="971550" lvl="1" indent="-514350">
              <a:spcAft>
                <a:spcPts val="600"/>
              </a:spcAft>
              <a:buAutoNum type="arabicPeriod" startAt="2"/>
            </a:pPr>
            <a:r>
              <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Mileston</a:t>
            </a: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es happen there: baptisms, weddings, funerals</a:t>
            </a:r>
          </a:p>
          <a:p>
            <a:pPr marL="971550" lvl="1" indent="-514350">
              <a:spcAft>
                <a:spcPts val="600"/>
              </a:spcAft>
              <a:buAutoNum type="arabicPeriod" startAt="2"/>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Contain memories &amp; stories &amp; history</a:t>
            </a:r>
          </a:p>
          <a:p>
            <a:pPr marL="971550" lvl="1" indent="-514350">
              <a:spcAft>
                <a:spcPts val="600"/>
              </a:spcAft>
              <a:buAutoNum type="arabicPeriod" startAt="2"/>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Serve the broader community</a:t>
            </a:r>
          </a:p>
          <a:p>
            <a:pPr marL="1428750" lvl="2" indent="-514350">
              <a:spcAft>
                <a:spcPts val="600"/>
              </a:spcAft>
              <a:buFont typeface="Arial" panose="020B0604020202020204" pitchFamily="34" charset="0"/>
              <a:buChar char="•"/>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A space for community events &amp; gathering</a:t>
            </a:r>
          </a:p>
          <a:p>
            <a:pPr marL="1428750" lvl="2" indent="-514350">
              <a:spcAft>
                <a:spcPts val="600"/>
              </a:spcAft>
              <a:buFont typeface="Arial" panose="020B0604020202020204" pitchFamily="34" charset="0"/>
              <a:buChar char="•"/>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Affordable spaces for non-profits/small businesses</a:t>
            </a:r>
          </a:p>
          <a:p>
            <a:pPr marL="1428750" lvl="2" indent="-514350">
              <a:spcAft>
                <a:spcPts val="600"/>
              </a:spcAft>
              <a:buFont typeface="Arial" panose="020B0604020202020204" pitchFamily="34" charset="0"/>
              <a:buChar char="•"/>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A place of sanctuary</a:t>
            </a:r>
          </a:p>
          <a:p>
            <a:pPr lvl="2">
              <a:spcAft>
                <a:spcPts val="600"/>
              </a:spcAft>
            </a:pPr>
            <a:endPar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marL="971550" lvl="1" indent="-514350">
              <a:spcAft>
                <a:spcPts val="600"/>
              </a:spcAft>
              <a:buFont typeface="+mj-lt"/>
              <a:buAutoNum type="arabicPeriod"/>
            </a:pPr>
            <a:endPar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214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923330"/>
          </a:xfrm>
          <a:prstGeom prst="rect">
            <a:avLst/>
          </a:prstGeom>
          <a:solidFill>
            <a:schemeClr val="tx1"/>
          </a:solidFill>
        </p:spPr>
        <p:txBody>
          <a:bodyPr wrap="square" rtlCol="0">
            <a:spAutoFit/>
          </a:bodyPr>
          <a:lstStyle/>
          <a:p>
            <a:r>
              <a:rPr lang="en-US" sz="2800" dirty="0"/>
              <a:t>       </a:t>
            </a:r>
            <a:r>
              <a:rPr lang="en-US" sz="5400" dirty="0"/>
              <a:t> </a:t>
            </a:r>
            <a:r>
              <a:rPr lang="en-US" sz="5400" dirty="0">
                <a:solidFill>
                  <a:schemeClr val="bg1">
                    <a:lumMod val="85000"/>
                  </a:schemeClr>
                </a:solidFill>
              </a:rPr>
              <a:t>Challenges of Buildings</a:t>
            </a:r>
            <a:endParaRPr lang="en-CA" sz="5400" dirty="0">
              <a:solidFill>
                <a:schemeClr val="bg1">
                  <a:lumMod val="85000"/>
                </a:schemeClr>
              </a:solidFill>
            </a:endParaRPr>
          </a:p>
        </p:txBody>
      </p:sp>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12</a:t>
            </a:fld>
            <a:endParaRPr lang="en-US" sz="1600" dirty="0"/>
          </a:p>
        </p:txBody>
      </p:sp>
      <p:sp>
        <p:nvSpPr>
          <p:cNvPr id="2" name="TextBox 1">
            <a:extLst>
              <a:ext uri="{FF2B5EF4-FFF2-40B4-BE49-F238E27FC236}">
                <a16:creationId xmlns:a16="http://schemas.microsoft.com/office/drawing/2014/main" id="{8F0D4346-DB0F-1537-FE80-4BAAC5ED0C1E}"/>
              </a:ext>
            </a:extLst>
          </p:cNvPr>
          <p:cNvSpPr txBox="1"/>
          <p:nvPr/>
        </p:nvSpPr>
        <p:spPr>
          <a:xfrm>
            <a:off x="705932" y="1212532"/>
            <a:ext cx="10780135" cy="1323439"/>
          </a:xfrm>
          <a:prstGeom prst="rect">
            <a:avLst/>
          </a:prstGeom>
          <a:noFill/>
        </p:spPr>
        <p:txBody>
          <a:bodyPr wrap="square" rtlCol="0">
            <a:spAutoFit/>
          </a:bodyPr>
          <a:lstStyle/>
          <a:p>
            <a:pPr algn="l">
              <a:spcAft>
                <a:spcPts val="1800"/>
              </a:spcAft>
            </a:pPr>
            <a:endPar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7799917-E496-A1A8-CB1E-C2700E46E26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04429" y="1415402"/>
            <a:ext cx="2404123" cy="2404123"/>
          </a:xfrm>
          <a:prstGeom prst="rect">
            <a:avLst/>
          </a:prstGeom>
        </p:spPr>
      </p:pic>
      <p:sp>
        <p:nvSpPr>
          <p:cNvPr id="5" name="TextBox 4">
            <a:extLst>
              <a:ext uri="{FF2B5EF4-FFF2-40B4-BE49-F238E27FC236}">
                <a16:creationId xmlns:a16="http://schemas.microsoft.com/office/drawing/2014/main" id="{7F4786EF-A0C8-1977-DA51-249D954C88F5}"/>
              </a:ext>
            </a:extLst>
          </p:cNvPr>
          <p:cNvSpPr txBox="1"/>
          <p:nvPr/>
        </p:nvSpPr>
        <p:spPr>
          <a:xfrm>
            <a:off x="823913" y="2091094"/>
            <a:ext cx="10780135" cy="4001095"/>
          </a:xfrm>
          <a:prstGeom prst="rect">
            <a:avLst/>
          </a:prstGeom>
          <a:noFill/>
        </p:spPr>
        <p:txBody>
          <a:bodyPr wrap="square" rtlCol="0">
            <a:spAutoFit/>
          </a:bodyPr>
          <a:lstStyle/>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Expensive (time &amp; money) to run and maintain</a:t>
            </a:r>
          </a:p>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May be difficult to adapt to different needs</a:t>
            </a:r>
          </a:p>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May not be accessible to everyone in the community</a:t>
            </a:r>
          </a:p>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Can also contain stories of hurt &amp; pain</a:t>
            </a:r>
          </a:p>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Role be in the journey of healing &amp; reconciliation between Indigenous and non-Indigenous people</a:t>
            </a:r>
          </a:p>
          <a:p>
            <a:pPr lvl="2">
              <a:spcAft>
                <a:spcPts val="600"/>
              </a:spcAft>
            </a:pPr>
            <a:endPar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marL="971550" lvl="1" indent="-514350">
              <a:spcAft>
                <a:spcPts val="600"/>
              </a:spcAft>
              <a:buFont typeface="+mj-lt"/>
              <a:buAutoNum type="arabicPeriod"/>
            </a:pPr>
            <a:endPar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162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757EEB-62A4-9D7C-2294-5961B64E7343}"/>
              </a:ext>
            </a:extLst>
          </p:cNvPr>
          <p:cNvPicPr>
            <a:picLocks noChangeAspect="1"/>
          </p:cNvPicPr>
          <p:nvPr/>
        </p:nvPicPr>
        <p:blipFill rotWithShape="1">
          <a:blip r:embed="rId3"/>
          <a:srcRect r="-585" b="15164"/>
          <a:stretch/>
        </p:blipFill>
        <p:spPr>
          <a:xfrm>
            <a:off x="1024471" y="1299899"/>
            <a:ext cx="10143058" cy="4812143"/>
          </a:xfrm>
          <a:prstGeom prst="rect">
            <a:avLst/>
          </a:prstGeom>
        </p:spPr>
      </p:pic>
      <p:sp>
        <p:nvSpPr>
          <p:cNvPr id="4" name="TextBox 3">
            <a:extLst>
              <a:ext uri="{FF2B5EF4-FFF2-40B4-BE49-F238E27FC236}">
                <a16:creationId xmlns:a16="http://schemas.microsoft.com/office/drawing/2014/main" id="{086EE642-3578-9E47-B8A7-4E13816A0A86}"/>
              </a:ext>
            </a:extLst>
          </p:cNvPr>
          <p:cNvSpPr txBox="1"/>
          <p:nvPr/>
        </p:nvSpPr>
        <p:spPr>
          <a:xfrm>
            <a:off x="452388" y="289202"/>
            <a:ext cx="12192000" cy="923330"/>
          </a:xfrm>
          <a:prstGeom prst="rect">
            <a:avLst/>
          </a:prstGeom>
          <a:solidFill>
            <a:schemeClr val="tx1"/>
          </a:solidFill>
        </p:spPr>
        <p:txBody>
          <a:bodyPr wrap="square" rtlCol="0">
            <a:spAutoFit/>
          </a:bodyPr>
          <a:lstStyle/>
          <a:p>
            <a:r>
              <a:rPr lang="en-US" sz="2800" dirty="0"/>
              <a:t>       </a:t>
            </a:r>
            <a:r>
              <a:rPr lang="en-US" sz="5400" dirty="0"/>
              <a:t> </a:t>
            </a:r>
            <a:r>
              <a:rPr lang="en-US" sz="5400" dirty="0">
                <a:solidFill>
                  <a:schemeClr val="bg1">
                    <a:lumMod val="85000"/>
                  </a:schemeClr>
                </a:solidFill>
              </a:rPr>
              <a:t>Previous webinar</a:t>
            </a:r>
            <a:endParaRPr lang="en-CA" sz="5400" dirty="0">
              <a:solidFill>
                <a:schemeClr val="bg1">
                  <a:lumMod val="85000"/>
                </a:schemeClr>
              </a:solidFill>
            </a:endParaRPr>
          </a:p>
        </p:txBody>
      </p:sp>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13</a:t>
            </a:fld>
            <a:endParaRPr lang="en-US" sz="1600" dirty="0"/>
          </a:p>
        </p:txBody>
      </p:sp>
      <p:sp>
        <p:nvSpPr>
          <p:cNvPr id="2" name="TextBox 1">
            <a:extLst>
              <a:ext uri="{FF2B5EF4-FFF2-40B4-BE49-F238E27FC236}">
                <a16:creationId xmlns:a16="http://schemas.microsoft.com/office/drawing/2014/main" id="{8F0D4346-DB0F-1537-FE80-4BAAC5ED0C1E}"/>
              </a:ext>
            </a:extLst>
          </p:cNvPr>
          <p:cNvSpPr txBox="1"/>
          <p:nvPr/>
        </p:nvSpPr>
        <p:spPr>
          <a:xfrm>
            <a:off x="705932" y="1212532"/>
            <a:ext cx="10780135" cy="1323439"/>
          </a:xfrm>
          <a:prstGeom prst="rect">
            <a:avLst/>
          </a:prstGeom>
          <a:noFill/>
        </p:spPr>
        <p:txBody>
          <a:bodyPr wrap="square" rtlCol="0">
            <a:spAutoFit/>
          </a:bodyPr>
          <a:lstStyle/>
          <a:p>
            <a:pPr algn="l">
              <a:spcAft>
                <a:spcPts val="1800"/>
              </a:spcAft>
            </a:pPr>
            <a:endPar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679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441502" y="284293"/>
            <a:ext cx="12192000" cy="923330"/>
          </a:xfrm>
          <a:prstGeom prst="rect">
            <a:avLst/>
          </a:prstGeom>
          <a:solidFill>
            <a:schemeClr val="tx1"/>
          </a:solidFill>
        </p:spPr>
        <p:txBody>
          <a:bodyPr wrap="square" rtlCol="0">
            <a:spAutoFit/>
          </a:bodyPr>
          <a:lstStyle/>
          <a:p>
            <a:r>
              <a:rPr lang="en-US" sz="2800"/>
              <a:t>       </a:t>
            </a:r>
            <a:r>
              <a:rPr lang="en-US" sz="5400"/>
              <a:t> </a:t>
            </a:r>
            <a:r>
              <a:rPr lang="en-US" sz="5400">
                <a:solidFill>
                  <a:schemeClr val="bg1">
                    <a:lumMod val="85000"/>
                  </a:schemeClr>
                </a:solidFill>
              </a:rPr>
              <a:t>Connection Stories </a:t>
            </a:r>
            <a:endParaRPr lang="en-CA" sz="5400" dirty="0">
              <a:solidFill>
                <a:schemeClr val="bg1">
                  <a:lumMod val="85000"/>
                </a:schemeClr>
              </a:solidFill>
            </a:endParaRPr>
          </a:p>
        </p:txBody>
      </p:sp>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14</a:t>
            </a:fld>
            <a:endParaRPr lang="en-US" sz="1600" dirty="0"/>
          </a:p>
        </p:txBody>
      </p:sp>
      <p:pic>
        <p:nvPicPr>
          <p:cNvPr id="5" name="Picture 4">
            <a:extLst>
              <a:ext uri="{FF2B5EF4-FFF2-40B4-BE49-F238E27FC236}">
                <a16:creationId xmlns:a16="http://schemas.microsoft.com/office/drawing/2014/main" id="{2081490D-5283-EB95-B986-C146CFC402ED}"/>
              </a:ext>
            </a:extLst>
          </p:cNvPr>
          <p:cNvPicPr>
            <a:picLocks noChangeAspect="1"/>
          </p:cNvPicPr>
          <p:nvPr/>
        </p:nvPicPr>
        <p:blipFill rotWithShape="1">
          <a:blip r:embed="rId3"/>
          <a:srcRect l="34821" t="16349" r="35715" b="5995"/>
          <a:stretch/>
        </p:blipFill>
        <p:spPr>
          <a:xfrm>
            <a:off x="4016109" y="1349482"/>
            <a:ext cx="3342633" cy="4955496"/>
          </a:xfrm>
          <a:prstGeom prst="rect">
            <a:avLst/>
          </a:prstGeom>
        </p:spPr>
      </p:pic>
      <p:pic>
        <p:nvPicPr>
          <p:cNvPr id="9" name="Picture 8">
            <a:extLst>
              <a:ext uri="{FF2B5EF4-FFF2-40B4-BE49-F238E27FC236}">
                <a16:creationId xmlns:a16="http://schemas.microsoft.com/office/drawing/2014/main" id="{337DBBFD-8845-13D0-3AF5-9864A7E7BDB7}"/>
              </a:ext>
            </a:extLst>
          </p:cNvPr>
          <p:cNvPicPr>
            <a:picLocks noChangeAspect="1"/>
          </p:cNvPicPr>
          <p:nvPr/>
        </p:nvPicPr>
        <p:blipFill rotWithShape="1">
          <a:blip r:embed="rId4"/>
          <a:srcRect l="34374" t="17609" r="35894" b="5995"/>
          <a:stretch/>
        </p:blipFill>
        <p:spPr>
          <a:xfrm>
            <a:off x="7750807" y="1207622"/>
            <a:ext cx="3526792" cy="5097356"/>
          </a:xfrm>
          <a:prstGeom prst="rect">
            <a:avLst/>
          </a:prstGeom>
        </p:spPr>
      </p:pic>
      <p:sp>
        <p:nvSpPr>
          <p:cNvPr id="12" name="TextBox 11">
            <a:extLst>
              <a:ext uri="{FF2B5EF4-FFF2-40B4-BE49-F238E27FC236}">
                <a16:creationId xmlns:a16="http://schemas.microsoft.com/office/drawing/2014/main" id="{C3693C42-586E-860E-CB1C-5906CD395090}"/>
              </a:ext>
            </a:extLst>
          </p:cNvPr>
          <p:cNvSpPr txBox="1"/>
          <p:nvPr/>
        </p:nvSpPr>
        <p:spPr>
          <a:xfrm>
            <a:off x="705932" y="2721114"/>
            <a:ext cx="10780135" cy="707886"/>
          </a:xfrm>
          <a:prstGeom prst="rect">
            <a:avLst/>
          </a:prstGeom>
          <a:noFill/>
        </p:spPr>
        <p:txBody>
          <a:bodyPr wrap="square" rtlCol="0">
            <a:spAutoFit/>
          </a:bodyPr>
          <a:lstStyle/>
          <a:p>
            <a:pPr lvl="1">
              <a:spcAft>
                <a:spcPts val="600"/>
              </a:spcAft>
            </a:pPr>
            <a:r>
              <a:rPr lang="en-US" sz="4000" dirty="0">
                <a:solidFill>
                  <a:srgbClr val="0D0D0D"/>
                </a:solidFill>
                <a:latin typeface="Calibri" panose="020F0502020204030204" pitchFamily="34" charset="0"/>
                <a:ea typeface="Calibri" panose="020F0502020204030204" pitchFamily="34" charset="0"/>
                <a:cs typeface="Calibri" panose="020F0502020204030204" pitchFamily="34" charset="0"/>
              </a:rPr>
              <a:t>Fall 2023 </a:t>
            </a:r>
          </a:p>
        </p:txBody>
      </p:sp>
    </p:spTree>
    <p:extLst>
      <p:ext uri="{BB962C8B-B14F-4D97-AF65-F5344CB8AC3E}">
        <p14:creationId xmlns:p14="http://schemas.microsoft.com/office/powerpoint/2010/main" val="296011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72F654-7A3C-448F-A8D6-717A71E66EB8}"/>
              </a:ext>
            </a:extLst>
          </p:cNvPr>
          <p:cNvSpPr/>
          <p:nvPr/>
        </p:nvSpPr>
        <p:spPr>
          <a:xfrm>
            <a:off x="-111272" y="2077744"/>
            <a:ext cx="12192000" cy="3122022"/>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8" name="Oval 7">
            <a:extLst>
              <a:ext uri="{FF2B5EF4-FFF2-40B4-BE49-F238E27FC236}">
                <a16:creationId xmlns:a16="http://schemas.microsoft.com/office/drawing/2014/main" id="{D336EC5B-5E34-4BFD-8B8E-FC970C4A646B}"/>
              </a:ext>
            </a:extLst>
          </p:cNvPr>
          <p:cNvSpPr/>
          <p:nvPr/>
        </p:nvSpPr>
        <p:spPr>
          <a:xfrm>
            <a:off x="2313602" y="853432"/>
            <a:ext cx="2160000" cy="2160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pic>
        <p:nvPicPr>
          <p:cNvPr id="7" name="Picture 6">
            <a:extLst>
              <a:ext uri="{FF2B5EF4-FFF2-40B4-BE49-F238E27FC236}">
                <a16:creationId xmlns:a16="http://schemas.microsoft.com/office/drawing/2014/main" id="{123F223D-A891-4527-B467-3F79BD62AC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7963" y="1307664"/>
            <a:ext cx="1251278" cy="1251278"/>
          </a:xfrm>
          <a:prstGeom prst="rect">
            <a:avLst/>
          </a:prstGeom>
        </p:spPr>
      </p:pic>
      <p:sp>
        <p:nvSpPr>
          <p:cNvPr id="2" name="Title 1">
            <a:extLst>
              <a:ext uri="{FF2B5EF4-FFF2-40B4-BE49-F238E27FC236}">
                <a16:creationId xmlns:a16="http://schemas.microsoft.com/office/drawing/2014/main" id="{AC74FB41-287F-4F91-9A4A-667C1BF94BB5}"/>
              </a:ext>
            </a:extLst>
          </p:cNvPr>
          <p:cNvSpPr>
            <a:spLocks noGrp="1"/>
          </p:cNvSpPr>
          <p:nvPr>
            <p:ph type="title"/>
          </p:nvPr>
        </p:nvSpPr>
        <p:spPr>
          <a:xfrm>
            <a:off x="4489923" y="2961285"/>
            <a:ext cx="7574483" cy="935430"/>
          </a:xfrm>
        </p:spPr>
        <p:txBody>
          <a:bodyPr>
            <a:noAutofit/>
          </a:bodyPr>
          <a:lstStyle/>
          <a:p>
            <a:r>
              <a:rPr lang="en-US" sz="4400" dirty="0">
                <a:solidFill>
                  <a:schemeClr val="bg1"/>
                </a:solidFill>
              </a:rPr>
              <a:t>PCC Building Survey</a:t>
            </a:r>
            <a:endParaRPr lang="en-US" sz="2800" dirty="0">
              <a:solidFill>
                <a:schemeClr val="bg1"/>
              </a:solidFill>
            </a:endParaRPr>
          </a:p>
        </p:txBody>
      </p:sp>
      <p:sp>
        <p:nvSpPr>
          <p:cNvPr id="3" name="Slide Number Placeholder 2">
            <a:extLst>
              <a:ext uri="{FF2B5EF4-FFF2-40B4-BE49-F238E27FC236}">
                <a16:creationId xmlns:a16="http://schemas.microsoft.com/office/drawing/2014/main" id="{E51F8543-8076-4342-9C13-1C488E357FDC}"/>
              </a:ext>
            </a:extLst>
          </p:cNvPr>
          <p:cNvSpPr>
            <a:spLocks noGrp="1"/>
          </p:cNvSpPr>
          <p:nvPr>
            <p:ph type="sldNum" sz="quarter" idx="12"/>
          </p:nvPr>
        </p:nvSpPr>
        <p:spPr>
          <a:xfrm>
            <a:off x="8585200" y="6381750"/>
            <a:ext cx="2743200" cy="365125"/>
          </a:xfrm>
        </p:spPr>
        <p:txBody>
          <a:bodyPr/>
          <a:lstStyle/>
          <a:p>
            <a:fld id="{E0E11A1D-E09C-48F7-8F4C-D8113979A85E}" type="slidenum">
              <a:rPr lang="en-US" smtClean="0"/>
              <a:t>15</a:t>
            </a:fld>
            <a:endParaRPr lang="en-US" dirty="0"/>
          </a:p>
        </p:txBody>
      </p:sp>
    </p:spTree>
    <p:extLst>
      <p:ext uri="{BB962C8B-B14F-4D97-AF65-F5344CB8AC3E}">
        <p14:creationId xmlns:p14="http://schemas.microsoft.com/office/powerpoint/2010/main" val="150760125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3C31-ED4D-4FB4-9629-549D8F5C84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CF909D-10A8-3014-6011-21A4EC1EBCB3}"/>
              </a:ext>
            </a:extLst>
          </p:cNvPr>
          <p:cNvSpPr>
            <a:spLocks noGrp="1"/>
          </p:cNvSpPr>
          <p:nvPr>
            <p:ph idx="1"/>
          </p:nvPr>
        </p:nvSpPr>
        <p:spPr/>
        <p:txBody>
          <a:bodyPr/>
          <a:lstStyle/>
          <a:p>
            <a:endParaRPr lang="en-US"/>
          </a:p>
        </p:txBody>
      </p:sp>
      <p:graphicFrame>
        <p:nvGraphicFramePr>
          <p:cNvPr id="4" name="Chart 3">
            <a:extLst>
              <a:ext uri="{FF2B5EF4-FFF2-40B4-BE49-F238E27FC236}">
                <a16:creationId xmlns:a16="http://schemas.microsoft.com/office/drawing/2014/main" id="{97D3B6B3-1F7A-9794-E2D8-D644538692A8}"/>
              </a:ext>
            </a:extLst>
          </p:cNvPr>
          <p:cNvGraphicFramePr>
            <a:graphicFrameLocks/>
          </p:cNvGraphicFramePr>
          <p:nvPr/>
        </p:nvGraphicFramePr>
        <p:xfrm>
          <a:off x="1" y="0"/>
          <a:ext cx="12309986" cy="65974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4777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037C-D9F5-C104-2594-06F81B30B6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0B76BD-B601-2B5E-1AE1-8E17F581A7F9}"/>
              </a:ext>
            </a:extLst>
          </p:cNvPr>
          <p:cNvSpPr>
            <a:spLocks noGrp="1"/>
          </p:cNvSpPr>
          <p:nvPr>
            <p:ph idx="1"/>
          </p:nvPr>
        </p:nvSpPr>
        <p:spPr/>
        <p:txBody>
          <a:bodyPr/>
          <a:lstStyle/>
          <a:p>
            <a:endParaRPr lang="en-US"/>
          </a:p>
        </p:txBody>
      </p:sp>
      <p:graphicFrame>
        <p:nvGraphicFramePr>
          <p:cNvPr id="4" name="Chart 3">
            <a:extLst>
              <a:ext uri="{FF2B5EF4-FFF2-40B4-BE49-F238E27FC236}">
                <a16:creationId xmlns:a16="http://schemas.microsoft.com/office/drawing/2014/main" id="{FC71847E-5938-D334-A547-EAA04E4AC254}"/>
              </a:ext>
            </a:extLst>
          </p:cNvPr>
          <p:cNvGraphicFramePr>
            <a:graphicFrameLocks/>
          </p:cNvGraphicFramePr>
          <p:nvPr/>
        </p:nvGraphicFramePr>
        <p:xfrm>
          <a:off x="1" y="0"/>
          <a:ext cx="12192000" cy="6962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579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943D-E825-6E15-1200-E0AEB1A7E16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7506409-1709-7E17-8DDE-87B5C0CFAE64}"/>
              </a:ext>
            </a:extLst>
          </p:cNvPr>
          <p:cNvSpPr>
            <a:spLocks noGrp="1"/>
          </p:cNvSpPr>
          <p:nvPr>
            <p:ph idx="1"/>
          </p:nvPr>
        </p:nvSpPr>
        <p:spPr>
          <a:xfrm>
            <a:off x="838200" y="1825625"/>
            <a:ext cx="10515600" cy="3403600"/>
          </a:xfrm>
        </p:spPr>
        <p:txBody>
          <a:bodyPr/>
          <a:lstStyle/>
          <a:p>
            <a:endParaRPr lang="en-US" dirty="0"/>
          </a:p>
        </p:txBody>
      </p:sp>
      <p:graphicFrame>
        <p:nvGraphicFramePr>
          <p:cNvPr id="4" name="Chart 3">
            <a:extLst>
              <a:ext uri="{FF2B5EF4-FFF2-40B4-BE49-F238E27FC236}">
                <a16:creationId xmlns:a16="http://schemas.microsoft.com/office/drawing/2014/main" id="{C98DB51E-FA30-D080-FBAE-9F5F598DAD5E}"/>
              </a:ext>
            </a:extLst>
          </p:cNvPr>
          <p:cNvGraphicFramePr>
            <a:graphicFrameLocks/>
          </p:cNvGraphicFramePr>
          <p:nvPr>
            <p:extLst>
              <p:ext uri="{D42A27DB-BD31-4B8C-83A1-F6EECF244321}">
                <p14:modId xmlns:p14="http://schemas.microsoft.com/office/powerpoint/2010/main" val="2123635653"/>
              </p:ext>
            </p:extLst>
          </p:nvPr>
        </p:nvGraphicFramePr>
        <p:xfrm>
          <a:off x="-66674" y="0"/>
          <a:ext cx="12160250"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6604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72F654-7A3C-448F-A8D6-717A71E66EB8}"/>
              </a:ext>
            </a:extLst>
          </p:cNvPr>
          <p:cNvSpPr/>
          <p:nvPr/>
        </p:nvSpPr>
        <p:spPr>
          <a:xfrm>
            <a:off x="-111272" y="2077744"/>
            <a:ext cx="12192000" cy="3122022"/>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8" name="Oval 7">
            <a:extLst>
              <a:ext uri="{FF2B5EF4-FFF2-40B4-BE49-F238E27FC236}">
                <a16:creationId xmlns:a16="http://schemas.microsoft.com/office/drawing/2014/main" id="{D336EC5B-5E34-4BFD-8B8E-FC970C4A646B}"/>
              </a:ext>
            </a:extLst>
          </p:cNvPr>
          <p:cNvSpPr/>
          <p:nvPr/>
        </p:nvSpPr>
        <p:spPr>
          <a:xfrm>
            <a:off x="2313602" y="853432"/>
            <a:ext cx="2160000" cy="2160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pic>
        <p:nvPicPr>
          <p:cNvPr id="7" name="Picture 6">
            <a:extLst>
              <a:ext uri="{FF2B5EF4-FFF2-40B4-BE49-F238E27FC236}">
                <a16:creationId xmlns:a16="http://schemas.microsoft.com/office/drawing/2014/main" id="{123F223D-A891-4527-B467-3F79BD62AC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7963" y="1307664"/>
            <a:ext cx="1251278" cy="1251278"/>
          </a:xfrm>
          <a:prstGeom prst="rect">
            <a:avLst/>
          </a:prstGeom>
        </p:spPr>
      </p:pic>
      <p:sp>
        <p:nvSpPr>
          <p:cNvPr id="2" name="Title 1">
            <a:extLst>
              <a:ext uri="{FF2B5EF4-FFF2-40B4-BE49-F238E27FC236}">
                <a16:creationId xmlns:a16="http://schemas.microsoft.com/office/drawing/2014/main" id="{AC74FB41-287F-4F91-9A4A-667C1BF94BB5}"/>
              </a:ext>
            </a:extLst>
          </p:cNvPr>
          <p:cNvSpPr>
            <a:spLocks noGrp="1"/>
          </p:cNvSpPr>
          <p:nvPr>
            <p:ph type="title"/>
          </p:nvPr>
        </p:nvSpPr>
        <p:spPr>
          <a:xfrm>
            <a:off x="4489923" y="2961285"/>
            <a:ext cx="7574483" cy="935430"/>
          </a:xfrm>
        </p:spPr>
        <p:txBody>
          <a:bodyPr>
            <a:noAutofit/>
          </a:bodyPr>
          <a:lstStyle/>
          <a:p>
            <a:r>
              <a:rPr lang="en-US" sz="4400" dirty="0">
                <a:solidFill>
                  <a:schemeClr val="bg1"/>
                </a:solidFill>
              </a:rPr>
              <a:t>Congregation Risk Assessment</a:t>
            </a:r>
            <a:endParaRPr lang="en-US" sz="2800" dirty="0">
              <a:solidFill>
                <a:schemeClr val="bg1"/>
              </a:solidFill>
            </a:endParaRPr>
          </a:p>
        </p:txBody>
      </p:sp>
      <p:sp>
        <p:nvSpPr>
          <p:cNvPr id="6" name="TextBox 5">
            <a:extLst>
              <a:ext uri="{FF2B5EF4-FFF2-40B4-BE49-F238E27FC236}">
                <a16:creationId xmlns:a16="http://schemas.microsoft.com/office/drawing/2014/main" id="{10FA96AF-0E53-40CF-B0E1-444B01B3458B}"/>
              </a:ext>
            </a:extLst>
          </p:cNvPr>
          <p:cNvSpPr txBox="1"/>
          <p:nvPr/>
        </p:nvSpPr>
        <p:spPr>
          <a:xfrm>
            <a:off x="4670425" y="5446626"/>
            <a:ext cx="7521575" cy="523220"/>
          </a:xfrm>
          <a:prstGeom prst="rect">
            <a:avLst/>
          </a:prstGeom>
          <a:noFill/>
        </p:spPr>
        <p:txBody>
          <a:bodyPr wrap="square" rtlCol="0">
            <a:spAutoFit/>
          </a:bodyPr>
          <a:lstStyle/>
          <a:p>
            <a:r>
              <a:rPr lang="en-US" sz="2800" dirty="0">
                <a:latin typeface="Roboto Medium" panose="02000000000000000000" pitchFamily="2" charset="0"/>
                <a:ea typeface="Roboto Medium" panose="02000000000000000000" pitchFamily="2" charset="0"/>
              </a:rPr>
              <a:t>Mike Wood Daly</a:t>
            </a:r>
          </a:p>
        </p:txBody>
      </p:sp>
      <p:sp>
        <p:nvSpPr>
          <p:cNvPr id="3" name="Slide Number Placeholder 2">
            <a:extLst>
              <a:ext uri="{FF2B5EF4-FFF2-40B4-BE49-F238E27FC236}">
                <a16:creationId xmlns:a16="http://schemas.microsoft.com/office/drawing/2014/main" id="{E51F8543-8076-4342-9C13-1C488E357FDC}"/>
              </a:ext>
            </a:extLst>
          </p:cNvPr>
          <p:cNvSpPr>
            <a:spLocks noGrp="1"/>
          </p:cNvSpPr>
          <p:nvPr>
            <p:ph type="sldNum" sz="quarter" idx="12"/>
          </p:nvPr>
        </p:nvSpPr>
        <p:spPr>
          <a:xfrm>
            <a:off x="8585200" y="6381750"/>
            <a:ext cx="2743200" cy="365125"/>
          </a:xfrm>
        </p:spPr>
        <p:txBody>
          <a:bodyPr/>
          <a:lstStyle/>
          <a:p>
            <a:fld id="{E0E11A1D-E09C-48F7-8F4C-D8113979A85E}" type="slidenum">
              <a:rPr lang="en-US" smtClean="0"/>
              <a:t>19</a:t>
            </a:fld>
            <a:endParaRPr lang="en-US" dirty="0"/>
          </a:p>
        </p:txBody>
      </p:sp>
    </p:spTree>
    <p:extLst>
      <p:ext uri="{BB962C8B-B14F-4D97-AF65-F5344CB8AC3E}">
        <p14:creationId xmlns:p14="http://schemas.microsoft.com/office/powerpoint/2010/main" val="265883264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36CFB-3C2E-4D3E-BAC7-DB6B336DB6FB}"/>
              </a:ext>
            </a:extLst>
          </p:cNvPr>
          <p:cNvSpPr>
            <a:spLocks noGrp="1"/>
          </p:cNvSpPr>
          <p:nvPr>
            <p:ph type="title"/>
          </p:nvPr>
        </p:nvSpPr>
        <p:spPr>
          <a:xfrm>
            <a:off x="1865376" y="365125"/>
            <a:ext cx="9488424" cy="1325563"/>
          </a:xfrm>
        </p:spPr>
        <p:txBody>
          <a:bodyPr/>
          <a:lstStyle/>
          <a:p>
            <a:pPr marL="0" indent="0">
              <a:buNone/>
            </a:pPr>
            <a:r>
              <a:rPr lang="en-US">
                <a:latin typeface="Roboto Medium" panose="02000000000000000000" pitchFamily="2" charset="0"/>
                <a:ea typeface="Roboto Medium" panose="02000000000000000000" pitchFamily="2" charset="0"/>
              </a:rPr>
              <a:t>Presenters</a:t>
            </a:r>
            <a:endParaRPr lang="en-US" dirty="0">
              <a:latin typeface="Roboto Medium" panose="02000000000000000000" pitchFamily="2" charset="0"/>
              <a:ea typeface="Roboto Medium" panose="02000000000000000000" pitchFamily="2" charset="0"/>
            </a:endParaRPr>
          </a:p>
        </p:txBody>
      </p:sp>
      <p:sp>
        <p:nvSpPr>
          <p:cNvPr id="4" name="Content Placeholder 3">
            <a:extLst>
              <a:ext uri="{FF2B5EF4-FFF2-40B4-BE49-F238E27FC236}">
                <a16:creationId xmlns:a16="http://schemas.microsoft.com/office/drawing/2014/main" id="{A9123579-3FAD-42C0-9F86-03AE5EEDC674}"/>
              </a:ext>
            </a:extLst>
          </p:cNvPr>
          <p:cNvSpPr>
            <a:spLocks noGrp="1"/>
          </p:cNvSpPr>
          <p:nvPr>
            <p:ph idx="1"/>
          </p:nvPr>
        </p:nvSpPr>
        <p:spPr>
          <a:xfrm>
            <a:off x="1865376" y="2240280"/>
            <a:ext cx="10326624" cy="5090798"/>
          </a:xfrm>
        </p:spPr>
        <p:txBody>
          <a:bodyPr>
            <a:normAutofit/>
          </a:bodyPr>
          <a:lstStyle/>
          <a:p>
            <a:pPr marL="0" indent="0">
              <a:buNone/>
            </a:pPr>
            <a:r>
              <a:rPr lang="en-US" sz="3600" dirty="0"/>
              <a:t>Karen Plater</a:t>
            </a:r>
            <a:r>
              <a:rPr lang="en-US" sz="3600" dirty="0">
                <a:latin typeface="Roboto" panose="02000000000000000000" pitchFamily="2" charset="0"/>
                <a:ea typeface="Roboto" panose="02000000000000000000" pitchFamily="2" charset="0"/>
              </a:rPr>
              <a:t>, </a:t>
            </a:r>
            <a:r>
              <a:rPr lang="en-US" sz="3000" dirty="0">
                <a:latin typeface="Roboto" panose="02000000000000000000" pitchFamily="2" charset="0"/>
                <a:ea typeface="Roboto" panose="02000000000000000000" pitchFamily="2" charset="0"/>
              </a:rPr>
              <a:t>Stewardship &amp; Planned Giving</a:t>
            </a:r>
          </a:p>
          <a:p>
            <a:pPr marL="0" indent="0">
              <a:buNone/>
            </a:pPr>
            <a:r>
              <a:rPr lang="en-US" sz="3600" dirty="0"/>
              <a:t>Maggie Leung</a:t>
            </a:r>
            <a:r>
              <a:rPr lang="en-US" sz="3600" dirty="0">
                <a:latin typeface="Roboto" panose="02000000000000000000" pitchFamily="2" charset="0"/>
                <a:ea typeface="Roboto" panose="02000000000000000000" pitchFamily="2" charset="0"/>
              </a:rPr>
              <a:t>, </a:t>
            </a:r>
            <a:r>
              <a:rPr lang="en-US" sz="3000" dirty="0">
                <a:latin typeface="Roboto" panose="02000000000000000000" pitchFamily="2" charset="0"/>
                <a:ea typeface="Roboto" panose="02000000000000000000" pitchFamily="2" charset="0"/>
              </a:rPr>
              <a:t>Stewardship &amp; Planned Giving</a:t>
            </a:r>
          </a:p>
          <a:p>
            <a:pPr marL="0" indent="0">
              <a:buNone/>
            </a:pPr>
            <a:r>
              <a:rPr lang="en-US" sz="3600" dirty="0">
                <a:latin typeface="Roboto" panose="02000000000000000000" pitchFamily="2" charset="0"/>
                <a:ea typeface="Roboto" panose="02000000000000000000" pitchFamily="2" charset="0"/>
              </a:rPr>
              <a:t>Mike Wood Daly, </a:t>
            </a:r>
            <a:r>
              <a:rPr lang="en-US" sz="3000" dirty="0">
                <a:latin typeface="Roboto" panose="02000000000000000000" pitchFamily="2" charset="0"/>
                <a:ea typeface="Roboto" panose="02000000000000000000" pitchFamily="2" charset="0"/>
              </a:rPr>
              <a:t>Special Guest, Sphaera Research</a:t>
            </a:r>
          </a:p>
        </p:txBody>
      </p:sp>
      <p:sp>
        <p:nvSpPr>
          <p:cNvPr id="2" name="Slide Number Placeholder 1">
            <a:extLst>
              <a:ext uri="{FF2B5EF4-FFF2-40B4-BE49-F238E27FC236}">
                <a16:creationId xmlns:a16="http://schemas.microsoft.com/office/drawing/2014/main" id="{4AE68F83-05EC-884D-AD0E-08AE65BFEF50}"/>
              </a:ext>
            </a:extLst>
          </p:cNvPr>
          <p:cNvSpPr>
            <a:spLocks noGrp="1"/>
          </p:cNvSpPr>
          <p:nvPr>
            <p:ph type="sldNum" sz="quarter" idx="12"/>
          </p:nvPr>
        </p:nvSpPr>
        <p:spPr/>
        <p:txBody>
          <a:bodyPr/>
          <a:lstStyle/>
          <a:p>
            <a:fld id="{E0E11A1D-E09C-48F7-8F4C-D8113979A85E}" type="slidenum">
              <a:rPr lang="en-US" smtClean="0"/>
              <a:t>2</a:t>
            </a:fld>
            <a:endParaRPr lang="en-US"/>
          </a:p>
        </p:txBody>
      </p:sp>
      <p:pic>
        <p:nvPicPr>
          <p:cNvPr id="6" name="Picture 5">
            <a:extLst>
              <a:ext uri="{FF2B5EF4-FFF2-40B4-BE49-F238E27FC236}">
                <a16:creationId xmlns:a16="http://schemas.microsoft.com/office/drawing/2014/main" id="{E7CB6A77-CB4D-2430-5BA0-EAF918FB8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8140" y="173735"/>
            <a:ext cx="1985531" cy="1985531"/>
          </a:xfrm>
          <a:prstGeom prst="rect">
            <a:avLst/>
          </a:prstGeom>
          <a:noFill/>
        </p:spPr>
      </p:pic>
    </p:spTree>
    <p:extLst>
      <p:ext uri="{BB962C8B-B14F-4D97-AF65-F5344CB8AC3E}">
        <p14:creationId xmlns:p14="http://schemas.microsoft.com/office/powerpoint/2010/main" val="304735273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36CFB-3C2E-4D3E-BAC7-DB6B336DB6FB}"/>
              </a:ext>
            </a:extLst>
          </p:cNvPr>
          <p:cNvSpPr>
            <a:spLocks noGrp="1"/>
          </p:cNvSpPr>
          <p:nvPr>
            <p:ph type="title"/>
          </p:nvPr>
        </p:nvSpPr>
        <p:spPr>
          <a:xfrm>
            <a:off x="1097280" y="286603"/>
            <a:ext cx="10058400" cy="1450757"/>
          </a:xfrm>
        </p:spPr>
        <p:txBody>
          <a:bodyPr anchor="b">
            <a:normAutofit/>
          </a:bodyPr>
          <a:lstStyle/>
          <a:p>
            <a:pPr marL="0" indent="0">
              <a:buNone/>
            </a:pPr>
            <a:r>
              <a:rPr lang="en-US"/>
              <a:t>Dr. Mike Wood Daly</a:t>
            </a:r>
          </a:p>
        </p:txBody>
      </p:sp>
      <p:pic>
        <p:nvPicPr>
          <p:cNvPr id="6" name="Picture 5" descr="A person wearing glasses and a sweater&#10;&#10;Description automatically generated">
            <a:extLst>
              <a:ext uri="{FF2B5EF4-FFF2-40B4-BE49-F238E27FC236}">
                <a16:creationId xmlns:a16="http://schemas.microsoft.com/office/drawing/2014/main" id="{C8D0AAE3-24C7-30A6-98F7-D7135E7A3A34}"/>
              </a:ext>
            </a:extLst>
          </p:cNvPr>
          <p:cNvPicPr>
            <a:picLocks noChangeAspect="1"/>
          </p:cNvPicPr>
          <p:nvPr/>
        </p:nvPicPr>
        <p:blipFill rotWithShape="1">
          <a:blip r:embed="rId3">
            <a:extLst>
              <a:ext uri="{28A0092B-C50C-407E-A947-70E740481C1C}">
                <a14:useLocalDpi xmlns:a14="http://schemas.microsoft.com/office/drawing/2010/main" val="0"/>
              </a:ext>
            </a:extLst>
          </a:blip>
          <a:srcRect l="1281" r="2" b="2"/>
          <a:stretch/>
        </p:blipFill>
        <p:spPr>
          <a:xfrm>
            <a:off x="1097280" y="2120900"/>
            <a:ext cx="4639736" cy="3748193"/>
          </a:xfrm>
          <a:prstGeom prst="rect">
            <a:avLst/>
          </a:prstGeom>
          <a:noFill/>
        </p:spPr>
      </p:pic>
      <p:sp>
        <p:nvSpPr>
          <p:cNvPr id="4" name="Content Placeholder 3">
            <a:extLst>
              <a:ext uri="{FF2B5EF4-FFF2-40B4-BE49-F238E27FC236}">
                <a16:creationId xmlns:a16="http://schemas.microsoft.com/office/drawing/2014/main" id="{A9123579-3FAD-42C0-9F86-03AE5EEDC674}"/>
              </a:ext>
            </a:extLst>
          </p:cNvPr>
          <p:cNvSpPr>
            <a:spLocks noGrp="1"/>
          </p:cNvSpPr>
          <p:nvPr>
            <p:ph sz="half" idx="2"/>
          </p:nvPr>
        </p:nvSpPr>
        <p:spPr>
          <a:xfrm>
            <a:off x="6515944" y="2120900"/>
            <a:ext cx="4639736" cy="3748194"/>
          </a:xfrm>
        </p:spPr>
        <p:txBody>
          <a:bodyPr>
            <a:normAutofit/>
          </a:bodyPr>
          <a:lstStyle/>
          <a:p>
            <a:pPr algn="ctr"/>
            <a:r>
              <a:rPr lang="en-US" sz="4000" dirty="0">
                <a:solidFill>
                  <a:schemeClr val="tx1"/>
                </a:solidFill>
              </a:rPr>
              <a:t>Information Fuels Imagination</a:t>
            </a:r>
          </a:p>
          <a:p>
            <a:endParaRPr lang="en-US" dirty="0">
              <a:solidFill>
                <a:schemeClr val="tx1"/>
              </a:solidFill>
            </a:endParaRPr>
          </a:p>
          <a:p>
            <a:r>
              <a:rPr lang="en-US" sz="2400" dirty="0">
                <a:solidFill>
                  <a:schemeClr val="tx1"/>
                </a:solidFill>
              </a:rPr>
              <a:t>Halo Canada Project</a:t>
            </a:r>
          </a:p>
          <a:p>
            <a:r>
              <a:rPr lang="en-US" sz="2400" dirty="0">
                <a:solidFill>
                  <a:schemeClr val="tx1"/>
                </a:solidFill>
              </a:rPr>
              <a:t>Sphaera Research</a:t>
            </a:r>
          </a:p>
          <a:p>
            <a:r>
              <a:rPr lang="en-US" sz="2400" dirty="0">
                <a:solidFill>
                  <a:schemeClr val="tx1"/>
                </a:solidFill>
              </a:rPr>
              <a:t>Trinity Centres Foundation</a:t>
            </a:r>
          </a:p>
          <a:p>
            <a:endParaRPr lang="en-US" dirty="0"/>
          </a:p>
        </p:txBody>
      </p:sp>
      <p:sp>
        <p:nvSpPr>
          <p:cNvPr id="2" name="Slide Number Placeholder 1">
            <a:extLst>
              <a:ext uri="{FF2B5EF4-FFF2-40B4-BE49-F238E27FC236}">
                <a16:creationId xmlns:a16="http://schemas.microsoft.com/office/drawing/2014/main" id="{4AE68F83-05EC-884D-AD0E-08AE65BFEF50}"/>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E0E11A1D-E09C-48F7-8F4C-D8113979A85E}" type="slidenum">
              <a:rPr lang="en-US" smtClean="0"/>
              <a:pPr>
                <a:spcAft>
                  <a:spcPts val="600"/>
                </a:spcAft>
              </a:pPr>
              <a:t>20</a:t>
            </a:fld>
            <a:endParaRPr lang="en-US"/>
          </a:p>
        </p:txBody>
      </p:sp>
      <p:pic>
        <p:nvPicPr>
          <p:cNvPr id="8" name="Picture 7" descr="A blue and white logo&#10;&#10;Description automatically generated">
            <a:extLst>
              <a:ext uri="{FF2B5EF4-FFF2-40B4-BE49-F238E27FC236}">
                <a16:creationId xmlns:a16="http://schemas.microsoft.com/office/drawing/2014/main" id="{330AD7E5-F62D-F429-67D5-8A3CC0515F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1200" y="511487"/>
            <a:ext cx="2434480" cy="1225873"/>
          </a:xfrm>
          <a:prstGeom prst="rect">
            <a:avLst/>
          </a:prstGeom>
        </p:spPr>
      </p:pic>
    </p:spTree>
    <p:extLst>
      <p:ext uri="{BB962C8B-B14F-4D97-AF65-F5344CB8AC3E}">
        <p14:creationId xmlns:p14="http://schemas.microsoft.com/office/powerpoint/2010/main" val="10582907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448260"/>
            <a:ext cx="12192000" cy="923330"/>
          </a:xfrm>
          <a:prstGeom prst="rect">
            <a:avLst/>
          </a:prstGeom>
          <a:solidFill>
            <a:schemeClr val="tx1"/>
          </a:solidFill>
        </p:spPr>
        <p:txBody>
          <a:bodyPr wrap="square" rtlCol="0">
            <a:spAutoFit/>
          </a:bodyPr>
          <a:lstStyle/>
          <a:p>
            <a:r>
              <a:rPr lang="en-US" sz="5400" dirty="0"/>
              <a:t>        </a:t>
            </a:r>
            <a:r>
              <a:rPr lang="en-US" sz="5400" dirty="0">
                <a:solidFill>
                  <a:schemeClr val="bg1">
                    <a:lumMod val="85000"/>
                  </a:schemeClr>
                </a:solidFill>
              </a:rPr>
              <a:t>Risk of Closure – Indicators </a:t>
            </a:r>
            <a:endParaRPr lang="en-CA" sz="54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021240" y="448260"/>
            <a:ext cx="1491887" cy="731316"/>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21</a:t>
            </a:fld>
            <a:endParaRPr lang="en-US" sz="1600" dirty="0"/>
          </a:p>
        </p:txBody>
      </p:sp>
      <p:sp>
        <p:nvSpPr>
          <p:cNvPr id="3" name="TextBox 2">
            <a:extLst>
              <a:ext uri="{FF2B5EF4-FFF2-40B4-BE49-F238E27FC236}">
                <a16:creationId xmlns:a16="http://schemas.microsoft.com/office/drawing/2014/main" id="{B767C106-191D-74A1-9348-3845F1A25EF4}"/>
              </a:ext>
            </a:extLst>
          </p:cNvPr>
          <p:cNvSpPr txBox="1"/>
          <p:nvPr/>
        </p:nvSpPr>
        <p:spPr>
          <a:xfrm>
            <a:off x="877824" y="1545971"/>
            <a:ext cx="10726743" cy="5000600"/>
          </a:xfrm>
          <a:prstGeom prst="rect">
            <a:avLst/>
          </a:prstGeom>
          <a:noFill/>
        </p:spPr>
        <p:txBody>
          <a:bodyPr wrap="square" rtlCol="0">
            <a:spAutoFit/>
          </a:bodyPr>
          <a:lstStyle/>
          <a:p>
            <a:pPr lvl="0" algn="l" rtl="0">
              <a:lnSpc>
                <a:spcPct val="87545"/>
              </a:lnSpc>
              <a:spcBef>
                <a:spcPts val="0"/>
              </a:spcBef>
              <a:spcAft>
                <a:spcPts val="0"/>
              </a:spcAft>
              <a:buClr>
                <a:schemeClr val="dk1"/>
              </a:buClr>
              <a:buSzPts val="1100"/>
            </a:pPr>
            <a:r>
              <a:rPr lang="en-US" sz="3200" dirty="0">
                <a:highlight>
                  <a:schemeClr val="lt1"/>
                </a:highlight>
                <a:latin typeface="Calibri" panose="020F0502020204030204" pitchFamily="34" charset="0"/>
                <a:ea typeface="Calibri" panose="020F0502020204030204" pitchFamily="34" charset="0"/>
                <a:cs typeface="Calibri" panose="020F0502020204030204" pitchFamily="34" charset="0"/>
              </a:rPr>
              <a:t>Studied 4300 Canadian churches that closed between 2009 and 2018. Examined the T3010 records over 5 years and observed the following common characteristics:</a:t>
            </a:r>
          </a:p>
          <a:p>
            <a:pPr marL="0" lvl="0" indent="0" algn="l" rtl="0">
              <a:lnSpc>
                <a:spcPct val="87545"/>
              </a:lnSpc>
              <a:spcBef>
                <a:spcPts val="0"/>
              </a:spcBef>
              <a:spcAft>
                <a:spcPts val="0"/>
              </a:spcAft>
              <a:buClr>
                <a:schemeClr val="dk1"/>
              </a:buClr>
              <a:buSzPts val="1100"/>
              <a:buNone/>
            </a:pPr>
            <a:endParaRPr lang="en-US"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endParaRPr>
          </a:p>
          <a:p>
            <a:pPr marL="628650" lvl="1" indent="-171450">
              <a:lnSpc>
                <a:spcPct val="87545"/>
              </a:lnSpc>
              <a:buSzPts val="1100"/>
              <a:buFont typeface="Arial" panose="020B0604020202020204" pitchFamily="34" charset="0"/>
              <a:buChar char="•"/>
            </a:pPr>
            <a:r>
              <a:rPr lang="en-US" sz="32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An </a:t>
            </a:r>
            <a:r>
              <a:rPr lang="en-US" sz="3200" b="1"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annual deficit </a:t>
            </a:r>
            <a:r>
              <a:rPr lang="en-US" sz="32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for three or more years consecutively</a:t>
            </a:r>
          </a:p>
          <a:p>
            <a:pPr marL="628650" lvl="1" indent="-171450">
              <a:lnSpc>
                <a:spcPct val="87545"/>
              </a:lnSpc>
              <a:buSzPts val="1100"/>
              <a:buFont typeface="Arial" panose="020B0604020202020204" pitchFamily="34" charset="0"/>
              <a:buChar char="•"/>
            </a:pPr>
            <a:r>
              <a:rPr lang="en-US" sz="3200" b="1"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Annual expenses </a:t>
            </a:r>
            <a:r>
              <a:rPr lang="en-US" sz="32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running </a:t>
            </a:r>
            <a:r>
              <a:rPr lang="en-US" sz="3200" b="1"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30% higher than revenue</a:t>
            </a:r>
          </a:p>
          <a:p>
            <a:pPr marL="628650" lvl="1" indent="-171450">
              <a:lnSpc>
                <a:spcPct val="87545"/>
              </a:lnSpc>
              <a:buSzPts val="1100"/>
              <a:buFont typeface="Arial" panose="020B0604020202020204" pitchFamily="34" charset="0"/>
              <a:buChar char="•"/>
            </a:pPr>
            <a:r>
              <a:rPr lang="en-US" sz="3200" b="1"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Cash and Long-term investments </a:t>
            </a:r>
            <a:r>
              <a:rPr lang="en-US" sz="32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equaling </a:t>
            </a:r>
            <a:r>
              <a:rPr lang="en-US" sz="3200" b="1"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less than three times the annual deficit</a:t>
            </a:r>
          </a:p>
          <a:p>
            <a:pPr marL="628650" lvl="1" indent="-171450">
              <a:lnSpc>
                <a:spcPct val="87545"/>
              </a:lnSpc>
              <a:buSzPts val="1100"/>
              <a:buFont typeface="Arial" panose="020B0604020202020204" pitchFamily="34" charset="0"/>
              <a:buChar char="•"/>
            </a:pPr>
            <a:r>
              <a:rPr lang="en-US" sz="3200" b="1"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Occupancy</a:t>
            </a:r>
            <a:r>
              <a:rPr lang="en-US" sz="32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 costs totaling </a:t>
            </a:r>
            <a:r>
              <a:rPr lang="en-US" sz="3200" b="1"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30% or more of annual expenses</a:t>
            </a:r>
          </a:p>
          <a:p>
            <a:pPr marL="628650" lvl="1" indent="-171450">
              <a:lnSpc>
                <a:spcPct val="87545"/>
              </a:lnSpc>
              <a:buSzPts val="1100"/>
              <a:buFont typeface="Arial" panose="020B0604020202020204" pitchFamily="34" charset="0"/>
              <a:buChar char="•"/>
            </a:pPr>
            <a:r>
              <a:rPr lang="en-US" sz="3200" b="1"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Staffing</a:t>
            </a:r>
            <a:r>
              <a:rPr lang="en-US" sz="32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 costs greater than </a:t>
            </a:r>
            <a:r>
              <a:rPr lang="en-US" sz="3200" b="1"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60% of total expense </a:t>
            </a:r>
          </a:p>
          <a:p>
            <a:pPr marL="0" lvl="0" indent="0" algn="l" rtl="0">
              <a:lnSpc>
                <a:spcPct val="87545"/>
              </a:lnSpc>
              <a:spcBef>
                <a:spcPts val="0"/>
              </a:spcBef>
              <a:spcAft>
                <a:spcPts val="0"/>
              </a:spcAft>
              <a:buClr>
                <a:schemeClr val="dk1"/>
              </a:buClr>
              <a:buSzPts val="1100"/>
              <a:buNone/>
            </a:pPr>
            <a:endParaRPr lang="en-US"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endParaRPr>
          </a:p>
          <a:p>
            <a:pPr marL="171450" lvl="0" indent="-171450" algn="l" rtl="0">
              <a:lnSpc>
                <a:spcPct val="87545"/>
              </a:lnSpc>
              <a:spcBef>
                <a:spcPts val="0"/>
              </a:spcBef>
              <a:spcAft>
                <a:spcPts val="0"/>
              </a:spcAft>
              <a:buClr>
                <a:schemeClr val="dk1"/>
              </a:buClr>
              <a:buSzPts val="1100"/>
              <a:buFont typeface="Arial" panose="020B0604020202020204" pitchFamily="34" charset="0"/>
              <a:buChar char="•"/>
            </a:pPr>
            <a:endParaRPr lang="en-US"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740008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420098"/>
            <a:ext cx="12192000" cy="923330"/>
          </a:xfrm>
          <a:prstGeom prst="rect">
            <a:avLst/>
          </a:prstGeom>
          <a:solidFill>
            <a:schemeClr val="tx1"/>
          </a:solidFill>
        </p:spPr>
        <p:txBody>
          <a:bodyPr wrap="square" rtlCol="0">
            <a:spAutoFit/>
          </a:bodyPr>
          <a:lstStyle/>
          <a:p>
            <a:r>
              <a:rPr lang="en-US" sz="5400" dirty="0"/>
              <a:t>      </a:t>
            </a:r>
            <a:r>
              <a:rPr lang="en-US" sz="5400" dirty="0">
                <a:solidFill>
                  <a:schemeClr val="bg1">
                    <a:lumMod val="85000"/>
                  </a:schemeClr>
                </a:solidFill>
              </a:rPr>
              <a:t>Risk of Closure – Important Factors</a:t>
            </a:r>
            <a:endParaRPr lang="en-CA" sz="5400" dirty="0">
              <a:solidFill>
                <a:schemeClr val="bg1">
                  <a:lumMod val="85000"/>
                </a:schemeClr>
              </a:solidFill>
            </a:endParaRPr>
          </a:p>
        </p:txBody>
      </p:sp>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22</a:t>
            </a:fld>
            <a:endParaRPr lang="en-US" sz="1600" dirty="0"/>
          </a:p>
        </p:txBody>
      </p:sp>
      <p:sp>
        <p:nvSpPr>
          <p:cNvPr id="3" name="TextBox 2">
            <a:extLst>
              <a:ext uri="{FF2B5EF4-FFF2-40B4-BE49-F238E27FC236}">
                <a16:creationId xmlns:a16="http://schemas.microsoft.com/office/drawing/2014/main" id="{B767C106-191D-74A1-9348-3845F1A25EF4}"/>
              </a:ext>
            </a:extLst>
          </p:cNvPr>
          <p:cNvSpPr txBox="1"/>
          <p:nvPr/>
        </p:nvSpPr>
        <p:spPr>
          <a:xfrm>
            <a:off x="731520" y="1545971"/>
            <a:ext cx="11186160" cy="4884992"/>
          </a:xfrm>
          <a:prstGeom prst="rect">
            <a:avLst/>
          </a:prstGeom>
          <a:noFill/>
        </p:spPr>
        <p:txBody>
          <a:bodyPr wrap="square" rtlCol="0">
            <a:spAutoFit/>
          </a:bodyPr>
          <a:lstStyle/>
          <a:p>
            <a:pPr marL="457200" lvl="0" indent="-457200" algn="l" rtl="0">
              <a:lnSpc>
                <a:spcPct val="87545"/>
              </a:lnSpc>
              <a:spcBef>
                <a:spcPts val="0"/>
              </a:spcBef>
              <a:spcAft>
                <a:spcPts val="1200"/>
              </a:spcAft>
              <a:buClr>
                <a:schemeClr val="dk1"/>
              </a:buClr>
              <a:buSzPts val="1100"/>
              <a:buFont typeface="Wingdings" panose="05000000000000000000" pitchFamily="2" charset="2"/>
              <a:buChar char="q"/>
            </a:pPr>
            <a:r>
              <a:rPr lang="en-US" sz="36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Financial factors are not the only reason a church closes.</a:t>
            </a:r>
          </a:p>
          <a:p>
            <a:pPr marL="457200" indent="-457200">
              <a:lnSpc>
                <a:spcPct val="87545"/>
              </a:lnSpc>
              <a:spcAft>
                <a:spcPts val="1200"/>
              </a:spcAft>
              <a:buClr>
                <a:schemeClr val="dk1"/>
              </a:buClr>
              <a:buSzPts val="1100"/>
              <a:buFont typeface="Wingdings" panose="05000000000000000000" pitchFamily="2" charset="2"/>
              <a:buChar char="q"/>
            </a:pPr>
            <a:r>
              <a:rPr lang="en-US" sz="36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Not all factors were observed in every congregation that closed</a:t>
            </a:r>
          </a:p>
          <a:p>
            <a:pPr marL="457200" lvl="0" indent="-457200" algn="l" rtl="0">
              <a:lnSpc>
                <a:spcPct val="87545"/>
              </a:lnSpc>
              <a:spcBef>
                <a:spcPts val="0"/>
              </a:spcBef>
              <a:spcAft>
                <a:spcPts val="1200"/>
              </a:spcAft>
              <a:buClr>
                <a:schemeClr val="dk1"/>
              </a:buClr>
              <a:buSzPts val="1100"/>
              <a:buFont typeface="Wingdings" panose="05000000000000000000" pitchFamily="2" charset="2"/>
              <a:buChar char="q"/>
            </a:pPr>
            <a:r>
              <a:rPr lang="en-US" sz="3600" b="1" u="sng"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But </a:t>
            </a:r>
            <a:r>
              <a:rPr lang="en-US" sz="36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any of these factors can indicate some risk of potential closure.</a:t>
            </a:r>
          </a:p>
          <a:p>
            <a:pPr marL="457200" lvl="0" indent="-457200" algn="l" rtl="0">
              <a:lnSpc>
                <a:spcPct val="87545"/>
              </a:lnSpc>
              <a:spcBef>
                <a:spcPts val="0"/>
              </a:spcBef>
              <a:spcAft>
                <a:spcPts val="1200"/>
              </a:spcAft>
              <a:buClr>
                <a:schemeClr val="dk1"/>
              </a:buClr>
              <a:buSzPts val="1100"/>
              <a:buFont typeface="Wingdings" panose="05000000000000000000" pitchFamily="2" charset="2"/>
              <a:buChar char="q"/>
            </a:pPr>
            <a:r>
              <a:rPr lang="en-US" sz="36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The presence of three or more of these factors </a:t>
            </a:r>
            <a:r>
              <a:rPr lang="en-US" sz="3600" dirty="0">
                <a:highlight>
                  <a:schemeClr val="lt1"/>
                </a:highlight>
                <a:latin typeface="Calibri" panose="020F0502020204030204" pitchFamily="34" charset="0"/>
                <a:ea typeface="Calibri" panose="020F0502020204030204" pitchFamily="34" charset="0"/>
                <a:cs typeface="Calibri" panose="020F0502020204030204" pitchFamily="34" charset="0"/>
              </a:rPr>
              <a:t>suggests</a:t>
            </a:r>
            <a:r>
              <a:rPr lang="en-US" sz="36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 a high risk of closure within the next 3 to 5 years.</a:t>
            </a:r>
          </a:p>
          <a:p>
            <a:pPr marL="0" lvl="0" indent="0" algn="l" rtl="0">
              <a:lnSpc>
                <a:spcPct val="87545"/>
              </a:lnSpc>
              <a:spcBef>
                <a:spcPts val="0"/>
              </a:spcBef>
              <a:spcAft>
                <a:spcPts val="0"/>
              </a:spcAft>
              <a:buClr>
                <a:schemeClr val="dk1"/>
              </a:buClr>
              <a:buSzPts val="1100"/>
              <a:buNone/>
            </a:pPr>
            <a:endParaRPr lang="en-US"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endParaRPr>
          </a:p>
          <a:p>
            <a:pPr marL="171450" lvl="0" indent="-171450" algn="l" rtl="0">
              <a:lnSpc>
                <a:spcPct val="87545"/>
              </a:lnSpc>
              <a:spcBef>
                <a:spcPts val="0"/>
              </a:spcBef>
              <a:spcAft>
                <a:spcPts val="0"/>
              </a:spcAft>
              <a:buClr>
                <a:schemeClr val="dk1"/>
              </a:buClr>
              <a:buSzPts val="1100"/>
              <a:buFont typeface="Arial" panose="020B0604020202020204" pitchFamily="34" charset="0"/>
              <a:buChar char="•"/>
            </a:pPr>
            <a:endParaRPr lang="en-US"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3086852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923330"/>
          </a:xfrm>
          <a:prstGeom prst="rect">
            <a:avLst/>
          </a:prstGeom>
          <a:solidFill>
            <a:schemeClr val="tx1"/>
          </a:solidFill>
        </p:spPr>
        <p:txBody>
          <a:bodyPr wrap="square" rtlCol="0">
            <a:spAutoFit/>
          </a:bodyPr>
          <a:lstStyle/>
          <a:p>
            <a:r>
              <a:rPr lang="en-US" sz="2800" dirty="0"/>
              <a:t>        </a:t>
            </a:r>
            <a:r>
              <a:rPr lang="en-US" sz="5400" dirty="0">
                <a:solidFill>
                  <a:schemeClr val="bg1">
                    <a:lumMod val="85000"/>
                  </a:schemeClr>
                </a:solidFill>
              </a:rPr>
              <a:t>PCC Assessment of Risk</a:t>
            </a:r>
            <a:endParaRPr lang="en-CA" sz="54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23</a:t>
            </a:fld>
            <a:endParaRPr lang="en-US" sz="1600" dirty="0"/>
          </a:p>
        </p:txBody>
      </p:sp>
      <p:sp>
        <p:nvSpPr>
          <p:cNvPr id="3" name="TextBox 2">
            <a:extLst>
              <a:ext uri="{FF2B5EF4-FFF2-40B4-BE49-F238E27FC236}">
                <a16:creationId xmlns:a16="http://schemas.microsoft.com/office/drawing/2014/main" id="{B767C106-191D-74A1-9348-3845F1A25EF4}"/>
              </a:ext>
            </a:extLst>
          </p:cNvPr>
          <p:cNvSpPr txBox="1"/>
          <p:nvPr/>
        </p:nvSpPr>
        <p:spPr>
          <a:xfrm>
            <a:off x="886968" y="1713309"/>
            <a:ext cx="10626159" cy="1886157"/>
          </a:xfrm>
          <a:prstGeom prst="rect">
            <a:avLst/>
          </a:prstGeom>
          <a:noFill/>
        </p:spPr>
        <p:txBody>
          <a:bodyPr wrap="square" rtlCol="0">
            <a:spAutoFit/>
          </a:bodyPr>
          <a:lstStyle/>
          <a:p>
            <a:pPr marL="0" lvl="0" indent="0" algn="l" rtl="0">
              <a:lnSpc>
                <a:spcPct val="87545"/>
              </a:lnSpc>
              <a:spcBef>
                <a:spcPts val="0"/>
              </a:spcBef>
              <a:spcAft>
                <a:spcPts val="0"/>
              </a:spcAft>
              <a:buClr>
                <a:schemeClr val="dk1"/>
              </a:buClr>
              <a:buSzPts val="1100"/>
              <a:buNone/>
            </a:pPr>
            <a:r>
              <a:rPr lang="en-US" sz="28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Requested the T3010 financial records for PCC congregations for the years between 2016-2020. 769 congregation</a:t>
            </a:r>
            <a:r>
              <a:rPr lang="en-US" sz="2800" dirty="0">
                <a:highlight>
                  <a:schemeClr val="lt1"/>
                </a:highlight>
                <a:latin typeface="Calibri" panose="020F0502020204030204" pitchFamily="34" charset="0"/>
                <a:ea typeface="Calibri" panose="020F0502020204030204" pitchFamily="34" charset="0"/>
                <a:cs typeface="Calibri" panose="020F0502020204030204" pitchFamily="34" charset="0"/>
              </a:rPr>
              <a:t>’</a:t>
            </a:r>
            <a:r>
              <a:rPr lang="en-US" sz="28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s records were examined</a:t>
            </a:r>
          </a:p>
          <a:p>
            <a:pPr marL="0" lvl="0" indent="0" algn="l" rtl="0">
              <a:lnSpc>
                <a:spcPct val="87545"/>
              </a:lnSpc>
              <a:spcBef>
                <a:spcPts val="0"/>
              </a:spcBef>
              <a:spcAft>
                <a:spcPts val="0"/>
              </a:spcAft>
              <a:buClr>
                <a:schemeClr val="dk1"/>
              </a:buClr>
              <a:buSzPts val="1100"/>
              <a:buNone/>
            </a:pPr>
            <a:endParaRPr lang="en-US" sz="2800" dirty="0">
              <a:highlight>
                <a:schemeClr val="lt1"/>
              </a:highligh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87545"/>
              </a:lnSpc>
              <a:spcBef>
                <a:spcPts val="0"/>
              </a:spcBef>
              <a:spcAft>
                <a:spcPts val="0"/>
              </a:spcAft>
              <a:buClr>
                <a:schemeClr val="dk1"/>
              </a:buClr>
              <a:buSzPts val="1100"/>
              <a:buNone/>
            </a:pPr>
            <a:r>
              <a:rPr lang="en-US" sz="2800" dirty="0">
                <a:solidFill>
                  <a:schemeClr val="tx1"/>
                </a:solidFill>
                <a:highlight>
                  <a:schemeClr val="lt1"/>
                </a:highlight>
                <a:latin typeface="Calibri" panose="020F0502020204030204" pitchFamily="34" charset="0"/>
                <a:ea typeface="Calibri" panose="020F0502020204030204" pitchFamily="34" charset="0"/>
                <a:cs typeface="Calibri" panose="020F0502020204030204" pitchFamily="34" charset="0"/>
              </a:rPr>
              <a:t>The categories examined included: </a:t>
            </a:r>
          </a:p>
          <a:p>
            <a:endParaRPr lang="en-CA" dirty="0"/>
          </a:p>
        </p:txBody>
      </p:sp>
      <p:pic>
        <p:nvPicPr>
          <p:cNvPr id="2" name="Picture 1">
            <a:extLst>
              <a:ext uri="{FF2B5EF4-FFF2-40B4-BE49-F238E27FC236}">
                <a16:creationId xmlns:a16="http://schemas.microsoft.com/office/drawing/2014/main" id="{82944E27-BFD2-7030-DB49-58A427CDE806}"/>
              </a:ext>
            </a:extLst>
          </p:cNvPr>
          <p:cNvPicPr>
            <a:picLocks noChangeAspect="1"/>
          </p:cNvPicPr>
          <p:nvPr/>
        </p:nvPicPr>
        <p:blipFill rotWithShape="1">
          <a:blip r:embed="rId3"/>
          <a:srcRect r="68478" b="45470"/>
          <a:stretch/>
        </p:blipFill>
        <p:spPr>
          <a:xfrm>
            <a:off x="886968" y="3325146"/>
            <a:ext cx="4586201" cy="3026431"/>
          </a:xfrm>
          <a:prstGeom prst="rect">
            <a:avLst/>
          </a:prstGeom>
        </p:spPr>
      </p:pic>
      <p:pic>
        <p:nvPicPr>
          <p:cNvPr id="5" name="Picture 4">
            <a:extLst>
              <a:ext uri="{FF2B5EF4-FFF2-40B4-BE49-F238E27FC236}">
                <a16:creationId xmlns:a16="http://schemas.microsoft.com/office/drawing/2014/main" id="{19E653A1-78F5-008E-7B06-92ACE2053E3D}"/>
              </a:ext>
            </a:extLst>
          </p:cNvPr>
          <p:cNvPicPr>
            <a:picLocks noChangeAspect="1"/>
          </p:cNvPicPr>
          <p:nvPr/>
        </p:nvPicPr>
        <p:blipFill rotWithShape="1">
          <a:blip r:embed="rId3"/>
          <a:srcRect t="61458" r="68789"/>
          <a:stretch/>
        </p:blipFill>
        <p:spPr>
          <a:xfrm>
            <a:off x="6718833" y="3429000"/>
            <a:ext cx="4330050" cy="2039760"/>
          </a:xfrm>
          <a:prstGeom prst="rect">
            <a:avLst/>
          </a:prstGeom>
        </p:spPr>
      </p:pic>
    </p:spTree>
    <p:extLst>
      <p:ext uri="{BB962C8B-B14F-4D97-AF65-F5344CB8AC3E}">
        <p14:creationId xmlns:p14="http://schemas.microsoft.com/office/powerpoint/2010/main" val="3890807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Results of Risk Assessment  – 2016 to 2019</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24</a:t>
            </a:fld>
            <a:endParaRPr lang="en-US" sz="1600" dirty="0"/>
          </a:p>
        </p:txBody>
      </p:sp>
      <p:pic>
        <p:nvPicPr>
          <p:cNvPr id="3" name="Picture 2">
            <a:extLst>
              <a:ext uri="{FF2B5EF4-FFF2-40B4-BE49-F238E27FC236}">
                <a16:creationId xmlns:a16="http://schemas.microsoft.com/office/drawing/2014/main" id="{5721B2BE-C8F3-8807-A182-15DDF8DAEF84}"/>
              </a:ext>
            </a:extLst>
          </p:cNvPr>
          <p:cNvPicPr>
            <a:picLocks noChangeAspect="1"/>
          </p:cNvPicPr>
          <p:nvPr/>
        </p:nvPicPr>
        <p:blipFill>
          <a:blip r:embed="rId3"/>
          <a:stretch>
            <a:fillRect/>
          </a:stretch>
        </p:blipFill>
        <p:spPr>
          <a:xfrm>
            <a:off x="278526" y="1420835"/>
            <a:ext cx="11764013" cy="4487595"/>
          </a:xfrm>
          <a:prstGeom prst="rect">
            <a:avLst/>
          </a:prstGeom>
        </p:spPr>
      </p:pic>
    </p:spTree>
    <p:extLst>
      <p:ext uri="{BB962C8B-B14F-4D97-AF65-F5344CB8AC3E}">
        <p14:creationId xmlns:p14="http://schemas.microsoft.com/office/powerpoint/2010/main" val="127024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solidFill>
                  <a:schemeClr val="bg1">
                    <a:lumMod val="85000"/>
                  </a:schemeClr>
                </a:solidFill>
              </a:rPr>
              <a:t>	National Risk Results Highlights – 2016 to 2019</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25</a:t>
            </a:fld>
            <a:endParaRPr lang="en-US" sz="1600" dirty="0"/>
          </a:p>
        </p:txBody>
      </p:sp>
      <p:sp>
        <p:nvSpPr>
          <p:cNvPr id="2" name="TextBox 1">
            <a:extLst>
              <a:ext uri="{FF2B5EF4-FFF2-40B4-BE49-F238E27FC236}">
                <a16:creationId xmlns:a16="http://schemas.microsoft.com/office/drawing/2014/main" id="{A89E28E7-67D5-E588-A3E0-F91512DB4BD9}"/>
              </a:ext>
            </a:extLst>
          </p:cNvPr>
          <p:cNvSpPr txBox="1"/>
          <p:nvPr/>
        </p:nvSpPr>
        <p:spPr>
          <a:xfrm>
            <a:off x="418408" y="1104900"/>
            <a:ext cx="11592617" cy="5216813"/>
          </a:xfrm>
          <a:prstGeom prst="rect">
            <a:avLst/>
          </a:prstGeom>
          <a:noFill/>
          <a:ln w="57150">
            <a:solidFill>
              <a:schemeClr val="tx1"/>
            </a:solidFill>
          </a:ln>
        </p:spPr>
        <p:txBody>
          <a:bodyPr wrap="square" rtlCol="0">
            <a:spAutoFit/>
          </a:bodyPr>
          <a:lstStyle/>
          <a:p>
            <a:pPr>
              <a:spcAft>
                <a:spcPts val="600"/>
              </a:spcAft>
            </a:pPr>
            <a:r>
              <a:rPr lang="en-US" sz="2400" b="1" dirty="0">
                <a:latin typeface="Calibri" panose="020F0502020204030204" pitchFamily="34" charset="0"/>
                <a:ea typeface="Calibri" panose="020F0502020204030204" pitchFamily="34" charset="0"/>
                <a:cs typeface="Calibri" panose="020F0502020204030204" pitchFamily="34" charset="0"/>
              </a:rPr>
              <a:t>REVENUE</a:t>
            </a:r>
          </a:p>
          <a:p>
            <a:pPr>
              <a:spcAft>
                <a:spcPts val="600"/>
              </a:spcAft>
            </a:pPr>
            <a:r>
              <a:rPr lang="en-US" sz="2000" dirty="0">
                <a:latin typeface="Calibri" panose="020F0502020204030204" pitchFamily="34" charset="0"/>
                <a:ea typeface="Calibri" panose="020F0502020204030204" pitchFamily="34" charset="0"/>
                <a:cs typeface="Calibri" panose="020F0502020204030204" pitchFamily="34" charset="0"/>
              </a:rPr>
              <a:t>Relative to many other mainline denominations,  PCC congregations showed a relatively stable to positive financial picture overall</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Cash and short-term investments rose by 51%</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Long-term investments increased by 20%</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average overall revenue per congregation remained about the same at $206K, more than $22K above annual expenditures.</a:t>
            </a:r>
          </a:p>
          <a:p>
            <a:pPr marL="285750" indent="-285750">
              <a:spcAft>
                <a:spcPts val="600"/>
              </a:spcAft>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US" sz="2000" dirty="0">
                <a:latin typeface="Calibri" panose="020F0502020204030204" pitchFamily="34" charset="0"/>
                <a:ea typeface="Calibri" panose="020F0502020204030204" pitchFamily="34" charset="0"/>
                <a:cs typeface="Calibri" panose="020F0502020204030204" pitchFamily="34" charset="0"/>
              </a:rPr>
              <a:t>While performing well overall</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21% of congregations (158) saw cash and short-term investments decline by more than 30%</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9% saw the value of charitable receipts decline by more than 30%</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11% saw total assets decline by more than 30%</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10% saw total revenues decline by more than 30%</a:t>
            </a:r>
          </a:p>
          <a:p>
            <a:pPr marL="285750" indent="-285750">
              <a:spcAft>
                <a:spcPts val="600"/>
              </a:spcAft>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305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National Risk Highlights – 2016 to 2019</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26</a:t>
            </a:fld>
            <a:endParaRPr lang="en-US" sz="1600" dirty="0"/>
          </a:p>
        </p:txBody>
      </p:sp>
      <p:sp>
        <p:nvSpPr>
          <p:cNvPr id="3" name="TextBox 2">
            <a:extLst>
              <a:ext uri="{FF2B5EF4-FFF2-40B4-BE49-F238E27FC236}">
                <a16:creationId xmlns:a16="http://schemas.microsoft.com/office/drawing/2014/main" id="{62E6D566-BF34-9057-E604-85FF7907561B}"/>
              </a:ext>
            </a:extLst>
          </p:cNvPr>
          <p:cNvSpPr txBox="1"/>
          <p:nvPr/>
        </p:nvSpPr>
        <p:spPr>
          <a:xfrm>
            <a:off x="409228" y="1207008"/>
            <a:ext cx="11487116" cy="5202732"/>
          </a:xfrm>
          <a:prstGeom prst="rect">
            <a:avLst/>
          </a:prstGeom>
          <a:noFill/>
          <a:ln w="57150">
            <a:solidFill>
              <a:schemeClr val="tx1"/>
            </a:solidFill>
          </a:ln>
        </p:spPr>
        <p:txBody>
          <a:bodyPr wrap="square" rtlCol="0">
            <a:spAutoFit/>
          </a:bodyPr>
          <a:lstStyle/>
          <a:p>
            <a:pPr>
              <a:spcAft>
                <a:spcPts val="600"/>
              </a:spcAft>
            </a:pPr>
            <a:r>
              <a:rPr lang="en-US" sz="2000" b="1" dirty="0">
                <a:latin typeface="Calibri" panose="020F0502020204030204" pitchFamily="34" charset="0"/>
                <a:ea typeface="Calibri" panose="020F0502020204030204" pitchFamily="34" charset="0"/>
                <a:cs typeface="Calibri" panose="020F0502020204030204" pitchFamily="34" charset="0"/>
              </a:rPr>
              <a:t>EXPENSE</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54% of PCC churches saw occupancy costs increase by more than 30%</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60% saw management and administration costs rise more than 30%</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15% saw compensation costs increase every year</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12% saw their total expenses increase every year</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19% saw their total expenses increase by more than 30%</a:t>
            </a:r>
          </a:p>
          <a:p>
            <a:pPr marL="285750" indent="-285750">
              <a:spcAft>
                <a:spcPts val="1200"/>
              </a:spcAft>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US" sz="2000" b="1" dirty="0">
                <a:latin typeface="Calibri" panose="020F0502020204030204" pitchFamily="34" charset="0"/>
                <a:ea typeface="Calibri" panose="020F0502020204030204" pitchFamily="34" charset="0"/>
                <a:cs typeface="Calibri" panose="020F0502020204030204" pitchFamily="34" charset="0"/>
              </a:rPr>
              <a:t>COVID Year One</a:t>
            </a:r>
          </a:p>
          <a:p>
            <a:pPr marL="171450" indent="-1714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27% saw cash and short-term investments decline</a:t>
            </a:r>
          </a:p>
          <a:p>
            <a:pPr marL="171450" indent="-1714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70% saw a decline in receipted charitable donations</a:t>
            </a:r>
          </a:p>
          <a:p>
            <a:pPr marL="171450" indent="-1714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18% saw their occupancy costs increase (</a:t>
            </a:r>
            <a:r>
              <a:rPr lang="en-US" sz="2000" u="sng" dirty="0">
                <a:latin typeface="Calibri" panose="020F0502020204030204" pitchFamily="34" charset="0"/>
                <a:ea typeface="Calibri" panose="020F0502020204030204" pitchFamily="34" charset="0"/>
                <a:cs typeface="Calibri" panose="020F0502020204030204" pitchFamily="34" charset="0"/>
              </a:rPr>
              <a:t>despite decreased revenue</a:t>
            </a:r>
            <a:r>
              <a:rPr lang="en-US" sz="2000" dirty="0">
                <a:latin typeface="Calibri" panose="020F0502020204030204" pitchFamily="34" charset="0"/>
                <a:ea typeface="Calibri" panose="020F0502020204030204" pitchFamily="34" charset="0"/>
                <a:cs typeface="Calibri" panose="020F0502020204030204" pitchFamily="34" charset="0"/>
              </a:rPr>
              <a:t>) </a:t>
            </a:r>
          </a:p>
          <a:p>
            <a:pPr marL="171450" indent="-1714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68% saw a decline in total revenue</a:t>
            </a:r>
          </a:p>
          <a:p>
            <a:pPr marL="171450" indent="-1714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21% saw an increase in total expenses</a:t>
            </a:r>
          </a:p>
        </p:txBody>
      </p:sp>
    </p:spTree>
    <p:extLst>
      <p:ext uri="{BB962C8B-B14F-4D97-AF65-F5344CB8AC3E}">
        <p14:creationId xmlns:p14="http://schemas.microsoft.com/office/powerpoint/2010/main" val="3774750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National Risk Highlights</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27</a:t>
            </a:fld>
            <a:endParaRPr lang="en-US" sz="1600" dirty="0"/>
          </a:p>
        </p:txBody>
      </p:sp>
      <p:pic>
        <p:nvPicPr>
          <p:cNvPr id="5" name="Picture 4">
            <a:extLst>
              <a:ext uri="{FF2B5EF4-FFF2-40B4-BE49-F238E27FC236}">
                <a16:creationId xmlns:a16="http://schemas.microsoft.com/office/drawing/2014/main" id="{FAD085D7-631D-23F2-5100-C4A78D0C1853}"/>
              </a:ext>
            </a:extLst>
          </p:cNvPr>
          <p:cNvPicPr>
            <a:picLocks noChangeAspect="1"/>
          </p:cNvPicPr>
          <p:nvPr/>
        </p:nvPicPr>
        <p:blipFill>
          <a:blip r:embed="rId3"/>
          <a:stretch>
            <a:fillRect/>
          </a:stretch>
        </p:blipFill>
        <p:spPr>
          <a:xfrm>
            <a:off x="175436" y="1111245"/>
            <a:ext cx="9144001" cy="2133600"/>
          </a:xfrm>
          <a:prstGeom prst="rect">
            <a:avLst/>
          </a:prstGeom>
        </p:spPr>
      </p:pic>
      <p:pic>
        <p:nvPicPr>
          <p:cNvPr id="9" name="Picture 8">
            <a:extLst>
              <a:ext uri="{FF2B5EF4-FFF2-40B4-BE49-F238E27FC236}">
                <a16:creationId xmlns:a16="http://schemas.microsoft.com/office/drawing/2014/main" id="{10B141FD-D208-9EC0-4E3A-4D981B21DD8F}"/>
              </a:ext>
            </a:extLst>
          </p:cNvPr>
          <p:cNvPicPr>
            <a:picLocks noChangeAspect="1"/>
          </p:cNvPicPr>
          <p:nvPr/>
        </p:nvPicPr>
        <p:blipFill>
          <a:blip r:embed="rId4"/>
          <a:stretch>
            <a:fillRect/>
          </a:stretch>
        </p:blipFill>
        <p:spPr>
          <a:xfrm>
            <a:off x="175436" y="4171950"/>
            <a:ext cx="11937999" cy="1449614"/>
          </a:xfrm>
          <a:prstGeom prst="rect">
            <a:avLst/>
          </a:prstGeom>
        </p:spPr>
      </p:pic>
      <p:sp>
        <p:nvSpPr>
          <p:cNvPr id="10" name="Oval 9">
            <a:extLst>
              <a:ext uri="{FF2B5EF4-FFF2-40B4-BE49-F238E27FC236}">
                <a16:creationId xmlns:a16="http://schemas.microsoft.com/office/drawing/2014/main" id="{A3466BA9-27A9-D6F8-C58E-D762100EDEA8}"/>
              </a:ext>
            </a:extLst>
          </p:cNvPr>
          <p:cNvSpPr/>
          <p:nvPr/>
        </p:nvSpPr>
        <p:spPr>
          <a:xfrm>
            <a:off x="9799649" y="1368651"/>
            <a:ext cx="1973943" cy="213360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High Risk 4%</a:t>
            </a:r>
          </a:p>
          <a:p>
            <a:pPr algn="ctr"/>
            <a:endParaRPr lang="en-US" sz="2000" dirty="0"/>
          </a:p>
          <a:p>
            <a:pPr algn="ctr"/>
            <a:r>
              <a:rPr lang="en-US" sz="2000" dirty="0"/>
              <a:t>Moderate</a:t>
            </a:r>
          </a:p>
          <a:p>
            <a:pPr algn="ctr"/>
            <a:r>
              <a:rPr lang="en-US" sz="2000" dirty="0"/>
              <a:t>15%</a:t>
            </a:r>
            <a:endParaRPr lang="en-CA" sz="2000" dirty="0"/>
          </a:p>
        </p:txBody>
      </p:sp>
    </p:spTree>
    <p:extLst>
      <p:ext uri="{BB962C8B-B14F-4D97-AF65-F5344CB8AC3E}">
        <p14:creationId xmlns:p14="http://schemas.microsoft.com/office/powerpoint/2010/main" val="2854587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National Risk Highlights</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28</a:t>
            </a:fld>
            <a:endParaRPr lang="en-US" sz="1600" dirty="0"/>
          </a:p>
        </p:txBody>
      </p:sp>
      <p:graphicFrame>
        <p:nvGraphicFramePr>
          <p:cNvPr id="2" name="Chart 1">
            <a:extLst>
              <a:ext uri="{FF2B5EF4-FFF2-40B4-BE49-F238E27FC236}">
                <a16:creationId xmlns:a16="http://schemas.microsoft.com/office/drawing/2014/main" id="{6BF9505D-2346-3211-AF82-8D7A026AFB45}"/>
              </a:ext>
            </a:extLst>
          </p:cNvPr>
          <p:cNvGraphicFramePr>
            <a:graphicFrameLocks/>
          </p:cNvGraphicFramePr>
          <p:nvPr>
            <p:extLst>
              <p:ext uri="{D42A27DB-BD31-4B8C-83A1-F6EECF244321}">
                <p14:modId xmlns:p14="http://schemas.microsoft.com/office/powerpoint/2010/main" val="1886572515"/>
              </p:ext>
            </p:extLst>
          </p:nvPr>
        </p:nvGraphicFramePr>
        <p:xfrm>
          <a:off x="1038226" y="1133475"/>
          <a:ext cx="11031854" cy="5422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4825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72F654-7A3C-448F-A8D6-717A71E66EB8}"/>
              </a:ext>
            </a:extLst>
          </p:cNvPr>
          <p:cNvSpPr/>
          <p:nvPr/>
        </p:nvSpPr>
        <p:spPr>
          <a:xfrm>
            <a:off x="-111272" y="2077744"/>
            <a:ext cx="12192000" cy="3122022"/>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8" name="Oval 7">
            <a:extLst>
              <a:ext uri="{FF2B5EF4-FFF2-40B4-BE49-F238E27FC236}">
                <a16:creationId xmlns:a16="http://schemas.microsoft.com/office/drawing/2014/main" id="{D336EC5B-5E34-4BFD-8B8E-FC970C4A646B}"/>
              </a:ext>
            </a:extLst>
          </p:cNvPr>
          <p:cNvSpPr/>
          <p:nvPr/>
        </p:nvSpPr>
        <p:spPr>
          <a:xfrm>
            <a:off x="2313602" y="853432"/>
            <a:ext cx="2160000" cy="2160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pic>
        <p:nvPicPr>
          <p:cNvPr id="7" name="Picture 6">
            <a:extLst>
              <a:ext uri="{FF2B5EF4-FFF2-40B4-BE49-F238E27FC236}">
                <a16:creationId xmlns:a16="http://schemas.microsoft.com/office/drawing/2014/main" id="{123F223D-A891-4527-B467-3F79BD62AC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7963" y="1307664"/>
            <a:ext cx="1251278" cy="1251278"/>
          </a:xfrm>
          <a:prstGeom prst="rect">
            <a:avLst/>
          </a:prstGeom>
        </p:spPr>
      </p:pic>
      <p:sp>
        <p:nvSpPr>
          <p:cNvPr id="2" name="Title 1">
            <a:extLst>
              <a:ext uri="{FF2B5EF4-FFF2-40B4-BE49-F238E27FC236}">
                <a16:creationId xmlns:a16="http://schemas.microsoft.com/office/drawing/2014/main" id="{AC74FB41-287F-4F91-9A4A-667C1BF94BB5}"/>
              </a:ext>
            </a:extLst>
          </p:cNvPr>
          <p:cNvSpPr>
            <a:spLocks noGrp="1"/>
          </p:cNvSpPr>
          <p:nvPr>
            <p:ph type="title"/>
          </p:nvPr>
        </p:nvSpPr>
        <p:spPr>
          <a:xfrm>
            <a:off x="4391025" y="2961285"/>
            <a:ext cx="7673381" cy="1410690"/>
          </a:xfrm>
        </p:spPr>
        <p:txBody>
          <a:bodyPr>
            <a:noAutofit/>
          </a:bodyPr>
          <a:lstStyle/>
          <a:p>
            <a:r>
              <a:rPr lang="en-US" sz="4400" dirty="0">
                <a:solidFill>
                  <a:schemeClr val="bg1"/>
                </a:solidFill>
              </a:rPr>
              <a:t>Congregation Risk Assessment with Building Survey Data</a:t>
            </a:r>
            <a:endParaRPr lang="en-US" sz="2800" dirty="0">
              <a:solidFill>
                <a:schemeClr val="bg1"/>
              </a:solidFill>
            </a:endParaRPr>
          </a:p>
        </p:txBody>
      </p:sp>
      <p:sp>
        <p:nvSpPr>
          <p:cNvPr id="6" name="TextBox 5">
            <a:extLst>
              <a:ext uri="{FF2B5EF4-FFF2-40B4-BE49-F238E27FC236}">
                <a16:creationId xmlns:a16="http://schemas.microsoft.com/office/drawing/2014/main" id="{10FA96AF-0E53-40CF-B0E1-444B01B3458B}"/>
              </a:ext>
            </a:extLst>
          </p:cNvPr>
          <p:cNvSpPr txBox="1"/>
          <p:nvPr/>
        </p:nvSpPr>
        <p:spPr>
          <a:xfrm>
            <a:off x="4670425" y="5446626"/>
            <a:ext cx="7521575" cy="523220"/>
          </a:xfrm>
          <a:prstGeom prst="rect">
            <a:avLst/>
          </a:prstGeom>
          <a:noFill/>
        </p:spPr>
        <p:txBody>
          <a:bodyPr wrap="square" rtlCol="0">
            <a:spAutoFit/>
          </a:bodyPr>
          <a:lstStyle/>
          <a:p>
            <a:r>
              <a:rPr lang="en-US" sz="2800" dirty="0">
                <a:latin typeface="Roboto Medium" panose="02000000000000000000" pitchFamily="2" charset="0"/>
                <a:ea typeface="Roboto Medium" panose="02000000000000000000" pitchFamily="2" charset="0"/>
              </a:rPr>
              <a:t>Mike Wood Daly &amp; Karen Plater</a:t>
            </a:r>
          </a:p>
        </p:txBody>
      </p:sp>
      <p:sp>
        <p:nvSpPr>
          <p:cNvPr id="3" name="Slide Number Placeholder 2">
            <a:extLst>
              <a:ext uri="{FF2B5EF4-FFF2-40B4-BE49-F238E27FC236}">
                <a16:creationId xmlns:a16="http://schemas.microsoft.com/office/drawing/2014/main" id="{E51F8543-8076-4342-9C13-1C488E357FDC}"/>
              </a:ext>
            </a:extLst>
          </p:cNvPr>
          <p:cNvSpPr>
            <a:spLocks noGrp="1"/>
          </p:cNvSpPr>
          <p:nvPr>
            <p:ph type="sldNum" sz="quarter" idx="12"/>
          </p:nvPr>
        </p:nvSpPr>
        <p:spPr>
          <a:xfrm>
            <a:off x="8585200" y="6381750"/>
            <a:ext cx="2743200" cy="365125"/>
          </a:xfrm>
        </p:spPr>
        <p:txBody>
          <a:bodyPr/>
          <a:lstStyle/>
          <a:p>
            <a:fld id="{E0E11A1D-E09C-48F7-8F4C-D8113979A85E}" type="slidenum">
              <a:rPr lang="en-US" smtClean="0"/>
              <a:t>29</a:t>
            </a:fld>
            <a:endParaRPr lang="en-US" dirty="0"/>
          </a:p>
        </p:txBody>
      </p:sp>
    </p:spTree>
    <p:extLst>
      <p:ext uri="{BB962C8B-B14F-4D97-AF65-F5344CB8AC3E}">
        <p14:creationId xmlns:p14="http://schemas.microsoft.com/office/powerpoint/2010/main" val="361570555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byterians Sharing Logo&#10;">
            <a:extLst>
              <a:ext uri="{FF2B5EF4-FFF2-40B4-BE49-F238E27FC236}">
                <a16:creationId xmlns:a16="http://schemas.microsoft.com/office/drawing/2014/main" id="{5D2C35E7-18EC-F1F9-D050-B24DA6A84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46" y="1676053"/>
            <a:ext cx="316547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descr="Text&#10;&#10;Description automatically generated">
            <a:extLst>
              <a:ext uri="{FF2B5EF4-FFF2-40B4-BE49-F238E27FC236}">
                <a16:creationId xmlns:a16="http://schemas.microsoft.com/office/drawing/2014/main" id="{C0319CEB-6B62-85C4-09FF-36303B94219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3099" t="-1" r="4450" b="29390"/>
          <a:stretch/>
        </p:blipFill>
        <p:spPr>
          <a:xfrm>
            <a:off x="3463920" y="2213848"/>
            <a:ext cx="8546591" cy="2420926"/>
          </a:xfrm>
        </p:spPr>
      </p:pic>
    </p:spTree>
    <p:extLst>
      <p:ext uri="{BB962C8B-B14F-4D97-AF65-F5344CB8AC3E}">
        <p14:creationId xmlns:p14="http://schemas.microsoft.com/office/powerpoint/2010/main" val="1905412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4"/>
            <a:ext cx="12192000" cy="830997"/>
          </a:xfrm>
          <a:prstGeom prst="rect">
            <a:avLst/>
          </a:prstGeom>
          <a:solidFill>
            <a:schemeClr val="tx1"/>
          </a:solidFill>
        </p:spPr>
        <p:txBody>
          <a:bodyPr wrap="square" rtlCol="0">
            <a:spAutoFit/>
          </a:bodyPr>
          <a:lstStyle/>
          <a:p>
            <a:r>
              <a:rPr lang="en-US" sz="2800" dirty="0"/>
              <a:t>        </a:t>
            </a:r>
            <a:r>
              <a:rPr lang="en-US" sz="4800" dirty="0">
                <a:solidFill>
                  <a:schemeClr val="bg1">
                    <a:lumMod val="85000"/>
                  </a:schemeClr>
                </a:solidFill>
              </a:rPr>
              <a:t>PHASE TWO</a:t>
            </a:r>
            <a:endParaRPr lang="en-CA" sz="4800" dirty="0">
              <a:solidFill>
                <a:schemeClr val="bg1">
                  <a:lumMod val="85000"/>
                </a:schemeClr>
              </a:solidFill>
            </a:endParaRPr>
          </a:p>
        </p:txBody>
      </p:sp>
      <p:sp>
        <p:nvSpPr>
          <p:cNvPr id="5" name="TextBox 4">
            <a:extLst>
              <a:ext uri="{FF2B5EF4-FFF2-40B4-BE49-F238E27FC236}">
                <a16:creationId xmlns:a16="http://schemas.microsoft.com/office/drawing/2014/main" id="{9952C715-A55F-C6EB-4463-22472F8EB578}"/>
              </a:ext>
            </a:extLst>
          </p:cNvPr>
          <p:cNvSpPr txBox="1"/>
          <p:nvPr/>
        </p:nvSpPr>
        <p:spPr>
          <a:xfrm rot="10800000" flipH="1" flipV="1">
            <a:off x="594360" y="1819928"/>
            <a:ext cx="10789227" cy="4031873"/>
          </a:xfrm>
          <a:prstGeom prst="rect">
            <a:avLst/>
          </a:prstGeom>
          <a:noFill/>
        </p:spPr>
        <p:txBody>
          <a:bodyPr wrap="square" rtlCol="0">
            <a:spAutoFit/>
          </a:bodyPr>
          <a:lstStyle/>
          <a:p>
            <a:pPr marL="342900" indent="-342900">
              <a:buFont typeface="Courier New" panose="02070309020205020404" pitchFamily="49" charset="0"/>
              <a:buChar char="o"/>
            </a:pP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Adds information on attendance, capacity, building condition and use, </a:t>
            </a:r>
            <a:r>
              <a:rPr lang="en-US" sz="3200" dirty="0">
                <a:latin typeface="Calibri" panose="020F0502020204030204" pitchFamily="34" charset="0"/>
                <a:ea typeface="Calibri" panose="020F0502020204030204" pitchFamily="34" charset="0"/>
                <a:cs typeface="Calibri" panose="020F0502020204030204" pitchFamily="34" charset="0"/>
              </a:rPr>
              <a:t>degree of interest in, and readiness for property development.</a:t>
            </a:r>
          </a:p>
          <a:p>
            <a:pPr marL="342900" indent="-34290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632 responses to building survey; 611 matches in previous survey</a:t>
            </a:r>
          </a:p>
          <a:p>
            <a:pPr marL="342900" indent="-34290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Findings: (based on T3010, stat report &amp; survey): 20 congregations at high risk of closure, 89 moderate risk, 190 low risk and another 312 not at risk</a:t>
            </a:r>
            <a:endParaRPr lang="en-US" sz="32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30</a:t>
            </a:fld>
            <a:endParaRPr lang="en-US" sz="1600" dirty="0"/>
          </a:p>
        </p:txBody>
      </p:sp>
    </p:spTree>
    <p:extLst>
      <p:ext uri="{BB962C8B-B14F-4D97-AF65-F5344CB8AC3E}">
        <p14:creationId xmlns:p14="http://schemas.microsoft.com/office/powerpoint/2010/main" val="3330416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4"/>
            <a:ext cx="12192000" cy="830997"/>
          </a:xfrm>
          <a:prstGeom prst="rect">
            <a:avLst/>
          </a:prstGeom>
          <a:solidFill>
            <a:schemeClr val="tx1"/>
          </a:solidFill>
        </p:spPr>
        <p:txBody>
          <a:bodyPr wrap="square" rtlCol="0">
            <a:spAutoFit/>
          </a:bodyPr>
          <a:lstStyle/>
          <a:p>
            <a:r>
              <a:rPr lang="en-US" sz="2800" dirty="0"/>
              <a:t>        </a:t>
            </a:r>
            <a:r>
              <a:rPr lang="en-US" sz="4800" dirty="0">
                <a:solidFill>
                  <a:schemeClr val="bg1">
                    <a:lumMod val="85000"/>
                  </a:schemeClr>
                </a:solidFill>
              </a:rPr>
              <a:t>PHASE TWO FINDINGS</a:t>
            </a:r>
            <a:endParaRPr lang="en-CA" sz="4800" dirty="0">
              <a:solidFill>
                <a:schemeClr val="bg1">
                  <a:lumMod val="85000"/>
                </a:schemeClr>
              </a:solidFill>
            </a:endParaRPr>
          </a:p>
        </p:txBody>
      </p:sp>
      <p:sp>
        <p:nvSpPr>
          <p:cNvPr id="5" name="TextBox 4">
            <a:extLst>
              <a:ext uri="{FF2B5EF4-FFF2-40B4-BE49-F238E27FC236}">
                <a16:creationId xmlns:a16="http://schemas.microsoft.com/office/drawing/2014/main" id="{9952C715-A55F-C6EB-4463-22472F8EB578}"/>
              </a:ext>
            </a:extLst>
          </p:cNvPr>
          <p:cNvSpPr txBox="1"/>
          <p:nvPr/>
        </p:nvSpPr>
        <p:spPr>
          <a:xfrm rot="10800000" flipH="1" flipV="1">
            <a:off x="594360" y="1943039"/>
            <a:ext cx="10789227" cy="3785652"/>
          </a:xfrm>
          <a:prstGeom prst="rect">
            <a:avLst/>
          </a:prstGeom>
          <a:noFill/>
        </p:spPr>
        <p:txBody>
          <a:bodyPr wrap="square" rtlCol="0">
            <a:sp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Findings based on T3010, PCC stat report &amp; building survey: </a:t>
            </a:r>
          </a:p>
          <a:p>
            <a:pPr marL="800100" lvl="1" indent="-342900">
              <a:buFont typeface="Courier New" panose="02070309020205020404" pitchFamily="49" charset="0"/>
              <a:buChar char="o"/>
            </a:pPr>
            <a:r>
              <a:rPr lang="en-US" sz="4000" dirty="0">
                <a:latin typeface="Calibri" panose="020F0502020204030204" pitchFamily="34" charset="0"/>
                <a:ea typeface="Calibri" panose="020F0502020204030204" pitchFamily="34" charset="0"/>
                <a:cs typeface="Calibri" panose="020F0502020204030204" pitchFamily="34" charset="0"/>
              </a:rPr>
              <a:t>20 congregations at high risk of closure</a:t>
            </a:r>
          </a:p>
          <a:p>
            <a:pPr marL="800100" lvl="1" indent="-342900">
              <a:buFont typeface="Courier New" panose="02070309020205020404" pitchFamily="49" charset="0"/>
              <a:buChar char="o"/>
            </a:pPr>
            <a:r>
              <a:rPr lang="en-US" sz="4000" dirty="0">
                <a:latin typeface="Calibri" panose="020F0502020204030204" pitchFamily="34" charset="0"/>
                <a:ea typeface="Calibri" panose="020F0502020204030204" pitchFamily="34" charset="0"/>
                <a:cs typeface="Calibri" panose="020F0502020204030204" pitchFamily="34" charset="0"/>
              </a:rPr>
              <a:t>89 moderate risk</a:t>
            </a:r>
          </a:p>
          <a:p>
            <a:pPr marL="800100" lvl="1" indent="-342900">
              <a:buFont typeface="Courier New" panose="02070309020205020404" pitchFamily="49" charset="0"/>
              <a:buChar char="o"/>
            </a:pPr>
            <a:r>
              <a:rPr lang="en-US" sz="4000" dirty="0">
                <a:latin typeface="Calibri" panose="020F0502020204030204" pitchFamily="34" charset="0"/>
                <a:ea typeface="Calibri" panose="020F0502020204030204" pitchFamily="34" charset="0"/>
                <a:cs typeface="Calibri" panose="020F0502020204030204" pitchFamily="34" charset="0"/>
              </a:rPr>
              <a:t>190 low risk</a:t>
            </a:r>
          </a:p>
          <a:p>
            <a:pPr marL="800100" lvl="1" indent="-342900">
              <a:buFont typeface="Courier New" panose="02070309020205020404" pitchFamily="49" charset="0"/>
              <a:buChar char="o"/>
            </a:pPr>
            <a:r>
              <a:rPr lang="en-US" sz="4000" b="1" dirty="0">
                <a:latin typeface="Calibri" panose="020F0502020204030204" pitchFamily="34" charset="0"/>
                <a:ea typeface="Calibri" panose="020F0502020204030204" pitchFamily="34" charset="0"/>
                <a:cs typeface="Calibri" panose="020F0502020204030204" pitchFamily="34" charset="0"/>
              </a:rPr>
              <a:t>312 not at risk</a:t>
            </a:r>
            <a:endParaRPr lang="en-US" sz="40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3"/>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31</a:t>
            </a:fld>
            <a:endParaRPr lang="en-US" sz="1600" dirty="0"/>
          </a:p>
        </p:txBody>
      </p:sp>
    </p:spTree>
    <p:extLst>
      <p:ext uri="{BB962C8B-B14F-4D97-AF65-F5344CB8AC3E}">
        <p14:creationId xmlns:p14="http://schemas.microsoft.com/office/powerpoint/2010/main" val="611520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46037"/>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Overview</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570802" y="100402"/>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32</a:t>
            </a:fld>
            <a:endParaRPr lang="en-US" sz="1600" dirty="0"/>
          </a:p>
        </p:txBody>
      </p:sp>
      <p:graphicFrame>
        <p:nvGraphicFramePr>
          <p:cNvPr id="2" name="Table 1">
            <a:extLst>
              <a:ext uri="{FF2B5EF4-FFF2-40B4-BE49-F238E27FC236}">
                <a16:creationId xmlns:a16="http://schemas.microsoft.com/office/drawing/2014/main" id="{E15C4762-2651-E57F-51FB-A81BFBF051D4}"/>
              </a:ext>
            </a:extLst>
          </p:cNvPr>
          <p:cNvGraphicFramePr>
            <a:graphicFrameLocks noGrp="1"/>
          </p:cNvGraphicFramePr>
          <p:nvPr/>
        </p:nvGraphicFramePr>
        <p:xfrm>
          <a:off x="463159" y="583306"/>
          <a:ext cx="11310433" cy="5691388"/>
        </p:xfrm>
        <a:graphic>
          <a:graphicData uri="http://schemas.openxmlformats.org/drawingml/2006/table">
            <a:tbl>
              <a:tblPr firstRow="1" bandRow="1">
                <a:tableStyleId>{5C22544A-7EE6-4342-B048-85BDC9FD1C3A}</a:tableStyleId>
              </a:tblPr>
              <a:tblGrid>
                <a:gridCol w="1489777">
                  <a:extLst>
                    <a:ext uri="{9D8B030D-6E8A-4147-A177-3AD203B41FA5}">
                      <a16:colId xmlns:a16="http://schemas.microsoft.com/office/drawing/2014/main" val="4190897787"/>
                    </a:ext>
                  </a:extLst>
                </a:gridCol>
                <a:gridCol w="480087">
                  <a:extLst>
                    <a:ext uri="{9D8B030D-6E8A-4147-A177-3AD203B41FA5}">
                      <a16:colId xmlns:a16="http://schemas.microsoft.com/office/drawing/2014/main" val="362302855"/>
                    </a:ext>
                  </a:extLst>
                </a:gridCol>
                <a:gridCol w="984932">
                  <a:extLst>
                    <a:ext uri="{9D8B030D-6E8A-4147-A177-3AD203B41FA5}">
                      <a16:colId xmlns:a16="http://schemas.microsoft.com/office/drawing/2014/main" val="3211721992"/>
                    </a:ext>
                  </a:extLst>
                </a:gridCol>
                <a:gridCol w="984932">
                  <a:extLst>
                    <a:ext uri="{9D8B030D-6E8A-4147-A177-3AD203B41FA5}">
                      <a16:colId xmlns:a16="http://schemas.microsoft.com/office/drawing/2014/main" val="3399809048"/>
                    </a:ext>
                  </a:extLst>
                </a:gridCol>
                <a:gridCol w="984932">
                  <a:extLst>
                    <a:ext uri="{9D8B030D-6E8A-4147-A177-3AD203B41FA5}">
                      <a16:colId xmlns:a16="http://schemas.microsoft.com/office/drawing/2014/main" val="997775494"/>
                    </a:ext>
                  </a:extLst>
                </a:gridCol>
                <a:gridCol w="984932">
                  <a:extLst>
                    <a:ext uri="{9D8B030D-6E8A-4147-A177-3AD203B41FA5}">
                      <a16:colId xmlns:a16="http://schemas.microsoft.com/office/drawing/2014/main" val="2687484614"/>
                    </a:ext>
                  </a:extLst>
                </a:gridCol>
                <a:gridCol w="984932">
                  <a:extLst>
                    <a:ext uri="{9D8B030D-6E8A-4147-A177-3AD203B41FA5}">
                      <a16:colId xmlns:a16="http://schemas.microsoft.com/office/drawing/2014/main" val="383541720"/>
                    </a:ext>
                  </a:extLst>
                </a:gridCol>
                <a:gridCol w="984932">
                  <a:extLst>
                    <a:ext uri="{9D8B030D-6E8A-4147-A177-3AD203B41FA5}">
                      <a16:colId xmlns:a16="http://schemas.microsoft.com/office/drawing/2014/main" val="1011787515"/>
                    </a:ext>
                  </a:extLst>
                </a:gridCol>
                <a:gridCol w="984932">
                  <a:extLst>
                    <a:ext uri="{9D8B030D-6E8A-4147-A177-3AD203B41FA5}">
                      <a16:colId xmlns:a16="http://schemas.microsoft.com/office/drawing/2014/main" val="1586399582"/>
                    </a:ext>
                  </a:extLst>
                </a:gridCol>
                <a:gridCol w="984932">
                  <a:extLst>
                    <a:ext uri="{9D8B030D-6E8A-4147-A177-3AD203B41FA5}">
                      <a16:colId xmlns:a16="http://schemas.microsoft.com/office/drawing/2014/main" val="812037093"/>
                    </a:ext>
                  </a:extLst>
                </a:gridCol>
                <a:gridCol w="1461113">
                  <a:extLst>
                    <a:ext uri="{9D8B030D-6E8A-4147-A177-3AD203B41FA5}">
                      <a16:colId xmlns:a16="http://schemas.microsoft.com/office/drawing/2014/main" val="2376725179"/>
                    </a:ext>
                  </a:extLst>
                </a:gridCol>
              </a:tblGrid>
              <a:tr h="551330">
                <a:tc>
                  <a:txBody>
                    <a:bodyPr/>
                    <a:lstStyle/>
                    <a:p>
                      <a:pPr algn="l" fontAlgn="ctr"/>
                      <a:r>
                        <a:rPr lang="en-CA" sz="1100" b="1" i="0" u="none" strike="noStrike" dirty="0">
                          <a:solidFill>
                            <a:srgbClr val="002060"/>
                          </a:solidFill>
                          <a:effectLst/>
                          <a:latin typeface="Calibri" panose="020F0502020204030204" pitchFamily="34" charset="0"/>
                        </a:rPr>
                        <a:t> </a:t>
                      </a:r>
                    </a:p>
                  </a:txBody>
                  <a:tcPr marL="9525" marR="9525" marT="9525" marB="0" anchor="ctr"/>
                </a:tc>
                <a:tc gridSpan="2">
                  <a:txBody>
                    <a:bodyPr/>
                    <a:lstStyle/>
                    <a:p>
                      <a:pPr algn="ctr" fontAlgn="ctr"/>
                      <a:r>
                        <a:rPr lang="en-CA" sz="1600" b="1" i="0" u="none" strike="noStrike" dirty="0">
                          <a:solidFill>
                            <a:srgbClr val="FFFFFF"/>
                          </a:solidFill>
                          <a:effectLst/>
                          <a:latin typeface="Calibri" panose="020F0502020204030204" pitchFamily="34" charset="0"/>
                        </a:rPr>
                        <a:t>NO RISK                      312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LOW RISK                          190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MEDIUM RISK                 89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HIGH RISK                    20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ALL </a:t>
                      </a:r>
                    </a:p>
                    <a:p>
                      <a:pPr algn="ctr" fontAlgn="ctr"/>
                      <a:r>
                        <a:rPr lang="en-CA" sz="1600" b="1" i="0" u="none" strike="noStrike" dirty="0">
                          <a:solidFill>
                            <a:srgbClr val="FFFFFF"/>
                          </a:solidFill>
                          <a:effectLst/>
                          <a:latin typeface="Calibri" panose="020F0502020204030204" pitchFamily="34" charset="0"/>
                        </a:rPr>
                        <a:t>611 CHURCHES</a:t>
                      </a:r>
                    </a:p>
                  </a:txBody>
                  <a:tcPr marL="9525" marR="9525" marT="9525" marB="0" anchor="ctr"/>
                </a:tc>
                <a:tc hMerge="1">
                  <a:txBody>
                    <a:bodyPr/>
                    <a:lstStyle/>
                    <a:p>
                      <a:endParaRPr lang="en-CA"/>
                    </a:p>
                  </a:txBody>
                  <a:tcPr/>
                </a:tc>
                <a:extLst>
                  <a:ext uri="{0D108BD9-81ED-4DB2-BD59-A6C34878D82A}">
                    <a16:rowId xmlns:a16="http://schemas.microsoft.com/office/drawing/2014/main" val="663093200"/>
                  </a:ext>
                </a:extLst>
              </a:tr>
              <a:tr h="411209">
                <a:tc>
                  <a:txBody>
                    <a:bodyPr/>
                    <a:lstStyle/>
                    <a:p>
                      <a:pPr algn="l" fontAlgn="ctr"/>
                      <a:r>
                        <a:rPr lang="en-CA" sz="1600" b="0" i="0" u="none" strike="noStrike" dirty="0">
                          <a:solidFill>
                            <a:srgbClr val="002060"/>
                          </a:solidFill>
                          <a:effectLst/>
                          <a:latin typeface="Calibri" panose="020F0502020204030204" pitchFamily="34" charset="0"/>
                        </a:rPr>
                        <a:t>Avg. Assets</a:t>
                      </a:r>
                    </a:p>
                  </a:txBody>
                  <a:tcPr marL="9525" marR="9525" marT="9525" marB="0" anchor="ctr"/>
                </a:tc>
                <a:tc gridSpan="2">
                  <a:txBody>
                    <a:bodyPr/>
                    <a:lstStyle/>
                    <a:p>
                      <a:pPr algn="ctr" fontAlgn="ctr"/>
                      <a:r>
                        <a:rPr lang="en-CA" sz="1800" b="0" i="0" u="none" strike="noStrike" dirty="0">
                          <a:solidFill>
                            <a:srgbClr val="000000"/>
                          </a:solidFill>
                          <a:effectLst/>
                          <a:latin typeface="Calibri" panose="020F0502020204030204" pitchFamily="34" charset="0"/>
                        </a:rPr>
                        <a:t>$1,298,348</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$1,250,885</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$878,356</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$646,688</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$1,206,300</a:t>
                      </a:r>
                    </a:p>
                  </a:txBody>
                  <a:tcPr marL="9525" marR="9525" marT="9525" marB="0" anchor="ctr"/>
                </a:tc>
                <a:tc hMerge="1">
                  <a:txBody>
                    <a:bodyPr/>
                    <a:lstStyle/>
                    <a:p>
                      <a:endParaRPr lang="en-CA"/>
                    </a:p>
                  </a:txBody>
                  <a:tcPr/>
                </a:tc>
                <a:extLst>
                  <a:ext uri="{0D108BD9-81ED-4DB2-BD59-A6C34878D82A}">
                    <a16:rowId xmlns:a16="http://schemas.microsoft.com/office/drawing/2014/main" val="1866078405"/>
                  </a:ext>
                </a:extLst>
              </a:tr>
              <a:tr h="416138">
                <a:tc>
                  <a:txBody>
                    <a:bodyPr/>
                    <a:lstStyle/>
                    <a:p>
                      <a:pPr algn="l" fontAlgn="ctr"/>
                      <a:r>
                        <a:rPr lang="en-CA" sz="1600" b="0" i="0" u="none" strike="noStrike" dirty="0">
                          <a:solidFill>
                            <a:srgbClr val="002060"/>
                          </a:solidFill>
                          <a:effectLst/>
                          <a:latin typeface="Calibri" panose="020F0502020204030204" pitchFamily="34" charset="0"/>
                        </a:rPr>
                        <a:t>Avg. Liabilities</a:t>
                      </a:r>
                    </a:p>
                  </a:txBody>
                  <a:tcPr marL="9525" marR="9525" marT="9525" marB="0" anchor="ctr"/>
                </a:tc>
                <a:tc gridSpan="2">
                  <a:txBody>
                    <a:bodyPr/>
                    <a:lstStyle/>
                    <a:p>
                      <a:pPr algn="ctr" fontAlgn="ctr"/>
                      <a:r>
                        <a:rPr lang="en-CA" sz="1800" b="0" i="0" u="none" strike="noStrike" dirty="0">
                          <a:solidFill>
                            <a:srgbClr val="000000"/>
                          </a:solidFill>
                          <a:effectLst/>
                          <a:latin typeface="Calibri" panose="020F0502020204030204" pitchFamily="34" charset="0"/>
                        </a:rPr>
                        <a:t>$183,602</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$144,072</a:t>
                      </a:r>
                    </a:p>
                  </a:txBody>
                  <a:tcPr marL="9525" marR="9525" marT="9525" marB="0" anchor="ctr"/>
                </a:tc>
                <a:tc hMerge="1">
                  <a:txBody>
                    <a:bodyPr/>
                    <a:lstStyle/>
                    <a:p>
                      <a:endParaRPr lang="en-CA"/>
                    </a:p>
                  </a:txBody>
                  <a:tcPr/>
                </a:tc>
                <a:tc gridSpan="2">
                  <a:txBody>
                    <a:bodyPr/>
                    <a:lstStyle/>
                    <a:p>
                      <a:pPr algn="ctr" fontAlgn="ctr"/>
                      <a:r>
                        <a:rPr lang="en-CA" sz="1800" b="0" i="0" u="none" strike="noStrike" dirty="0">
                          <a:solidFill>
                            <a:srgbClr val="000000"/>
                          </a:solidFill>
                          <a:effectLst/>
                          <a:latin typeface="Calibri" panose="020F0502020204030204" pitchFamily="34" charset="0"/>
                        </a:rPr>
                        <a:t>$144,293</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$17,155</a:t>
                      </a:r>
                    </a:p>
                  </a:txBody>
                  <a:tcPr marL="9525" marR="9525" marT="9525" marB="0" anchor="ctr"/>
                </a:tc>
                <a:tc hMerge="1">
                  <a:txBody>
                    <a:bodyPr/>
                    <a:lstStyle/>
                    <a:p>
                      <a:endParaRPr lang="en-CA"/>
                    </a:p>
                  </a:txBody>
                  <a:tcPr/>
                </a:tc>
                <a:tc gridSpan="2">
                  <a:txBody>
                    <a:bodyPr/>
                    <a:lstStyle/>
                    <a:p>
                      <a:pPr algn="ctr" fontAlgn="ctr"/>
                      <a:r>
                        <a:rPr lang="en-CA" sz="1800" b="0" i="0" u="none" strike="noStrike" dirty="0">
                          <a:solidFill>
                            <a:srgbClr val="000000"/>
                          </a:solidFill>
                          <a:effectLst/>
                          <a:latin typeface="Calibri" panose="020F0502020204030204" pitchFamily="34" charset="0"/>
                        </a:rPr>
                        <a:t>$163,627</a:t>
                      </a:r>
                    </a:p>
                  </a:txBody>
                  <a:tcPr marL="9525" marR="9525" marT="9525" marB="0" anchor="ctr"/>
                </a:tc>
                <a:tc hMerge="1">
                  <a:txBody>
                    <a:bodyPr/>
                    <a:lstStyle/>
                    <a:p>
                      <a:endParaRPr lang="en-CA"/>
                    </a:p>
                  </a:txBody>
                  <a:tcPr/>
                </a:tc>
                <a:extLst>
                  <a:ext uri="{0D108BD9-81ED-4DB2-BD59-A6C34878D82A}">
                    <a16:rowId xmlns:a16="http://schemas.microsoft.com/office/drawing/2014/main" val="590883349"/>
                  </a:ext>
                </a:extLst>
              </a:tr>
              <a:tr h="416138">
                <a:tc>
                  <a:txBody>
                    <a:bodyPr/>
                    <a:lstStyle/>
                    <a:p>
                      <a:pPr algn="l" fontAlgn="ctr"/>
                      <a:r>
                        <a:rPr lang="en-CA" sz="1600" b="0" i="0" u="none" strike="noStrike" dirty="0">
                          <a:solidFill>
                            <a:srgbClr val="002060"/>
                          </a:solidFill>
                          <a:effectLst/>
                          <a:latin typeface="Calibri" panose="020F0502020204030204" pitchFamily="34" charset="0"/>
                        </a:rPr>
                        <a:t>Avg. Revenue</a:t>
                      </a:r>
                    </a:p>
                  </a:txBody>
                  <a:tcPr marL="9525" marR="9525" marT="9525" marB="0" anchor="ctr"/>
                </a:tc>
                <a:tc gridSpan="2">
                  <a:txBody>
                    <a:bodyPr/>
                    <a:lstStyle/>
                    <a:p>
                      <a:pPr algn="ctr" fontAlgn="ctr"/>
                      <a:r>
                        <a:rPr lang="en-CA" sz="1800" b="0" i="0" u="none" strike="noStrike">
                          <a:solidFill>
                            <a:srgbClr val="000000"/>
                          </a:solidFill>
                          <a:effectLst/>
                          <a:latin typeface="Calibri" panose="020F0502020204030204" pitchFamily="34" charset="0"/>
                        </a:rPr>
                        <a:t>$240,896</a:t>
                      </a:r>
                    </a:p>
                  </a:txBody>
                  <a:tcPr marL="9525" marR="9525" marT="9525" marB="0" anchor="ctr"/>
                </a:tc>
                <a:tc hMerge="1">
                  <a:txBody>
                    <a:bodyPr/>
                    <a:lstStyle/>
                    <a:p>
                      <a:endParaRPr lang="en-CA"/>
                    </a:p>
                  </a:txBody>
                  <a:tcPr/>
                </a:tc>
                <a:tc gridSpan="2">
                  <a:txBody>
                    <a:bodyPr/>
                    <a:lstStyle/>
                    <a:p>
                      <a:pPr algn="ctr" fontAlgn="ctr"/>
                      <a:r>
                        <a:rPr lang="en-CA" sz="1800" b="0" i="0" u="none" strike="noStrike" dirty="0">
                          <a:solidFill>
                            <a:srgbClr val="000000"/>
                          </a:solidFill>
                          <a:effectLst/>
                          <a:latin typeface="Calibri" panose="020F0502020204030204" pitchFamily="34" charset="0"/>
                        </a:rPr>
                        <a:t>$205,149</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$118,479</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$44,512</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$205,563</a:t>
                      </a:r>
                    </a:p>
                  </a:txBody>
                  <a:tcPr marL="9525" marR="9525" marT="9525" marB="0" anchor="ctr"/>
                </a:tc>
                <a:tc hMerge="1">
                  <a:txBody>
                    <a:bodyPr/>
                    <a:lstStyle/>
                    <a:p>
                      <a:endParaRPr lang="en-CA"/>
                    </a:p>
                  </a:txBody>
                  <a:tcPr/>
                </a:tc>
                <a:extLst>
                  <a:ext uri="{0D108BD9-81ED-4DB2-BD59-A6C34878D82A}">
                    <a16:rowId xmlns:a16="http://schemas.microsoft.com/office/drawing/2014/main" val="2891095205"/>
                  </a:ext>
                </a:extLst>
              </a:tr>
              <a:tr h="416138">
                <a:tc>
                  <a:txBody>
                    <a:bodyPr/>
                    <a:lstStyle/>
                    <a:p>
                      <a:pPr algn="l" fontAlgn="ctr"/>
                      <a:r>
                        <a:rPr lang="en-CA" sz="1600" b="0" i="0" u="none" strike="noStrike" dirty="0">
                          <a:solidFill>
                            <a:srgbClr val="002060"/>
                          </a:solidFill>
                          <a:effectLst/>
                          <a:latin typeface="Calibri" panose="020F0502020204030204" pitchFamily="34" charset="0"/>
                        </a:rPr>
                        <a:t>Avg. Expenses</a:t>
                      </a:r>
                    </a:p>
                  </a:txBody>
                  <a:tcPr marL="9525" marR="9525" marT="9525" marB="0" anchor="ctr"/>
                </a:tc>
                <a:tc gridSpan="2">
                  <a:txBody>
                    <a:bodyPr/>
                    <a:lstStyle/>
                    <a:p>
                      <a:pPr algn="ctr" fontAlgn="ctr"/>
                      <a:r>
                        <a:rPr lang="en-CA" sz="1800" b="0" i="0" u="none" strike="noStrike">
                          <a:solidFill>
                            <a:srgbClr val="000000"/>
                          </a:solidFill>
                          <a:effectLst/>
                          <a:latin typeface="Calibri" panose="020F0502020204030204" pitchFamily="34" charset="0"/>
                        </a:rPr>
                        <a:t>$215,541</a:t>
                      </a:r>
                    </a:p>
                  </a:txBody>
                  <a:tcPr marL="9525" marR="9525" marT="9525" marB="0" anchor="ctr"/>
                </a:tc>
                <a:tc hMerge="1">
                  <a:txBody>
                    <a:bodyPr/>
                    <a:lstStyle/>
                    <a:p>
                      <a:endParaRPr lang="en-CA"/>
                    </a:p>
                  </a:txBody>
                  <a:tcPr/>
                </a:tc>
                <a:tc gridSpan="2">
                  <a:txBody>
                    <a:bodyPr/>
                    <a:lstStyle/>
                    <a:p>
                      <a:pPr algn="ctr" fontAlgn="ctr"/>
                      <a:r>
                        <a:rPr lang="en-CA" sz="1800" b="0" i="0" u="none" strike="noStrike" dirty="0">
                          <a:solidFill>
                            <a:srgbClr val="000000"/>
                          </a:solidFill>
                          <a:effectLst/>
                          <a:latin typeface="Calibri" panose="020F0502020204030204" pitchFamily="34" charset="0"/>
                        </a:rPr>
                        <a:t>$197,296</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$125,060</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$67,688</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$191,848</a:t>
                      </a:r>
                    </a:p>
                  </a:txBody>
                  <a:tcPr marL="9525" marR="9525" marT="9525" marB="0" anchor="ctr"/>
                </a:tc>
                <a:tc hMerge="1">
                  <a:txBody>
                    <a:bodyPr/>
                    <a:lstStyle/>
                    <a:p>
                      <a:endParaRPr lang="en-CA"/>
                    </a:p>
                  </a:txBody>
                  <a:tcPr/>
                </a:tc>
                <a:extLst>
                  <a:ext uri="{0D108BD9-81ED-4DB2-BD59-A6C34878D82A}">
                    <a16:rowId xmlns:a16="http://schemas.microsoft.com/office/drawing/2014/main" val="3705184899"/>
                  </a:ext>
                </a:extLst>
              </a:tr>
              <a:tr h="416138">
                <a:tc>
                  <a:txBody>
                    <a:bodyPr/>
                    <a:lstStyle/>
                    <a:p>
                      <a:pPr algn="l" fontAlgn="ctr"/>
                      <a:r>
                        <a:rPr lang="en-CA" sz="1600" b="0" i="0" u="none" strike="noStrike" dirty="0">
                          <a:solidFill>
                            <a:srgbClr val="002060"/>
                          </a:solidFill>
                          <a:effectLst/>
                          <a:latin typeface="Calibri" panose="020F0502020204030204" pitchFamily="34" charset="0"/>
                        </a:rPr>
                        <a:t>Avg Surplus/Deficit</a:t>
                      </a:r>
                    </a:p>
                  </a:txBody>
                  <a:tcPr marL="9525" marR="9525" marT="9525" marB="0" anchor="ctr"/>
                </a:tc>
                <a:tc gridSpan="2">
                  <a:txBody>
                    <a:bodyPr/>
                    <a:lstStyle/>
                    <a:p>
                      <a:pPr algn="ctr" fontAlgn="ctr"/>
                      <a:r>
                        <a:rPr lang="en-CA" sz="1800" b="0" i="0" u="none" strike="noStrike">
                          <a:solidFill>
                            <a:srgbClr val="000000"/>
                          </a:solidFill>
                          <a:effectLst/>
                          <a:latin typeface="Calibri" panose="020F0502020204030204" pitchFamily="34" charset="0"/>
                        </a:rPr>
                        <a:t>$30,056</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$7,853</a:t>
                      </a:r>
                    </a:p>
                  </a:txBody>
                  <a:tcPr marL="9525" marR="9525" marT="9525" marB="0" anchor="ctr"/>
                </a:tc>
                <a:tc hMerge="1">
                  <a:txBody>
                    <a:bodyPr/>
                    <a:lstStyle/>
                    <a:p>
                      <a:endParaRPr lang="en-CA"/>
                    </a:p>
                  </a:txBody>
                  <a:tcPr/>
                </a:tc>
                <a:tc gridSpan="2">
                  <a:txBody>
                    <a:bodyPr/>
                    <a:lstStyle/>
                    <a:p>
                      <a:pPr algn="ctr" fontAlgn="ctr"/>
                      <a:r>
                        <a:rPr lang="en-CA" sz="1800" b="0" i="0" u="none" strike="noStrike" dirty="0">
                          <a:solidFill>
                            <a:srgbClr val="000000"/>
                          </a:solidFill>
                          <a:effectLst/>
                          <a:latin typeface="Calibri" panose="020F0502020204030204" pitchFamily="34" charset="0"/>
                        </a:rPr>
                        <a:t>-$6,581</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-$23,176</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$13,478</a:t>
                      </a:r>
                    </a:p>
                  </a:txBody>
                  <a:tcPr marL="9525" marR="9525" marT="9525" marB="0" anchor="ctr"/>
                </a:tc>
                <a:tc hMerge="1">
                  <a:txBody>
                    <a:bodyPr/>
                    <a:lstStyle/>
                    <a:p>
                      <a:endParaRPr lang="en-CA"/>
                    </a:p>
                  </a:txBody>
                  <a:tcPr/>
                </a:tc>
                <a:extLst>
                  <a:ext uri="{0D108BD9-81ED-4DB2-BD59-A6C34878D82A}">
                    <a16:rowId xmlns:a16="http://schemas.microsoft.com/office/drawing/2014/main" val="1421891332"/>
                  </a:ext>
                </a:extLst>
              </a:tr>
              <a:tr h="416138">
                <a:tc>
                  <a:txBody>
                    <a:bodyPr/>
                    <a:lstStyle/>
                    <a:p>
                      <a:pPr algn="l" fontAlgn="ctr"/>
                      <a:r>
                        <a:rPr lang="en-CA" sz="1600" b="0" i="0" u="none" strike="noStrike" dirty="0">
                          <a:solidFill>
                            <a:srgbClr val="002060"/>
                          </a:solidFill>
                          <a:effectLst/>
                          <a:latin typeface="Calibri" panose="020F0502020204030204" pitchFamily="34" charset="0"/>
                        </a:rPr>
                        <a:t># Rural Congregations</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103</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250</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944559715"/>
                  </a:ext>
                </a:extLst>
              </a:tr>
              <a:tr h="416138">
                <a:tc>
                  <a:txBody>
                    <a:bodyPr/>
                    <a:lstStyle/>
                    <a:p>
                      <a:pPr algn="l" fontAlgn="ctr"/>
                      <a:r>
                        <a:rPr lang="en-CA" sz="1600" b="0" i="0" u="none" strike="noStrike" dirty="0">
                          <a:solidFill>
                            <a:srgbClr val="002060"/>
                          </a:solidFill>
                          <a:effectLst/>
                          <a:latin typeface="Calibri" panose="020F0502020204030204" pitchFamily="34" charset="0"/>
                        </a:rPr>
                        <a:t># Urban Congregations</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207</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134</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393</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64%</a:t>
                      </a:r>
                    </a:p>
                  </a:txBody>
                  <a:tcPr marL="9525" marR="9525" marT="9525" marB="0" anchor="ctr"/>
                </a:tc>
                <a:extLst>
                  <a:ext uri="{0D108BD9-81ED-4DB2-BD59-A6C34878D82A}">
                    <a16:rowId xmlns:a16="http://schemas.microsoft.com/office/drawing/2014/main" val="636399644"/>
                  </a:ext>
                </a:extLst>
              </a:tr>
              <a:tr h="416138">
                <a:tc>
                  <a:txBody>
                    <a:bodyPr/>
                    <a:lstStyle/>
                    <a:p>
                      <a:pPr algn="l" fontAlgn="ctr"/>
                      <a:r>
                        <a:rPr lang="en-CA" sz="1600" b="0" i="0" u="none" strike="noStrike" dirty="0">
                          <a:solidFill>
                            <a:srgbClr val="002060"/>
                          </a:solidFill>
                          <a:effectLst/>
                          <a:latin typeface="Calibri" panose="020F0502020204030204" pitchFamily="34" charset="0"/>
                        </a:rPr>
                        <a:t>Total # Congregations</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310</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99%</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190</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589</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4159739318"/>
                  </a:ext>
                </a:extLst>
              </a:tr>
              <a:tr h="416138">
                <a:tc>
                  <a:txBody>
                    <a:bodyPr/>
                    <a:lstStyle/>
                    <a:p>
                      <a:pPr algn="l" fontAlgn="ctr"/>
                      <a:r>
                        <a:rPr lang="en-CA" sz="1600" b="0" i="0" u="none" strike="noStrike" dirty="0">
                          <a:solidFill>
                            <a:srgbClr val="002060"/>
                          </a:solidFill>
                          <a:effectLst/>
                          <a:latin typeface="Calibri" panose="020F0502020204030204" pitchFamily="34" charset="0"/>
                        </a:rPr>
                        <a:t>Avg. Rural </a:t>
                      </a:r>
                    </a:p>
                    <a:p>
                      <a:pPr algn="l" fontAlgn="ctr"/>
                      <a:r>
                        <a:rPr lang="en-CA" sz="1600" b="0" i="0" u="none" strike="noStrike" dirty="0">
                          <a:solidFill>
                            <a:srgbClr val="002060"/>
                          </a:solidFill>
                          <a:effectLst/>
                          <a:latin typeface="Calibri" panose="020F0502020204030204" pitchFamily="34" charset="0"/>
                        </a:rPr>
                        <a:t>Halo Value</a:t>
                      </a:r>
                    </a:p>
                  </a:txBody>
                  <a:tcPr marL="9525" marR="9525" marT="9525" marB="0" anchor="ctr"/>
                </a:tc>
                <a:tc gridSpan="2">
                  <a:txBody>
                    <a:bodyPr/>
                    <a:lstStyle/>
                    <a:p>
                      <a:pPr algn="ctr" fontAlgn="ctr"/>
                      <a:r>
                        <a:rPr lang="en-CA" sz="1800" b="0" i="0" u="none" strike="noStrike">
                          <a:solidFill>
                            <a:srgbClr val="000000"/>
                          </a:solidFill>
                          <a:effectLst/>
                          <a:latin typeface="Calibri" panose="020F0502020204030204" pitchFamily="34" charset="0"/>
                        </a:rPr>
                        <a:t>$601,386</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$463,387</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$333,417</a:t>
                      </a:r>
                    </a:p>
                  </a:txBody>
                  <a:tcPr marL="9525" marR="9525" marT="9525" marB="0" anchor="ctr"/>
                </a:tc>
                <a:tc hMerge="1">
                  <a:txBody>
                    <a:bodyPr/>
                    <a:lstStyle/>
                    <a:p>
                      <a:endParaRPr lang="en-CA"/>
                    </a:p>
                  </a:txBody>
                  <a:tcPr/>
                </a:tc>
                <a:tc gridSpan="2">
                  <a:txBody>
                    <a:bodyPr/>
                    <a:lstStyle/>
                    <a:p>
                      <a:pPr algn="ctr" fontAlgn="ctr"/>
                      <a:r>
                        <a:rPr lang="en-CA" sz="1800" b="0" i="0" u="none" strike="noStrike" dirty="0">
                          <a:solidFill>
                            <a:srgbClr val="000000"/>
                          </a:solidFill>
                          <a:effectLst/>
                          <a:latin typeface="Calibri" panose="020F0502020204030204" pitchFamily="34" charset="0"/>
                        </a:rPr>
                        <a:t>$214,590</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$453,946</a:t>
                      </a:r>
                    </a:p>
                  </a:txBody>
                  <a:tcPr marL="9525" marR="9525" marT="9525" marB="0" anchor="ctr"/>
                </a:tc>
                <a:tc hMerge="1">
                  <a:txBody>
                    <a:bodyPr/>
                    <a:lstStyle/>
                    <a:p>
                      <a:endParaRPr lang="en-CA"/>
                    </a:p>
                  </a:txBody>
                  <a:tcPr/>
                </a:tc>
                <a:extLst>
                  <a:ext uri="{0D108BD9-81ED-4DB2-BD59-A6C34878D82A}">
                    <a16:rowId xmlns:a16="http://schemas.microsoft.com/office/drawing/2014/main" val="201809496"/>
                  </a:ext>
                </a:extLst>
              </a:tr>
              <a:tr h="416138">
                <a:tc>
                  <a:txBody>
                    <a:bodyPr/>
                    <a:lstStyle/>
                    <a:p>
                      <a:pPr algn="l" fontAlgn="ctr"/>
                      <a:r>
                        <a:rPr lang="en-CA" sz="1600" b="0" i="0" u="none" strike="noStrike" dirty="0">
                          <a:solidFill>
                            <a:srgbClr val="002060"/>
                          </a:solidFill>
                          <a:effectLst/>
                          <a:latin typeface="Calibri" panose="020F0502020204030204" pitchFamily="34" charset="0"/>
                        </a:rPr>
                        <a:t>Avg. Urban </a:t>
                      </a:r>
                    </a:p>
                    <a:p>
                      <a:pPr algn="l" fontAlgn="ctr"/>
                      <a:r>
                        <a:rPr lang="en-CA" sz="1600" b="0" i="0" u="none" strike="noStrike" dirty="0">
                          <a:solidFill>
                            <a:srgbClr val="002060"/>
                          </a:solidFill>
                          <a:effectLst/>
                          <a:latin typeface="Calibri" panose="020F0502020204030204" pitchFamily="34" charset="0"/>
                        </a:rPr>
                        <a:t>Halo Value</a:t>
                      </a:r>
                    </a:p>
                  </a:txBody>
                  <a:tcPr marL="9525" marR="9525" marT="9525" marB="0" anchor="ctr"/>
                </a:tc>
                <a:tc gridSpan="2">
                  <a:txBody>
                    <a:bodyPr/>
                    <a:lstStyle/>
                    <a:p>
                      <a:pPr algn="ctr" fontAlgn="ctr"/>
                      <a:r>
                        <a:rPr lang="en-CA" sz="1800" b="0" i="0" u="none" strike="noStrike">
                          <a:solidFill>
                            <a:srgbClr val="000000"/>
                          </a:solidFill>
                          <a:effectLst/>
                          <a:latin typeface="Calibri" panose="020F0502020204030204" pitchFamily="34" charset="0"/>
                        </a:rPr>
                        <a:t>$891,652</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$760,188</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$591,364</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$319,368</a:t>
                      </a:r>
                    </a:p>
                  </a:txBody>
                  <a:tcPr marL="9525" marR="9525" marT="9525" marB="0" anchor="ctr"/>
                </a:tc>
                <a:tc hMerge="1">
                  <a:txBody>
                    <a:bodyPr/>
                    <a:lstStyle/>
                    <a:p>
                      <a:endParaRPr lang="en-CA"/>
                    </a:p>
                  </a:txBody>
                  <a:tcPr/>
                </a:tc>
                <a:tc gridSpan="2">
                  <a:txBody>
                    <a:bodyPr/>
                    <a:lstStyle/>
                    <a:p>
                      <a:pPr algn="ctr" fontAlgn="ctr"/>
                      <a:r>
                        <a:rPr lang="en-CA" sz="1800" b="0" i="0" u="none" strike="noStrike" dirty="0">
                          <a:solidFill>
                            <a:srgbClr val="000000"/>
                          </a:solidFill>
                          <a:effectLst/>
                          <a:latin typeface="Calibri" panose="020F0502020204030204" pitchFamily="34" charset="0"/>
                        </a:rPr>
                        <a:t>$833,972</a:t>
                      </a:r>
                    </a:p>
                  </a:txBody>
                  <a:tcPr marL="9525" marR="9525" marT="9525" marB="0" anchor="ctr"/>
                </a:tc>
                <a:tc hMerge="1">
                  <a:txBody>
                    <a:bodyPr/>
                    <a:lstStyle/>
                    <a:p>
                      <a:endParaRPr lang="en-CA"/>
                    </a:p>
                  </a:txBody>
                  <a:tcPr/>
                </a:tc>
                <a:extLst>
                  <a:ext uri="{0D108BD9-81ED-4DB2-BD59-A6C34878D82A}">
                    <a16:rowId xmlns:a16="http://schemas.microsoft.com/office/drawing/2014/main" val="827927422"/>
                  </a:ext>
                </a:extLst>
              </a:tr>
              <a:tr h="416138">
                <a:tc>
                  <a:txBody>
                    <a:bodyPr/>
                    <a:lstStyle/>
                    <a:p>
                      <a:pPr algn="l" fontAlgn="ctr"/>
                      <a:r>
                        <a:rPr lang="en-CA" sz="1600" b="0" i="0" u="none" strike="noStrike" dirty="0">
                          <a:solidFill>
                            <a:srgbClr val="002060"/>
                          </a:solidFill>
                          <a:effectLst/>
                          <a:latin typeface="Calibri" panose="020F0502020204030204" pitchFamily="34" charset="0"/>
                        </a:rPr>
                        <a:t>Avg. Halo Value (All)</a:t>
                      </a:r>
                    </a:p>
                  </a:txBody>
                  <a:tcPr marL="9525" marR="9525" marT="9525" marB="0" anchor="ctr"/>
                </a:tc>
                <a:tc gridSpan="2">
                  <a:txBody>
                    <a:bodyPr/>
                    <a:lstStyle/>
                    <a:p>
                      <a:pPr algn="ctr" fontAlgn="ctr"/>
                      <a:r>
                        <a:rPr lang="en-CA" sz="1800" b="0" i="0" u="none" strike="noStrike" dirty="0">
                          <a:solidFill>
                            <a:srgbClr val="000000"/>
                          </a:solidFill>
                          <a:effectLst/>
                          <a:latin typeface="Calibri" panose="020F0502020204030204" pitchFamily="34" charset="0"/>
                        </a:rPr>
                        <a:t>$774,878</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$672,210</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$473,012</a:t>
                      </a:r>
                    </a:p>
                  </a:txBody>
                  <a:tcPr marL="9525" marR="9525" marT="9525" marB="0" anchor="ctr"/>
                </a:tc>
                <a:tc hMerge="1">
                  <a:txBody>
                    <a:bodyPr/>
                    <a:lstStyle/>
                    <a:p>
                      <a:endParaRPr lang="en-CA"/>
                    </a:p>
                  </a:txBody>
                  <a:tcPr/>
                </a:tc>
                <a:tc gridSpan="2">
                  <a:txBody>
                    <a:bodyPr/>
                    <a:lstStyle/>
                    <a:p>
                      <a:pPr algn="ctr" fontAlgn="ctr"/>
                      <a:r>
                        <a:rPr lang="en-CA" sz="1800" b="0" i="0" u="none" strike="noStrike">
                          <a:solidFill>
                            <a:srgbClr val="000000"/>
                          </a:solidFill>
                          <a:effectLst/>
                          <a:latin typeface="Calibri" panose="020F0502020204030204" pitchFamily="34" charset="0"/>
                        </a:rPr>
                        <a:t>$275,251</a:t>
                      </a:r>
                    </a:p>
                  </a:txBody>
                  <a:tcPr marL="9525" marR="9525" marT="9525" marB="0" anchor="ctr"/>
                </a:tc>
                <a:tc hMerge="1">
                  <a:txBody>
                    <a:bodyPr/>
                    <a:lstStyle/>
                    <a:p>
                      <a:endParaRPr lang="en-CA"/>
                    </a:p>
                  </a:txBody>
                  <a:tcPr/>
                </a:tc>
                <a:tc gridSpan="2">
                  <a:txBody>
                    <a:bodyPr/>
                    <a:lstStyle/>
                    <a:p>
                      <a:pPr algn="ctr" fontAlgn="ctr"/>
                      <a:r>
                        <a:rPr lang="en-CA" sz="1800" b="0" i="0" u="none" strike="noStrike" dirty="0">
                          <a:solidFill>
                            <a:srgbClr val="000000"/>
                          </a:solidFill>
                          <a:effectLst/>
                          <a:latin typeface="Calibri" panose="020F0502020204030204" pitchFamily="34" charset="0"/>
                        </a:rPr>
                        <a:t>$703,039</a:t>
                      </a:r>
                    </a:p>
                  </a:txBody>
                  <a:tcPr marL="9525" marR="9525" marT="9525" marB="0" anchor="ctr"/>
                </a:tc>
                <a:tc hMerge="1">
                  <a:txBody>
                    <a:bodyPr/>
                    <a:lstStyle/>
                    <a:p>
                      <a:endParaRPr lang="en-CA"/>
                    </a:p>
                  </a:txBody>
                  <a:tcPr/>
                </a:tc>
                <a:extLst>
                  <a:ext uri="{0D108BD9-81ED-4DB2-BD59-A6C34878D82A}">
                    <a16:rowId xmlns:a16="http://schemas.microsoft.com/office/drawing/2014/main" val="4277311614"/>
                  </a:ext>
                </a:extLst>
              </a:tr>
            </a:tbl>
          </a:graphicData>
        </a:graphic>
      </p:graphicFrame>
    </p:spTree>
    <p:extLst>
      <p:ext uri="{BB962C8B-B14F-4D97-AF65-F5344CB8AC3E}">
        <p14:creationId xmlns:p14="http://schemas.microsoft.com/office/powerpoint/2010/main" val="3191224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Congregational Futures</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33</a:t>
            </a:fld>
            <a:endParaRPr lang="en-US" sz="1600" dirty="0"/>
          </a:p>
        </p:txBody>
      </p:sp>
      <p:graphicFrame>
        <p:nvGraphicFramePr>
          <p:cNvPr id="3" name="Table 2">
            <a:extLst>
              <a:ext uri="{FF2B5EF4-FFF2-40B4-BE49-F238E27FC236}">
                <a16:creationId xmlns:a16="http://schemas.microsoft.com/office/drawing/2014/main" id="{9670F21E-BA23-05A8-F5BA-4EC0755B11D2}"/>
              </a:ext>
            </a:extLst>
          </p:cNvPr>
          <p:cNvGraphicFramePr>
            <a:graphicFrameLocks noGrp="1"/>
          </p:cNvGraphicFramePr>
          <p:nvPr>
            <p:extLst>
              <p:ext uri="{D42A27DB-BD31-4B8C-83A1-F6EECF244321}">
                <p14:modId xmlns:p14="http://schemas.microsoft.com/office/powerpoint/2010/main" val="3469638581"/>
              </p:ext>
            </p:extLst>
          </p:nvPr>
        </p:nvGraphicFramePr>
        <p:xfrm>
          <a:off x="826295" y="1101534"/>
          <a:ext cx="10532268" cy="3728511"/>
        </p:xfrm>
        <a:graphic>
          <a:graphicData uri="http://schemas.openxmlformats.org/drawingml/2006/table">
            <a:tbl>
              <a:tblPr firstRow="1" bandRow="1">
                <a:tableStyleId>{5C22544A-7EE6-4342-B048-85BDC9FD1C3A}</a:tableStyleId>
              </a:tblPr>
              <a:tblGrid>
                <a:gridCol w="877689">
                  <a:extLst>
                    <a:ext uri="{9D8B030D-6E8A-4147-A177-3AD203B41FA5}">
                      <a16:colId xmlns:a16="http://schemas.microsoft.com/office/drawing/2014/main" val="3645859977"/>
                    </a:ext>
                  </a:extLst>
                </a:gridCol>
                <a:gridCol w="1103224">
                  <a:extLst>
                    <a:ext uri="{9D8B030D-6E8A-4147-A177-3AD203B41FA5}">
                      <a16:colId xmlns:a16="http://schemas.microsoft.com/office/drawing/2014/main" val="556030234"/>
                    </a:ext>
                  </a:extLst>
                </a:gridCol>
                <a:gridCol w="652154">
                  <a:extLst>
                    <a:ext uri="{9D8B030D-6E8A-4147-A177-3AD203B41FA5}">
                      <a16:colId xmlns:a16="http://schemas.microsoft.com/office/drawing/2014/main" val="3110812759"/>
                    </a:ext>
                  </a:extLst>
                </a:gridCol>
                <a:gridCol w="877689">
                  <a:extLst>
                    <a:ext uri="{9D8B030D-6E8A-4147-A177-3AD203B41FA5}">
                      <a16:colId xmlns:a16="http://schemas.microsoft.com/office/drawing/2014/main" val="823782213"/>
                    </a:ext>
                  </a:extLst>
                </a:gridCol>
                <a:gridCol w="877689">
                  <a:extLst>
                    <a:ext uri="{9D8B030D-6E8A-4147-A177-3AD203B41FA5}">
                      <a16:colId xmlns:a16="http://schemas.microsoft.com/office/drawing/2014/main" val="4090788691"/>
                    </a:ext>
                  </a:extLst>
                </a:gridCol>
                <a:gridCol w="877689">
                  <a:extLst>
                    <a:ext uri="{9D8B030D-6E8A-4147-A177-3AD203B41FA5}">
                      <a16:colId xmlns:a16="http://schemas.microsoft.com/office/drawing/2014/main" val="1264017753"/>
                    </a:ext>
                  </a:extLst>
                </a:gridCol>
                <a:gridCol w="877689">
                  <a:extLst>
                    <a:ext uri="{9D8B030D-6E8A-4147-A177-3AD203B41FA5}">
                      <a16:colId xmlns:a16="http://schemas.microsoft.com/office/drawing/2014/main" val="815819450"/>
                    </a:ext>
                  </a:extLst>
                </a:gridCol>
                <a:gridCol w="877689">
                  <a:extLst>
                    <a:ext uri="{9D8B030D-6E8A-4147-A177-3AD203B41FA5}">
                      <a16:colId xmlns:a16="http://schemas.microsoft.com/office/drawing/2014/main" val="3784147190"/>
                    </a:ext>
                  </a:extLst>
                </a:gridCol>
                <a:gridCol w="877689">
                  <a:extLst>
                    <a:ext uri="{9D8B030D-6E8A-4147-A177-3AD203B41FA5}">
                      <a16:colId xmlns:a16="http://schemas.microsoft.com/office/drawing/2014/main" val="600782909"/>
                    </a:ext>
                  </a:extLst>
                </a:gridCol>
                <a:gridCol w="877689">
                  <a:extLst>
                    <a:ext uri="{9D8B030D-6E8A-4147-A177-3AD203B41FA5}">
                      <a16:colId xmlns:a16="http://schemas.microsoft.com/office/drawing/2014/main" val="1985671414"/>
                    </a:ext>
                  </a:extLst>
                </a:gridCol>
                <a:gridCol w="877689">
                  <a:extLst>
                    <a:ext uri="{9D8B030D-6E8A-4147-A177-3AD203B41FA5}">
                      <a16:colId xmlns:a16="http://schemas.microsoft.com/office/drawing/2014/main" val="647661522"/>
                    </a:ext>
                  </a:extLst>
                </a:gridCol>
                <a:gridCol w="877689">
                  <a:extLst>
                    <a:ext uri="{9D8B030D-6E8A-4147-A177-3AD203B41FA5}">
                      <a16:colId xmlns:a16="http://schemas.microsoft.com/office/drawing/2014/main" val="3286631732"/>
                    </a:ext>
                  </a:extLst>
                </a:gridCol>
              </a:tblGrid>
              <a:tr h="545356">
                <a:tc>
                  <a:txBody>
                    <a:bodyPr/>
                    <a:lstStyle/>
                    <a:p>
                      <a:pPr algn="l" fontAlgn="ctr"/>
                      <a:r>
                        <a:rPr lang="en-CA" sz="1100" b="1" i="0" u="none" strike="noStrike" dirty="0">
                          <a:solidFill>
                            <a:srgbClr val="FFFFFF"/>
                          </a:solidFill>
                          <a:effectLst/>
                          <a:latin typeface="Calibri" panose="020F0502020204030204" pitchFamily="34" charset="0"/>
                        </a:rPr>
                        <a:t> </a:t>
                      </a:r>
                    </a:p>
                  </a:txBody>
                  <a:tcPr marL="9525" marR="9525" marT="9525" marB="0" anchor="ctr"/>
                </a:tc>
                <a:tc>
                  <a:txBody>
                    <a:bodyPr/>
                    <a:lstStyle/>
                    <a:p>
                      <a:pPr algn="ctr" fontAlgn="ctr"/>
                      <a:r>
                        <a:rPr lang="en-CA" sz="1100" b="1" i="0" u="none" strike="noStrike">
                          <a:solidFill>
                            <a:srgbClr val="FFFFFF"/>
                          </a:solidFill>
                          <a:effectLst/>
                          <a:latin typeface="Calibri" panose="020F0502020204030204" pitchFamily="34" charset="0"/>
                        </a:rPr>
                        <a:t> </a:t>
                      </a:r>
                    </a:p>
                  </a:txBody>
                  <a:tcPr marL="9525" marR="9525" marT="9525" marB="0" anchor="ctr"/>
                </a:tc>
                <a:tc gridSpan="2">
                  <a:txBody>
                    <a:bodyPr/>
                    <a:lstStyle/>
                    <a:p>
                      <a:pPr algn="ctr" fontAlgn="ctr"/>
                      <a:r>
                        <a:rPr lang="en-CA" sz="1800" b="1" i="0" u="none" strike="noStrike" dirty="0">
                          <a:solidFill>
                            <a:srgbClr val="FFFFFF"/>
                          </a:solidFill>
                          <a:effectLst/>
                          <a:latin typeface="Calibri" panose="020F0502020204030204" pitchFamily="34" charset="0"/>
                        </a:rPr>
                        <a:t>NO RISK                    312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LOW RISK               190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MEDIUM RISK         89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HIGH RISK               20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ALL 611           SURVEY CHURCHES</a:t>
                      </a:r>
                    </a:p>
                  </a:txBody>
                  <a:tcPr marL="9525" marR="9525" marT="9525" marB="0" anchor="ctr"/>
                </a:tc>
                <a:tc hMerge="1">
                  <a:txBody>
                    <a:bodyPr/>
                    <a:lstStyle/>
                    <a:p>
                      <a:endParaRPr lang="en-CA"/>
                    </a:p>
                  </a:txBody>
                  <a:tcPr/>
                </a:tc>
                <a:extLst>
                  <a:ext uri="{0D108BD9-81ED-4DB2-BD59-A6C34878D82A}">
                    <a16:rowId xmlns:a16="http://schemas.microsoft.com/office/drawing/2014/main" val="3950152315"/>
                  </a:ext>
                </a:extLst>
              </a:tr>
              <a:tr h="406753">
                <a:tc rowSpan="5">
                  <a:txBody>
                    <a:bodyPr/>
                    <a:lstStyle/>
                    <a:p>
                      <a:pPr algn="ctr" fontAlgn="ctr"/>
                      <a:r>
                        <a:rPr lang="en-US" sz="2000" b="0" i="0" u="none" strike="noStrike" dirty="0">
                          <a:solidFill>
                            <a:srgbClr val="002060"/>
                          </a:solidFill>
                          <a:effectLst/>
                          <a:latin typeface="Calibri" panose="020F0502020204030204" pitchFamily="34" charset="0"/>
                        </a:rPr>
                        <a:t>Next</a:t>
                      </a:r>
                    </a:p>
                    <a:p>
                      <a:pPr algn="ctr" fontAlgn="ctr"/>
                      <a:r>
                        <a:rPr lang="en-US" sz="2000" b="0" i="0" u="none" strike="noStrike" dirty="0">
                          <a:solidFill>
                            <a:srgbClr val="002060"/>
                          </a:solidFill>
                          <a:effectLst/>
                          <a:latin typeface="Calibri" panose="020F0502020204030204" pitchFamily="34" charset="0"/>
                        </a:rPr>
                        <a:t> 3-7 years?</a:t>
                      </a:r>
                    </a:p>
                  </a:txBody>
                  <a:tcPr marL="9525" marR="9525" marT="9525" marB="0" anchor="ctr"/>
                </a:tc>
                <a:tc>
                  <a:txBody>
                    <a:bodyPr/>
                    <a:lstStyle/>
                    <a:p>
                      <a:pPr algn="l" fontAlgn="ctr"/>
                      <a:r>
                        <a:rPr lang="en-CA" sz="1400" b="0" i="0" u="none" strike="noStrike" dirty="0" err="1">
                          <a:solidFill>
                            <a:srgbClr val="000000"/>
                          </a:solidFill>
                          <a:effectLst/>
                          <a:latin typeface="Calibri" panose="020F0502020204030204" pitchFamily="34" charset="0"/>
                        </a:rPr>
                        <a:t>Similiar</a:t>
                      </a:r>
                      <a:r>
                        <a:rPr lang="en-CA" sz="1400" b="0" i="0" u="none" strike="noStrike" dirty="0">
                          <a:solidFill>
                            <a:srgbClr val="000000"/>
                          </a:solidFill>
                          <a:effectLst/>
                          <a:latin typeface="Calibri" panose="020F0502020204030204" pitchFamily="34" charset="0"/>
                        </a:rPr>
                        <a:t> to now</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124</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246</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40%</a:t>
                      </a:r>
                    </a:p>
                  </a:txBody>
                  <a:tcPr marL="9525" marR="9525" marT="9525" marB="0" anchor="ctr"/>
                </a:tc>
                <a:extLst>
                  <a:ext uri="{0D108BD9-81ED-4DB2-BD59-A6C34878D82A}">
                    <a16:rowId xmlns:a16="http://schemas.microsoft.com/office/drawing/2014/main" val="1742222216"/>
                  </a:ext>
                </a:extLst>
              </a:tr>
              <a:tr h="406753">
                <a:tc vMerge="1">
                  <a:txBody>
                    <a:bodyPr/>
                    <a:lstStyle/>
                    <a:p>
                      <a:endParaRPr lang="en-CA"/>
                    </a:p>
                  </a:txBody>
                  <a:tcPr/>
                </a:tc>
                <a:tc>
                  <a:txBody>
                    <a:bodyPr/>
                    <a:lstStyle/>
                    <a:p>
                      <a:pPr algn="l" fontAlgn="ctr"/>
                      <a:r>
                        <a:rPr lang="en-CA" sz="1400" b="0" i="0" u="none" strike="noStrike" dirty="0">
                          <a:solidFill>
                            <a:srgbClr val="000000"/>
                          </a:solidFill>
                          <a:effectLst/>
                          <a:latin typeface="Calibri" panose="020F0502020204030204" pitchFamily="34" charset="0"/>
                        </a:rPr>
                        <a:t>Growing</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171</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1027404040"/>
                  </a:ext>
                </a:extLst>
              </a:tr>
              <a:tr h="929821">
                <a:tc vMerge="1">
                  <a:txBody>
                    <a:bodyPr/>
                    <a:lstStyle/>
                    <a:p>
                      <a:endParaRPr lang="en-CA"/>
                    </a:p>
                  </a:txBody>
                  <a:tcPr/>
                </a:tc>
                <a:tc>
                  <a:txBody>
                    <a:bodyPr/>
                    <a:lstStyle/>
                    <a:p>
                      <a:pPr algn="l" fontAlgn="ctr"/>
                      <a:r>
                        <a:rPr lang="en-US" sz="1400" b="0" i="0" u="none" strike="noStrike" dirty="0">
                          <a:solidFill>
                            <a:srgbClr val="000000"/>
                          </a:solidFill>
                          <a:effectLst/>
                          <a:latin typeface="Calibri" panose="020F0502020204030204" pitchFamily="34" charset="0"/>
                        </a:rPr>
                        <a:t>Considering amalgamation or new config.</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1487098472"/>
                  </a:ext>
                </a:extLst>
              </a:tr>
              <a:tr h="745946">
                <a:tc vMerge="1">
                  <a:txBody>
                    <a:bodyPr/>
                    <a:lstStyle/>
                    <a:p>
                      <a:endParaRPr lang="en-CA"/>
                    </a:p>
                  </a:txBody>
                  <a:tcPr/>
                </a:tc>
                <a:tc>
                  <a:txBody>
                    <a:bodyPr/>
                    <a:lstStyle/>
                    <a:p>
                      <a:pPr algn="l" fontAlgn="ctr"/>
                      <a:r>
                        <a:rPr lang="en-US" sz="1400" b="0" i="0" u="none" strike="noStrike" dirty="0">
                          <a:solidFill>
                            <a:srgbClr val="000000"/>
                          </a:solidFill>
                          <a:effectLst/>
                          <a:latin typeface="Calibri" panose="020F0502020204030204" pitchFamily="34" charset="0"/>
                        </a:rPr>
                        <a:t>Considering dissolution or already closed</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141464970"/>
                  </a:ext>
                </a:extLst>
              </a:tr>
              <a:tr h="406753">
                <a:tc vMerge="1">
                  <a:txBody>
                    <a:bodyPr/>
                    <a:lstStyle/>
                    <a:p>
                      <a:endParaRPr lang="en-CA"/>
                    </a:p>
                  </a:txBody>
                  <a:tcPr/>
                </a:tc>
                <a:tc>
                  <a:txBody>
                    <a:bodyPr/>
                    <a:lstStyle/>
                    <a:p>
                      <a:pPr algn="l" fontAlgn="ctr"/>
                      <a:r>
                        <a:rPr lang="en-CA" sz="1400" b="0" i="0" u="none" strike="noStrike" dirty="0">
                          <a:solidFill>
                            <a:srgbClr val="000000"/>
                          </a:solidFill>
                          <a:effectLst/>
                          <a:latin typeface="Calibri" panose="020F0502020204030204" pitchFamily="34" charset="0"/>
                        </a:rPr>
                        <a:t>Don't Know</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1332481967"/>
                  </a:ext>
                </a:extLst>
              </a:tr>
            </a:tbl>
          </a:graphicData>
        </a:graphic>
      </p:graphicFrame>
      <p:sp>
        <p:nvSpPr>
          <p:cNvPr id="5" name="TextBox 4">
            <a:extLst>
              <a:ext uri="{FF2B5EF4-FFF2-40B4-BE49-F238E27FC236}">
                <a16:creationId xmlns:a16="http://schemas.microsoft.com/office/drawing/2014/main" id="{20D3C5D9-9F95-AEAF-D77B-BEEFA9A63AAE}"/>
              </a:ext>
            </a:extLst>
          </p:cNvPr>
          <p:cNvSpPr txBox="1"/>
          <p:nvPr/>
        </p:nvSpPr>
        <p:spPr>
          <a:xfrm>
            <a:off x="871538" y="5157788"/>
            <a:ext cx="10487025" cy="1015663"/>
          </a:xfrm>
          <a:prstGeom prst="rect">
            <a:avLst/>
          </a:prstGeom>
          <a:solidFill>
            <a:schemeClr val="accent6">
              <a:lumMod val="20000"/>
              <a:lumOff val="80000"/>
            </a:schemeClr>
          </a:solidFill>
          <a:ln>
            <a:solidFill>
              <a:schemeClr val="accent4">
                <a:lumMod val="20000"/>
                <a:lumOff val="80000"/>
              </a:schemeClr>
            </a:solidFill>
          </a:ln>
        </p:spPr>
        <p:txBody>
          <a:bodyPr wrap="square" rtlCol="0">
            <a:spAutoFit/>
          </a:bodyPr>
          <a:lstStyle/>
          <a:p>
            <a:pPr marL="342900" indent="-342900">
              <a:buFont typeface="Arial" panose="020B0604020202020204" pitchFamily="34" charset="0"/>
              <a:buChar char="•"/>
            </a:pPr>
            <a:r>
              <a:rPr lang="en-US" sz="2000" dirty="0">
                <a:latin typeface="Abadi" panose="020B0604020104020204" pitchFamily="34" charset="0"/>
              </a:rPr>
              <a:t>Focus Presbytery/Denomination attention on medium to high-risk congregations that are growing (have internal capacity), considering amalgamation and or closing (making property available for sale and investment of assets or redevelopment for social impact).</a:t>
            </a:r>
            <a:endParaRPr lang="en-CA" sz="2000" dirty="0">
              <a:latin typeface="Abadi" panose="020B0604020104020204" pitchFamily="34" charset="0"/>
            </a:endParaRPr>
          </a:p>
        </p:txBody>
      </p:sp>
    </p:spTree>
    <p:extLst>
      <p:ext uri="{BB962C8B-B14F-4D97-AF65-F5344CB8AC3E}">
        <p14:creationId xmlns:p14="http://schemas.microsoft.com/office/powerpoint/2010/main" val="2148860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Site Location</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34</a:t>
            </a:fld>
            <a:endParaRPr lang="en-US" sz="1600" dirty="0"/>
          </a:p>
        </p:txBody>
      </p:sp>
      <p:sp>
        <p:nvSpPr>
          <p:cNvPr id="5" name="TextBox 4">
            <a:extLst>
              <a:ext uri="{FF2B5EF4-FFF2-40B4-BE49-F238E27FC236}">
                <a16:creationId xmlns:a16="http://schemas.microsoft.com/office/drawing/2014/main" id="{20D3C5D9-9F95-AEAF-D77B-BEEFA9A63AAE}"/>
              </a:ext>
            </a:extLst>
          </p:cNvPr>
          <p:cNvSpPr txBox="1"/>
          <p:nvPr/>
        </p:nvSpPr>
        <p:spPr>
          <a:xfrm>
            <a:off x="871538" y="5157788"/>
            <a:ext cx="10487025" cy="1015663"/>
          </a:xfrm>
          <a:prstGeom prst="rect">
            <a:avLst/>
          </a:prstGeom>
          <a:solidFill>
            <a:schemeClr val="accent6">
              <a:lumMod val="20000"/>
              <a:lumOff val="80000"/>
            </a:schemeClr>
          </a:solidFill>
          <a:ln>
            <a:solidFill>
              <a:schemeClr val="accent4">
                <a:lumMod val="20000"/>
                <a:lumOff val="80000"/>
              </a:schemeClr>
            </a:solidFill>
          </a:ln>
        </p:spPr>
        <p:txBody>
          <a:bodyPr wrap="square" rtlCol="0">
            <a:spAutoFit/>
          </a:bodyPr>
          <a:lstStyle/>
          <a:p>
            <a:pPr marL="342900" indent="-342900">
              <a:buFont typeface="Arial" panose="020B0604020202020204" pitchFamily="34" charset="0"/>
              <a:buChar char="•"/>
            </a:pPr>
            <a:r>
              <a:rPr lang="en-US" sz="2000" dirty="0">
                <a:latin typeface="Abadi" panose="020B0604020104020204" pitchFamily="34" charset="0"/>
              </a:rPr>
              <a:t>Rural sites are likely to have lower property values limiting their development capacity</a:t>
            </a:r>
          </a:p>
          <a:p>
            <a:pPr marL="342900" indent="-342900">
              <a:buFont typeface="Arial" panose="020B0604020202020204" pitchFamily="34" charset="0"/>
              <a:buChar char="•"/>
            </a:pPr>
            <a:r>
              <a:rPr lang="en-US" sz="2000" dirty="0">
                <a:latin typeface="Abadi" panose="020B0604020104020204" pitchFamily="34" charset="0"/>
              </a:rPr>
              <a:t>Property values of urban and suburban sites are more likely to enable greater density, higher value yields, inclusion of community services, and higher social impacts.</a:t>
            </a:r>
            <a:endParaRPr lang="en-CA" sz="2000" dirty="0">
              <a:latin typeface="Abadi" panose="020B0604020104020204" pitchFamily="34" charset="0"/>
            </a:endParaRPr>
          </a:p>
        </p:txBody>
      </p:sp>
      <p:graphicFrame>
        <p:nvGraphicFramePr>
          <p:cNvPr id="2" name="Table 1">
            <a:extLst>
              <a:ext uri="{FF2B5EF4-FFF2-40B4-BE49-F238E27FC236}">
                <a16:creationId xmlns:a16="http://schemas.microsoft.com/office/drawing/2014/main" id="{8677DE90-5CCB-CE9E-3212-3F3F6B92F9B0}"/>
              </a:ext>
            </a:extLst>
          </p:cNvPr>
          <p:cNvGraphicFramePr>
            <a:graphicFrameLocks noGrp="1"/>
          </p:cNvGraphicFramePr>
          <p:nvPr/>
        </p:nvGraphicFramePr>
        <p:xfrm>
          <a:off x="493775" y="1136137"/>
          <a:ext cx="11019350" cy="3749313"/>
        </p:xfrm>
        <a:graphic>
          <a:graphicData uri="http://schemas.openxmlformats.org/drawingml/2006/table">
            <a:tbl>
              <a:tblPr firstRow="1" bandRow="1">
                <a:tableStyleId>{5C22544A-7EE6-4342-B048-85BDC9FD1C3A}</a:tableStyleId>
              </a:tblPr>
              <a:tblGrid>
                <a:gridCol w="1332530">
                  <a:extLst>
                    <a:ext uri="{9D8B030D-6E8A-4147-A177-3AD203B41FA5}">
                      <a16:colId xmlns:a16="http://schemas.microsoft.com/office/drawing/2014/main" val="3366287362"/>
                    </a:ext>
                  </a:extLst>
                </a:gridCol>
                <a:gridCol w="839163">
                  <a:extLst>
                    <a:ext uri="{9D8B030D-6E8A-4147-A177-3AD203B41FA5}">
                      <a16:colId xmlns:a16="http://schemas.microsoft.com/office/drawing/2014/main" val="1343300682"/>
                    </a:ext>
                  </a:extLst>
                </a:gridCol>
                <a:gridCol w="583146">
                  <a:extLst>
                    <a:ext uri="{9D8B030D-6E8A-4147-A177-3AD203B41FA5}">
                      <a16:colId xmlns:a16="http://schemas.microsoft.com/office/drawing/2014/main" val="139740145"/>
                    </a:ext>
                  </a:extLst>
                </a:gridCol>
                <a:gridCol w="918279">
                  <a:extLst>
                    <a:ext uri="{9D8B030D-6E8A-4147-A177-3AD203B41FA5}">
                      <a16:colId xmlns:a16="http://schemas.microsoft.com/office/drawing/2014/main" val="1498272871"/>
                    </a:ext>
                  </a:extLst>
                </a:gridCol>
                <a:gridCol w="918279">
                  <a:extLst>
                    <a:ext uri="{9D8B030D-6E8A-4147-A177-3AD203B41FA5}">
                      <a16:colId xmlns:a16="http://schemas.microsoft.com/office/drawing/2014/main" val="2602203299"/>
                    </a:ext>
                  </a:extLst>
                </a:gridCol>
                <a:gridCol w="918279">
                  <a:extLst>
                    <a:ext uri="{9D8B030D-6E8A-4147-A177-3AD203B41FA5}">
                      <a16:colId xmlns:a16="http://schemas.microsoft.com/office/drawing/2014/main" val="2330152356"/>
                    </a:ext>
                  </a:extLst>
                </a:gridCol>
                <a:gridCol w="918279">
                  <a:extLst>
                    <a:ext uri="{9D8B030D-6E8A-4147-A177-3AD203B41FA5}">
                      <a16:colId xmlns:a16="http://schemas.microsoft.com/office/drawing/2014/main" val="4109487716"/>
                    </a:ext>
                  </a:extLst>
                </a:gridCol>
                <a:gridCol w="918279">
                  <a:extLst>
                    <a:ext uri="{9D8B030D-6E8A-4147-A177-3AD203B41FA5}">
                      <a16:colId xmlns:a16="http://schemas.microsoft.com/office/drawing/2014/main" val="155649829"/>
                    </a:ext>
                  </a:extLst>
                </a:gridCol>
                <a:gridCol w="918279">
                  <a:extLst>
                    <a:ext uri="{9D8B030D-6E8A-4147-A177-3AD203B41FA5}">
                      <a16:colId xmlns:a16="http://schemas.microsoft.com/office/drawing/2014/main" val="1605501194"/>
                    </a:ext>
                  </a:extLst>
                </a:gridCol>
                <a:gridCol w="918279">
                  <a:extLst>
                    <a:ext uri="{9D8B030D-6E8A-4147-A177-3AD203B41FA5}">
                      <a16:colId xmlns:a16="http://schemas.microsoft.com/office/drawing/2014/main" val="3950332349"/>
                    </a:ext>
                  </a:extLst>
                </a:gridCol>
                <a:gridCol w="918279">
                  <a:extLst>
                    <a:ext uri="{9D8B030D-6E8A-4147-A177-3AD203B41FA5}">
                      <a16:colId xmlns:a16="http://schemas.microsoft.com/office/drawing/2014/main" val="3842177395"/>
                    </a:ext>
                  </a:extLst>
                </a:gridCol>
                <a:gridCol w="918279">
                  <a:extLst>
                    <a:ext uri="{9D8B030D-6E8A-4147-A177-3AD203B41FA5}">
                      <a16:colId xmlns:a16="http://schemas.microsoft.com/office/drawing/2014/main" val="1644041209"/>
                    </a:ext>
                  </a:extLst>
                </a:gridCol>
              </a:tblGrid>
              <a:tr h="557117">
                <a:tc>
                  <a:txBody>
                    <a:bodyPr/>
                    <a:lstStyle/>
                    <a:p>
                      <a:pPr algn="l" fontAlgn="ctr"/>
                      <a:r>
                        <a:rPr lang="en-CA" sz="1100" b="1" i="0" u="none" strike="noStrike" dirty="0">
                          <a:solidFill>
                            <a:srgbClr val="FFFFFF"/>
                          </a:solidFill>
                          <a:effectLst/>
                          <a:latin typeface="Calibri" panose="020F0502020204030204" pitchFamily="34" charset="0"/>
                        </a:rPr>
                        <a:t> </a:t>
                      </a:r>
                    </a:p>
                  </a:txBody>
                  <a:tcPr marL="9525" marR="9525" marT="9525" marB="0" anchor="ctr"/>
                </a:tc>
                <a:tc>
                  <a:txBody>
                    <a:bodyPr/>
                    <a:lstStyle/>
                    <a:p>
                      <a:pPr algn="ctr" fontAlgn="ctr"/>
                      <a:r>
                        <a:rPr lang="en-CA" sz="1100" b="1" i="0" u="none" strike="noStrike">
                          <a:solidFill>
                            <a:srgbClr val="FFFFFF"/>
                          </a:solidFill>
                          <a:effectLst/>
                          <a:latin typeface="Calibri" panose="020F0502020204030204" pitchFamily="34" charset="0"/>
                        </a:rPr>
                        <a:t> </a:t>
                      </a:r>
                    </a:p>
                  </a:txBody>
                  <a:tcPr marL="9525" marR="9525" marT="9525" marB="0" anchor="ctr"/>
                </a:tc>
                <a:tc gridSpan="2">
                  <a:txBody>
                    <a:bodyPr/>
                    <a:lstStyle/>
                    <a:p>
                      <a:pPr algn="ctr" fontAlgn="ctr"/>
                      <a:r>
                        <a:rPr lang="en-CA" sz="1800" b="1" i="0" u="none" strike="noStrike" dirty="0">
                          <a:solidFill>
                            <a:srgbClr val="FFFFFF"/>
                          </a:solidFill>
                          <a:effectLst/>
                          <a:latin typeface="Calibri" panose="020F0502020204030204" pitchFamily="34" charset="0"/>
                        </a:rPr>
                        <a:t>NO RISK                312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LOW RISK              190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MEDIUM RISK         89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HIGH RISK               </a:t>
                      </a:r>
                    </a:p>
                    <a:p>
                      <a:pPr algn="ctr" fontAlgn="ctr"/>
                      <a:r>
                        <a:rPr lang="en-CA" sz="1800" b="1" i="0" u="none" strike="noStrike" dirty="0">
                          <a:solidFill>
                            <a:srgbClr val="FFFFFF"/>
                          </a:solidFill>
                          <a:effectLst/>
                          <a:latin typeface="Calibri" panose="020F0502020204030204" pitchFamily="34" charset="0"/>
                        </a:rPr>
                        <a:t>20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ALL </a:t>
                      </a:r>
                    </a:p>
                    <a:p>
                      <a:pPr algn="ctr" fontAlgn="ctr"/>
                      <a:r>
                        <a:rPr lang="en-CA" sz="1800" b="1" i="0" u="none" strike="noStrike" dirty="0">
                          <a:solidFill>
                            <a:srgbClr val="FFFFFF"/>
                          </a:solidFill>
                          <a:effectLst/>
                          <a:latin typeface="Calibri" panose="020F0502020204030204" pitchFamily="34" charset="0"/>
                        </a:rPr>
                        <a:t>611 CHURCHES</a:t>
                      </a:r>
                    </a:p>
                  </a:txBody>
                  <a:tcPr marL="9525" marR="9525" marT="9525" marB="0" anchor="ctr"/>
                </a:tc>
                <a:tc hMerge="1">
                  <a:txBody>
                    <a:bodyPr/>
                    <a:lstStyle/>
                    <a:p>
                      <a:endParaRPr lang="en-CA"/>
                    </a:p>
                  </a:txBody>
                  <a:tcPr/>
                </a:tc>
                <a:extLst>
                  <a:ext uri="{0D108BD9-81ED-4DB2-BD59-A6C34878D82A}">
                    <a16:rowId xmlns:a16="http://schemas.microsoft.com/office/drawing/2014/main" val="2963052121"/>
                  </a:ext>
                </a:extLst>
              </a:tr>
              <a:tr h="415525">
                <a:tc rowSpan="6">
                  <a:txBody>
                    <a:bodyPr/>
                    <a:lstStyle/>
                    <a:p>
                      <a:pPr algn="ctr" fontAlgn="ctr"/>
                      <a:r>
                        <a:rPr lang="en-US" sz="1800" b="0" i="0" u="none" strike="noStrike" dirty="0">
                          <a:solidFill>
                            <a:srgbClr val="002060"/>
                          </a:solidFill>
                          <a:effectLst/>
                          <a:latin typeface="Calibri" panose="020F0502020204030204" pitchFamily="34" charset="0"/>
                        </a:rPr>
                        <a:t>Community your congregation is serving:</a:t>
                      </a:r>
                    </a:p>
                  </a:txBody>
                  <a:tcPr marL="9525" marR="9525" marT="9525" marB="0" anchor="ctr"/>
                </a:tc>
                <a:tc>
                  <a:txBody>
                    <a:bodyPr/>
                    <a:lstStyle/>
                    <a:p>
                      <a:pPr algn="l" fontAlgn="ctr"/>
                      <a:r>
                        <a:rPr lang="en-CA" sz="1600" b="0" i="0" u="none" strike="noStrike" dirty="0">
                          <a:solidFill>
                            <a:srgbClr val="000000"/>
                          </a:solidFill>
                          <a:effectLst/>
                          <a:latin typeface="Calibri" panose="020F0502020204030204" pitchFamily="34" charset="0"/>
                        </a:rPr>
                        <a:t>Rural</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128</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252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801671137"/>
                  </a:ext>
                </a:extLst>
              </a:tr>
              <a:tr h="557117">
                <a:tc vMerge="1">
                  <a:txBody>
                    <a:bodyPr/>
                    <a:lstStyle/>
                    <a:p>
                      <a:endParaRPr lang="en-CA"/>
                    </a:p>
                  </a:txBody>
                  <a:tcPr/>
                </a:tc>
                <a:tc>
                  <a:txBody>
                    <a:bodyPr/>
                    <a:lstStyle/>
                    <a:p>
                      <a:pPr algn="l" fontAlgn="ctr"/>
                      <a:r>
                        <a:rPr lang="en-CA" sz="1600" b="0" i="0" u="none" strike="noStrike" dirty="0">
                          <a:solidFill>
                            <a:srgbClr val="000000"/>
                          </a:solidFill>
                          <a:effectLst/>
                          <a:latin typeface="Calibri" panose="020F0502020204030204" pitchFamily="34" charset="0"/>
                        </a:rPr>
                        <a:t>Rural Suburban</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4138818143"/>
                  </a:ext>
                </a:extLst>
              </a:tr>
              <a:tr h="830339">
                <a:tc vMerge="1">
                  <a:txBody>
                    <a:bodyPr/>
                    <a:lstStyle/>
                    <a:p>
                      <a:endParaRPr lang="en-CA"/>
                    </a:p>
                  </a:txBody>
                  <a:tcPr/>
                </a:tc>
                <a:tc>
                  <a:txBody>
                    <a:bodyPr/>
                    <a:lstStyle/>
                    <a:p>
                      <a:pPr algn="l" fontAlgn="ctr"/>
                      <a:r>
                        <a:rPr lang="en-CA" sz="1600" b="0" i="0" u="none" strike="noStrike" dirty="0">
                          <a:solidFill>
                            <a:srgbClr val="000000"/>
                          </a:solidFill>
                          <a:effectLst/>
                          <a:latin typeface="Calibri" panose="020F0502020204030204" pitchFamily="34" charset="0"/>
                        </a:rPr>
                        <a:t>Rural Suburban City</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10112817"/>
                  </a:ext>
                </a:extLst>
              </a:tr>
              <a:tr h="415525">
                <a:tc vMerge="1">
                  <a:txBody>
                    <a:bodyPr/>
                    <a:lstStyle/>
                    <a:p>
                      <a:endParaRPr lang="en-CA"/>
                    </a:p>
                  </a:txBody>
                  <a:tcPr/>
                </a:tc>
                <a:tc>
                  <a:txBody>
                    <a:bodyPr/>
                    <a:lstStyle/>
                    <a:p>
                      <a:pPr algn="l" fontAlgn="ctr"/>
                      <a:r>
                        <a:rPr lang="en-CA" sz="1600" b="0" i="0" u="none" strike="noStrike" dirty="0">
                          <a:solidFill>
                            <a:srgbClr val="000000"/>
                          </a:solidFill>
                          <a:effectLst/>
                          <a:latin typeface="Calibri" panose="020F0502020204030204" pitchFamily="34" charset="0"/>
                        </a:rPr>
                        <a:t>Suburban</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105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4228147818"/>
                  </a:ext>
                </a:extLst>
              </a:tr>
              <a:tr h="557117">
                <a:tc vMerge="1">
                  <a:txBody>
                    <a:bodyPr/>
                    <a:lstStyle/>
                    <a:p>
                      <a:endParaRPr lang="en-CA"/>
                    </a:p>
                  </a:txBody>
                  <a:tcPr/>
                </a:tc>
                <a:tc>
                  <a:txBody>
                    <a:bodyPr/>
                    <a:lstStyle/>
                    <a:p>
                      <a:pPr algn="l" fontAlgn="ctr"/>
                      <a:r>
                        <a:rPr lang="en-CA" sz="1600" b="0" i="0" u="none" strike="noStrike" dirty="0">
                          <a:solidFill>
                            <a:srgbClr val="000000"/>
                          </a:solidFill>
                          <a:effectLst/>
                          <a:latin typeface="Calibri" panose="020F0502020204030204" pitchFamily="34" charset="0"/>
                        </a:rPr>
                        <a:t>Suburban City</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3749279522"/>
                  </a:ext>
                </a:extLst>
              </a:tr>
              <a:tr h="415525">
                <a:tc vMerge="1">
                  <a:txBody>
                    <a:bodyPr/>
                    <a:lstStyle/>
                    <a:p>
                      <a:endParaRPr lang="en-CA"/>
                    </a:p>
                  </a:txBody>
                  <a:tcPr/>
                </a:tc>
                <a:tc>
                  <a:txBody>
                    <a:bodyPr/>
                    <a:lstStyle/>
                    <a:p>
                      <a:pPr algn="l" fontAlgn="ctr"/>
                      <a:r>
                        <a:rPr lang="en-CA" sz="1600" b="0" i="0" u="none" strike="noStrike" dirty="0">
                          <a:solidFill>
                            <a:srgbClr val="000000"/>
                          </a:solidFill>
                          <a:effectLst/>
                          <a:latin typeface="Calibri" panose="020F0502020204030204" pitchFamily="34" charset="0"/>
                        </a:rPr>
                        <a:t>City</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164</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739014839"/>
                  </a:ext>
                </a:extLst>
              </a:tr>
            </a:tbl>
          </a:graphicData>
        </a:graphic>
      </p:graphicFrame>
    </p:spTree>
    <p:extLst>
      <p:ext uri="{BB962C8B-B14F-4D97-AF65-F5344CB8AC3E}">
        <p14:creationId xmlns:p14="http://schemas.microsoft.com/office/powerpoint/2010/main" val="1507298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Attendance and Seating Capacity</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35</a:t>
            </a:fld>
            <a:endParaRPr lang="en-US" sz="1600" dirty="0"/>
          </a:p>
        </p:txBody>
      </p:sp>
      <p:sp>
        <p:nvSpPr>
          <p:cNvPr id="5" name="TextBox 4">
            <a:extLst>
              <a:ext uri="{FF2B5EF4-FFF2-40B4-BE49-F238E27FC236}">
                <a16:creationId xmlns:a16="http://schemas.microsoft.com/office/drawing/2014/main" id="{20D3C5D9-9F95-AEAF-D77B-BEEFA9A63AAE}"/>
              </a:ext>
            </a:extLst>
          </p:cNvPr>
          <p:cNvSpPr txBox="1"/>
          <p:nvPr/>
        </p:nvSpPr>
        <p:spPr>
          <a:xfrm>
            <a:off x="1289446" y="5659495"/>
            <a:ext cx="9613108" cy="707886"/>
          </a:xfrm>
          <a:prstGeom prst="rect">
            <a:avLst/>
          </a:prstGeom>
          <a:solidFill>
            <a:schemeClr val="accent6">
              <a:lumMod val="20000"/>
              <a:lumOff val="80000"/>
            </a:schemeClr>
          </a:solidFill>
          <a:ln>
            <a:solidFill>
              <a:schemeClr val="accent4">
                <a:lumMod val="20000"/>
                <a:lumOff val="80000"/>
              </a:schemeClr>
            </a:solidFill>
          </a:ln>
        </p:spPr>
        <p:txBody>
          <a:bodyPr wrap="square" rtlCol="0">
            <a:spAutoFit/>
          </a:bodyPr>
          <a:lstStyle/>
          <a:p>
            <a:pPr marL="285750" indent="-285750">
              <a:buFont typeface="Arial" panose="020B0604020202020204" pitchFamily="34" charset="0"/>
              <a:buChar char="•"/>
            </a:pPr>
            <a:r>
              <a:rPr lang="en-US" sz="2000" dirty="0">
                <a:latin typeface="Abadi" panose="020B0604020104020204" pitchFamily="34" charset="0"/>
              </a:rPr>
              <a:t>Congregations with average attendances less than 20% of capacity are far more likely to be at high or medium risk of closure.</a:t>
            </a:r>
          </a:p>
        </p:txBody>
      </p:sp>
      <p:graphicFrame>
        <p:nvGraphicFramePr>
          <p:cNvPr id="3" name="Table 2">
            <a:extLst>
              <a:ext uri="{FF2B5EF4-FFF2-40B4-BE49-F238E27FC236}">
                <a16:creationId xmlns:a16="http://schemas.microsoft.com/office/drawing/2014/main" id="{F9FB47E7-7B20-5C6E-A50E-20193E67A4A5}"/>
              </a:ext>
            </a:extLst>
          </p:cNvPr>
          <p:cNvGraphicFramePr>
            <a:graphicFrameLocks noGrp="1"/>
          </p:cNvGraphicFramePr>
          <p:nvPr/>
        </p:nvGraphicFramePr>
        <p:xfrm>
          <a:off x="786384" y="1106760"/>
          <a:ext cx="10726743" cy="4457949"/>
        </p:xfrm>
        <a:graphic>
          <a:graphicData uri="http://schemas.openxmlformats.org/drawingml/2006/table">
            <a:tbl>
              <a:tblPr firstRow="1" bandRow="1">
                <a:tableStyleId>{5C22544A-7EE6-4342-B048-85BDC9FD1C3A}</a:tableStyleId>
              </a:tblPr>
              <a:tblGrid>
                <a:gridCol w="1425297">
                  <a:extLst>
                    <a:ext uri="{9D8B030D-6E8A-4147-A177-3AD203B41FA5}">
                      <a16:colId xmlns:a16="http://schemas.microsoft.com/office/drawing/2014/main" val="1062588940"/>
                    </a:ext>
                  </a:extLst>
                </a:gridCol>
                <a:gridCol w="1500178">
                  <a:extLst>
                    <a:ext uri="{9D8B030D-6E8A-4147-A177-3AD203B41FA5}">
                      <a16:colId xmlns:a16="http://schemas.microsoft.com/office/drawing/2014/main" val="3116381633"/>
                    </a:ext>
                  </a:extLst>
                </a:gridCol>
                <a:gridCol w="1950317">
                  <a:extLst>
                    <a:ext uri="{9D8B030D-6E8A-4147-A177-3AD203B41FA5}">
                      <a16:colId xmlns:a16="http://schemas.microsoft.com/office/drawing/2014/main" val="3435931579"/>
                    </a:ext>
                  </a:extLst>
                </a:gridCol>
                <a:gridCol w="1950317">
                  <a:extLst>
                    <a:ext uri="{9D8B030D-6E8A-4147-A177-3AD203B41FA5}">
                      <a16:colId xmlns:a16="http://schemas.microsoft.com/office/drawing/2014/main" val="109095260"/>
                    </a:ext>
                  </a:extLst>
                </a:gridCol>
                <a:gridCol w="1950317">
                  <a:extLst>
                    <a:ext uri="{9D8B030D-6E8A-4147-A177-3AD203B41FA5}">
                      <a16:colId xmlns:a16="http://schemas.microsoft.com/office/drawing/2014/main" val="1380764158"/>
                    </a:ext>
                  </a:extLst>
                </a:gridCol>
                <a:gridCol w="1950317">
                  <a:extLst>
                    <a:ext uri="{9D8B030D-6E8A-4147-A177-3AD203B41FA5}">
                      <a16:colId xmlns:a16="http://schemas.microsoft.com/office/drawing/2014/main" val="86253785"/>
                    </a:ext>
                  </a:extLst>
                </a:gridCol>
              </a:tblGrid>
              <a:tr h="566527">
                <a:tc>
                  <a:txBody>
                    <a:bodyPr/>
                    <a:lstStyle/>
                    <a:p>
                      <a:pPr algn="l" fontAlgn="ctr"/>
                      <a:r>
                        <a:rPr lang="en-CA" sz="1100" b="1" i="0" u="none" strike="noStrike" dirty="0">
                          <a:solidFill>
                            <a:srgbClr val="FFFFFF"/>
                          </a:solidFill>
                          <a:effectLst/>
                          <a:latin typeface="Calibri" panose="020F0502020204030204" pitchFamily="34" charset="0"/>
                        </a:rPr>
                        <a:t> </a:t>
                      </a:r>
                    </a:p>
                  </a:txBody>
                  <a:tcPr marL="9525" marR="9525" marT="9525" marB="0" anchor="ctr"/>
                </a:tc>
                <a:tc>
                  <a:txBody>
                    <a:bodyPr/>
                    <a:lstStyle/>
                    <a:p>
                      <a:pPr algn="ctr" fontAlgn="ctr"/>
                      <a:r>
                        <a:rPr lang="en-CA" sz="1800" b="1" i="0" u="none" strike="noStrike" dirty="0">
                          <a:solidFill>
                            <a:srgbClr val="FFFFFF"/>
                          </a:solidFill>
                          <a:effectLst/>
                          <a:latin typeface="Calibri" panose="020F0502020204030204" pitchFamily="34" charset="0"/>
                        </a:rPr>
                        <a:t>NO RISK                  312 CHURCHES</a:t>
                      </a:r>
                    </a:p>
                  </a:txBody>
                  <a:tcPr marL="9525" marR="9525" marT="9525" marB="0" anchor="ctr"/>
                </a:tc>
                <a:tc>
                  <a:txBody>
                    <a:bodyPr/>
                    <a:lstStyle/>
                    <a:p>
                      <a:pPr algn="ctr" fontAlgn="ctr"/>
                      <a:r>
                        <a:rPr lang="en-CA" sz="1800" b="1" i="0" u="none" strike="noStrike" dirty="0">
                          <a:solidFill>
                            <a:srgbClr val="FFFFFF"/>
                          </a:solidFill>
                          <a:effectLst/>
                          <a:latin typeface="Calibri" panose="020F0502020204030204" pitchFamily="34" charset="0"/>
                        </a:rPr>
                        <a:t>LOW RISK             </a:t>
                      </a:r>
                    </a:p>
                    <a:p>
                      <a:pPr algn="ctr" fontAlgn="ctr"/>
                      <a:r>
                        <a:rPr lang="en-CA" sz="1800" b="1" i="0" u="none" strike="noStrike" dirty="0">
                          <a:solidFill>
                            <a:srgbClr val="FFFFFF"/>
                          </a:solidFill>
                          <a:effectLst/>
                          <a:latin typeface="Calibri" panose="020F0502020204030204" pitchFamily="34" charset="0"/>
                        </a:rPr>
                        <a:t>190 CHURCHES</a:t>
                      </a:r>
                    </a:p>
                  </a:txBody>
                  <a:tcPr marL="9525" marR="9525" marT="9525" marB="0" anchor="ctr"/>
                </a:tc>
                <a:tc>
                  <a:txBody>
                    <a:bodyPr/>
                    <a:lstStyle/>
                    <a:p>
                      <a:pPr algn="ctr" fontAlgn="ctr"/>
                      <a:r>
                        <a:rPr lang="en-CA" sz="1800" b="1" i="0" u="none" strike="noStrike" dirty="0">
                          <a:solidFill>
                            <a:srgbClr val="FFFFFF"/>
                          </a:solidFill>
                          <a:effectLst/>
                          <a:latin typeface="Calibri" panose="020F0502020204030204" pitchFamily="34" charset="0"/>
                        </a:rPr>
                        <a:t>MEDIUM RISK       </a:t>
                      </a:r>
                    </a:p>
                    <a:p>
                      <a:pPr algn="ctr" fontAlgn="ctr"/>
                      <a:r>
                        <a:rPr lang="en-CA" sz="1800" b="1" i="0" u="none" strike="noStrike" dirty="0">
                          <a:solidFill>
                            <a:srgbClr val="FFFFFF"/>
                          </a:solidFill>
                          <a:effectLst/>
                          <a:latin typeface="Calibri" panose="020F0502020204030204" pitchFamily="34" charset="0"/>
                        </a:rPr>
                        <a:t> 89 CHURCHES</a:t>
                      </a:r>
                    </a:p>
                  </a:txBody>
                  <a:tcPr marL="9525" marR="9525" marT="9525" marB="0" anchor="ctr"/>
                </a:tc>
                <a:tc>
                  <a:txBody>
                    <a:bodyPr/>
                    <a:lstStyle/>
                    <a:p>
                      <a:pPr algn="ctr" fontAlgn="ctr"/>
                      <a:r>
                        <a:rPr lang="en-CA" sz="1800" b="1" i="0" u="none" strike="noStrike" dirty="0">
                          <a:solidFill>
                            <a:srgbClr val="FFFFFF"/>
                          </a:solidFill>
                          <a:effectLst/>
                          <a:latin typeface="Calibri" panose="020F0502020204030204" pitchFamily="34" charset="0"/>
                        </a:rPr>
                        <a:t>HIGH RISK </a:t>
                      </a:r>
                    </a:p>
                    <a:p>
                      <a:pPr algn="ctr" fontAlgn="ctr"/>
                      <a:r>
                        <a:rPr lang="en-CA" sz="1800" b="1" i="0" u="none" strike="noStrike" dirty="0">
                          <a:solidFill>
                            <a:srgbClr val="FFFFFF"/>
                          </a:solidFill>
                          <a:effectLst/>
                          <a:latin typeface="Calibri" panose="020F0502020204030204" pitchFamily="34" charset="0"/>
                        </a:rPr>
                        <a:t>  20 CHURCHES</a:t>
                      </a:r>
                    </a:p>
                  </a:txBody>
                  <a:tcPr marL="9525" marR="9525" marT="9525" marB="0" anchor="ctr"/>
                </a:tc>
                <a:tc>
                  <a:txBody>
                    <a:bodyPr/>
                    <a:lstStyle/>
                    <a:p>
                      <a:pPr algn="ctr" fontAlgn="ctr"/>
                      <a:r>
                        <a:rPr lang="en-CA" sz="1800" b="1" i="0" u="none" strike="noStrike" dirty="0">
                          <a:solidFill>
                            <a:srgbClr val="FFFFFF"/>
                          </a:solidFill>
                          <a:effectLst/>
                          <a:latin typeface="Calibri" panose="020F0502020204030204" pitchFamily="34" charset="0"/>
                        </a:rPr>
                        <a:t>ALL </a:t>
                      </a:r>
                    </a:p>
                    <a:p>
                      <a:pPr algn="ctr" fontAlgn="ctr"/>
                      <a:r>
                        <a:rPr lang="en-CA" sz="1800" b="1" i="0" u="none" strike="noStrike" dirty="0">
                          <a:solidFill>
                            <a:srgbClr val="FFFFFF"/>
                          </a:solidFill>
                          <a:effectLst/>
                          <a:latin typeface="Calibri" panose="020F0502020204030204" pitchFamily="34" charset="0"/>
                        </a:rPr>
                        <a:t>611 CHURCHES</a:t>
                      </a:r>
                    </a:p>
                  </a:txBody>
                  <a:tcPr marL="9525" marR="9525" marT="9525" marB="0" anchor="ctr"/>
                </a:tc>
                <a:extLst>
                  <a:ext uri="{0D108BD9-81ED-4DB2-BD59-A6C34878D82A}">
                    <a16:rowId xmlns:a16="http://schemas.microsoft.com/office/drawing/2014/main" val="2545840829"/>
                  </a:ext>
                </a:extLst>
              </a:tr>
              <a:tr h="583891">
                <a:tc>
                  <a:txBody>
                    <a:bodyPr/>
                    <a:lstStyle/>
                    <a:p>
                      <a:pPr algn="ctr" fontAlgn="ctr"/>
                      <a:r>
                        <a:rPr lang="en-CA" sz="2000" b="0" i="0" u="none" strike="noStrike" dirty="0">
                          <a:solidFill>
                            <a:srgbClr val="002060"/>
                          </a:solidFill>
                          <a:effectLst/>
                          <a:latin typeface="Calibri" panose="020F0502020204030204" pitchFamily="34" charset="0"/>
                        </a:rPr>
                        <a:t>Average</a:t>
                      </a:r>
                      <a:r>
                        <a:rPr lang="en-CA" sz="1100" b="0" i="0" u="none" strike="noStrike" dirty="0">
                          <a:solidFill>
                            <a:srgbClr val="002060"/>
                          </a:solidFill>
                          <a:effectLst/>
                          <a:latin typeface="Calibri" panose="020F0502020204030204" pitchFamily="34" charset="0"/>
                        </a:rPr>
                        <a:t> </a:t>
                      </a:r>
                      <a:r>
                        <a:rPr lang="en-CA" sz="2000" b="0" i="0" u="none" strike="noStrike" dirty="0">
                          <a:solidFill>
                            <a:srgbClr val="002060"/>
                          </a:solidFill>
                          <a:effectLst/>
                          <a:latin typeface="Calibri" panose="020F0502020204030204" pitchFamily="34" charset="0"/>
                        </a:rPr>
                        <a:t>Seating</a:t>
                      </a:r>
                      <a:endParaRPr lang="en-CA" sz="1100" b="0"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220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224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203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200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218</a:t>
                      </a:r>
                    </a:p>
                  </a:txBody>
                  <a:tcPr marL="9525" marR="9525" marT="9525" marB="0" anchor="ctr"/>
                </a:tc>
                <a:extLst>
                  <a:ext uri="{0D108BD9-81ED-4DB2-BD59-A6C34878D82A}">
                    <a16:rowId xmlns:a16="http://schemas.microsoft.com/office/drawing/2014/main" val="362196066"/>
                  </a:ext>
                </a:extLst>
              </a:tr>
              <a:tr h="539145">
                <a:tc>
                  <a:txBody>
                    <a:bodyPr/>
                    <a:lstStyle/>
                    <a:p>
                      <a:pPr algn="ctr" fontAlgn="ctr"/>
                      <a:r>
                        <a:rPr lang="en-CA" sz="2000" b="0" i="0" u="none" strike="noStrike" dirty="0">
                          <a:solidFill>
                            <a:srgbClr val="002060"/>
                          </a:solidFill>
                          <a:effectLst/>
                          <a:latin typeface="Calibri" panose="020F0502020204030204" pitchFamily="34" charset="0"/>
                        </a:rPr>
                        <a:t>Max Seating</a:t>
                      </a:r>
                      <a:endParaRPr lang="en-CA" sz="1100" b="0"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1200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800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1100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700</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1200</a:t>
                      </a:r>
                    </a:p>
                  </a:txBody>
                  <a:tcPr marL="9525" marR="9525" marT="9525" marB="0" anchor="ctr"/>
                </a:tc>
                <a:extLst>
                  <a:ext uri="{0D108BD9-81ED-4DB2-BD59-A6C34878D82A}">
                    <a16:rowId xmlns:a16="http://schemas.microsoft.com/office/drawing/2014/main" val="1493589621"/>
                  </a:ext>
                </a:extLst>
              </a:tr>
              <a:tr h="583891">
                <a:tc>
                  <a:txBody>
                    <a:bodyPr/>
                    <a:lstStyle/>
                    <a:p>
                      <a:pPr algn="ctr" fontAlgn="ctr"/>
                      <a:r>
                        <a:rPr lang="en-CA" sz="2000" b="0" i="0" u="none" strike="noStrike" dirty="0">
                          <a:solidFill>
                            <a:srgbClr val="002060"/>
                          </a:solidFill>
                          <a:effectLst/>
                          <a:latin typeface="Calibri" panose="020F0502020204030204" pitchFamily="34" charset="0"/>
                        </a:rPr>
                        <a:t>Min</a:t>
                      </a:r>
                    </a:p>
                    <a:p>
                      <a:pPr algn="ctr" fontAlgn="ctr"/>
                      <a:r>
                        <a:rPr lang="en-CA" sz="2000" b="0" i="0" u="none" strike="noStrike" dirty="0">
                          <a:solidFill>
                            <a:srgbClr val="002060"/>
                          </a:solidFill>
                          <a:effectLst/>
                          <a:latin typeface="Calibri" panose="020F0502020204030204" pitchFamily="34" charset="0"/>
                        </a:rPr>
                        <a:t>Seating</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3</a:t>
                      </a:r>
                      <a:r>
                        <a:rPr lang="en-CA" sz="20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1101669871"/>
                  </a:ext>
                </a:extLst>
              </a:tr>
              <a:tr h="422543">
                <a:tc>
                  <a:txBody>
                    <a:bodyPr/>
                    <a:lstStyle/>
                    <a:p>
                      <a:pPr algn="ctr" fontAlgn="ctr"/>
                      <a:r>
                        <a:rPr lang="en-US" sz="2000" b="0" i="0" u="none" strike="noStrike" dirty="0">
                          <a:solidFill>
                            <a:srgbClr val="002060"/>
                          </a:solidFill>
                          <a:effectLst/>
                          <a:latin typeface="Calibri" panose="020F0502020204030204" pitchFamily="34" charset="0"/>
                        </a:rPr>
                        <a:t>Avg Attend</a:t>
                      </a:r>
                      <a:endParaRPr lang="en-CA" sz="2000" b="0"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52</a:t>
                      </a:r>
                      <a:endParaRPr lang="en-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45</a:t>
                      </a:r>
                      <a:endParaRPr lang="en-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29</a:t>
                      </a:r>
                      <a:endParaRPr lang="en-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17</a:t>
                      </a:r>
                      <a:endParaRPr lang="en-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45</a:t>
                      </a:r>
                      <a:endParaRPr lang="en-CA"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27891153"/>
                  </a:ext>
                </a:extLst>
              </a:tr>
              <a:tr h="422543">
                <a:tc>
                  <a:txBody>
                    <a:bodyPr/>
                    <a:lstStyle/>
                    <a:p>
                      <a:pPr algn="ctr" fontAlgn="ctr"/>
                      <a:r>
                        <a:rPr lang="en-US" sz="2000" b="0" i="0" u="none" strike="noStrike" dirty="0">
                          <a:solidFill>
                            <a:srgbClr val="002060"/>
                          </a:solidFill>
                          <a:effectLst/>
                          <a:latin typeface="Calibri" panose="020F0502020204030204" pitchFamily="34" charset="0"/>
                        </a:rPr>
                        <a:t>Max Attend</a:t>
                      </a:r>
                      <a:endParaRPr lang="en-CA" sz="2000" b="0"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1150</a:t>
                      </a:r>
                      <a:endParaRPr lang="en-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759</a:t>
                      </a:r>
                      <a:endParaRPr lang="en-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272</a:t>
                      </a:r>
                      <a:endParaRPr lang="en-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80</a:t>
                      </a:r>
                      <a:endParaRPr lang="en-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1150</a:t>
                      </a:r>
                      <a:endParaRPr lang="en-CA"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83577707"/>
                  </a:ext>
                </a:extLst>
              </a:tr>
              <a:tr h="422543">
                <a:tc>
                  <a:txBody>
                    <a:bodyPr/>
                    <a:lstStyle/>
                    <a:p>
                      <a:pPr algn="ctr" fontAlgn="ctr"/>
                      <a:r>
                        <a:rPr lang="en-US" sz="2000" b="0" i="0" u="none" strike="noStrike" dirty="0">
                          <a:solidFill>
                            <a:srgbClr val="002060"/>
                          </a:solidFill>
                          <a:effectLst/>
                          <a:latin typeface="Calibri" panose="020F0502020204030204" pitchFamily="34" charset="0"/>
                        </a:rPr>
                        <a:t>Min Attend</a:t>
                      </a:r>
                      <a:endParaRPr lang="en-CA" sz="2000" b="0"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0</a:t>
                      </a:r>
                      <a:endParaRPr lang="en-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0</a:t>
                      </a:r>
                      <a:endParaRPr lang="en-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0</a:t>
                      </a:r>
                      <a:endParaRPr lang="en-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0</a:t>
                      </a:r>
                      <a:endParaRPr lang="en-CA"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0</a:t>
                      </a:r>
                      <a:endParaRPr lang="en-CA"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40608765"/>
                  </a:ext>
                </a:extLst>
              </a:tr>
              <a:tr h="846398">
                <a:tc>
                  <a:txBody>
                    <a:bodyPr/>
                    <a:lstStyle/>
                    <a:p>
                      <a:pPr algn="ctr" fontAlgn="ctr"/>
                      <a:r>
                        <a:rPr lang="en-CA" sz="2000" b="0" i="0" u="none" strike="noStrike" dirty="0">
                          <a:solidFill>
                            <a:srgbClr val="002060"/>
                          </a:solidFill>
                          <a:effectLst/>
                          <a:latin typeface="Calibri" panose="020F0502020204030204" pitchFamily="34" charset="0"/>
                        </a:rPr>
                        <a:t>Avg attend as % of capacity</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val="4000294299"/>
                  </a:ext>
                </a:extLst>
              </a:tr>
            </a:tbl>
          </a:graphicData>
        </a:graphic>
      </p:graphicFrame>
    </p:spTree>
    <p:extLst>
      <p:ext uri="{BB962C8B-B14F-4D97-AF65-F5344CB8AC3E}">
        <p14:creationId xmlns:p14="http://schemas.microsoft.com/office/powerpoint/2010/main" val="1564092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Heritage, Parking and Development Potential</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36</a:t>
            </a:fld>
            <a:endParaRPr lang="en-US" sz="1600" dirty="0"/>
          </a:p>
        </p:txBody>
      </p:sp>
      <p:sp>
        <p:nvSpPr>
          <p:cNvPr id="5" name="TextBox 4">
            <a:extLst>
              <a:ext uri="{FF2B5EF4-FFF2-40B4-BE49-F238E27FC236}">
                <a16:creationId xmlns:a16="http://schemas.microsoft.com/office/drawing/2014/main" id="{20D3C5D9-9F95-AEAF-D77B-BEEFA9A63AAE}"/>
              </a:ext>
            </a:extLst>
          </p:cNvPr>
          <p:cNvSpPr txBox="1"/>
          <p:nvPr/>
        </p:nvSpPr>
        <p:spPr>
          <a:xfrm>
            <a:off x="1289446" y="4701400"/>
            <a:ext cx="9613108" cy="1631216"/>
          </a:xfrm>
          <a:prstGeom prst="rect">
            <a:avLst/>
          </a:prstGeom>
          <a:solidFill>
            <a:schemeClr val="accent6">
              <a:lumMod val="20000"/>
              <a:lumOff val="80000"/>
            </a:schemeClr>
          </a:solidFill>
          <a:ln>
            <a:solidFill>
              <a:schemeClr val="accent4">
                <a:lumMod val="20000"/>
                <a:lumOff val="80000"/>
              </a:schemeClr>
            </a:solidFill>
          </a:ln>
        </p:spPr>
        <p:txBody>
          <a:bodyPr wrap="square" rtlCol="0">
            <a:spAutoFit/>
          </a:bodyPr>
          <a:lstStyle/>
          <a:p>
            <a:pPr marL="285750" indent="-285750">
              <a:buFont typeface="Arial" panose="020B0604020202020204" pitchFamily="34" charset="0"/>
              <a:buChar char="•"/>
            </a:pPr>
            <a:r>
              <a:rPr lang="en-US" sz="2000" dirty="0">
                <a:latin typeface="Abadi" panose="020B0604020104020204" pitchFamily="34" charset="0"/>
              </a:rPr>
              <a:t>Congregations with more than 30 parking spaces could have enough property to support development</a:t>
            </a:r>
          </a:p>
          <a:p>
            <a:pPr marL="285750" indent="-285750">
              <a:buFont typeface="Arial" panose="020B0604020202020204" pitchFamily="34" charset="0"/>
              <a:buChar char="•"/>
            </a:pPr>
            <a:r>
              <a:rPr lang="en-US" sz="2000" dirty="0">
                <a:latin typeface="Abadi" panose="020B0604020104020204" pitchFamily="34" charset="0"/>
              </a:rPr>
              <a:t>Previous enquiries by developers may suggest significant development capacity</a:t>
            </a:r>
          </a:p>
          <a:p>
            <a:pPr marL="285750" indent="-285750">
              <a:buFont typeface="Arial" panose="020B0604020202020204" pitchFamily="34" charset="0"/>
              <a:buChar char="•"/>
            </a:pPr>
            <a:r>
              <a:rPr lang="en-US" sz="2000" dirty="0">
                <a:latin typeface="Abadi" panose="020B0604020104020204" pitchFamily="34" charset="0"/>
              </a:rPr>
              <a:t>Heritage and/or zoning restrictions may limit development capacity but do not always present insurmountable development challenges.</a:t>
            </a:r>
          </a:p>
        </p:txBody>
      </p:sp>
      <p:graphicFrame>
        <p:nvGraphicFramePr>
          <p:cNvPr id="2" name="Table 1">
            <a:extLst>
              <a:ext uri="{FF2B5EF4-FFF2-40B4-BE49-F238E27FC236}">
                <a16:creationId xmlns:a16="http://schemas.microsoft.com/office/drawing/2014/main" id="{D889FD9F-45B5-1C02-6F0C-7AD22BBF4309}"/>
              </a:ext>
            </a:extLst>
          </p:cNvPr>
          <p:cNvGraphicFramePr>
            <a:graphicFrameLocks noGrp="1"/>
          </p:cNvGraphicFramePr>
          <p:nvPr/>
        </p:nvGraphicFramePr>
        <p:xfrm>
          <a:off x="1216152" y="1188363"/>
          <a:ext cx="9686402" cy="3418472"/>
        </p:xfrm>
        <a:graphic>
          <a:graphicData uri="http://schemas.openxmlformats.org/drawingml/2006/table">
            <a:tbl>
              <a:tblPr firstRow="1" bandRow="1">
                <a:tableStyleId>{5C22544A-7EE6-4342-B048-85BDC9FD1C3A}</a:tableStyleId>
              </a:tblPr>
              <a:tblGrid>
                <a:gridCol w="880582">
                  <a:extLst>
                    <a:ext uri="{9D8B030D-6E8A-4147-A177-3AD203B41FA5}">
                      <a16:colId xmlns:a16="http://schemas.microsoft.com/office/drawing/2014/main" val="2948912484"/>
                    </a:ext>
                  </a:extLst>
                </a:gridCol>
                <a:gridCol w="880582">
                  <a:extLst>
                    <a:ext uri="{9D8B030D-6E8A-4147-A177-3AD203B41FA5}">
                      <a16:colId xmlns:a16="http://schemas.microsoft.com/office/drawing/2014/main" val="3771600438"/>
                    </a:ext>
                  </a:extLst>
                </a:gridCol>
                <a:gridCol w="880582">
                  <a:extLst>
                    <a:ext uri="{9D8B030D-6E8A-4147-A177-3AD203B41FA5}">
                      <a16:colId xmlns:a16="http://schemas.microsoft.com/office/drawing/2014/main" val="1110823106"/>
                    </a:ext>
                  </a:extLst>
                </a:gridCol>
                <a:gridCol w="880582">
                  <a:extLst>
                    <a:ext uri="{9D8B030D-6E8A-4147-A177-3AD203B41FA5}">
                      <a16:colId xmlns:a16="http://schemas.microsoft.com/office/drawing/2014/main" val="4080480931"/>
                    </a:ext>
                  </a:extLst>
                </a:gridCol>
                <a:gridCol w="880582">
                  <a:extLst>
                    <a:ext uri="{9D8B030D-6E8A-4147-A177-3AD203B41FA5}">
                      <a16:colId xmlns:a16="http://schemas.microsoft.com/office/drawing/2014/main" val="153031201"/>
                    </a:ext>
                  </a:extLst>
                </a:gridCol>
                <a:gridCol w="880582">
                  <a:extLst>
                    <a:ext uri="{9D8B030D-6E8A-4147-A177-3AD203B41FA5}">
                      <a16:colId xmlns:a16="http://schemas.microsoft.com/office/drawing/2014/main" val="3387929628"/>
                    </a:ext>
                  </a:extLst>
                </a:gridCol>
                <a:gridCol w="880582">
                  <a:extLst>
                    <a:ext uri="{9D8B030D-6E8A-4147-A177-3AD203B41FA5}">
                      <a16:colId xmlns:a16="http://schemas.microsoft.com/office/drawing/2014/main" val="2284379462"/>
                    </a:ext>
                  </a:extLst>
                </a:gridCol>
                <a:gridCol w="880582">
                  <a:extLst>
                    <a:ext uri="{9D8B030D-6E8A-4147-A177-3AD203B41FA5}">
                      <a16:colId xmlns:a16="http://schemas.microsoft.com/office/drawing/2014/main" val="1911797462"/>
                    </a:ext>
                  </a:extLst>
                </a:gridCol>
                <a:gridCol w="880582">
                  <a:extLst>
                    <a:ext uri="{9D8B030D-6E8A-4147-A177-3AD203B41FA5}">
                      <a16:colId xmlns:a16="http://schemas.microsoft.com/office/drawing/2014/main" val="4008578841"/>
                    </a:ext>
                  </a:extLst>
                </a:gridCol>
                <a:gridCol w="880582">
                  <a:extLst>
                    <a:ext uri="{9D8B030D-6E8A-4147-A177-3AD203B41FA5}">
                      <a16:colId xmlns:a16="http://schemas.microsoft.com/office/drawing/2014/main" val="3778089320"/>
                    </a:ext>
                  </a:extLst>
                </a:gridCol>
                <a:gridCol w="880582">
                  <a:extLst>
                    <a:ext uri="{9D8B030D-6E8A-4147-A177-3AD203B41FA5}">
                      <a16:colId xmlns:a16="http://schemas.microsoft.com/office/drawing/2014/main" val="3790032477"/>
                    </a:ext>
                  </a:extLst>
                </a:gridCol>
              </a:tblGrid>
              <a:tr h="576403">
                <a:tc>
                  <a:txBody>
                    <a:bodyPr/>
                    <a:lstStyle/>
                    <a:p>
                      <a:pPr algn="l" fontAlgn="ctr"/>
                      <a:r>
                        <a:rPr lang="en-CA" sz="1800" b="1" i="0" u="none" strike="noStrike" dirty="0">
                          <a:solidFill>
                            <a:srgbClr val="FFFFFF"/>
                          </a:solidFill>
                          <a:effectLst/>
                          <a:latin typeface="Calibri" panose="020F0502020204030204" pitchFamily="34" charset="0"/>
                        </a:rPr>
                        <a:t> </a:t>
                      </a:r>
                    </a:p>
                  </a:txBody>
                  <a:tcPr marL="9525" marR="9525" marT="9525" marB="0" anchor="ctr"/>
                </a:tc>
                <a:tc gridSpan="2">
                  <a:txBody>
                    <a:bodyPr/>
                    <a:lstStyle/>
                    <a:p>
                      <a:pPr algn="ctr" fontAlgn="ctr"/>
                      <a:r>
                        <a:rPr lang="en-CA" sz="1800" b="1" i="0" u="none" strike="noStrike" dirty="0">
                          <a:solidFill>
                            <a:srgbClr val="FFFFFF"/>
                          </a:solidFill>
                          <a:effectLst/>
                          <a:latin typeface="Calibri" panose="020F0502020204030204" pitchFamily="34" charset="0"/>
                        </a:rPr>
                        <a:t>NO RISK         </a:t>
                      </a:r>
                    </a:p>
                    <a:p>
                      <a:pPr algn="ctr" fontAlgn="ctr"/>
                      <a:r>
                        <a:rPr lang="en-CA" sz="1800" b="1" i="0" u="none" strike="noStrike" dirty="0">
                          <a:solidFill>
                            <a:srgbClr val="FFFFFF"/>
                          </a:solidFill>
                          <a:effectLst/>
                          <a:latin typeface="Calibri" panose="020F0502020204030204" pitchFamily="34" charset="0"/>
                        </a:rPr>
                        <a:t> 312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LOW RISK       </a:t>
                      </a:r>
                    </a:p>
                    <a:p>
                      <a:pPr algn="ctr" fontAlgn="ctr"/>
                      <a:r>
                        <a:rPr lang="en-CA" sz="1800" b="1" i="0" u="none" strike="noStrike" dirty="0">
                          <a:solidFill>
                            <a:srgbClr val="FFFFFF"/>
                          </a:solidFill>
                          <a:effectLst/>
                          <a:latin typeface="Calibri" panose="020F0502020204030204" pitchFamily="34" charset="0"/>
                        </a:rPr>
                        <a:t>190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MEDIUM RISK     </a:t>
                      </a:r>
                    </a:p>
                    <a:p>
                      <a:pPr algn="ctr" fontAlgn="ctr"/>
                      <a:r>
                        <a:rPr lang="en-CA" sz="1800" b="1" i="0" u="none" strike="noStrike" dirty="0">
                          <a:solidFill>
                            <a:srgbClr val="FFFFFF"/>
                          </a:solidFill>
                          <a:effectLst/>
                          <a:latin typeface="Calibri" panose="020F0502020204030204" pitchFamily="34" charset="0"/>
                        </a:rPr>
                        <a:t>89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HIGH RISK        </a:t>
                      </a:r>
                    </a:p>
                    <a:p>
                      <a:pPr algn="ctr" fontAlgn="ctr"/>
                      <a:r>
                        <a:rPr lang="en-CA" sz="1800" b="1" i="0" u="none" strike="noStrike" dirty="0">
                          <a:solidFill>
                            <a:srgbClr val="FFFFFF"/>
                          </a:solidFill>
                          <a:effectLst/>
                          <a:latin typeface="Calibri" panose="020F0502020204030204" pitchFamily="34" charset="0"/>
                        </a:rPr>
                        <a:t> 20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ALL </a:t>
                      </a:r>
                    </a:p>
                    <a:p>
                      <a:pPr algn="ctr" fontAlgn="ctr"/>
                      <a:r>
                        <a:rPr lang="en-CA" sz="1800" b="1" i="0" u="none" strike="noStrike" dirty="0">
                          <a:solidFill>
                            <a:srgbClr val="FFFFFF"/>
                          </a:solidFill>
                          <a:effectLst/>
                          <a:latin typeface="Calibri" panose="020F0502020204030204" pitchFamily="34" charset="0"/>
                        </a:rPr>
                        <a:t>611 CHURCHES</a:t>
                      </a:r>
                    </a:p>
                  </a:txBody>
                  <a:tcPr marL="9525" marR="9525" marT="9525" marB="0" anchor="ctr"/>
                </a:tc>
                <a:tc hMerge="1">
                  <a:txBody>
                    <a:bodyPr/>
                    <a:lstStyle/>
                    <a:p>
                      <a:endParaRPr lang="en-CA"/>
                    </a:p>
                  </a:txBody>
                  <a:tcPr/>
                </a:tc>
                <a:extLst>
                  <a:ext uri="{0D108BD9-81ED-4DB2-BD59-A6C34878D82A}">
                    <a16:rowId xmlns:a16="http://schemas.microsoft.com/office/drawing/2014/main" val="3927200611"/>
                  </a:ext>
                </a:extLst>
              </a:tr>
              <a:tr h="788414">
                <a:tc>
                  <a:txBody>
                    <a:bodyPr/>
                    <a:lstStyle/>
                    <a:p>
                      <a:pPr algn="l" fontAlgn="ctr"/>
                      <a:r>
                        <a:rPr lang="en-US" sz="1800" b="0" i="0" u="none" strike="noStrike" dirty="0">
                          <a:solidFill>
                            <a:srgbClr val="002060"/>
                          </a:solidFill>
                          <a:effectLst/>
                          <a:latin typeface="Calibri" panose="020F0502020204030204" pitchFamily="34" charset="0"/>
                        </a:rPr>
                        <a:t>30+ Parking spaces</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138</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254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42%</a:t>
                      </a:r>
                    </a:p>
                  </a:txBody>
                  <a:tcPr marL="9525" marR="9525" marT="9525" marB="0" anchor="ctr"/>
                </a:tc>
                <a:extLst>
                  <a:ext uri="{0D108BD9-81ED-4DB2-BD59-A6C34878D82A}">
                    <a16:rowId xmlns:a16="http://schemas.microsoft.com/office/drawing/2014/main" val="3862451256"/>
                  </a:ext>
                </a:extLst>
              </a:tr>
              <a:tr h="1177099">
                <a:tc>
                  <a:txBody>
                    <a:bodyPr/>
                    <a:lstStyle/>
                    <a:p>
                      <a:pPr algn="l" fontAlgn="ctr"/>
                      <a:r>
                        <a:rPr lang="en-US" sz="1800" b="0" i="0" u="none" strike="noStrike" dirty="0" err="1">
                          <a:solidFill>
                            <a:srgbClr val="002060"/>
                          </a:solidFill>
                          <a:effectLst/>
                          <a:latin typeface="Calibri" panose="020F0502020204030204" pitchFamily="34" charset="0"/>
                        </a:rPr>
                        <a:t>Developr</a:t>
                      </a:r>
                      <a:r>
                        <a:rPr lang="en-US" sz="1800" b="0" i="0" u="none" strike="noStrike" dirty="0">
                          <a:solidFill>
                            <a:srgbClr val="002060"/>
                          </a:solidFill>
                          <a:effectLst/>
                          <a:latin typeface="Calibri" panose="020F0502020204030204" pitchFamily="34" charset="0"/>
                        </a:rPr>
                        <a:t> Enquiries</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1495014222"/>
                  </a:ext>
                </a:extLst>
              </a:tr>
              <a:tr h="594071">
                <a:tc>
                  <a:txBody>
                    <a:bodyPr/>
                    <a:lstStyle/>
                    <a:p>
                      <a:pPr algn="l" fontAlgn="ctr"/>
                      <a:r>
                        <a:rPr lang="en-US" sz="1800" b="0" i="0" u="none" strike="noStrike" dirty="0">
                          <a:solidFill>
                            <a:srgbClr val="002060"/>
                          </a:solidFill>
                          <a:effectLst/>
                          <a:latin typeface="Calibri" panose="020F0502020204030204" pitchFamily="34" charset="0"/>
                        </a:rPr>
                        <a:t>Barriers: Heritage/Zoning</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77</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151</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52089464"/>
                  </a:ext>
                </a:extLst>
              </a:tr>
            </a:tbl>
          </a:graphicData>
        </a:graphic>
      </p:graphicFrame>
    </p:spTree>
    <p:extLst>
      <p:ext uri="{BB962C8B-B14F-4D97-AF65-F5344CB8AC3E}">
        <p14:creationId xmlns:p14="http://schemas.microsoft.com/office/powerpoint/2010/main" val="4202525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Building Condition and Use</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37</a:t>
            </a:fld>
            <a:endParaRPr lang="en-US" sz="1600" dirty="0"/>
          </a:p>
        </p:txBody>
      </p:sp>
      <p:graphicFrame>
        <p:nvGraphicFramePr>
          <p:cNvPr id="3" name="Table 2">
            <a:extLst>
              <a:ext uri="{FF2B5EF4-FFF2-40B4-BE49-F238E27FC236}">
                <a16:creationId xmlns:a16="http://schemas.microsoft.com/office/drawing/2014/main" id="{522C1C0E-CD8C-9722-0B29-EDA2F34621AB}"/>
              </a:ext>
            </a:extLst>
          </p:cNvPr>
          <p:cNvGraphicFramePr>
            <a:graphicFrameLocks noGrp="1"/>
          </p:cNvGraphicFramePr>
          <p:nvPr/>
        </p:nvGraphicFramePr>
        <p:xfrm>
          <a:off x="514488" y="1141659"/>
          <a:ext cx="11163024" cy="4943475"/>
        </p:xfrm>
        <a:graphic>
          <a:graphicData uri="http://schemas.openxmlformats.org/drawingml/2006/table">
            <a:tbl>
              <a:tblPr firstRow="1" bandRow="1">
                <a:tableStyleId>{5C22544A-7EE6-4342-B048-85BDC9FD1C3A}</a:tableStyleId>
              </a:tblPr>
              <a:tblGrid>
                <a:gridCol w="930252">
                  <a:extLst>
                    <a:ext uri="{9D8B030D-6E8A-4147-A177-3AD203B41FA5}">
                      <a16:colId xmlns:a16="http://schemas.microsoft.com/office/drawing/2014/main" val="3108203917"/>
                    </a:ext>
                  </a:extLst>
                </a:gridCol>
                <a:gridCol w="1079004">
                  <a:extLst>
                    <a:ext uri="{9D8B030D-6E8A-4147-A177-3AD203B41FA5}">
                      <a16:colId xmlns:a16="http://schemas.microsoft.com/office/drawing/2014/main" val="3701903131"/>
                    </a:ext>
                  </a:extLst>
                </a:gridCol>
                <a:gridCol w="781500">
                  <a:extLst>
                    <a:ext uri="{9D8B030D-6E8A-4147-A177-3AD203B41FA5}">
                      <a16:colId xmlns:a16="http://schemas.microsoft.com/office/drawing/2014/main" val="679338729"/>
                    </a:ext>
                  </a:extLst>
                </a:gridCol>
                <a:gridCol w="930252">
                  <a:extLst>
                    <a:ext uri="{9D8B030D-6E8A-4147-A177-3AD203B41FA5}">
                      <a16:colId xmlns:a16="http://schemas.microsoft.com/office/drawing/2014/main" val="421488542"/>
                    </a:ext>
                  </a:extLst>
                </a:gridCol>
                <a:gridCol w="930252">
                  <a:extLst>
                    <a:ext uri="{9D8B030D-6E8A-4147-A177-3AD203B41FA5}">
                      <a16:colId xmlns:a16="http://schemas.microsoft.com/office/drawing/2014/main" val="2487156780"/>
                    </a:ext>
                  </a:extLst>
                </a:gridCol>
                <a:gridCol w="930252">
                  <a:extLst>
                    <a:ext uri="{9D8B030D-6E8A-4147-A177-3AD203B41FA5}">
                      <a16:colId xmlns:a16="http://schemas.microsoft.com/office/drawing/2014/main" val="982797060"/>
                    </a:ext>
                  </a:extLst>
                </a:gridCol>
                <a:gridCol w="930252">
                  <a:extLst>
                    <a:ext uri="{9D8B030D-6E8A-4147-A177-3AD203B41FA5}">
                      <a16:colId xmlns:a16="http://schemas.microsoft.com/office/drawing/2014/main" val="1142634287"/>
                    </a:ext>
                  </a:extLst>
                </a:gridCol>
                <a:gridCol w="930252">
                  <a:extLst>
                    <a:ext uri="{9D8B030D-6E8A-4147-A177-3AD203B41FA5}">
                      <a16:colId xmlns:a16="http://schemas.microsoft.com/office/drawing/2014/main" val="2202644208"/>
                    </a:ext>
                  </a:extLst>
                </a:gridCol>
                <a:gridCol w="930252">
                  <a:extLst>
                    <a:ext uri="{9D8B030D-6E8A-4147-A177-3AD203B41FA5}">
                      <a16:colId xmlns:a16="http://schemas.microsoft.com/office/drawing/2014/main" val="2785216138"/>
                    </a:ext>
                  </a:extLst>
                </a:gridCol>
                <a:gridCol w="930252">
                  <a:extLst>
                    <a:ext uri="{9D8B030D-6E8A-4147-A177-3AD203B41FA5}">
                      <a16:colId xmlns:a16="http://schemas.microsoft.com/office/drawing/2014/main" val="2278022590"/>
                    </a:ext>
                  </a:extLst>
                </a:gridCol>
                <a:gridCol w="930252">
                  <a:extLst>
                    <a:ext uri="{9D8B030D-6E8A-4147-A177-3AD203B41FA5}">
                      <a16:colId xmlns:a16="http://schemas.microsoft.com/office/drawing/2014/main" val="3250317204"/>
                    </a:ext>
                  </a:extLst>
                </a:gridCol>
                <a:gridCol w="930252">
                  <a:extLst>
                    <a:ext uri="{9D8B030D-6E8A-4147-A177-3AD203B41FA5}">
                      <a16:colId xmlns:a16="http://schemas.microsoft.com/office/drawing/2014/main" val="410753724"/>
                    </a:ext>
                  </a:extLst>
                </a:gridCol>
              </a:tblGrid>
              <a:tr h="370840">
                <a:tc>
                  <a:txBody>
                    <a:bodyPr/>
                    <a:lstStyle/>
                    <a:p>
                      <a:pPr algn="l" fontAlgn="ctr"/>
                      <a:r>
                        <a:rPr lang="en-CA" sz="1100" b="1" i="0" u="none" strike="noStrike" dirty="0">
                          <a:solidFill>
                            <a:srgbClr val="FFFFFF"/>
                          </a:solidFill>
                          <a:effectLst/>
                          <a:latin typeface="Calibri" panose="020F0502020204030204" pitchFamily="34" charset="0"/>
                        </a:rPr>
                        <a:t> </a:t>
                      </a:r>
                    </a:p>
                  </a:txBody>
                  <a:tcPr marL="9525" marR="9525" marT="9525" marB="0" anchor="ctr"/>
                </a:tc>
                <a:tc>
                  <a:txBody>
                    <a:bodyPr/>
                    <a:lstStyle/>
                    <a:p>
                      <a:pPr algn="ctr" fontAlgn="ctr"/>
                      <a:r>
                        <a:rPr lang="en-CA" sz="1100" b="1" i="0" u="none" strike="noStrike">
                          <a:solidFill>
                            <a:srgbClr val="FFFFFF"/>
                          </a:solidFill>
                          <a:effectLst/>
                          <a:latin typeface="Calibri" panose="020F0502020204030204" pitchFamily="34" charset="0"/>
                        </a:rPr>
                        <a:t> </a:t>
                      </a:r>
                    </a:p>
                  </a:txBody>
                  <a:tcPr marL="9525" marR="9525" marT="9525" marB="0" anchor="ctr"/>
                </a:tc>
                <a:tc gridSpan="2">
                  <a:txBody>
                    <a:bodyPr/>
                    <a:lstStyle/>
                    <a:p>
                      <a:pPr algn="ctr" fontAlgn="ctr"/>
                      <a:r>
                        <a:rPr lang="en-CA" sz="1600" b="1" i="0" u="none" strike="noStrike" dirty="0">
                          <a:solidFill>
                            <a:srgbClr val="FFFFFF"/>
                          </a:solidFill>
                          <a:effectLst/>
                          <a:latin typeface="Calibri" panose="020F0502020204030204" pitchFamily="34" charset="0"/>
                        </a:rPr>
                        <a:t>NO RISK                   312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LOW RISK       </a:t>
                      </a:r>
                    </a:p>
                    <a:p>
                      <a:pPr algn="ctr" fontAlgn="ctr"/>
                      <a:r>
                        <a:rPr lang="en-CA" sz="1600" b="1" i="0" u="none" strike="noStrike" dirty="0">
                          <a:solidFill>
                            <a:srgbClr val="FFFFFF"/>
                          </a:solidFill>
                          <a:effectLst/>
                          <a:latin typeface="Calibri" panose="020F0502020204030204" pitchFamily="34" charset="0"/>
                        </a:rPr>
                        <a:t>190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MEDIUM RISK     </a:t>
                      </a:r>
                    </a:p>
                    <a:p>
                      <a:pPr algn="ctr" fontAlgn="ctr"/>
                      <a:r>
                        <a:rPr lang="en-CA" sz="1600" b="1" i="0" u="none" strike="noStrike" dirty="0">
                          <a:solidFill>
                            <a:srgbClr val="FFFFFF"/>
                          </a:solidFill>
                          <a:effectLst/>
                          <a:latin typeface="Calibri" panose="020F0502020204030204" pitchFamily="34" charset="0"/>
                        </a:rPr>
                        <a:t>89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HIGH RISK         </a:t>
                      </a:r>
                    </a:p>
                    <a:p>
                      <a:pPr algn="ctr" fontAlgn="ctr"/>
                      <a:r>
                        <a:rPr lang="en-CA" sz="1600" b="1" i="0" u="none" strike="noStrike" dirty="0">
                          <a:solidFill>
                            <a:srgbClr val="FFFFFF"/>
                          </a:solidFill>
                          <a:effectLst/>
                          <a:latin typeface="Calibri" panose="020F0502020204030204" pitchFamily="34" charset="0"/>
                        </a:rPr>
                        <a:t>20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ALL 611</a:t>
                      </a:r>
                    </a:p>
                    <a:p>
                      <a:pPr algn="ctr" fontAlgn="ctr"/>
                      <a:r>
                        <a:rPr lang="en-CA" sz="1600" b="1" i="0" u="none" strike="noStrike" dirty="0">
                          <a:solidFill>
                            <a:srgbClr val="FFFFFF"/>
                          </a:solidFill>
                          <a:effectLst/>
                          <a:latin typeface="Calibri" panose="020F0502020204030204" pitchFamily="34" charset="0"/>
                        </a:rPr>
                        <a:t> SURVEY CHURCHES</a:t>
                      </a:r>
                    </a:p>
                  </a:txBody>
                  <a:tcPr marL="9525" marR="9525" marT="9525" marB="0" anchor="ctr"/>
                </a:tc>
                <a:tc hMerge="1">
                  <a:txBody>
                    <a:bodyPr/>
                    <a:lstStyle/>
                    <a:p>
                      <a:endParaRPr lang="en-CA"/>
                    </a:p>
                  </a:txBody>
                  <a:tcPr/>
                </a:tc>
                <a:extLst>
                  <a:ext uri="{0D108BD9-81ED-4DB2-BD59-A6C34878D82A}">
                    <a16:rowId xmlns:a16="http://schemas.microsoft.com/office/drawing/2014/main" val="171412402"/>
                  </a:ext>
                </a:extLst>
              </a:tr>
              <a:tr h="370840">
                <a:tc rowSpan="3">
                  <a:txBody>
                    <a:bodyPr/>
                    <a:lstStyle/>
                    <a:p>
                      <a:pPr algn="l" fontAlgn="ctr"/>
                      <a:r>
                        <a:rPr lang="en-US" sz="2000" b="0" i="0" u="none" strike="noStrike" dirty="0">
                          <a:solidFill>
                            <a:srgbClr val="002060"/>
                          </a:solidFill>
                          <a:effectLst/>
                          <a:latin typeface="Calibri" panose="020F0502020204030204" pitchFamily="34" charset="0"/>
                        </a:rPr>
                        <a:t>Building </a:t>
                      </a:r>
                      <a:r>
                        <a:rPr lang="en-US" sz="2000" b="0" i="0" u="none" strike="noStrike" dirty="0" err="1">
                          <a:solidFill>
                            <a:srgbClr val="002060"/>
                          </a:solidFill>
                          <a:effectLst/>
                          <a:latin typeface="Calibri" panose="020F0502020204030204" pitchFamily="34" charset="0"/>
                        </a:rPr>
                        <a:t>Cond’n</a:t>
                      </a:r>
                      <a:r>
                        <a:rPr lang="en-US" sz="2000" b="0" i="0" u="none" strike="noStrike" dirty="0">
                          <a:solidFill>
                            <a:srgbClr val="002060"/>
                          </a:solidFill>
                          <a:effectLst/>
                          <a:latin typeface="Calibri" panose="020F0502020204030204" pitchFamily="34" charset="0"/>
                        </a:rPr>
                        <a:t> </a:t>
                      </a:r>
                    </a:p>
                  </a:txBody>
                  <a:tcPr marL="9525" marR="9525" marT="9525" marB="0" anchor="ctr"/>
                </a:tc>
                <a:tc>
                  <a:txBody>
                    <a:bodyPr/>
                    <a:lstStyle/>
                    <a:p>
                      <a:pPr algn="l" fontAlgn="ctr"/>
                      <a:r>
                        <a:rPr lang="en-CA" sz="1200" b="0" i="0" u="none" strike="noStrike" dirty="0">
                          <a:solidFill>
                            <a:srgbClr val="000000"/>
                          </a:solidFill>
                          <a:effectLst/>
                          <a:latin typeface="Calibri" panose="020F0502020204030204" pitchFamily="34" charset="0"/>
                        </a:rPr>
                        <a:t>Good condition, normal maintenance expenses</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221</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71%</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136</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421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280647850"/>
                  </a:ext>
                </a:extLst>
              </a:tr>
              <a:tr h="370840">
                <a:tc vMerge="1">
                  <a:txBody>
                    <a:bodyPr/>
                    <a:lstStyle/>
                    <a:p>
                      <a:endParaRPr lang="en-CA"/>
                    </a:p>
                  </a:txBody>
                  <a:tcPr/>
                </a:tc>
                <a:tc>
                  <a:txBody>
                    <a:bodyPr/>
                    <a:lstStyle/>
                    <a:p>
                      <a:pPr algn="l" fontAlgn="ctr"/>
                      <a:r>
                        <a:rPr lang="en-CA" sz="1200" b="0" i="0" u="none" strike="noStrike" dirty="0">
                          <a:solidFill>
                            <a:srgbClr val="000000"/>
                          </a:solidFill>
                          <a:effectLst/>
                          <a:latin typeface="Calibri" panose="020F0502020204030204" pitchFamily="34" charset="0"/>
                        </a:rPr>
                        <a:t>Medium condition, needs renovations</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48</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172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398255208"/>
                  </a:ext>
                </a:extLst>
              </a:tr>
              <a:tr h="370840">
                <a:tc vMerge="1">
                  <a:txBody>
                    <a:bodyPr/>
                    <a:lstStyle/>
                    <a:p>
                      <a:endParaRPr lang="en-CA"/>
                    </a:p>
                  </a:txBody>
                  <a:tcPr/>
                </a:tc>
                <a:tc>
                  <a:txBody>
                    <a:bodyPr/>
                    <a:lstStyle/>
                    <a:p>
                      <a:pPr algn="l" fontAlgn="ctr"/>
                      <a:r>
                        <a:rPr lang="en-US" sz="1200" b="0" i="0" u="none" strike="noStrike" dirty="0">
                          <a:solidFill>
                            <a:srgbClr val="000000"/>
                          </a:solidFill>
                          <a:effectLst/>
                          <a:latin typeface="Calibri" panose="020F0502020204030204" pitchFamily="34" charset="0"/>
                        </a:rPr>
                        <a:t>Poor condition, needs extensive renovations</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968208465"/>
                  </a:ext>
                </a:extLst>
              </a:tr>
              <a:tr h="370840">
                <a:tc rowSpan="3">
                  <a:txBody>
                    <a:bodyPr/>
                    <a:lstStyle/>
                    <a:p>
                      <a:pPr algn="l" fontAlgn="ctr"/>
                      <a:r>
                        <a:rPr lang="en-US" sz="2000" b="0" i="0" u="none" strike="noStrike" dirty="0">
                          <a:solidFill>
                            <a:srgbClr val="002060"/>
                          </a:solidFill>
                          <a:effectLst/>
                          <a:latin typeface="Calibri" panose="020F0502020204030204" pitchFamily="34" charset="0"/>
                        </a:rPr>
                        <a:t>Current Use</a:t>
                      </a:r>
                    </a:p>
                  </a:txBody>
                  <a:tcPr marL="9525" marR="9525" marT="9525" marB="0" anchor="ctr"/>
                </a:tc>
                <a:tc>
                  <a:txBody>
                    <a:bodyPr/>
                    <a:lstStyle/>
                    <a:p>
                      <a:pPr algn="l" fontAlgn="ctr"/>
                      <a:r>
                        <a:rPr lang="en-US" sz="1200" b="0" i="0" u="none" strike="noStrike" dirty="0">
                          <a:solidFill>
                            <a:srgbClr val="000000"/>
                          </a:solidFill>
                          <a:effectLst/>
                          <a:latin typeface="Calibri" panose="020F0502020204030204" pitchFamily="34" charset="0"/>
                        </a:rPr>
                        <a:t>Efficiently used: used well to serve ministry and community.</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193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32%</a:t>
                      </a:r>
                    </a:p>
                  </a:txBody>
                  <a:tcPr marL="9525" marR="9525" marT="9525" marB="0" anchor="ctr"/>
                </a:tc>
                <a:extLst>
                  <a:ext uri="{0D108BD9-81ED-4DB2-BD59-A6C34878D82A}">
                    <a16:rowId xmlns:a16="http://schemas.microsoft.com/office/drawing/2014/main" val="2867954548"/>
                  </a:ext>
                </a:extLst>
              </a:tr>
              <a:tr h="370840">
                <a:tc vMerge="1">
                  <a:txBody>
                    <a:bodyPr/>
                    <a:lstStyle/>
                    <a:p>
                      <a:endParaRPr lang="en-CA"/>
                    </a:p>
                  </a:txBody>
                  <a:tcPr/>
                </a:tc>
                <a:tc>
                  <a:txBody>
                    <a:bodyPr/>
                    <a:lstStyle/>
                    <a:p>
                      <a:pPr algn="l" fontAlgn="ctr"/>
                      <a:r>
                        <a:rPr lang="en-US" sz="1200" b="0" i="0" u="none" strike="noStrike" dirty="0">
                          <a:solidFill>
                            <a:srgbClr val="000000"/>
                          </a:solidFill>
                          <a:effectLst/>
                          <a:latin typeface="Calibri" panose="020F0502020204030204" pitchFamily="34" charset="0"/>
                        </a:rPr>
                        <a:t>Moderately used: could be better used to serve ministry and community.</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209</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34%</a:t>
                      </a:r>
                    </a:p>
                  </a:txBody>
                  <a:tcPr marL="9525" marR="9525" marT="9525" marB="0" anchor="ctr"/>
                </a:tc>
                <a:extLst>
                  <a:ext uri="{0D108BD9-81ED-4DB2-BD59-A6C34878D82A}">
                    <a16:rowId xmlns:a16="http://schemas.microsoft.com/office/drawing/2014/main" val="944845498"/>
                  </a:ext>
                </a:extLst>
              </a:tr>
              <a:tr h="370840">
                <a:tc vMerge="1">
                  <a:txBody>
                    <a:bodyPr/>
                    <a:lstStyle/>
                    <a:p>
                      <a:endParaRPr lang="en-CA"/>
                    </a:p>
                  </a:txBody>
                  <a:tcPr/>
                </a:tc>
                <a:tc>
                  <a:txBody>
                    <a:bodyPr/>
                    <a:lstStyle/>
                    <a:p>
                      <a:pPr algn="l" fontAlgn="ctr"/>
                      <a:r>
                        <a:rPr lang="en-US" sz="1200" b="0" i="0" u="none" strike="noStrike" dirty="0">
                          <a:solidFill>
                            <a:srgbClr val="000000"/>
                          </a:solidFill>
                          <a:effectLst/>
                          <a:latin typeface="Calibri" panose="020F0502020204030204" pitchFamily="34" charset="0"/>
                        </a:rPr>
                        <a:t>Under-used: used only for Sunday services and a few special events.</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187</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31%</a:t>
                      </a:r>
                    </a:p>
                  </a:txBody>
                  <a:tcPr marL="9525" marR="9525" marT="9525" marB="0" anchor="ctr"/>
                </a:tc>
                <a:extLst>
                  <a:ext uri="{0D108BD9-81ED-4DB2-BD59-A6C34878D82A}">
                    <a16:rowId xmlns:a16="http://schemas.microsoft.com/office/drawing/2014/main" val="1655160726"/>
                  </a:ext>
                </a:extLst>
              </a:tr>
            </a:tbl>
          </a:graphicData>
        </a:graphic>
      </p:graphicFrame>
    </p:spTree>
    <p:extLst>
      <p:ext uri="{BB962C8B-B14F-4D97-AF65-F5344CB8AC3E}">
        <p14:creationId xmlns:p14="http://schemas.microsoft.com/office/powerpoint/2010/main" val="2677892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Excess Property</a:t>
            </a:r>
            <a:endParaRPr lang="en-CA" sz="2800" dirty="0">
              <a:solidFill>
                <a:schemeClr val="bg1">
                  <a:lumMod val="85000"/>
                </a:schemeClr>
              </a:solidFill>
            </a:endParaRPr>
          </a:p>
        </p:txBody>
      </p:sp>
      <p:sp>
        <p:nvSpPr>
          <p:cNvPr id="5" name="TextBox 4">
            <a:extLst>
              <a:ext uri="{FF2B5EF4-FFF2-40B4-BE49-F238E27FC236}">
                <a16:creationId xmlns:a16="http://schemas.microsoft.com/office/drawing/2014/main" id="{9952C715-A55F-C6EB-4463-22472F8EB578}"/>
              </a:ext>
            </a:extLst>
          </p:cNvPr>
          <p:cNvSpPr txBox="1"/>
          <p:nvPr/>
        </p:nvSpPr>
        <p:spPr>
          <a:xfrm rot="10800000" flipH="1" flipV="1">
            <a:off x="548641" y="4009052"/>
            <a:ext cx="10964486" cy="2400657"/>
          </a:xfrm>
          <a:prstGeom prst="rect">
            <a:avLst/>
          </a:prstGeom>
          <a:solidFill>
            <a:schemeClr val="accent6">
              <a:lumMod val="20000"/>
              <a:lumOff val="80000"/>
            </a:schemeClr>
          </a:solidFill>
        </p:spPr>
        <p:txBody>
          <a:bodyPr wrap="square" rtlCol="0">
            <a:spAutoFit/>
          </a:bodyPr>
          <a:lstStyle/>
          <a:p>
            <a:pPr marL="285750" indent="-285750">
              <a:spcAft>
                <a:spcPts val="1200"/>
              </a:spcAft>
              <a:buFont typeface="Arial" panose="020B0604020202020204" pitchFamily="34" charset="0"/>
              <a:buChar char="•"/>
            </a:pPr>
            <a:r>
              <a:rPr lang="en-US" sz="2000" i="0" dirty="0">
                <a:effectLst/>
                <a:latin typeface="Calibri" panose="020F0502020204030204" pitchFamily="34" charset="0"/>
                <a:ea typeface="Calibri" panose="020F0502020204030204" pitchFamily="34" charset="0"/>
                <a:cs typeface="Calibri" panose="020F0502020204030204" pitchFamily="34" charset="0"/>
              </a:rPr>
              <a:t>Under-used buildings  in poor condition could be building candidates for re-imagining or redevelopment.</a:t>
            </a:r>
          </a:p>
          <a:p>
            <a:pPr marL="285750" indent="-285750">
              <a:spcAft>
                <a:spcPts val="1800"/>
              </a:spcAft>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Buildings that are well-used and in good condition may also represent good candidates, since good use and appropriate maintenance may suggest the congregation has capacity to manage a project.</a:t>
            </a:r>
          </a:p>
          <a:p>
            <a:pPr marL="285750" indent="-285750">
              <a:spcAft>
                <a:spcPts val="1800"/>
              </a:spcAft>
              <a:buFont typeface="Arial" panose="020B0604020202020204" pitchFamily="34" charset="0"/>
              <a:buChar char="•"/>
            </a:pPr>
            <a:r>
              <a:rPr lang="en-US" sz="2000" i="0" dirty="0">
                <a:effectLst/>
                <a:latin typeface="Calibri" panose="020F0502020204030204" pitchFamily="34" charset="0"/>
                <a:ea typeface="Calibri" panose="020F0502020204030204" pitchFamily="34" charset="0"/>
                <a:cs typeface="Calibri" panose="020F0502020204030204" pitchFamily="34" charset="0"/>
              </a:rPr>
              <a:t>Excess property which could be sold, also likely represent congregations that could be good candidates for a re-imagined development of their property.</a:t>
            </a:r>
            <a:endParaRPr lang="en-US" sz="20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38</a:t>
            </a:fld>
            <a:endParaRPr lang="en-US" sz="1600" dirty="0"/>
          </a:p>
        </p:txBody>
      </p:sp>
      <p:graphicFrame>
        <p:nvGraphicFramePr>
          <p:cNvPr id="2" name="Table 1">
            <a:extLst>
              <a:ext uri="{FF2B5EF4-FFF2-40B4-BE49-F238E27FC236}">
                <a16:creationId xmlns:a16="http://schemas.microsoft.com/office/drawing/2014/main" id="{4EA3DD53-85AE-C51B-C8C6-CF3B0011448B}"/>
              </a:ext>
            </a:extLst>
          </p:cNvPr>
          <p:cNvGraphicFramePr>
            <a:graphicFrameLocks noGrp="1"/>
          </p:cNvGraphicFramePr>
          <p:nvPr/>
        </p:nvGraphicFramePr>
        <p:xfrm>
          <a:off x="484632" y="971480"/>
          <a:ext cx="11028498" cy="3027932"/>
        </p:xfrm>
        <a:graphic>
          <a:graphicData uri="http://schemas.openxmlformats.org/drawingml/2006/table">
            <a:tbl>
              <a:tblPr firstRow="1" bandRow="1">
                <a:tableStyleId>{5C22544A-7EE6-4342-B048-85BDC9FD1C3A}</a:tableStyleId>
              </a:tblPr>
              <a:tblGrid>
                <a:gridCol w="1764022">
                  <a:extLst>
                    <a:ext uri="{9D8B030D-6E8A-4147-A177-3AD203B41FA5}">
                      <a16:colId xmlns:a16="http://schemas.microsoft.com/office/drawing/2014/main" val="1316920003"/>
                    </a:ext>
                  </a:extLst>
                </a:gridCol>
                <a:gridCol w="682985">
                  <a:extLst>
                    <a:ext uri="{9D8B030D-6E8A-4147-A177-3AD203B41FA5}">
                      <a16:colId xmlns:a16="http://schemas.microsoft.com/office/drawing/2014/main" val="3727704700"/>
                    </a:ext>
                  </a:extLst>
                </a:gridCol>
                <a:gridCol w="953499">
                  <a:extLst>
                    <a:ext uri="{9D8B030D-6E8A-4147-A177-3AD203B41FA5}">
                      <a16:colId xmlns:a16="http://schemas.microsoft.com/office/drawing/2014/main" val="1373303938"/>
                    </a:ext>
                  </a:extLst>
                </a:gridCol>
                <a:gridCol w="953499">
                  <a:extLst>
                    <a:ext uri="{9D8B030D-6E8A-4147-A177-3AD203B41FA5}">
                      <a16:colId xmlns:a16="http://schemas.microsoft.com/office/drawing/2014/main" val="1303187786"/>
                    </a:ext>
                  </a:extLst>
                </a:gridCol>
                <a:gridCol w="953499">
                  <a:extLst>
                    <a:ext uri="{9D8B030D-6E8A-4147-A177-3AD203B41FA5}">
                      <a16:colId xmlns:a16="http://schemas.microsoft.com/office/drawing/2014/main" val="1484217509"/>
                    </a:ext>
                  </a:extLst>
                </a:gridCol>
                <a:gridCol w="953499">
                  <a:extLst>
                    <a:ext uri="{9D8B030D-6E8A-4147-A177-3AD203B41FA5}">
                      <a16:colId xmlns:a16="http://schemas.microsoft.com/office/drawing/2014/main" val="3293496695"/>
                    </a:ext>
                  </a:extLst>
                </a:gridCol>
                <a:gridCol w="953499">
                  <a:extLst>
                    <a:ext uri="{9D8B030D-6E8A-4147-A177-3AD203B41FA5}">
                      <a16:colId xmlns:a16="http://schemas.microsoft.com/office/drawing/2014/main" val="1665905992"/>
                    </a:ext>
                  </a:extLst>
                </a:gridCol>
                <a:gridCol w="953499">
                  <a:extLst>
                    <a:ext uri="{9D8B030D-6E8A-4147-A177-3AD203B41FA5}">
                      <a16:colId xmlns:a16="http://schemas.microsoft.com/office/drawing/2014/main" val="2954920198"/>
                    </a:ext>
                  </a:extLst>
                </a:gridCol>
                <a:gridCol w="953499">
                  <a:extLst>
                    <a:ext uri="{9D8B030D-6E8A-4147-A177-3AD203B41FA5}">
                      <a16:colId xmlns:a16="http://schemas.microsoft.com/office/drawing/2014/main" val="3495595827"/>
                    </a:ext>
                  </a:extLst>
                </a:gridCol>
                <a:gridCol w="953499">
                  <a:extLst>
                    <a:ext uri="{9D8B030D-6E8A-4147-A177-3AD203B41FA5}">
                      <a16:colId xmlns:a16="http://schemas.microsoft.com/office/drawing/2014/main" val="343430870"/>
                    </a:ext>
                  </a:extLst>
                </a:gridCol>
                <a:gridCol w="953499">
                  <a:extLst>
                    <a:ext uri="{9D8B030D-6E8A-4147-A177-3AD203B41FA5}">
                      <a16:colId xmlns:a16="http://schemas.microsoft.com/office/drawing/2014/main" val="2412120545"/>
                    </a:ext>
                  </a:extLst>
                </a:gridCol>
              </a:tblGrid>
              <a:tr h="591257">
                <a:tc>
                  <a:txBody>
                    <a:bodyPr/>
                    <a:lstStyle/>
                    <a:p>
                      <a:pPr algn="l" fontAlgn="ctr"/>
                      <a:r>
                        <a:rPr lang="en-CA" sz="1100" b="1" i="0" u="none" strike="noStrike" dirty="0">
                          <a:solidFill>
                            <a:srgbClr val="FFFFFF"/>
                          </a:solidFill>
                          <a:effectLst/>
                          <a:latin typeface="Calibri" panose="020F0502020204030204" pitchFamily="34" charset="0"/>
                        </a:rPr>
                        <a:t> </a:t>
                      </a:r>
                    </a:p>
                  </a:txBody>
                  <a:tcPr marL="9525" marR="9525" marT="9525" marB="0" anchor="ctr"/>
                </a:tc>
                <a:tc gridSpan="2">
                  <a:txBody>
                    <a:bodyPr/>
                    <a:lstStyle/>
                    <a:p>
                      <a:pPr algn="ctr" fontAlgn="ctr"/>
                      <a:r>
                        <a:rPr lang="en-CA" sz="2000" b="1" i="0" u="none" strike="noStrike" dirty="0">
                          <a:solidFill>
                            <a:srgbClr val="FFFFFF"/>
                          </a:solidFill>
                          <a:effectLst/>
                          <a:latin typeface="Calibri" panose="020F0502020204030204" pitchFamily="34" charset="0"/>
                        </a:rPr>
                        <a:t>NO RISK         </a:t>
                      </a:r>
                    </a:p>
                    <a:p>
                      <a:pPr algn="ctr" fontAlgn="ctr"/>
                      <a:r>
                        <a:rPr lang="en-CA" sz="2000" b="1" i="0" u="none" strike="noStrike" dirty="0">
                          <a:solidFill>
                            <a:srgbClr val="FFFFFF"/>
                          </a:solidFill>
                          <a:effectLst/>
                          <a:latin typeface="Calibri" panose="020F0502020204030204" pitchFamily="34" charset="0"/>
                        </a:rPr>
                        <a:t> 312 CHURCHES</a:t>
                      </a:r>
                    </a:p>
                  </a:txBody>
                  <a:tcPr marL="9525" marR="9525" marT="9525" marB="0" anchor="ctr"/>
                </a:tc>
                <a:tc hMerge="1">
                  <a:txBody>
                    <a:bodyPr/>
                    <a:lstStyle/>
                    <a:p>
                      <a:endParaRPr lang="en-CA"/>
                    </a:p>
                  </a:txBody>
                  <a:tcPr/>
                </a:tc>
                <a:tc gridSpan="2">
                  <a:txBody>
                    <a:bodyPr/>
                    <a:lstStyle/>
                    <a:p>
                      <a:pPr algn="ctr" fontAlgn="ctr"/>
                      <a:r>
                        <a:rPr lang="en-CA" sz="2000" b="1" i="0" u="none" strike="noStrike" dirty="0">
                          <a:solidFill>
                            <a:srgbClr val="FFFFFF"/>
                          </a:solidFill>
                          <a:effectLst/>
                          <a:latin typeface="Calibri" panose="020F0502020204030204" pitchFamily="34" charset="0"/>
                        </a:rPr>
                        <a:t>LOW RISK       </a:t>
                      </a:r>
                    </a:p>
                    <a:p>
                      <a:pPr algn="ctr" fontAlgn="ctr"/>
                      <a:r>
                        <a:rPr lang="en-CA" sz="2000" b="1" i="0" u="none" strike="noStrike" dirty="0">
                          <a:solidFill>
                            <a:srgbClr val="FFFFFF"/>
                          </a:solidFill>
                          <a:effectLst/>
                          <a:latin typeface="Calibri" panose="020F0502020204030204" pitchFamily="34" charset="0"/>
                        </a:rPr>
                        <a:t>190 CHURCHES</a:t>
                      </a:r>
                    </a:p>
                  </a:txBody>
                  <a:tcPr marL="9525" marR="9525" marT="9525" marB="0" anchor="ctr"/>
                </a:tc>
                <a:tc hMerge="1">
                  <a:txBody>
                    <a:bodyPr/>
                    <a:lstStyle/>
                    <a:p>
                      <a:endParaRPr lang="en-CA"/>
                    </a:p>
                  </a:txBody>
                  <a:tcPr/>
                </a:tc>
                <a:tc gridSpan="2">
                  <a:txBody>
                    <a:bodyPr/>
                    <a:lstStyle/>
                    <a:p>
                      <a:pPr algn="ctr" fontAlgn="ctr"/>
                      <a:r>
                        <a:rPr lang="en-CA" sz="2000" b="1" i="0" u="none" strike="noStrike" dirty="0">
                          <a:solidFill>
                            <a:srgbClr val="FFFFFF"/>
                          </a:solidFill>
                          <a:effectLst/>
                          <a:latin typeface="Calibri" panose="020F0502020204030204" pitchFamily="34" charset="0"/>
                        </a:rPr>
                        <a:t>MEDIUM RISK    </a:t>
                      </a:r>
                    </a:p>
                    <a:p>
                      <a:pPr algn="ctr" fontAlgn="ctr"/>
                      <a:r>
                        <a:rPr lang="en-CA" sz="2000" b="1" i="0" u="none" strike="noStrike" dirty="0">
                          <a:solidFill>
                            <a:srgbClr val="FFFFFF"/>
                          </a:solidFill>
                          <a:effectLst/>
                          <a:latin typeface="Calibri" panose="020F0502020204030204" pitchFamily="34" charset="0"/>
                        </a:rPr>
                        <a:t> 89 CHURCHES</a:t>
                      </a:r>
                    </a:p>
                  </a:txBody>
                  <a:tcPr marL="9525" marR="9525" marT="9525" marB="0" anchor="ctr"/>
                </a:tc>
                <a:tc hMerge="1">
                  <a:txBody>
                    <a:bodyPr/>
                    <a:lstStyle/>
                    <a:p>
                      <a:endParaRPr lang="en-CA"/>
                    </a:p>
                  </a:txBody>
                  <a:tcPr/>
                </a:tc>
                <a:tc gridSpan="2">
                  <a:txBody>
                    <a:bodyPr/>
                    <a:lstStyle/>
                    <a:p>
                      <a:pPr algn="ctr" fontAlgn="ctr"/>
                      <a:r>
                        <a:rPr lang="en-CA" sz="2000" b="1" i="0" u="none" strike="noStrike" dirty="0">
                          <a:solidFill>
                            <a:srgbClr val="FFFFFF"/>
                          </a:solidFill>
                          <a:effectLst/>
                          <a:latin typeface="Calibri" panose="020F0502020204030204" pitchFamily="34" charset="0"/>
                        </a:rPr>
                        <a:t>HIGH RISK         </a:t>
                      </a:r>
                    </a:p>
                    <a:p>
                      <a:pPr algn="ctr" fontAlgn="ctr"/>
                      <a:r>
                        <a:rPr lang="en-CA" sz="2000" b="1" i="0" u="none" strike="noStrike" dirty="0">
                          <a:solidFill>
                            <a:srgbClr val="FFFFFF"/>
                          </a:solidFill>
                          <a:effectLst/>
                          <a:latin typeface="Calibri" panose="020F0502020204030204" pitchFamily="34" charset="0"/>
                        </a:rPr>
                        <a:t>20 CHURCHES</a:t>
                      </a:r>
                    </a:p>
                  </a:txBody>
                  <a:tcPr marL="9525" marR="9525" marT="9525" marB="0" anchor="ctr"/>
                </a:tc>
                <a:tc hMerge="1">
                  <a:txBody>
                    <a:bodyPr/>
                    <a:lstStyle/>
                    <a:p>
                      <a:endParaRPr lang="en-CA"/>
                    </a:p>
                  </a:txBody>
                  <a:tcPr/>
                </a:tc>
                <a:tc gridSpan="2">
                  <a:txBody>
                    <a:bodyPr/>
                    <a:lstStyle/>
                    <a:p>
                      <a:pPr algn="ctr" fontAlgn="ctr"/>
                      <a:r>
                        <a:rPr lang="en-CA" sz="2000" b="1" i="0" u="none" strike="noStrike" dirty="0">
                          <a:solidFill>
                            <a:srgbClr val="FFFFFF"/>
                          </a:solidFill>
                          <a:effectLst/>
                          <a:latin typeface="Calibri" panose="020F0502020204030204" pitchFamily="34" charset="0"/>
                        </a:rPr>
                        <a:t>ALL </a:t>
                      </a:r>
                    </a:p>
                    <a:p>
                      <a:pPr algn="ctr" fontAlgn="ctr"/>
                      <a:r>
                        <a:rPr lang="en-CA" sz="2000" b="1" i="0" u="none" strike="noStrike" dirty="0">
                          <a:solidFill>
                            <a:srgbClr val="FFFFFF"/>
                          </a:solidFill>
                          <a:effectLst/>
                          <a:latin typeface="Calibri" panose="020F0502020204030204" pitchFamily="34" charset="0"/>
                        </a:rPr>
                        <a:t>611  CHURCHES</a:t>
                      </a:r>
                    </a:p>
                  </a:txBody>
                  <a:tcPr marL="9525" marR="9525" marT="9525" marB="0" anchor="ctr"/>
                </a:tc>
                <a:tc hMerge="1">
                  <a:txBody>
                    <a:bodyPr/>
                    <a:lstStyle/>
                    <a:p>
                      <a:endParaRPr lang="en-CA"/>
                    </a:p>
                  </a:txBody>
                  <a:tcPr/>
                </a:tc>
                <a:extLst>
                  <a:ext uri="{0D108BD9-81ED-4DB2-BD59-A6C34878D82A}">
                    <a16:rowId xmlns:a16="http://schemas.microsoft.com/office/drawing/2014/main" val="4291442022"/>
                  </a:ext>
                </a:extLst>
              </a:tr>
              <a:tr h="2104007">
                <a:tc>
                  <a:txBody>
                    <a:bodyPr/>
                    <a:lstStyle/>
                    <a:p>
                      <a:pPr algn="l" fontAlgn="ctr"/>
                      <a:r>
                        <a:rPr lang="en-US" sz="1800" b="0" i="0" u="none" strike="noStrike" dirty="0">
                          <a:solidFill>
                            <a:schemeClr val="tx1"/>
                          </a:solidFill>
                          <a:effectLst/>
                          <a:latin typeface="Calibri" panose="020F0502020204030204" pitchFamily="34" charset="0"/>
                        </a:rPr>
                        <a:t>We have property which could be sold to support ministry.</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18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ctr"/>
                      <a:r>
                        <a:rPr lang="en-CA" sz="1800" b="0" i="0" u="none" strike="noStrike" dirty="0">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4101096177"/>
                  </a:ext>
                </a:extLst>
              </a:tr>
            </a:tbl>
          </a:graphicData>
        </a:graphic>
      </p:graphicFrame>
    </p:spTree>
    <p:extLst>
      <p:ext uri="{BB962C8B-B14F-4D97-AF65-F5344CB8AC3E}">
        <p14:creationId xmlns:p14="http://schemas.microsoft.com/office/powerpoint/2010/main" val="3902962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Existing and Projects Underway</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39</a:t>
            </a:fld>
            <a:endParaRPr lang="en-US" sz="1600" dirty="0"/>
          </a:p>
        </p:txBody>
      </p:sp>
      <p:graphicFrame>
        <p:nvGraphicFramePr>
          <p:cNvPr id="2" name="Table 1">
            <a:extLst>
              <a:ext uri="{FF2B5EF4-FFF2-40B4-BE49-F238E27FC236}">
                <a16:creationId xmlns:a16="http://schemas.microsoft.com/office/drawing/2014/main" id="{2DE20D92-B9A4-59FC-4A90-F307E396C3CC}"/>
              </a:ext>
            </a:extLst>
          </p:cNvPr>
          <p:cNvGraphicFramePr>
            <a:graphicFrameLocks noGrp="1"/>
          </p:cNvGraphicFramePr>
          <p:nvPr/>
        </p:nvGraphicFramePr>
        <p:xfrm>
          <a:off x="566928" y="971480"/>
          <a:ext cx="11173967" cy="5301305"/>
        </p:xfrm>
        <a:graphic>
          <a:graphicData uri="http://schemas.openxmlformats.org/drawingml/2006/table">
            <a:tbl>
              <a:tblPr firstRow="1" bandRow="1">
                <a:tableStyleId>{5C22544A-7EE6-4342-B048-85BDC9FD1C3A}</a:tableStyleId>
              </a:tblPr>
              <a:tblGrid>
                <a:gridCol w="1386690">
                  <a:extLst>
                    <a:ext uri="{9D8B030D-6E8A-4147-A177-3AD203B41FA5}">
                      <a16:colId xmlns:a16="http://schemas.microsoft.com/office/drawing/2014/main" val="2640981929"/>
                    </a:ext>
                  </a:extLst>
                </a:gridCol>
                <a:gridCol w="1257167">
                  <a:extLst>
                    <a:ext uri="{9D8B030D-6E8A-4147-A177-3AD203B41FA5}">
                      <a16:colId xmlns:a16="http://schemas.microsoft.com/office/drawing/2014/main" val="3519440914"/>
                    </a:ext>
                  </a:extLst>
                </a:gridCol>
                <a:gridCol w="68715">
                  <a:extLst>
                    <a:ext uri="{9D8B030D-6E8A-4147-A177-3AD203B41FA5}">
                      <a16:colId xmlns:a16="http://schemas.microsoft.com/office/drawing/2014/main" val="1110351485"/>
                    </a:ext>
                  </a:extLst>
                </a:gridCol>
                <a:gridCol w="238592">
                  <a:extLst>
                    <a:ext uri="{9D8B030D-6E8A-4147-A177-3AD203B41FA5}">
                      <a16:colId xmlns:a16="http://schemas.microsoft.com/office/drawing/2014/main" val="3767159968"/>
                    </a:ext>
                  </a:extLst>
                </a:gridCol>
                <a:gridCol w="1210605">
                  <a:extLst>
                    <a:ext uri="{9D8B030D-6E8A-4147-A177-3AD203B41FA5}">
                      <a16:colId xmlns:a16="http://schemas.microsoft.com/office/drawing/2014/main" val="2598114364"/>
                    </a:ext>
                  </a:extLst>
                </a:gridCol>
                <a:gridCol w="359184">
                  <a:extLst>
                    <a:ext uri="{9D8B030D-6E8A-4147-A177-3AD203B41FA5}">
                      <a16:colId xmlns:a16="http://schemas.microsoft.com/office/drawing/2014/main" val="2016077188"/>
                    </a:ext>
                  </a:extLst>
                </a:gridCol>
                <a:gridCol w="1261164">
                  <a:extLst>
                    <a:ext uri="{9D8B030D-6E8A-4147-A177-3AD203B41FA5}">
                      <a16:colId xmlns:a16="http://schemas.microsoft.com/office/drawing/2014/main" val="1129120599"/>
                    </a:ext>
                  </a:extLst>
                </a:gridCol>
                <a:gridCol w="547218">
                  <a:extLst>
                    <a:ext uri="{9D8B030D-6E8A-4147-A177-3AD203B41FA5}">
                      <a16:colId xmlns:a16="http://schemas.microsoft.com/office/drawing/2014/main" val="2073796866"/>
                    </a:ext>
                  </a:extLst>
                </a:gridCol>
                <a:gridCol w="1129005">
                  <a:extLst>
                    <a:ext uri="{9D8B030D-6E8A-4147-A177-3AD203B41FA5}">
                      <a16:colId xmlns:a16="http://schemas.microsoft.com/office/drawing/2014/main" val="619336874"/>
                    </a:ext>
                  </a:extLst>
                </a:gridCol>
                <a:gridCol w="679377">
                  <a:extLst>
                    <a:ext uri="{9D8B030D-6E8A-4147-A177-3AD203B41FA5}">
                      <a16:colId xmlns:a16="http://schemas.microsoft.com/office/drawing/2014/main" val="213126434"/>
                    </a:ext>
                  </a:extLst>
                </a:gridCol>
                <a:gridCol w="904191">
                  <a:extLst>
                    <a:ext uri="{9D8B030D-6E8A-4147-A177-3AD203B41FA5}">
                      <a16:colId xmlns:a16="http://schemas.microsoft.com/office/drawing/2014/main" val="777199525"/>
                    </a:ext>
                  </a:extLst>
                </a:gridCol>
                <a:gridCol w="904191">
                  <a:extLst>
                    <a:ext uri="{9D8B030D-6E8A-4147-A177-3AD203B41FA5}">
                      <a16:colId xmlns:a16="http://schemas.microsoft.com/office/drawing/2014/main" val="2885888571"/>
                    </a:ext>
                  </a:extLst>
                </a:gridCol>
                <a:gridCol w="1227868">
                  <a:extLst>
                    <a:ext uri="{9D8B030D-6E8A-4147-A177-3AD203B41FA5}">
                      <a16:colId xmlns:a16="http://schemas.microsoft.com/office/drawing/2014/main" val="1795789834"/>
                    </a:ext>
                  </a:extLst>
                </a:gridCol>
              </a:tblGrid>
              <a:tr h="589481">
                <a:tc>
                  <a:txBody>
                    <a:bodyPr/>
                    <a:lstStyle/>
                    <a:p>
                      <a:pPr algn="l" fontAlgn="ctr"/>
                      <a:r>
                        <a:rPr lang="en-CA" sz="1400" b="1" i="0" u="none" strike="noStrike" dirty="0">
                          <a:solidFill>
                            <a:srgbClr val="FFFFFF"/>
                          </a:solidFill>
                          <a:effectLst/>
                          <a:latin typeface="Calibri" panose="020F0502020204030204" pitchFamily="34" charset="0"/>
                        </a:rPr>
                        <a:t> </a:t>
                      </a:r>
                    </a:p>
                  </a:txBody>
                  <a:tcPr marL="9525" marR="9525" marT="9525" marB="0" anchor="ctr"/>
                </a:tc>
                <a:tc>
                  <a:txBody>
                    <a:bodyPr/>
                    <a:lstStyle/>
                    <a:p>
                      <a:pPr algn="ctr" fontAlgn="ctr"/>
                      <a:r>
                        <a:rPr lang="en-CA" sz="1100" b="1" i="0" u="none" strike="noStrike">
                          <a:solidFill>
                            <a:srgbClr val="FFFFFF"/>
                          </a:solidFill>
                          <a:effectLst/>
                          <a:latin typeface="Calibri" panose="020F0502020204030204" pitchFamily="34" charset="0"/>
                        </a:rPr>
                        <a:t> </a:t>
                      </a:r>
                    </a:p>
                  </a:txBody>
                  <a:tcPr marL="9525" marR="9525" marT="9525" marB="0" anchor="ctr"/>
                </a:tc>
                <a:tc gridSpan="3">
                  <a:txBody>
                    <a:bodyPr/>
                    <a:lstStyle/>
                    <a:p>
                      <a:pPr algn="ctr" fontAlgn="ctr"/>
                      <a:r>
                        <a:rPr lang="en-CA" sz="1800" b="1" i="0" u="none" strike="noStrike" dirty="0">
                          <a:solidFill>
                            <a:srgbClr val="FFFFFF"/>
                          </a:solidFill>
                          <a:effectLst/>
                          <a:latin typeface="Calibri" panose="020F0502020204030204" pitchFamily="34" charset="0"/>
                        </a:rPr>
                        <a:t>NO RISK         </a:t>
                      </a:r>
                    </a:p>
                    <a:p>
                      <a:pPr algn="ctr" fontAlgn="ctr"/>
                      <a:r>
                        <a:rPr lang="en-CA" sz="1800" b="1" i="0" u="none" strike="noStrike" dirty="0">
                          <a:solidFill>
                            <a:srgbClr val="FFFFFF"/>
                          </a:solidFill>
                          <a:effectLst/>
                          <a:latin typeface="Calibri" panose="020F0502020204030204" pitchFamily="34" charset="0"/>
                        </a:rPr>
                        <a:t> 312 CHURCHES</a:t>
                      </a:r>
                    </a:p>
                  </a:txBody>
                  <a:tcPr marL="9525" marR="9525" marT="9525" marB="0" anchor="ctr"/>
                </a:tc>
                <a:tc hMerge="1">
                  <a:txBody>
                    <a:bodyPr/>
                    <a:lstStyle/>
                    <a:p>
                      <a:endParaRPr lang="en-CA"/>
                    </a:p>
                  </a:txBody>
                  <a:tcPr/>
                </a:tc>
                <a:tc hMerge="1">
                  <a:txBody>
                    <a:bodyPr/>
                    <a:lstStyle/>
                    <a:p>
                      <a:pPr algn="ctr" fontAlgn="ctr"/>
                      <a:endParaRPr lang="en-CA" sz="1800" b="1" i="0" u="none" strike="noStrike" dirty="0">
                        <a:solidFill>
                          <a:srgbClr val="FFFFFF"/>
                        </a:solidFill>
                        <a:effectLst/>
                        <a:latin typeface="Calibri" panose="020F0502020204030204" pitchFamily="34" charset="0"/>
                      </a:endParaRPr>
                    </a:p>
                  </a:txBody>
                  <a:tcPr marL="9525" marR="9525" marT="9525" marB="0" anchor="ctr"/>
                </a:tc>
                <a:tc gridSpan="2">
                  <a:txBody>
                    <a:bodyPr/>
                    <a:lstStyle/>
                    <a:p>
                      <a:pPr algn="ctr" fontAlgn="ctr"/>
                      <a:r>
                        <a:rPr lang="en-CA" sz="1800" b="1" i="0" u="none" strike="noStrike" dirty="0">
                          <a:solidFill>
                            <a:srgbClr val="FFFFFF"/>
                          </a:solidFill>
                          <a:effectLst/>
                          <a:latin typeface="Calibri" panose="020F0502020204030204" pitchFamily="34" charset="0"/>
                        </a:rPr>
                        <a:t>LOW RISK       </a:t>
                      </a:r>
                    </a:p>
                    <a:p>
                      <a:pPr algn="ctr" fontAlgn="ctr"/>
                      <a:r>
                        <a:rPr lang="en-CA" sz="1800" b="1" i="0" u="none" strike="noStrike" dirty="0">
                          <a:solidFill>
                            <a:srgbClr val="FFFFFF"/>
                          </a:solidFill>
                          <a:effectLst/>
                          <a:latin typeface="Calibri" panose="020F0502020204030204" pitchFamily="34" charset="0"/>
                        </a:rPr>
                        <a:t>190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MEDIUM RISK    </a:t>
                      </a:r>
                    </a:p>
                    <a:p>
                      <a:pPr algn="ctr" fontAlgn="ctr"/>
                      <a:r>
                        <a:rPr lang="en-CA" sz="1800" b="1" i="0" u="none" strike="noStrike" dirty="0">
                          <a:solidFill>
                            <a:srgbClr val="FFFFFF"/>
                          </a:solidFill>
                          <a:effectLst/>
                          <a:latin typeface="Calibri" panose="020F0502020204030204" pitchFamily="34" charset="0"/>
                        </a:rPr>
                        <a:t> 89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HIGH RISK        </a:t>
                      </a:r>
                    </a:p>
                    <a:p>
                      <a:pPr algn="ctr" fontAlgn="ctr"/>
                      <a:r>
                        <a:rPr lang="en-CA" sz="1800" b="1" i="0" u="none" strike="noStrike" dirty="0">
                          <a:solidFill>
                            <a:srgbClr val="FFFFFF"/>
                          </a:solidFill>
                          <a:effectLst/>
                          <a:latin typeface="Calibri" panose="020F0502020204030204" pitchFamily="34" charset="0"/>
                        </a:rPr>
                        <a:t> 20 CHURCHES</a:t>
                      </a:r>
                    </a:p>
                  </a:txBody>
                  <a:tcPr marL="9525" marR="9525" marT="9525" marB="0" anchor="ctr"/>
                </a:tc>
                <a:tc hMerge="1">
                  <a:txBody>
                    <a:bodyPr/>
                    <a:lstStyle/>
                    <a:p>
                      <a:endParaRPr lang="en-CA"/>
                    </a:p>
                  </a:txBody>
                  <a:tcPr/>
                </a:tc>
                <a:tc gridSpan="2">
                  <a:txBody>
                    <a:bodyPr/>
                    <a:lstStyle/>
                    <a:p>
                      <a:pPr algn="ctr" fontAlgn="ctr"/>
                      <a:r>
                        <a:rPr lang="en-CA" sz="1800" b="1" i="0" u="none" strike="noStrike" dirty="0">
                          <a:solidFill>
                            <a:srgbClr val="FFFFFF"/>
                          </a:solidFill>
                          <a:effectLst/>
                          <a:latin typeface="Calibri" panose="020F0502020204030204" pitchFamily="34" charset="0"/>
                        </a:rPr>
                        <a:t>ALL</a:t>
                      </a:r>
                    </a:p>
                    <a:p>
                      <a:pPr algn="ctr" fontAlgn="ctr"/>
                      <a:r>
                        <a:rPr lang="en-CA" sz="1800" b="1" i="0" u="none" strike="noStrike" dirty="0">
                          <a:solidFill>
                            <a:srgbClr val="FFFFFF"/>
                          </a:solidFill>
                          <a:effectLst/>
                          <a:latin typeface="Calibri" panose="020F0502020204030204" pitchFamily="34" charset="0"/>
                        </a:rPr>
                        <a:t>611 CHURCHES</a:t>
                      </a:r>
                    </a:p>
                  </a:txBody>
                  <a:tcPr marL="9525" marR="9525" marT="9525" marB="0" anchor="ctr"/>
                </a:tc>
                <a:tc hMerge="1">
                  <a:txBody>
                    <a:bodyPr/>
                    <a:lstStyle/>
                    <a:p>
                      <a:endParaRPr lang="en-CA"/>
                    </a:p>
                  </a:txBody>
                  <a:tcPr/>
                </a:tc>
                <a:extLst>
                  <a:ext uri="{0D108BD9-81ED-4DB2-BD59-A6C34878D82A}">
                    <a16:rowId xmlns:a16="http://schemas.microsoft.com/office/drawing/2014/main" val="57363214"/>
                  </a:ext>
                </a:extLst>
              </a:tr>
              <a:tr h="391646">
                <a:tc rowSpan="2">
                  <a:txBody>
                    <a:bodyPr/>
                    <a:lstStyle/>
                    <a:p>
                      <a:pPr algn="l" fontAlgn="ctr"/>
                      <a:r>
                        <a:rPr lang="en-US" sz="1800" b="0" i="0" u="none" strike="noStrike" dirty="0">
                          <a:solidFill>
                            <a:schemeClr val="tx1"/>
                          </a:solidFill>
                          <a:effectLst/>
                          <a:latin typeface="Calibri" panose="020F0502020204030204" pitchFamily="34" charset="0"/>
                        </a:rPr>
                        <a:t>Have a completed project:</a:t>
                      </a:r>
                    </a:p>
                  </a:txBody>
                  <a:tcPr marL="9525" marR="9525" marT="9525" marB="0" anchor="ctr"/>
                </a:tc>
                <a:tc>
                  <a:txBody>
                    <a:bodyPr/>
                    <a:lstStyle/>
                    <a:p>
                      <a:pPr algn="l" fontAlgn="ctr"/>
                      <a:r>
                        <a:rPr lang="en-CA" sz="1800" b="0" i="0" u="none" strike="noStrike">
                          <a:solidFill>
                            <a:srgbClr val="000000"/>
                          </a:solidFill>
                          <a:effectLst/>
                          <a:latin typeface="Calibri" panose="020F0502020204030204" pitchFamily="34" charset="0"/>
                        </a:rPr>
                        <a:t>Yes</a:t>
                      </a:r>
                    </a:p>
                  </a:txBody>
                  <a:tcPr marL="9525" marR="9525" marT="9525" marB="0" anchor="ctr"/>
                </a:tc>
                <a:tc gridSpan="2">
                  <a:txBody>
                    <a:bodyPr/>
                    <a:lstStyle/>
                    <a:p>
                      <a:pPr algn="ctr" fontAlgn="ctr"/>
                      <a:r>
                        <a:rPr lang="en-CA" sz="2000" b="0" i="0" u="none" strike="noStrike">
                          <a:solidFill>
                            <a:srgbClr val="000000"/>
                          </a:solidFill>
                          <a:effectLst/>
                          <a:latin typeface="Calibri" panose="020F0502020204030204" pitchFamily="34" charset="0"/>
                        </a:rPr>
                        <a:t>12</a:t>
                      </a:r>
                    </a:p>
                  </a:txBody>
                  <a:tcPr marL="9525" marR="9525" marT="9525" marB="0" anchor="ctr"/>
                </a:tc>
                <a:tc hMerge="1">
                  <a:txBody>
                    <a:bodyPr/>
                    <a:lstStyle/>
                    <a:p>
                      <a:pPr algn="ctr" fontAlgn="ctr"/>
                      <a:r>
                        <a:rPr lang="en-CA" sz="18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20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474621390"/>
                  </a:ext>
                </a:extLst>
              </a:tr>
              <a:tr h="589481">
                <a:tc vMerge="1">
                  <a:txBody>
                    <a:bodyPr/>
                    <a:lstStyle/>
                    <a:p>
                      <a:endParaRPr lang="en-CA"/>
                    </a:p>
                  </a:txBody>
                  <a:tcPr/>
                </a:tc>
                <a:tc>
                  <a:txBody>
                    <a:bodyPr/>
                    <a:lstStyle/>
                    <a:p>
                      <a:pPr algn="l" fontAlgn="ctr"/>
                      <a:r>
                        <a:rPr lang="en-CA" sz="1800" b="0" i="0" u="none" strike="noStrike" dirty="0">
                          <a:solidFill>
                            <a:srgbClr val="000000"/>
                          </a:solidFill>
                          <a:effectLst/>
                          <a:latin typeface="Calibri" panose="020F0502020204030204" pitchFamily="34" charset="0"/>
                        </a:rPr>
                        <a:t>In</a:t>
                      </a:r>
                    </a:p>
                    <a:p>
                      <a:pPr algn="l" fontAlgn="ctr"/>
                      <a:r>
                        <a:rPr lang="en-CA" sz="1800" b="0" i="0" u="none" strike="noStrike" dirty="0">
                          <a:solidFill>
                            <a:srgbClr val="000000"/>
                          </a:solidFill>
                          <a:effectLst/>
                          <a:latin typeface="Calibri" panose="020F0502020204030204" pitchFamily="34" charset="0"/>
                        </a:rPr>
                        <a:t>Progress</a:t>
                      </a:r>
                    </a:p>
                  </a:txBody>
                  <a:tcPr marL="9525" marR="9525" marT="9525" marB="0" anchor="ctr"/>
                </a:tc>
                <a:tc gridSpan="2">
                  <a:txBody>
                    <a:bodyPr/>
                    <a:lstStyle/>
                    <a:p>
                      <a:pPr algn="ctr" fontAlgn="ctr"/>
                      <a:r>
                        <a:rPr lang="en-CA" sz="2000" b="0" i="0" u="none" strike="noStrike">
                          <a:solidFill>
                            <a:srgbClr val="000000"/>
                          </a:solidFill>
                          <a:effectLst/>
                          <a:latin typeface="Calibri" panose="020F0502020204030204" pitchFamily="34" charset="0"/>
                        </a:rPr>
                        <a:t>17</a:t>
                      </a:r>
                    </a:p>
                  </a:txBody>
                  <a:tcPr marL="9525" marR="9525" marT="9525" marB="0" anchor="ctr"/>
                </a:tc>
                <a:tc hMerge="1">
                  <a:txBody>
                    <a:bodyPr/>
                    <a:lstStyle/>
                    <a:p>
                      <a:pPr algn="ctr" fontAlgn="ctr"/>
                      <a:r>
                        <a:rPr lang="en-CA"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1282395267"/>
                  </a:ext>
                </a:extLst>
              </a:tr>
              <a:tr h="391646">
                <a:tc rowSpan="3">
                  <a:txBody>
                    <a:bodyPr/>
                    <a:lstStyle/>
                    <a:p>
                      <a:pPr algn="l" fontAlgn="ctr"/>
                      <a:r>
                        <a:rPr lang="en-US" sz="1800" b="0" i="0" u="none" strike="noStrike" dirty="0">
                          <a:solidFill>
                            <a:schemeClr val="tx1"/>
                          </a:solidFill>
                          <a:effectLst/>
                          <a:latin typeface="Calibri" panose="020F0502020204030204" pitchFamily="34" charset="0"/>
                        </a:rPr>
                        <a:t>Project includes:</a:t>
                      </a:r>
                    </a:p>
                  </a:txBody>
                  <a:tcPr marL="9525" marR="9525" marT="9525" marB="0" anchor="ctr"/>
                </a:tc>
                <a:tc>
                  <a:txBody>
                    <a:bodyPr/>
                    <a:lstStyle/>
                    <a:p>
                      <a:pPr algn="l" fontAlgn="ctr"/>
                      <a:r>
                        <a:rPr lang="en-CA" sz="1800" b="0" i="0" u="none" strike="noStrike" dirty="0">
                          <a:solidFill>
                            <a:srgbClr val="000000"/>
                          </a:solidFill>
                          <a:effectLst/>
                          <a:latin typeface="Calibri" panose="020F0502020204030204" pitchFamily="34" charset="0"/>
                        </a:rPr>
                        <a:t>Housing</a:t>
                      </a:r>
                    </a:p>
                  </a:txBody>
                  <a:tcPr marL="9525" marR="9525" marT="9525" marB="0" anchor="ctr"/>
                </a:tc>
                <a:tc gridSpan="2">
                  <a:txBody>
                    <a:bodyPr/>
                    <a:lstStyle/>
                    <a:p>
                      <a:pPr algn="ctr" fontAlgn="ctr"/>
                      <a:r>
                        <a:rPr lang="en-CA" sz="2000" b="0" i="0" u="none" strike="noStrike">
                          <a:solidFill>
                            <a:srgbClr val="000000"/>
                          </a:solidFill>
                          <a:effectLst/>
                          <a:latin typeface="Calibri" panose="020F0502020204030204" pitchFamily="34" charset="0"/>
                        </a:rPr>
                        <a:t>6</a:t>
                      </a:r>
                    </a:p>
                  </a:txBody>
                  <a:tcPr marL="9525" marR="9525" marT="9525" marB="0" anchor="ctr"/>
                </a:tc>
                <a:tc hMerge="1">
                  <a:txBody>
                    <a:bodyPr/>
                    <a:lstStyle/>
                    <a:p>
                      <a:pPr algn="ctr" fontAlgn="ctr"/>
                      <a:r>
                        <a:rPr lang="en-CA"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920527479"/>
                  </a:ext>
                </a:extLst>
              </a:tr>
              <a:tr h="391646">
                <a:tc vMerge="1">
                  <a:txBody>
                    <a:bodyPr/>
                    <a:lstStyle/>
                    <a:p>
                      <a:endParaRPr lang="en-CA"/>
                    </a:p>
                  </a:txBody>
                  <a:tcPr/>
                </a:tc>
                <a:tc>
                  <a:txBody>
                    <a:bodyPr/>
                    <a:lstStyle/>
                    <a:p>
                      <a:pPr algn="l" fontAlgn="ctr"/>
                      <a:r>
                        <a:rPr lang="en-CA" sz="1800" b="0" i="0" u="none" strike="noStrike" dirty="0">
                          <a:solidFill>
                            <a:srgbClr val="000000"/>
                          </a:solidFill>
                          <a:effectLst/>
                          <a:latin typeface="Calibri" panose="020F0502020204030204" pitchFamily="34" charset="0"/>
                        </a:rPr>
                        <a:t>Commercial</a:t>
                      </a:r>
                    </a:p>
                  </a:txBody>
                  <a:tcPr marL="9525" marR="9525" marT="9525" marB="0" anchor="ctr"/>
                </a:tc>
                <a:tc gridSpan="2">
                  <a:txBody>
                    <a:bodyPr/>
                    <a:lstStyle/>
                    <a:p>
                      <a:pPr algn="l" fontAlgn="ctr"/>
                      <a:r>
                        <a:rPr lang="en-CA" sz="2000" b="0" i="0" u="none" strike="noStrike">
                          <a:solidFill>
                            <a:srgbClr val="000000"/>
                          </a:solidFill>
                          <a:effectLst/>
                          <a:latin typeface="Calibri" panose="020F0502020204030204" pitchFamily="34" charset="0"/>
                        </a:rPr>
                        <a:t> </a:t>
                      </a:r>
                    </a:p>
                  </a:txBody>
                  <a:tcPr marL="9525" marR="9525" marT="9525" marB="0" anchor="ctr"/>
                </a:tc>
                <a:tc hMerge="1">
                  <a:txBody>
                    <a:bodyPr/>
                    <a:lstStyle/>
                    <a:p>
                      <a:pPr algn="l" fontAlgn="ctr"/>
                      <a:r>
                        <a:rPr lang="en-CA" sz="1800" b="0" i="0" u="none" strike="noStrike">
                          <a:solidFill>
                            <a:srgbClr val="000000"/>
                          </a:solidFill>
                          <a:effectLst/>
                          <a:latin typeface="Calibri" panose="020F0502020204030204" pitchFamily="34" charset="0"/>
                        </a:rPr>
                        <a:t> </a:t>
                      </a:r>
                    </a:p>
                  </a:txBody>
                  <a:tcPr marL="9525" marR="9525" marT="9525" marB="0" anchor="ctr"/>
                </a:tc>
                <a:tc>
                  <a:txBody>
                    <a:bodyPr/>
                    <a:lstStyle/>
                    <a:p>
                      <a:pPr algn="l"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146891872"/>
                  </a:ext>
                </a:extLst>
              </a:tr>
              <a:tr h="589481">
                <a:tc vMerge="1">
                  <a:txBody>
                    <a:bodyPr/>
                    <a:lstStyle/>
                    <a:p>
                      <a:endParaRPr lang="en-CA"/>
                    </a:p>
                  </a:txBody>
                  <a:tcPr/>
                </a:tc>
                <a:tc>
                  <a:txBody>
                    <a:bodyPr/>
                    <a:lstStyle/>
                    <a:p>
                      <a:pPr algn="l" fontAlgn="ctr"/>
                      <a:r>
                        <a:rPr lang="en-CA" sz="1800" b="0" i="0" u="none" strike="noStrike" dirty="0">
                          <a:solidFill>
                            <a:srgbClr val="000000"/>
                          </a:solidFill>
                          <a:effectLst/>
                          <a:latin typeface="Calibri" panose="020F0502020204030204" pitchFamily="34" charset="0"/>
                        </a:rPr>
                        <a:t>Space for non- profits</a:t>
                      </a:r>
                    </a:p>
                  </a:txBody>
                  <a:tcPr marL="9525" marR="9525" marT="9525" marB="0" anchor="ctr"/>
                </a:tc>
                <a:tc gridSpan="2">
                  <a:txBody>
                    <a:bodyPr/>
                    <a:lstStyle/>
                    <a:p>
                      <a:pPr algn="l" fontAlgn="ctr"/>
                      <a:r>
                        <a:rPr lang="en-CA" sz="2000" b="0" i="0" u="none" strike="noStrike">
                          <a:solidFill>
                            <a:srgbClr val="000000"/>
                          </a:solidFill>
                          <a:effectLst/>
                          <a:latin typeface="Calibri" panose="020F0502020204030204" pitchFamily="34" charset="0"/>
                        </a:rPr>
                        <a:t> </a:t>
                      </a:r>
                    </a:p>
                  </a:txBody>
                  <a:tcPr marL="9525" marR="9525" marT="9525" marB="0" anchor="ctr"/>
                </a:tc>
                <a:tc hMerge="1">
                  <a:txBody>
                    <a:bodyPr/>
                    <a:lstStyle/>
                    <a:p>
                      <a:pPr algn="l" fontAlgn="ctr"/>
                      <a:r>
                        <a:rPr lang="en-CA" sz="1800" b="0" i="0" u="none" strike="noStrike">
                          <a:solidFill>
                            <a:srgbClr val="000000"/>
                          </a:solidFill>
                          <a:effectLst/>
                          <a:latin typeface="Calibri" panose="020F0502020204030204" pitchFamily="34" charset="0"/>
                        </a:rPr>
                        <a:t> </a:t>
                      </a:r>
                    </a:p>
                  </a:txBody>
                  <a:tcPr marL="9525" marR="9525" marT="9525" marB="0" anchor="ctr"/>
                </a:tc>
                <a:tc>
                  <a:txBody>
                    <a:bodyPr/>
                    <a:lstStyle/>
                    <a:p>
                      <a:pPr algn="l" fontAlgn="ctr"/>
                      <a:r>
                        <a:rPr lang="en-CA" sz="20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0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271063099"/>
                  </a:ext>
                </a:extLst>
              </a:tr>
              <a:tr h="589481">
                <a:tc>
                  <a:txBody>
                    <a:bodyPr/>
                    <a:lstStyle/>
                    <a:p>
                      <a:pPr algn="l" fontAlgn="ctr"/>
                      <a:r>
                        <a:rPr lang="en-US" sz="1800" b="0" i="0" u="none" strike="noStrike" dirty="0">
                          <a:solidFill>
                            <a:schemeClr val="tx1"/>
                          </a:solidFill>
                          <a:effectLst/>
                          <a:latin typeface="Calibri" panose="020F0502020204030204" pitchFamily="34" charset="0"/>
                        </a:rPr>
                        <a:t>Market rent #units</a:t>
                      </a:r>
                    </a:p>
                  </a:txBody>
                  <a:tcPr marL="9525" marR="9525" marT="9525" marB="0" anchor="ctr"/>
                </a:tc>
                <a:tc>
                  <a:txBody>
                    <a:bodyPr/>
                    <a:lstStyle/>
                    <a:p>
                      <a:pPr algn="l" fontAlgn="ctr"/>
                      <a:r>
                        <a:rPr lang="en-CA" sz="1800" b="0" i="0" u="none" strike="noStrike">
                          <a:solidFill>
                            <a:srgbClr val="000000"/>
                          </a:solidFill>
                          <a:effectLst/>
                          <a:latin typeface="Calibri" panose="020F0502020204030204" pitchFamily="34" charset="0"/>
                        </a:rPr>
                        <a:t> </a:t>
                      </a:r>
                    </a:p>
                  </a:txBody>
                  <a:tcPr marL="9525" marR="9525" marT="9525" marB="0" anchor="ctr"/>
                </a:tc>
                <a:tc gridSpan="3">
                  <a:txBody>
                    <a:bodyPr/>
                    <a:lstStyle/>
                    <a:p>
                      <a:pPr algn="ctr" fontAlgn="ctr"/>
                      <a:r>
                        <a:rPr lang="en-CA" sz="2000" b="0" i="0" u="none" strike="noStrike">
                          <a:solidFill>
                            <a:srgbClr val="000000"/>
                          </a:solidFill>
                          <a:effectLst/>
                          <a:latin typeface="Calibri" panose="020F0502020204030204" pitchFamily="34" charset="0"/>
                        </a:rPr>
                        <a:t>200</a:t>
                      </a:r>
                    </a:p>
                  </a:txBody>
                  <a:tcPr marL="9525" marR="9525" marT="9525" marB="0" anchor="ctr"/>
                </a:tc>
                <a:tc hMerge="1">
                  <a:txBody>
                    <a:bodyPr/>
                    <a:lstStyle/>
                    <a:p>
                      <a:endParaRPr lang="en-CA"/>
                    </a:p>
                  </a:txBody>
                  <a:tcPr/>
                </a:tc>
                <a:tc hMerge="1">
                  <a:txBody>
                    <a:bodyPr/>
                    <a:lstStyle/>
                    <a:p>
                      <a:pPr algn="ctr" fontAlgn="ctr"/>
                      <a:endParaRPr lang="en-CA" sz="18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n-CA" sz="2000" b="0" i="0" u="none" strike="noStrike">
                          <a:solidFill>
                            <a:srgbClr val="000000"/>
                          </a:solidFill>
                          <a:effectLst/>
                          <a:latin typeface="Calibri" panose="020F0502020204030204" pitchFamily="34" charset="0"/>
                        </a:rPr>
                        <a:t>172</a:t>
                      </a:r>
                    </a:p>
                  </a:txBody>
                  <a:tcPr marL="9525" marR="9525" marT="9525" marB="0" anchor="ctr"/>
                </a:tc>
                <a:tc hMerge="1">
                  <a:txBody>
                    <a:bodyPr/>
                    <a:lstStyle/>
                    <a:p>
                      <a:endParaRPr lang="en-CA"/>
                    </a:p>
                  </a:txBody>
                  <a:tcPr/>
                </a:tc>
                <a:tc gridSpan="2">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hMerge="1">
                  <a:txBody>
                    <a:bodyPr/>
                    <a:lstStyle/>
                    <a:p>
                      <a:endParaRPr lang="en-CA"/>
                    </a:p>
                  </a:txBody>
                  <a:tcPr/>
                </a:tc>
                <a:tc gridSpan="2">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hMerge="1">
                  <a:txBody>
                    <a:bodyPr/>
                    <a:lstStyle/>
                    <a:p>
                      <a:endParaRPr lang="en-CA"/>
                    </a:p>
                  </a:txBody>
                  <a:tcPr/>
                </a:tc>
                <a:tc gridSpan="2">
                  <a:txBody>
                    <a:bodyPr/>
                    <a:lstStyle/>
                    <a:p>
                      <a:pPr algn="ctr" fontAlgn="ctr"/>
                      <a:r>
                        <a:rPr lang="en-CA" sz="2000" b="0" i="0" u="none" strike="noStrike">
                          <a:solidFill>
                            <a:srgbClr val="000000"/>
                          </a:solidFill>
                          <a:effectLst/>
                          <a:latin typeface="Calibri" panose="020F0502020204030204" pitchFamily="34" charset="0"/>
                        </a:rPr>
                        <a:t>372</a:t>
                      </a:r>
                    </a:p>
                  </a:txBody>
                  <a:tcPr marL="9525" marR="9525" marT="9525" marB="0" anchor="ctr"/>
                </a:tc>
                <a:tc hMerge="1">
                  <a:txBody>
                    <a:bodyPr/>
                    <a:lstStyle/>
                    <a:p>
                      <a:endParaRPr lang="en-CA"/>
                    </a:p>
                  </a:txBody>
                  <a:tcPr/>
                </a:tc>
                <a:extLst>
                  <a:ext uri="{0D108BD9-81ED-4DB2-BD59-A6C34878D82A}">
                    <a16:rowId xmlns:a16="http://schemas.microsoft.com/office/drawing/2014/main" val="2400358958"/>
                  </a:ext>
                </a:extLst>
              </a:tr>
              <a:tr h="589481">
                <a:tc>
                  <a:txBody>
                    <a:bodyPr/>
                    <a:lstStyle/>
                    <a:p>
                      <a:pPr algn="l" fontAlgn="ctr"/>
                      <a:r>
                        <a:rPr lang="en-US" sz="1800" b="0" i="0" u="none" strike="noStrike" dirty="0">
                          <a:solidFill>
                            <a:schemeClr val="tx1"/>
                          </a:solidFill>
                          <a:effectLst/>
                          <a:latin typeface="Calibri" panose="020F0502020204030204" pitchFamily="34" charset="0"/>
                        </a:rPr>
                        <a:t>Subsidized rent # units</a:t>
                      </a:r>
                    </a:p>
                  </a:txBody>
                  <a:tcPr marL="9525" marR="9525" marT="9525" marB="0" anchor="ctr"/>
                </a:tc>
                <a:tc>
                  <a:txBody>
                    <a:bodyPr/>
                    <a:lstStyle/>
                    <a:p>
                      <a:pPr algn="l" fontAlgn="ctr"/>
                      <a:r>
                        <a:rPr lang="en-CA" sz="1800" b="0" i="0" u="none" strike="noStrike">
                          <a:solidFill>
                            <a:srgbClr val="000000"/>
                          </a:solidFill>
                          <a:effectLst/>
                          <a:latin typeface="Calibri" panose="020F0502020204030204" pitchFamily="34" charset="0"/>
                        </a:rPr>
                        <a:t> </a:t>
                      </a:r>
                    </a:p>
                  </a:txBody>
                  <a:tcPr marL="9525" marR="9525" marT="9525" marB="0" anchor="ctr"/>
                </a:tc>
                <a:tc gridSpan="3">
                  <a:txBody>
                    <a:bodyPr/>
                    <a:lstStyle/>
                    <a:p>
                      <a:pPr algn="ctr" fontAlgn="ctr"/>
                      <a:r>
                        <a:rPr lang="en-CA" sz="2000" b="0" i="0" u="none" strike="noStrike">
                          <a:solidFill>
                            <a:srgbClr val="000000"/>
                          </a:solidFill>
                          <a:effectLst/>
                          <a:latin typeface="Calibri" panose="020F0502020204030204" pitchFamily="34" charset="0"/>
                        </a:rPr>
                        <a:t>60</a:t>
                      </a:r>
                    </a:p>
                  </a:txBody>
                  <a:tcPr marL="9525" marR="9525" marT="9525" marB="0" anchor="ctr"/>
                </a:tc>
                <a:tc hMerge="1">
                  <a:txBody>
                    <a:bodyPr/>
                    <a:lstStyle/>
                    <a:p>
                      <a:endParaRPr lang="en-CA"/>
                    </a:p>
                  </a:txBody>
                  <a:tcPr/>
                </a:tc>
                <a:tc hMerge="1">
                  <a:txBody>
                    <a:bodyPr/>
                    <a:lstStyle/>
                    <a:p>
                      <a:pPr algn="ctr" fontAlgn="ctr"/>
                      <a:endParaRPr lang="en-CA" sz="18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n-CA" sz="2000" b="0" i="0" u="none" strike="noStrike" dirty="0">
                          <a:solidFill>
                            <a:srgbClr val="000000"/>
                          </a:solidFill>
                          <a:effectLst/>
                          <a:latin typeface="Calibri" panose="020F0502020204030204" pitchFamily="34" charset="0"/>
                        </a:rPr>
                        <a:t> </a:t>
                      </a:r>
                    </a:p>
                  </a:txBody>
                  <a:tcPr marL="9525" marR="9525" marT="9525" marB="0" anchor="ctr"/>
                </a:tc>
                <a:tc hMerge="1">
                  <a:txBody>
                    <a:bodyPr/>
                    <a:lstStyle/>
                    <a:p>
                      <a:endParaRPr lang="en-CA"/>
                    </a:p>
                  </a:txBody>
                  <a:tcPr/>
                </a:tc>
                <a:tc gridSpan="2">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hMerge="1">
                  <a:txBody>
                    <a:bodyPr/>
                    <a:lstStyle/>
                    <a:p>
                      <a:endParaRPr lang="en-CA"/>
                    </a:p>
                  </a:txBody>
                  <a:tcPr/>
                </a:tc>
                <a:tc gridSpan="2">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hMerge="1">
                  <a:txBody>
                    <a:bodyPr/>
                    <a:lstStyle/>
                    <a:p>
                      <a:endParaRPr lang="en-CA"/>
                    </a:p>
                  </a:txBody>
                  <a:tcPr/>
                </a:tc>
                <a:tc gridSpan="2">
                  <a:txBody>
                    <a:bodyPr/>
                    <a:lstStyle/>
                    <a:p>
                      <a:pPr algn="ctr" fontAlgn="ctr"/>
                      <a:r>
                        <a:rPr lang="en-CA" sz="2000" b="0" i="0" u="none" strike="noStrike">
                          <a:solidFill>
                            <a:srgbClr val="000000"/>
                          </a:solidFill>
                          <a:effectLst/>
                          <a:latin typeface="Calibri" panose="020F0502020204030204" pitchFamily="34" charset="0"/>
                        </a:rPr>
                        <a:t>60</a:t>
                      </a:r>
                    </a:p>
                  </a:txBody>
                  <a:tcPr marL="9525" marR="9525" marT="9525" marB="0" anchor="ctr"/>
                </a:tc>
                <a:tc hMerge="1">
                  <a:txBody>
                    <a:bodyPr/>
                    <a:lstStyle/>
                    <a:p>
                      <a:endParaRPr lang="en-CA"/>
                    </a:p>
                  </a:txBody>
                  <a:tcPr/>
                </a:tc>
                <a:extLst>
                  <a:ext uri="{0D108BD9-81ED-4DB2-BD59-A6C34878D82A}">
                    <a16:rowId xmlns:a16="http://schemas.microsoft.com/office/drawing/2014/main" val="3609137291"/>
                  </a:ext>
                </a:extLst>
              </a:tr>
              <a:tr h="589481">
                <a:tc>
                  <a:txBody>
                    <a:bodyPr/>
                    <a:lstStyle/>
                    <a:p>
                      <a:pPr algn="l" fontAlgn="ctr"/>
                      <a:r>
                        <a:rPr lang="en-US" sz="1800" b="0" i="0" u="none" strike="noStrike" dirty="0">
                          <a:solidFill>
                            <a:schemeClr val="tx1"/>
                          </a:solidFill>
                          <a:effectLst/>
                          <a:latin typeface="Calibri" panose="020F0502020204030204" pitchFamily="34" charset="0"/>
                        </a:rPr>
                        <a:t>Group home # units</a:t>
                      </a:r>
                    </a:p>
                  </a:txBody>
                  <a:tcPr marL="9525" marR="9525" marT="9525" marB="0" anchor="ctr"/>
                </a:tc>
                <a:tc>
                  <a:txBody>
                    <a:bodyPr/>
                    <a:lstStyle/>
                    <a:p>
                      <a:pPr algn="l" fontAlgn="ctr"/>
                      <a:r>
                        <a:rPr lang="en-CA" sz="1800" b="0" i="0" u="none" strike="noStrike">
                          <a:solidFill>
                            <a:srgbClr val="000000"/>
                          </a:solidFill>
                          <a:effectLst/>
                          <a:latin typeface="Calibri" panose="020F0502020204030204" pitchFamily="34" charset="0"/>
                        </a:rPr>
                        <a:t> </a:t>
                      </a:r>
                    </a:p>
                  </a:txBody>
                  <a:tcPr marL="9525" marR="9525" marT="9525" marB="0" anchor="ctr"/>
                </a:tc>
                <a:tc gridSpan="3">
                  <a:txBody>
                    <a:bodyPr/>
                    <a:lstStyle/>
                    <a:p>
                      <a:pPr algn="ctr" fontAlgn="ctr"/>
                      <a:r>
                        <a:rPr lang="en-CA" sz="2000" b="0" i="0" u="none" strike="noStrike">
                          <a:solidFill>
                            <a:srgbClr val="000000"/>
                          </a:solidFill>
                          <a:effectLst/>
                          <a:latin typeface="Calibri" panose="020F0502020204030204" pitchFamily="34" charset="0"/>
                        </a:rPr>
                        <a:t>1</a:t>
                      </a:r>
                    </a:p>
                  </a:txBody>
                  <a:tcPr marL="9525" marR="9525" marT="9525" marB="0" anchor="ctr"/>
                </a:tc>
                <a:tc hMerge="1">
                  <a:txBody>
                    <a:bodyPr/>
                    <a:lstStyle/>
                    <a:p>
                      <a:endParaRPr lang="en-CA"/>
                    </a:p>
                  </a:txBody>
                  <a:tcPr/>
                </a:tc>
                <a:tc hMerge="1">
                  <a:txBody>
                    <a:bodyPr/>
                    <a:lstStyle/>
                    <a:p>
                      <a:pPr algn="ctr" fontAlgn="ctr"/>
                      <a:endParaRPr lang="en-CA" sz="18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n-CA" sz="2000" b="0" i="0" u="none" strike="noStrike" dirty="0">
                          <a:solidFill>
                            <a:srgbClr val="000000"/>
                          </a:solidFill>
                          <a:effectLst/>
                          <a:latin typeface="Calibri" panose="020F0502020204030204" pitchFamily="34" charset="0"/>
                        </a:rPr>
                        <a:t>39</a:t>
                      </a:r>
                    </a:p>
                  </a:txBody>
                  <a:tcPr marL="9525" marR="9525" marT="9525" marB="0" anchor="ctr"/>
                </a:tc>
                <a:tc hMerge="1">
                  <a:txBody>
                    <a:bodyPr/>
                    <a:lstStyle/>
                    <a:p>
                      <a:endParaRPr lang="en-CA"/>
                    </a:p>
                  </a:txBody>
                  <a:tcPr/>
                </a:tc>
                <a:tc gridSpan="2">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hMerge="1">
                  <a:txBody>
                    <a:bodyPr/>
                    <a:lstStyle/>
                    <a:p>
                      <a:endParaRPr lang="en-CA"/>
                    </a:p>
                  </a:txBody>
                  <a:tcPr/>
                </a:tc>
                <a:tc gridSpan="2">
                  <a:txBody>
                    <a:bodyPr/>
                    <a:lstStyle/>
                    <a:p>
                      <a:pPr algn="ctr" fontAlgn="ctr"/>
                      <a:r>
                        <a:rPr lang="en-CA" sz="2000" b="0" i="0" u="none" strike="noStrike">
                          <a:solidFill>
                            <a:srgbClr val="000000"/>
                          </a:solidFill>
                          <a:effectLst/>
                          <a:latin typeface="Calibri" panose="020F0502020204030204" pitchFamily="34" charset="0"/>
                        </a:rPr>
                        <a:t> </a:t>
                      </a:r>
                    </a:p>
                  </a:txBody>
                  <a:tcPr marL="9525" marR="9525" marT="9525" marB="0" anchor="ctr"/>
                </a:tc>
                <a:tc hMerge="1">
                  <a:txBody>
                    <a:bodyPr/>
                    <a:lstStyle/>
                    <a:p>
                      <a:endParaRPr lang="en-CA"/>
                    </a:p>
                  </a:txBody>
                  <a:tcPr/>
                </a:tc>
                <a:tc gridSpan="2">
                  <a:txBody>
                    <a:bodyPr/>
                    <a:lstStyle/>
                    <a:p>
                      <a:pPr algn="ctr" fontAlgn="ctr"/>
                      <a:r>
                        <a:rPr lang="en-CA" sz="2000" b="0" i="0" u="none" strike="noStrike" dirty="0">
                          <a:solidFill>
                            <a:srgbClr val="000000"/>
                          </a:solidFill>
                          <a:effectLst/>
                          <a:latin typeface="Calibri" panose="020F0502020204030204" pitchFamily="34" charset="0"/>
                        </a:rPr>
                        <a:t>40</a:t>
                      </a:r>
                    </a:p>
                  </a:txBody>
                  <a:tcPr marL="9525" marR="9525" marT="9525" marB="0" anchor="ctr"/>
                </a:tc>
                <a:tc hMerge="1">
                  <a:txBody>
                    <a:bodyPr/>
                    <a:lstStyle/>
                    <a:p>
                      <a:endParaRPr lang="en-CA"/>
                    </a:p>
                  </a:txBody>
                  <a:tcPr/>
                </a:tc>
                <a:extLst>
                  <a:ext uri="{0D108BD9-81ED-4DB2-BD59-A6C34878D82A}">
                    <a16:rowId xmlns:a16="http://schemas.microsoft.com/office/drawing/2014/main" val="3170663200"/>
                  </a:ext>
                </a:extLst>
              </a:tr>
              <a:tr h="589481">
                <a:tc>
                  <a:txBody>
                    <a:bodyPr/>
                    <a:lstStyle/>
                    <a:p>
                      <a:pPr algn="l" fontAlgn="ctr"/>
                      <a:r>
                        <a:rPr lang="en-US" sz="1800" b="0" i="0" u="none" strike="noStrike" dirty="0">
                          <a:solidFill>
                            <a:schemeClr val="tx1"/>
                          </a:solidFill>
                          <a:effectLst/>
                          <a:latin typeface="Calibri" panose="020F0502020204030204" pitchFamily="34" charset="0"/>
                        </a:rPr>
                        <a:t>Ownership</a:t>
                      </a:r>
                    </a:p>
                    <a:p>
                      <a:pPr algn="l" fontAlgn="ctr"/>
                      <a:r>
                        <a:rPr lang="en-US" sz="1800" b="0" i="0" u="none" strike="noStrike" dirty="0">
                          <a:solidFill>
                            <a:schemeClr val="tx1"/>
                          </a:solidFill>
                          <a:effectLst/>
                          <a:latin typeface="Calibri" panose="020F0502020204030204" pitchFamily="34" charset="0"/>
                        </a:rPr>
                        <a:t># units</a:t>
                      </a:r>
                    </a:p>
                  </a:txBody>
                  <a:tcPr marL="9525" marR="9525" marT="9525" marB="0" anchor="ctr"/>
                </a:tc>
                <a:tc>
                  <a:txBody>
                    <a:bodyPr/>
                    <a:lstStyle/>
                    <a:p>
                      <a:pPr algn="l" fontAlgn="ctr"/>
                      <a:r>
                        <a:rPr lang="en-CA" sz="1100" b="0" i="0" u="none" strike="noStrike">
                          <a:solidFill>
                            <a:srgbClr val="000000"/>
                          </a:solidFill>
                          <a:effectLst/>
                          <a:latin typeface="Calibri" panose="020F0502020204030204" pitchFamily="34" charset="0"/>
                        </a:rPr>
                        <a:t> </a:t>
                      </a:r>
                    </a:p>
                  </a:txBody>
                  <a:tcPr marL="9525" marR="9525" marT="9525" marB="0" anchor="ctr"/>
                </a:tc>
                <a:tc>
                  <a:txBody>
                    <a:bodyPr/>
                    <a:lstStyle/>
                    <a:p>
                      <a:pPr algn="l" fontAlgn="ctr"/>
                      <a:r>
                        <a:rPr lang="en-CA" sz="1100" b="0" i="0" u="none" strike="noStrike">
                          <a:solidFill>
                            <a:srgbClr val="000000"/>
                          </a:solidFill>
                          <a:effectLst/>
                          <a:latin typeface="Calibri" panose="020F0502020204030204" pitchFamily="34" charset="0"/>
                        </a:rPr>
                        <a:t> </a:t>
                      </a:r>
                    </a:p>
                  </a:txBody>
                  <a:tcPr marL="9525" marR="9525" marT="9525" marB="0" anchor="ctr"/>
                </a:tc>
                <a:tc gridSpan="2">
                  <a:txBody>
                    <a:bodyPr/>
                    <a:lstStyle/>
                    <a:p>
                      <a:pPr algn="l" fontAlgn="ctr"/>
                      <a:r>
                        <a:rPr lang="en-CA" sz="2000" b="0" i="0" u="none" strike="noStrike">
                          <a:solidFill>
                            <a:srgbClr val="000000"/>
                          </a:solidFill>
                          <a:effectLst/>
                          <a:latin typeface="Calibri" panose="020F0502020204030204" pitchFamily="34" charset="0"/>
                        </a:rPr>
                        <a:t> </a:t>
                      </a:r>
                    </a:p>
                  </a:txBody>
                  <a:tcPr marL="9525" marR="9525" marT="9525" marB="0" anchor="ctr"/>
                </a:tc>
                <a:tc hMerge="1">
                  <a:txBody>
                    <a:bodyPr/>
                    <a:lstStyle/>
                    <a:p>
                      <a:pPr algn="l" fontAlgn="ctr"/>
                      <a:endParaRPr lang="en-CA" sz="11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b"/>
                      <a:r>
                        <a:rPr lang="en-CA" sz="2000" b="0" i="0" u="none" strike="noStrike">
                          <a:solidFill>
                            <a:srgbClr val="000000"/>
                          </a:solidFill>
                          <a:effectLst/>
                          <a:latin typeface="Calibri" panose="020F0502020204030204" pitchFamily="34" charset="0"/>
                        </a:rPr>
                        <a:t> </a:t>
                      </a:r>
                    </a:p>
                  </a:txBody>
                  <a:tcPr marL="9525" marR="9525" marT="9525" marB="0" anchor="b"/>
                </a:tc>
                <a:tc hMerge="1">
                  <a:txBody>
                    <a:bodyPr/>
                    <a:lstStyle/>
                    <a:p>
                      <a:endParaRPr lang="en-CA"/>
                    </a:p>
                  </a:txBody>
                  <a:tcPr/>
                </a:tc>
                <a:tc gridSpan="2">
                  <a:txBody>
                    <a:bodyPr/>
                    <a:lstStyle/>
                    <a:p>
                      <a:pPr algn="ctr" fontAlgn="b"/>
                      <a:r>
                        <a:rPr lang="en-CA" sz="2000" b="0" i="0" u="none" strike="noStrike">
                          <a:solidFill>
                            <a:srgbClr val="000000"/>
                          </a:solidFill>
                          <a:effectLst/>
                          <a:latin typeface="Calibri" panose="020F0502020204030204" pitchFamily="34" charset="0"/>
                        </a:rPr>
                        <a:t> </a:t>
                      </a:r>
                    </a:p>
                  </a:txBody>
                  <a:tcPr marL="9525" marR="9525" marT="9525" marB="0" anchor="b"/>
                </a:tc>
                <a:tc hMerge="1">
                  <a:txBody>
                    <a:bodyPr/>
                    <a:lstStyle/>
                    <a:p>
                      <a:endParaRPr lang="en-CA"/>
                    </a:p>
                  </a:txBody>
                  <a:tcPr/>
                </a:tc>
                <a:tc gridSpan="2">
                  <a:txBody>
                    <a:bodyPr/>
                    <a:lstStyle/>
                    <a:p>
                      <a:pPr algn="ctr" fontAlgn="b"/>
                      <a:r>
                        <a:rPr lang="en-CA" sz="2000" b="0" i="0" u="none" strike="noStrike">
                          <a:solidFill>
                            <a:srgbClr val="000000"/>
                          </a:solidFill>
                          <a:effectLst/>
                          <a:latin typeface="Calibri" panose="020F0502020204030204" pitchFamily="34" charset="0"/>
                        </a:rPr>
                        <a:t> </a:t>
                      </a:r>
                    </a:p>
                  </a:txBody>
                  <a:tcPr marL="9525" marR="9525" marT="9525" marB="0" anchor="b"/>
                </a:tc>
                <a:tc hMerge="1">
                  <a:txBody>
                    <a:bodyPr/>
                    <a:lstStyle/>
                    <a:p>
                      <a:endParaRPr lang="en-CA"/>
                    </a:p>
                  </a:txBody>
                  <a:tcPr/>
                </a:tc>
                <a:tc gridSpan="2">
                  <a:txBody>
                    <a:bodyPr/>
                    <a:lstStyle/>
                    <a:p>
                      <a:pPr algn="ctr" fontAlgn="ctr"/>
                      <a:r>
                        <a:rPr lang="en-CA" sz="2000" b="0" i="0" u="none" strike="noStrike" dirty="0">
                          <a:solidFill>
                            <a:srgbClr val="000000"/>
                          </a:solidFill>
                          <a:effectLst/>
                          <a:latin typeface="Calibri" panose="020F0502020204030204" pitchFamily="34" charset="0"/>
                        </a:rPr>
                        <a:t> </a:t>
                      </a:r>
                    </a:p>
                  </a:txBody>
                  <a:tcPr marL="9525" marR="9525" marT="9525" marB="0" anchor="ctr"/>
                </a:tc>
                <a:tc hMerge="1">
                  <a:txBody>
                    <a:bodyPr/>
                    <a:lstStyle/>
                    <a:p>
                      <a:endParaRPr lang="en-CA"/>
                    </a:p>
                  </a:txBody>
                  <a:tcPr/>
                </a:tc>
                <a:extLst>
                  <a:ext uri="{0D108BD9-81ED-4DB2-BD59-A6C34878D82A}">
                    <a16:rowId xmlns:a16="http://schemas.microsoft.com/office/drawing/2014/main" val="2598735439"/>
                  </a:ext>
                </a:extLst>
              </a:tr>
            </a:tbl>
          </a:graphicData>
        </a:graphic>
      </p:graphicFrame>
    </p:spTree>
    <p:extLst>
      <p:ext uri="{BB962C8B-B14F-4D97-AF65-F5344CB8AC3E}">
        <p14:creationId xmlns:p14="http://schemas.microsoft.com/office/powerpoint/2010/main" val="325825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71C0-8C7F-4848-A9CC-9BEFB41F14C9}"/>
              </a:ext>
            </a:extLst>
          </p:cNvPr>
          <p:cNvSpPr>
            <a:spLocks noGrp="1"/>
          </p:cNvSpPr>
          <p:nvPr>
            <p:ph type="title"/>
          </p:nvPr>
        </p:nvSpPr>
        <p:spPr>
          <a:xfrm>
            <a:off x="2212804" y="448251"/>
            <a:ext cx="8848344" cy="1325563"/>
          </a:xfrm>
        </p:spPr>
        <p:txBody>
          <a:bodyPr/>
          <a:lstStyle/>
          <a:p>
            <a:r>
              <a:rPr lang="en-US" sz="4800" dirty="0">
                <a:solidFill>
                  <a:srgbClr val="1E3C70"/>
                </a:solidFill>
                <a:latin typeface="Roboto Slab" pitchFamily="2" charset="0"/>
                <a:ea typeface="Roboto Slab" pitchFamily="2" charset="0"/>
              </a:rPr>
              <a:t>Land Acknowledgement</a:t>
            </a:r>
            <a:endParaRPr lang="en-US" sz="2400" dirty="0">
              <a:solidFill>
                <a:srgbClr val="1E3C70"/>
              </a:solidFill>
              <a:latin typeface="Roboto Slab" pitchFamily="2" charset="0"/>
              <a:ea typeface="Roboto Slab" pitchFamily="2" charset="0"/>
            </a:endParaRPr>
          </a:p>
        </p:txBody>
      </p:sp>
      <p:sp>
        <p:nvSpPr>
          <p:cNvPr id="3" name="Content Placeholder 2">
            <a:extLst>
              <a:ext uri="{FF2B5EF4-FFF2-40B4-BE49-F238E27FC236}">
                <a16:creationId xmlns:a16="http://schemas.microsoft.com/office/drawing/2014/main" id="{A96B5E3C-E1BA-4CA2-A2D4-F1650B7B4E17}"/>
              </a:ext>
            </a:extLst>
          </p:cNvPr>
          <p:cNvSpPr>
            <a:spLocks noGrp="1"/>
          </p:cNvSpPr>
          <p:nvPr>
            <p:ph idx="1"/>
          </p:nvPr>
        </p:nvSpPr>
        <p:spPr>
          <a:xfrm>
            <a:off x="1671828" y="2045208"/>
            <a:ext cx="8848344" cy="3777741"/>
          </a:xfrm>
        </p:spPr>
        <p:txBody>
          <a:bodyPr>
            <a:normAutofit fontScale="77500" lnSpcReduction="20000"/>
          </a:bodyPr>
          <a:lstStyle/>
          <a:p>
            <a:pPr marL="0" marR="0" indent="0">
              <a:spcBef>
                <a:spcPts val="0"/>
              </a:spcBef>
              <a:spcAft>
                <a:spcPts val="0"/>
              </a:spcAft>
              <a:buNone/>
            </a:pPr>
            <a:r>
              <a:rPr lang="en-US" sz="3200" dirty="0">
                <a:solidFill>
                  <a:srgbClr val="000000"/>
                </a:solidFill>
                <a:effectLst/>
                <a:latin typeface="Aptos" panose="020B0004020202020204" pitchFamily="34" charset="0"/>
                <a:ea typeface="Aptos" panose="020B0004020202020204" pitchFamily="34" charset="0"/>
                <a:cs typeface="Aptos" panose="020B0004020202020204" pitchFamily="34" charset="0"/>
              </a:rPr>
              <a:t>We acknowledge that congregations across Canada are on the traditional territories of various Indigenous peoples. </a:t>
            </a:r>
          </a:p>
          <a:p>
            <a:pPr marL="0" marR="0" indent="0">
              <a:spcBef>
                <a:spcPts val="0"/>
              </a:spcBef>
              <a:spcAft>
                <a:spcPts val="0"/>
              </a:spcAft>
              <a:buNone/>
            </a:pPr>
            <a:endParaRPr lang="en-US" sz="3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3200" dirty="0">
                <a:solidFill>
                  <a:srgbClr val="000000"/>
                </a:solidFill>
                <a:effectLst/>
                <a:latin typeface="Aptos" panose="020B0004020202020204" pitchFamily="34" charset="0"/>
                <a:ea typeface="Aptos" panose="020B0004020202020204" pitchFamily="34" charset="0"/>
                <a:cs typeface="Aptos" panose="020B0004020202020204" pitchFamily="34" charset="0"/>
              </a:rPr>
              <a:t>The Presbyterian Church in Canada national offices are on the traditional territory of the Huron-Wendat, Petun, Seneca and, most recently, the </a:t>
            </a:r>
            <a:r>
              <a:rPr lang="en-US" sz="32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Mississaugas</a:t>
            </a:r>
            <a:r>
              <a:rPr lang="en-US" sz="3200" dirty="0">
                <a:solidFill>
                  <a:srgbClr val="000000"/>
                </a:solidFill>
                <a:effectLst/>
                <a:latin typeface="Aptos" panose="020B0004020202020204" pitchFamily="34" charset="0"/>
                <a:ea typeface="Aptos" panose="020B0004020202020204" pitchFamily="34" charset="0"/>
                <a:cs typeface="Aptos" panose="020B0004020202020204" pitchFamily="34" charset="0"/>
              </a:rPr>
              <a:t> of the Credit Indigenous Peoples.  </a:t>
            </a:r>
          </a:p>
          <a:p>
            <a:pPr marL="0" marR="0" indent="0">
              <a:spcBef>
                <a:spcPts val="0"/>
              </a:spcBef>
              <a:spcAft>
                <a:spcPts val="0"/>
              </a:spcAft>
              <a:buNone/>
            </a:pPr>
            <a:endParaRPr lang="en-US" sz="3200" dirty="0">
              <a:solidFill>
                <a:srgbClr val="000000"/>
              </a:solidFill>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3200" dirty="0">
                <a:solidFill>
                  <a:srgbClr val="000000"/>
                </a:solidFill>
                <a:effectLst/>
                <a:latin typeface="Aptos" panose="020B0004020202020204" pitchFamily="34" charset="0"/>
                <a:ea typeface="Aptos" panose="020B0004020202020204" pitchFamily="34" charset="0"/>
                <a:cs typeface="Aptos" panose="020B0004020202020204" pitchFamily="34" charset="0"/>
              </a:rPr>
              <a:t>We are on a journey of healing and reconciliation between Indigenous and non-Indigenous Peoples. </a:t>
            </a:r>
            <a:endParaRPr lang="en-US" sz="32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5" name="Slide Number Placeholder 4">
            <a:extLst>
              <a:ext uri="{FF2B5EF4-FFF2-40B4-BE49-F238E27FC236}">
                <a16:creationId xmlns:a16="http://schemas.microsoft.com/office/drawing/2014/main" id="{98FD8B0F-4B89-FE40-BCCF-74E1F8060A12}"/>
              </a:ext>
            </a:extLst>
          </p:cNvPr>
          <p:cNvSpPr>
            <a:spLocks noGrp="1"/>
          </p:cNvSpPr>
          <p:nvPr>
            <p:ph type="sldNum" sz="quarter" idx="12"/>
          </p:nvPr>
        </p:nvSpPr>
        <p:spPr/>
        <p:txBody>
          <a:bodyPr/>
          <a:lstStyle/>
          <a:p>
            <a:fld id="{E0E11A1D-E09C-48F7-8F4C-D8113979A85E}" type="slidenum">
              <a:rPr lang="en-US" smtClean="0"/>
              <a:t>4</a:t>
            </a:fld>
            <a:endParaRPr lang="en-US"/>
          </a:p>
        </p:txBody>
      </p:sp>
      <p:pic>
        <p:nvPicPr>
          <p:cNvPr id="4" name="Picture 3">
            <a:extLst>
              <a:ext uri="{FF2B5EF4-FFF2-40B4-BE49-F238E27FC236}">
                <a16:creationId xmlns:a16="http://schemas.microsoft.com/office/drawing/2014/main" id="{1B51580D-7C84-B181-5BC1-133BC1D18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0816" y="389661"/>
            <a:ext cx="1985531" cy="1985531"/>
          </a:xfrm>
          <a:prstGeom prst="rect">
            <a:avLst/>
          </a:prstGeom>
          <a:noFill/>
        </p:spPr>
      </p:pic>
    </p:spTree>
    <p:extLst>
      <p:ext uri="{BB962C8B-B14F-4D97-AF65-F5344CB8AC3E}">
        <p14:creationId xmlns:p14="http://schemas.microsoft.com/office/powerpoint/2010/main" val="386058952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Congregational Interest in Development</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40</a:t>
            </a:fld>
            <a:endParaRPr lang="en-US" sz="1600" dirty="0"/>
          </a:p>
        </p:txBody>
      </p:sp>
      <p:graphicFrame>
        <p:nvGraphicFramePr>
          <p:cNvPr id="5" name="Table 4">
            <a:extLst>
              <a:ext uri="{FF2B5EF4-FFF2-40B4-BE49-F238E27FC236}">
                <a16:creationId xmlns:a16="http://schemas.microsoft.com/office/drawing/2014/main" id="{CB21E161-C90B-C367-DF9C-57F5297F66E5}"/>
              </a:ext>
            </a:extLst>
          </p:cNvPr>
          <p:cNvGraphicFramePr>
            <a:graphicFrameLocks noGrp="1"/>
          </p:cNvGraphicFramePr>
          <p:nvPr/>
        </p:nvGraphicFramePr>
        <p:xfrm>
          <a:off x="347472" y="971480"/>
          <a:ext cx="10953819" cy="5482590"/>
        </p:xfrm>
        <a:graphic>
          <a:graphicData uri="http://schemas.openxmlformats.org/drawingml/2006/table">
            <a:tbl>
              <a:tblPr firstRow="1" bandRow="1">
                <a:tableStyleId>{5C22544A-7EE6-4342-B048-85BDC9FD1C3A}</a:tableStyleId>
              </a:tblPr>
              <a:tblGrid>
                <a:gridCol w="1187524">
                  <a:extLst>
                    <a:ext uri="{9D8B030D-6E8A-4147-A177-3AD203B41FA5}">
                      <a16:colId xmlns:a16="http://schemas.microsoft.com/office/drawing/2014/main" val="36569552"/>
                    </a:ext>
                  </a:extLst>
                </a:gridCol>
                <a:gridCol w="1264453">
                  <a:extLst>
                    <a:ext uri="{9D8B030D-6E8A-4147-A177-3AD203B41FA5}">
                      <a16:colId xmlns:a16="http://schemas.microsoft.com/office/drawing/2014/main" val="855484212"/>
                    </a:ext>
                  </a:extLst>
                </a:gridCol>
                <a:gridCol w="748146">
                  <a:extLst>
                    <a:ext uri="{9D8B030D-6E8A-4147-A177-3AD203B41FA5}">
                      <a16:colId xmlns:a16="http://schemas.microsoft.com/office/drawing/2014/main" val="2585756575"/>
                    </a:ext>
                  </a:extLst>
                </a:gridCol>
                <a:gridCol w="650936">
                  <a:extLst>
                    <a:ext uri="{9D8B030D-6E8A-4147-A177-3AD203B41FA5}">
                      <a16:colId xmlns:a16="http://schemas.microsoft.com/office/drawing/2014/main" val="3604323555"/>
                    </a:ext>
                  </a:extLst>
                </a:gridCol>
                <a:gridCol w="887845">
                  <a:extLst>
                    <a:ext uri="{9D8B030D-6E8A-4147-A177-3AD203B41FA5}">
                      <a16:colId xmlns:a16="http://schemas.microsoft.com/office/drawing/2014/main" val="3916136736"/>
                    </a:ext>
                  </a:extLst>
                </a:gridCol>
                <a:gridCol w="887845">
                  <a:extLst>
                    <a:ext uri="{9D8B030D-6E8A-4147-A177-3AD203B41FA5}">
                      <a16:colId xmlns:a16="http://schemas.microsoft.com/office/drawing/2014/main" val="1930250177"/>
                    </a:ext>
                  </a:extLst>
                </a:gridCol>
                <a:gridCol w="887845">
                  <a:extLst>
                    <a:ext uri="{9D8B030D-6E8A-4147-A177-3AD203B41FA5}">
                      <a16:colId xmlns:a16="http://schemas.microsoft.com/office/drawing/2014/main" val="630487661"/>
                    </a:ext>
                  </a:extLst>
                </a:gridCol>
                <a:gridCol w="887845">
                  <a:extLst>
                    <a:ext uri="{9D8B030D-6E8A-4147-A177-3AD203B41FA5}">
                      <a16:colId xmlns:a16="http://schemas.microsoft.com/office/drawing/2014/main" val="3321717068"/>
                    </a:ext>
                  </a:extLst>
                </a:gridCol>
                <a:gridCol w="887845">
                  <a:extLst>
                    <a:ext uri="{9D8B030D-6E8A-4147-A177-3AD203B41FA5}">
                      <a16:colId xmlns:a16="http://schemas.microsoft.com/office/drawing/2014/main" val="4028688051"/>
                    </a:ext>
                  </a:extLst>
                </a:gridCol>
                <a:gridCol w="887845">
                  <a:extLst>
                    <a:ext uri="{9D8B030D-6E8A-4147-A177-3AD203B41FA5}">
                      <a16:colId xmlns:a16="http://schemas.microsoft.com/office/drawing/2014/main" val="3641781542"/>
                    </a:ext>
                  </a:extLst>
                </a:gridCol>
                <a:gridCol w="887845">
                  <a:extLst>
                    <a:ext uri="{9D8B030D-6E8A-4147-A177-3AD203B41FA5}">
                      <a16:colId xmlns:a16="http://schemas.microsoft.com/office/drawing/2014/main" val="3720005251"/>
                    </a:ext>
                  </a:extLst>
                </a:gridCol>
                <a:gridCol w="887845">
                  <a:extLst>
                    <a:ext uri="{9D8B030D-6E8A-4147-A177-3AD203B41FA5}">
                      <a16:colId xmlns:a16="http://schemas.microsoft.com/office/drawing/2014/main" val="3422487342"/>
                    </a:ext>
                  </a:extLst>
                </a:gridCol>
              </a:tblGrid>
              <a:tr h="370840">
                <a:tc>
                  <a:txBody>
                    <a:bodyPr/>
                    <a:lstStyle/>
                    <a:p>
                      <a:pPr algn="l" fontAlgn="ctr"/>
                      <a:r>
                        <a:rPr lang="en-CA" sz="1100" b="1" i="0" u="none" strike="noStrike" dirty="0">
                          <a:solidFill>
                            <a:srgbClr val="FFFFFF"/>
                          </a:solidFill>
                          <a:effectLst/>
                          <a:latin typeface="Calibri" panose="020F0502020204030204" pitchFamily="34" charset="0"/>
                        </a:rPr>
                        <a:t> </a:t>
                      </a:r>
                    </a:p>
                  </a:txBody>
                  <a:tcPr marL="9525" marR="9525" marT="9525" marB="0" anchor="ctr"/>
                </a:tc>
                <a:tc>
                  <a:txBody>
                    <a:bodyPr/>
                    <a:lstStyle/>
                    <a:p>
                      <a:pPr algn="ctr" fontAlgn="ctr"/>
                      <a:r>
                        <a:rPr lang="en-CA" sz="1100" b="1" i="0" u="none" strike="noStrike">
                          <a:solidFill>
                            <a:srgbClr val="FFFFFF"/>
                          </a:solidFill>
                          <a:effectLst/>
                          <a:latin typeface="Calibri" panose="020F0502020204030204" pitchFamily="34" charset="0"/>
                        </a:rPr>
                        <a:t> </a:t>
                      </a:r>
                    </a:p>
                  </a:txBody>
                  <a:tcPr marL="9525" marR="9525" marT="9525" marB="0" anchor="ctr"/>
                </a:tc>
                <a:tc gridSpan="2">
                  <a:txBody>
                    <a:bodyPr/>
                    <a:lstStyle/>
                    <a:p>
                      <a:pPr algn="ctr" fontAlgn="ctr"/>
                      <a:r>
                        <a:rPr lang="en-CA" sz="1600" b="1" i="0" u="none" strike="noStrike">
                          <a:solidFill>
                            <a:srgbClr val="FFFFFF"/>
                          </a:solidFill>
                          <a:effectLst/>
                          <a:latin typeface="Calibri" panose="020F0502020204030204" pitchFamily="34" charset="0"/>
                        </a:rPr>
                        <a:t>NO RISK           312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LOW RISK      </a:t>
                      </a:r>
                    </a:p>
                    <a:p>
                      <a:pPr algn="ctr" fontAlgn="ctr"/>
                      <a:r>
                        <a:rPr lang="en-CA" sz="1600" b="1" i="0" u="none" strike="noStrike" dirty="0">
                          <a:solidFill>
                            <a:srgbClr val="FFFFFF"/>
                          </a:solidFill>
                          <a:effectLst/>
                          <a:latin typeface="Calibri" panose="020F0502020204030204" pitchFamily="34" charset="0"/>
                        </a:rPr>
                        <a:t> 190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MEDIUM RISK     </a:t>
                      </a:r>
                    </a:p>
                    <a:p>
                      <a:pPr algn="ctr" fontAlgn="ctr"/>
                      <a:r>
                        <a:rPr lang="en-CA" sz="1600" b="1" i="0" u="none" strike="noStrike" dirty="0">
                          <a:solidFill>
                            <a:srgbClr val="FFFFFF"/>
                          </a:solidFill>
                          <a:effectLst/>
                          <a:latin typeface="Calibri" panose="020F0502020204030204" pitchFamily="34" charset="0"/>
                        </a:rPr>
                        <a:t>89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HIGH RISK         </a:t>
                      </a:r>
                    </a:p>
                    <a:p>
                      <a:pPr algn="ctr" fontAlgn="ctr"/>
                      <a:r>
                        <a:rPr lang="en-CA" sz="1600" b="1" i="0" u="none" strike="noStrike" dirty="0">
                          <a:solidFill>
                            <a:srgbClr val="FFFFFF"/>
                          </a:solidFill>
                          <a:effectLst/>
                          <a:latin typeface="Calibri" panose="020F0502020204030204" pitchFamily="34" charset="0"/>
                        </a:rPr>
                        <a:t>19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a:solidFill>
                            <a:srgbClr val="FFFFFF"/>
                          </a:solidFill>
                          <a:effectLst/>
                          <a:latin typeface="Calibri" panose="020F0502020204030204" pitchFamily="34" charset="0"/>
                        </a:rPr>
                        <a:t>ALL SURVEY CHURCHES</a:t>
                      </a:r>
                    </a:p>
                  </a:txBody>
                  <a:tcPr marL="9525" marR="9525" marT="9525" marB="0" anchor="ctr"/>
                </a:tc>
                <a:tc hMerge="1">
                  <a:txBody>
                    <a:bodyPr/>
                    <a:lstStyle/>
                    <a:p>
                      <a:endParaRPr lang="en-CA"/>
                    </a:p>
                  </a:txBody>
                  <a:tcPr/>
                </a:tc>
                <a:extLst>
                  <a:ext uri="{0D108BD9-81ED-4DB2-BD59-A6C34878D82A}">
                    <a16:rowId xmlns:a16="http://schemas.microsoft.com/office/drawing/2014/main" val="350593730"/>
                  </a:ext>
                </a:extLst>
              </a:tr>
              <a:tr h="370840">
                <a:tc rowSpan="5">
                  <a:txBody>
                    <a:bodyPr/>
                    <a:lstStyle/>
                    <a:p>
                      <a:pPr algn="l" fontAlgn="ctr"/>
                      <a:r>
                        <a:rPr lang="en-US" sz="1800" b="0" i="0" u="none" strike="noStrike" dirty="0">
                          <a:solidFill>
                            <a:schemeClr val="tx1"/>
                          </a:solidFill>
                          <a:effectLst/>
                          <a:latin typeface="Calibri" panose="020F0502020204030204" pitchFamily="34" charset="0"/>
                        </a:rPr>
                        <a:t>Are you interested in pursuing a </a:t>
                      </a:r>
                      <a:r>
                        <a:rPr lang="en-US" sz="1800" b="0" i="0" u="none" strike="noStrike" dirty="0" err="1">
                          <a:solidFill>
                            <a:schemeClr val="tx1"/>
                          </a:solidFill>
                          <a:effectLst/>
                          <a:latin typeface="Calibri" panose="020F0502020204030204" pitchFamily="34" charset="0"/>
                        </a:rPr>
                        <a:t>develop’t</a:t>
                      </a:r>
                      <a:r>
                        <a:rPr lang="en-US" sz="1800" b="0" i="0" u="none" strike="noStrike" dirty="0">
                          <a:solidFill>
                            <a:schemeClr val="tx1"/>
                          </a:solidFill>
                          <a:effectLst/>
                          <a:latin typeface="Calibri" panose="020F0502020204030204" pitchFamily="34" charset="0"/>
                        </a:rPr>
                        <a:t> project in the future?</a:t>
                      </a:r>
                    </a:p>
                  </a:txBody>
                  <a:tcPr marL="9525" marR="9525" marT="9525" marB="0" anchor="ctr"/>
                </a:tc>
                <a:tc>
                  <a:txBody>
                    <a:bodyPr/>
                    <a:lstStyle/>
                    <a:p>
                      <a:pPr algn="l" fontAlgn="ctr"/>
                      <a:r>
                        <a:rPr lang="en-US" sz="1800" b="0" i="0" u="none" strike="noStrike" dirty="0">
                          <a:solidFill>
                            <a:srgbClr val="000000"/>
                          </a:solidFill>
                          <a:effectLst/>
                          <a:latin typeface="Calibri" panose="020F0502020204030204" pitchFamily="34" charset="0"/>
                        </a:rPr>
                        <a:t>Interested in possibilities</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4112637385"/>
                  </a:ext>
                </a:extLst>
              </a:tr>
              <a:tr h="370840">
                <a:tc vMerge="1">
                  <a:txBody>
                    <a:bodyPr/>
                    <a:lstStyle/>
                    <a:p>
                      <a:endParaRPr lang="en-CA"/>
                    </a:p>
                  </a:txBody>
                  <a:tcPr/>
                </a:tc>
                <a:tc>
                  <a:txBody>
                    <a:bodyPr/>
                    <a:lstStyle/>
                    <a:p>
                      <a:pPr algn="l" fontAlgn="ctr"/>
                      <a:r>
                        <a:rPr lang="en-US" sz="1800" b="0" i="0" u="none" strike="noStrike" dirty="0">
                          <a:solidFill>
                            <a:srgbClr val="000000"/>
                          </a:solidFill>
                          <a:effectLst/>
                          <a:latin typeface="Calibri" panose="020F0502020204030204" pitchFamily="34" charset="0"/>
                        </a:rPr>
                        <a:t>Already part of our plans, 5-10 years in future.</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1135111367"/>
                  </a:ext>
                </a:extLst>
              </a:tr>
              <a:tr h="370840">
                <a:tc vMerge="1">
                  <a:txBody>
                    <a:bodyPr/>
                    <a:lstStyle/>
                    <a:p>
                      <a:endParaRPr lang="en-CA"/>
                    </a:p>
                  </a:txBody>
                  <a:tcPr/>
                </a:tc>
                <a:tc>
                  <a:txBody>
                    <a:bodyPr/>
                    <a:lstStyle/>
                    <a:p>
                      <a:pPr algn="l" fontAlgn="ctr"/>
                      <a:r>
                        <a:rPr lang="en-US" sz="1800" b="0" i="0" u="none" strike="noStrike" dirty="0">
                          <a:solidFill>
                            <a:srgbClr val="000000"/>
                          </a:solidFill>
                          <a:effectLst/>
                          <a:latin typeface="Calibri" panose="020F0502020204030204" pitchFamily="34" charset="0"/>
                        </a:rPr>
                        <a:t>Not interested</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189</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113</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367</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60%</a:t>
                      </a:r>
                    </a:p>
                  </a:txBody>
                  <a:tcPr marL="9525" marR="9525" marT="9525" marB="0" anchor="ctr"/>
                </a:tc>
                <a:extLst>
                  <a:ext uri="{0D108BD9-81ED-4DB2-BD59-A6C34878D82A}">
                    <a16:rowId xmlns:a16="http://schemas.microsoft.com/office/drawing/2014/main" val="1792891677"/>
                  </a:ext>
                </a:extLst>
              </a:tr>
              <a:tr h="370840">
                <a:tc vMerge="1">
                  <a:txBody>
                    <a:bodyPr/>
                    <a:lstStyle/>
                    <a:p>
                      <a:endParaRPr lang="en-CA"/>
                    </a:p>
                  </a:txBody>
                  <a:tcPr/>
                </a:tc>
                <a:tc>
                  <a:txBody>
                    <a:bodyPr/>
                    <a:lstStyle/>
                    <a:p>
                      <a:pPr algn="l" fontAlgn="ctr"/>
                      <a:r>
                        <a:rPr lang="en-US" sz="1800" b="0" i="0" u="none" strike="noStrike" dirty="0">
                          <a:solidFill>
                            <a:srgbClr val="000000"/>
                          </a:solidFill>
                          <a:effectLst/>
                          <a:latin typeface="Calibri" panose="020F0502020204030204" pitchFamily="34" charset="0"/>
                        </a:rPr>
                        <a:t>Too exhausted/</a:t>
                      </a:r>
                    </a:p>
                    <a:p>
                      <a:pPr algn="l" fontAlgn="ctr"/>
                      <a:r>
                        <a:rPr lang="en-US" sz="1800" b="0" i="0" u="none" strike="noStrike" dirty="0">
                          <a:solidFill>
                            <a:srgbClr val="000000"/>
                          </a:solidFill>
                          <a:effectLst/>
                          <a:latin typeface="Calibri" panose="020F0502020204030204" pitchFamily="34" charset="0"/>
                        </a:rPr>
                        <a:t>don't have resources to pursue  </a:t>
                      </a:r>
                    </a:p>
                  </a:txBody>
                  <a:tcPr marL="9525" marR="9525" marT="9525" marB="0" anchor="ctr"/>
                </a:tc>
                <a:tc>
                  <a:txBody>
                    <a:bodyPr/>
                    <a:lstStyle/>
                    <a:p>
                      <a:pPr algn="ctr" fontAlgn="ctr"/>
                      <a:r>
                        <a:rPr lang="en-CA" sz="24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ctr"/>
                      <a:r>
                        <a:rPr lang="en-CA" sz="24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ctr"/>
                      <a:r>
                        <a:rPr lang="en-CA" sz="24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670891328"/>
                  </a:ext>
                </a:extLst>
              </a:tr>
              <a:tr h="370840">
                <a:tc vMerge="1">
                  <a:txBody>
                    <a:bodyPr/>
                    <a:lstStyle/>
                    <a:p>
                      <a:endParaRPr lang="en-CA"/>
                    </a:p>
                  </a:txBody>
                  <a:tcPr/>
                </a:tc>
                <a:tc>
                  <a:txBody>
                    <a:bodyPr/>
                    <a:lstStyle/>
                    <a:p>
                      <a:pPr algn="l" fontAlgn="ctr"/>
                      <a:r>
                        <a:rPr lang="en-US" sz="1800" b="0" i="0" u="none" strike="noStrike" dirty="0">
                          <a:solidFill>
                            <a:srgbClr val="000000"/>
                          </a:solidFill>
                          <a:effectLst/>
                          <a:latin typeface="Calibri" panose="020F0502020204030204" pitchFamily="34" charset="0"/>
                        </a:rPr>
                        <a:t>Started, got stuck, and need help in moving forward.</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CA" sz="24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CA" sz="24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050816077"/>
                  </a:ext>
                </a:extLst>
              </a:tr>
            </a:tbl>
          </a:graphicData>
        </a:graphic>
      </p:graphicFrame>
    </p:spTree>
    <p:extLst>
      <p:ext uri="{BB962C8B-B14F-4D97-AF65-F5344CB8AC3E}">
        <p14:creationId xmlns:p14="http://schemas.microsoft.com/office/powerpoint/2010/main" val="260992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52613-3F3E-8A4E-39B1-00C8FAF1B3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914B554-C6B7-AF03-F4C1-A73DC746E8EA}"/>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Congregational Interest in Development</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B376F7C5-E825-3756-8930-1712907E4408}"/>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F2C5BCE5-FE2B-41DA-FFCB-BAB4744D5830}"/>
              </a:ext>
            </a:extLst>
          </p:cNvPr>
          <p:cNvSpPr>
            <a:spLocks noGrp="1"/>
          </p:cNvSpPr>
          <p:nvPr>
            <p:ph type="sldNum" sz="quarter" idx="12"/>
          </p:nvPr>
        </p:nvSpPr>
        <p:spPr/>
        <p:txBody>
          <a:bodyPr/>
          <a:lstStyle/>
          <a:p>
            <a:fld id="{3A98EE3D-8CD1-4C3F-BD1C-C98C9596463C}" type="slidenum">
              <a:rPr lang="en-US" sz="1600" smtClean="0"/>
              <a:t>41</a:t>
            </a:fld>
            <a:endParaRPr lang="en-US" sz="1600" dirty="0"/>
          </a:p>
        </p:txBody>
      </p:sp>
      <p:sp>
        <p:nvSpPr>
          <p:cNvPr id="2" name="TextBox 1">
            <a:extLst>
              <a:ext uri="{FF2B5EF4-FFF2-40B4-BE49-F238E27FC236}">
                <a16:creationId xmlns:a16="http://schemas.microsoft.com/office/drawing/2014/main" id="{066445DB-0745-22BB-B768-EE8C8D9002F8}"/>
              </a:ext>
            </a:extLst>
          </p:cNvPr>
          <p:cNvSpPr txBox="1"/>
          <p:nvPr/>
        </p:nvSpPr>
        <p:spPr>
          <a:xfrm rot="10800000" flipH="1" flipV="1">
            <a:off x="1088136" y="1273933"/>
            <a:ext cx="10295451" cy="5016758"/>
          </a:xfrm>
          <a:prstGeom prst="rect">
            <a:avLst/>
          </a:prstGeom>
          <a:solidFill>
            <a:schemeClr val="accent6">
              <a:lumMod val="20000"/>
              <a:lumOff val="80000"/>
            </a:schemeClr>
          </a:solidFill>
        </p:spPr>
        <p:txBody>
          <a:bodyPr wrap="square" rtlCol="0">
            <a:spAutoFit/>
          </a:bodyPr>
          <a:lstStyle/>
          <a:p>
            <a:pPr marL="571500" indent="-571500">
              <a:buFont typeface="Courier New" panose="02070309020205020404" pitchFamily="49" charset="0"/>
              <a:buChar char="o"/>
            </a:pPr>
            <a:r>
              <a:rPr lang="en-US" sz="4000" i="0" dirty="0">
                <a:effectLst/>
                <a:latin typeface="Calibri" panose="020F0502020204030204" pitchFamily="34" charset="0"/>
                <a:ea typeface="Calibri" panose="020F0502020204030204" pitchFamily="34" charset="0"/>
                <a:cs typeface="Calibri" panose="020F0502020204030204" pitchFamily="34" charset="0"/>
              </a:rPr>
              <a:t>Churches that are expressing interest wil</a:t>
            </a:r>
            <a:r>
              <a:rPr lang="en-US" sz="4000" dirty="0">
                <a:latin typeface="Calibri" panose="020F0502020204030204" pitchFamily="34" charset="0"/>
                <a:ea typeface="Calibri" panose="020F0502020204030204" pitchFamily="34" charset="0"/>
                <a:cs typeface="Calibri" panose="020F0502020204030204" pitchFamily="34" charset="0"/>
              </a:rPr>
              <a:t>l always represent a better development opportunity</a:t>
            </a:r>
          </a:p>
          <a:p>
            <a:pPr marL="571500" indent="-571500">
              <a:buFont typeface="Courier New" panose="02070309020205020404" pitchFamily="49" charset="0"/>
              <a:buChar char="o"/>
            </a:pPr>
            <a:r>
              <a:rPr lang="en-US" sz="400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Note the correlation: </a:t>
            </a:r>
            <a:r>
              <a:rPr lang="en-US" sz="4000" b="1" dirty="0">
                <a:latin typeface="Calibri" panose="020F0502020204030204" pitchFamily="34" charset="0"/>
                <a:ea typeface="Calibri" panose="020F0502020204030204" pitchFamily="34" charset="0"/>
                <a:cs typeface="Calibri" panose="020F0502020204030204" pitchFamily="34" charset="0"/>
              </a:rPr>
              <a:t>churches with less risk are also more likely to express interest in development</a:t>
            </a:r>
          </a:p>
          <a:p>
            <a:pPr marL="571500" indent="-571500">
              <a:buFont typeface="Courier New" panose="02070309020205020404" pitchFamily="49" charset="0"/>
              <a:buChar char="o"/>
            </a:pPr>
            <a:r>
              <a:rPr lang="en-US" sz="400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 are at least 8 congregations who have tried and are asking for help to re-engage</a:t>
            </a:r>
          </a:p>
        </p:txBody>
      </p:sp>
    </p:spTree>
    <p:extLst>
      <p:ext uri="{BB962C8B-B14F-4D97-AF65-F5344CB8AC3E}">
        <p14:creationId xmlns:p14="http://schemas.microsoft.com/office/powerpoint/2010/main" val="1223127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Congregational Readiness for Development</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42</a:t>
            </a:fld>
            <a:endParaRPr lang="en-US" sz="1600" dirty="0"/>
          </a:p>
        </p:txBody>
      </p:sp>
      <p:sp>
        <p:nvSpPr>
          <p:cNvPr id="7" name="TextBox 6">
            <a:extLst>
              <a:ext uri="{FF2B5EF4-FFF2-40B4-BE49-F238E27FC236}">
                <a16:creationId xmlns:a16="http://schemas.microsoft.com/office/drawing/2014/main" id="{3CA5FD81-58BC-8D4B-EB5B-B3894A39BF27}"/>
              </a:ext>
            </a:extLst>
          </p:cNvPr>
          <p:cNvSpPr txBox="1"/>
          <p:nvPr/>
        </p:nvSpPr>
        <p:spPr>
          <a:xfrm rot="10800000" flipH="1" flipV="1">
            <a:off x="768930" y="4881708"/>
            <a:ext cx="10654139" cy="1323439"/>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US" sz="2000" i="0" dirty="0">
                <a:effectLst/>
                <a:latin typeface="Calibri" panose="020F0502020204030204" pitchFamily="34" charset="0"/>
                <a:ea typeface="Calibri" panose="020F0502020204030204" pitchFamily="34" charset="0"/>
                <a:cs typeface="Calibri" panose="020F0502020204030204" pitchFamily="34" charset="0"/>
              </a:rPr>
              <a:t>Congregations that express interest are not the same as congregations that are ready</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 strong sense of shared mission is critical to development success</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Caution should be exercised in working with congregations who are exploring development out of desperation</a:t>
            </a:r>
            <a:endParaRPr lang="en-US" sz="20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B6732EC0-323D-C6C3-06D5-D51F23CCA3CC}"/>
              </a:ext>
            </a:extLst>
          </p:cNvPr>
          <p:cNvGraphicFramePr>
            <a:graphicFrameLocks noGrp="1"/>
          </p:cNvGraphicFramePr>
          <p:nvPr/>
        </p:nvGraphicFramePr>
        <p:xfrm>
          <a:off x="729448" y="1431997"/>
          <a:ext cx="10704720" cy="3208020"/>
        </p:xfrm>
        <a:graphic>
          <a:graphicData uri="http://schemas.openxmlformats.org/drawingml/2006/table">
            <a:tbl>
              <a:tblPr firstRow="1" bandRow="1">
                <a:tableStyleId>{5C22544A-7EE6-4342-B048-85BDC9FD1C3A}</a:tableStyleId>
              </a:tblPr>
              <a:tblGrid>
                <a:gridCol w="892060">
                  <a:extLst>
                    <a:ext uri="{9D8B030D-6E8A-4147-A177-3AD203B41FA5}">
                      <a16:colId xmlns:a16="http://schemas.microsoft.com/office/drawing/2014/main" val="3081046899"/>
                    </a:ext>
                  </a:extLst>
                </a:gridCol>
                <a:gridCol w="892060">
                  <a:extLst>
                    <a:ext uri="{9D8B030D-6E8A-4147-A177-3AD203B41FA5}">
                      <a16:colId xmlns:a16="http://schemas.microsoft.com/office/drawing/2014/main" val="2651797679"/>
                    </a:ext>
                  </a:extLst>
                </a:gridCol>
                <a:gridCol w="892060">
                  <a:extLst>
                    <a:ext uri="{9D8B030D-6E8A-4147-A177-3AD203B41FA5}">
                      <a16:colId xmlns:a16="http://schemas.microsoft.com/office/drawing/2014/main" val="661003579"/>
                    </a:ext>
                  </a:extLst>
                </a:gridCol>
                <a:gridCol w="892060">
                  <a:extLst>
                    <a:ext uri="{9D8B030D-6E8A-4147-A177-3AD203B41FA5}">
                      <a16:colId xmlns:a16="http://schemas.microsoft.com/office/drawing/2014/main" val="1172084129"/>
                    </a:ext>
                  </a:extLst>
                </a:gridCol>
                <a:gridCol w="892060">
                  <a:extLst>
                    <a:ext uri="{9D8B030D-6E8A-4147-A177-3AD203B41FA5}">
                      <a16:colId xmlns:a16="http://schemas.microsoft.com/office/drawing/2014/main" val="209585769"/>
                    </a:ext>
                  </a:extLst>
                </a:gridCol>
                <a:gridCol w="892060">
                  <a:extLst>
                    <a:ext uri="{9D8B030D-6E8A-4147-A177-3AD203B41FA5}">
                      <a16:colId xmlns:a16="http://schemas.microsoft.com/office/drawing/2014/main" val="1957003231"/>
                    </a:ext>
                  </a:extLst>
                </a:gridCol>
                <a:gridCol w="892060">
                  <a:extLst>
                    <a:ext uri="{9D8B030D-6E8A-4147-A177-3AD203B41FA5}">
                      <a16:colId xmlns:a16="http://schemas.microsoft.com/office/drawing/2014/main" val="2432135050"/>
                    </a:ext>
                  </a:extLst>
                </a:gridCol>
                <a:gridCol w="892060">
                  <a:extLst>
                    <a:ext uri="{9D8B030D-6E8A-4147-A177-3AD203B41FA5}">
                      <a16:colId xmlns:a16="http://schemas.microsoft.com/office/drawing/2014/main" val="3270931899"/>
                    </a:ext>
                  </a:extLst>
                </a:gridCol>
                <a:gridCol w="892060">
                  <a:extLst>
                    <a:ext uri="{9D8B030D-6E8A-4147-A177-3AD203B41FA5}">
                      <a16:colId xmlns:a16="http://schemas.microsoft.com/office/drawing/2014/main" val="1781142464"/>
                    </a:ext>
                  </a:extLst>
                </a:gridCol>
                <a:gridCol w="892060">
                  <a:extLst>
                    <a:ext uri="{9D8B030D-6E8A-4147-A177-3AD203B41FA5}">
                      <a16:colId xmlns:a16="http://schemas.microsoft.com/office/drawing/2014/main" val="162918275"/>
                    </a:ext>
                  </a:extLst>
                </a:gridCol>
                <a:gridCol w="892060">
                  <a:extLst>
                    <a:ext uri="{9D8B030D-6E8A-4147-A177-3AD203B41FA5}">
                      <a16:colId xmlns:a16="http://schemas.microsoft.com/office/drawing/2014/main" val="4089093950"/>
                    </a:ext>
                  </a:extLst>
                </a:gridCol>
                <a:gridCol w="892060">
                  <a:extLst>
                    <a:ext uri="{9D8B030D-6E8A-4147-A177-3AD203B41FA5}">
                      <a16:colId xmlns:a16="http://schemas.microsoft.com/office/drawing/2014/main" val="3782537555"/>
                    </a:ext>
                  </a:extLst>
                </a:gridCol>
              </a:tblGrid>
              <a:tr h="370840">
                <a:tc>
                  <a:txBody>
                    <a:bodyPr/>
                    <a:lstStyle/>
                    <a:p>
                      <a:pPr algn="l" fontAlgn="ctr"/>
                      <a:r>
                        <a:rPr lang="en-CA" sz="1100" b="1" i="0" u="none" strike="noStrike" dirty="0">
                          <a:solidFill>
                            <a:srgbClr val="FFFFFF"/>
                          </a:solidFill>
                          <a:effectLst/>
                          <a:latin typeface="Calibri" panose="020F0502020204030204" pitchFamily="34" charset="0"/>
                        </a:rPr>
                        <a:t> </a:t>
                      </a:r>
                    </a:p>
                  </a:txBody>
                  <a:tcPr marL="9525" marR="9525" marT="9525" marB="0" anchor="ctr"/>
                </a:tc>
                <a:tc>
                  <a:txBody>
                    <a:bodyPr/>
                    <a:lstStyle/>
                    <a:p>
                      <a:pPr algn="ctr" fontAlgn="ctr"/>
                      <a:r>
                        <a:rPr lang="en-CA" sz="1100" b="1" i="0" u="none" strike="noStrike">
                          <a:solidFill>
                            <a:srgbClr val="FFFFFF"/>
                          </a:solidFill>
                          <a:effectLst/>
                          <a:latin typeface="Calibri" panose="020F0502020204030204" pitchFamily="34" charset="0"/>
                        </a:rPr>
                        <a:t> </a:t>
                      </a:r>
                    </a:p>
                  </a:txBody>
                  <a:tcPr marL="9525" marR="9525" marT="9525" marB="0" anchor="ctr"/>
                </a:tc>
                <a:tc gridSpan="2">
                  <a:txBody>
                    <a:bodyPr/>
                    <a:lstStyle/>
                    <a:p>
                      <a:pPr algn="ctr" fontAlgn="ctr"/>
                      <a:r>
                        <a:rPr lang="en-CA" sz="1600" b="1" i="0" u="none" strike="noStrike" dirty="0">
                          <a:solidFill>
                            <a:srgbClr val="FFFFFF"/>
                          </a:solidFill>
                          <a:effectLst/>
                          <a:latin typeface="Calibri" panose="020F0502020204030204" pitchFamily="34" charset="0"/>
                        </a:rPr>
                        <a:t>NO RISK          </a:t>
                      </a:r>
                    </a:p>
                    <a:p>
                      <a:pPr algn="ctr" fontAlgn="ctr"/>
                      <a:r>
                        <a:rPr lang="en-CA" sz="1600" b="1" i="0" u="none" strike="noStrike" dirty="0">
                          <a:solidFill>
                            <a:srgbClr val="FFFFFF"/>
                          </a:solidFill>
                          <a:effectLst/>
                          <a:latin typeface="Calibri" panose="020F0502020204030204" pitchFamily="34" charset="0"/>
                        </a:rPr>
                        <a:t> 312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LOW RISK      </a:t>
                      </a:r>
                    </a:p>
                    <a:p>
                      <a:pPr algn="ctr" fontAlgn="ctr"/>
                      <a:r>
                        <a:rPr lang="en-CA" sz="1600" b="1" i="0" u="none" strike="noStrike" dirty="0">
                          <a:solidFill>
                            <a:srgbClr val="FFFFFF"/>
                          </a:solidFill>
                          <a:effectLst/>
                          <a:latin typeface="Calibri" panose="020F0502020204030204" pitchFamily="34" charset="0"/>
                        </a:rPr>
                        <a:t> 190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MEDIUM RISK    </a:t>
                      </a:r>
                    </a:p>
                    <a:p>
                      <a:pPr algn="ctr" fontAlgn="ctr"/>
                      <a:r>
                        <a:rPr lang="en-CA" sz="1600" b="1" i="0" u="none" strike="noStrike" dirty="0">
                          <a:solidFill>
                            <a:srgbClr val="FFFFFF"/>
                          </a:solidFill>
                          <a:effectLst/>
                          <a:latin typeface="Calibri" panose="020F0502020204030204" pitchFamily="34" charset="0"/>
                        </a:rPr>
                        <a:t> 89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dirty="0">
                          <a:solidFill>
                            <a:srgbClr val="FFFFFF"/>
                          </a:solidFill>
                          <a:effectLst/>
                          <a:latin typeface="Calibri" panose="020F0502020204030204" pitchFamily="34" charset="0"/>
                        </a:rPr>
                        <a:t>HIGH RISK         </a:t>
                      </a:r>
                    </a:p>
                    <a:p>
                      <a:pPr algn="ctr" fontAlgn="ctr"/>
                      <a:r>
                        <a:rPr lang="en-CA" sz="1600" b="1" i="0" u="none" strike="noStrike" dirty="0">
                          <a:solidFill>
                            <a:srgbClr val="FFFFFF"/>
                          </a:solidFill>
                          <a:effectLst/>
                          <a:latin typeface="Calibri" panose="020F0502020204030204" pitchFamily="34" charset="0"/>
                        </a:rPr>
                        <a:t>19 CHURCHES</a:t>
                      </a:r>
                    </a:p>
                  </a:txBody>
                  <a:tcPr marL="9525" marR="9525" marT="9525" marB="0" anchor="ctr"/>
                </a:tc>
                <a:tc hMerge="1">
                  <a:txBody>
                    <a:bodyPr/>
                    <a:lstStyle/>
                    <a:p>
                      <a:endParaRPr lang="en-CA"/>
                    </a:p>
                  </a:txBody>
                  <a:tcPr/>
                </a:tc>
                <a:tc gridSpan="2">
                  <a:txBody>
                    <a:bodyPr/>
                    <a:lstStyle/>
                    <a:p>
                      <a:pPr algn="ctr" fontAlgn="ctr"/>
                      <a:r>
                        <a:rPr lang="en-CA" sz="1600" b="1" i="0" u="none" strike="noStrike">
                          <a:solidFill>
                            <a:srgbClr val="FFFFFF"/>
                          </a:solidFill>
                          <a:effectLst/>
                          <a:latin typeface="Calibri" panose="020F0502020204030204" pitchFamily="34" charset="0"/>
                        </a:rPr>
                        <a:t>ALL SURVEY CHURCHES</a:t>
                      </a:r>
                    </a:p>
                  </a:txBody>
                  <a:tcPr marL="9525" marR="9525" marT="9525" marB="0" anchor="ctr"/>
                </a:tc>
                <a:tc hMerge="1">
                  <a:txBody>
                    <a:bodyPr/>
                    <a:lstStyle/>
                    <a:p>
                      <a:endParaRPr lang="en-CA"/>
                    </a:p>
                  </a:txBody>
                  <a:tcPr/>
                </a:tc>
                <a:extLst>
                  <a:ext uri="{0D108BD9-81ED-4DB2-BD59-A6C34878D82A}">
                    <a16:rowId xmlns:a16="http://schemas.microsoft.com/office/drawing/2014/main" val="665473019"/>
                  </a:ext>
                </a:extLst>
              </a:tr>
              <a:tr h="370840">
                <a:tc rowSpan="3">
                  <a:txBody>
                    <a:bodyPr/>
                    <a:lstStyle/>
                    <a:p>
                      <a:pPr algn="l" fontAlgn="ctr"/>
                      <a:r>
                        <a:rPr lang="en-US" sz="1100" b="0" i="0" u="none" strike="noStrike" dirty="0">
                          <a:solidFill>
                            <a:schemeClr val="tx1"/>
                          </a:solidFill>
                          <a:effectLst/>
                          <a:latin typeface="Calibri" panose="020F0502020204030204" pitchFamily="34" charset="0"/>
                        </a:rPr>
                        <a:t>How ready is your congregation to begin? (Select all that apply.)</a:t>
                      </a:r>
                    </a:p>
                  </a:txBody>
                  <a:tcPr marL="9525" marR="9525" marT="9525" marB="0" anchor="ctr"/>
                </a:tc>
                <a:tc>
                  <a:txBody>
                    <a:bodyPr/>
                    <a:lstStyle/>
                    <a:p>
                      <a:pPr algn="l" fontAlgn="ctr"/>
                      <a:r>
                        <a:rPr lang="en-US" sz="1100" b="0" i="0" u="none" strike="noStrike">
                          <a:solidFill>
                            <a:srgbClr val="000000"/>
                          </a:solidFill>
                          <a:effectLst/>
                          <a:latin typeface="Calibri" panose="020F0502020204030204" pitchFamily="34" charset="0"/>
                        </a:rPr>
                        <a:t>There is expressed interest to do something new</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842241535"/>
                  </a:ext>
                </a:extLst>
              </a:tr>
              <a:tr h="370840">
                <a:tc vMerge="1">
                  <a:txBody>
                    <a:bodyPr/>
                    <a:lstStyle/>
                    <a:p>
                      <a:endParaRPr lang="en-CA"/>
                    </a:p>
                  </a:txBody>
                  <a:tcPr/>
                </a:tc>
                <a:tc>
                  <a:txBody>
                    <a:bodyPr/>
                    <a:lstStyle/>
                    <a:p>
                      <a:pPr algn="l" fontAlgn="ctr"/>
                      <a:r>
                        <a:rPr lang="en-US" sz="1100" b="0" i="0" u="none" strike="noStrike">
                          <a:solidFill>
                            <a:srgbClr val="000000"/>
                          </a:solidFill>
                          <a:effectLst/>
                          <a:latin typeface="Calibri" panose="020F0502020204030204" pitchFamily="34" charset="0"/>
                        </a:rPr>
                        <a:t>We have a strong mission and vision that a project would compliment</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444554078"/>
                  </a:ext>
                </a:extLst>
              </a:tr>
              <a:tr h="370840">
                <a:tc vMerge="1">
                  <a:txBody>
                    <a:bodyPr/>
                    <a:lstStyle/>
                    <a:p>
                      <a:endParaRPr lang="en-CA"/>
                    </a:p>
                  </a:txBody>
                  <a:tcPr/>
                </a:tc>
                <a:tc>
                  <a:txBody>
                    <a:bodyPr/>
                    <a:lstStyle/>
                    <a:p>
                      <a:pPr algn="l" fontAlgn="ctr"/>
                      <a:r>
                        <a:rPr lang="en-US" sz="1100" b="0" i="0" u="none" strike="noStrike">
                          <a:solidFill>
                            <a:srgbClr val="000000"/>
                          </a:solidFill>
                          <a:effectLst/>
                          <a:latin typeface="Calibri" panose="020F0502020204030204" pitchFamily="34" charset="0"/>
                        </a:rPr>
                        <a:t>Our ministry is struggling, and we think a project could help turn things around.</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CA" sz="11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ctr"/>
                      <a:r>
                        <a:rPr lang="en-CA" sz="11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4024780936"/>
                  </a:ext>
                </a:extLst>
              </a:tr>
            </a:tbl>
          </a:graphicData>
        </a:graphic>
      </p:graphicFrame>
    </p:spTree>
    <p:extLst>
      <p:ext uri="{BB962C8B-B14F-4D97-AF65-F5344CB8AC3E}">
        <p14:creationId xmlns:p14="http://schemas.microsoft.com/office/powerpoint/2010/main" val="3799808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Reasons for Exploring Development</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43</a:t>
            </a:fld>
            <a:endParaRPr lang="en-US" sz="1600" dirty="0"/>
          </a:p>
        </p:txBody>
      </p:sp>
      <p:pic>
        <p:nvPicPr>
          <p:cNvPr id="5" name="Picture 4">
            <a:extLst>
              <a:ext uri="{FF2B5EF4-FFF2-40B4-BE49-F238E27FC236}">
                <a16:creationId xmlns:a16="http://schemas.microsoft.com/office/drawing/2014/main" id="{DE2A8154-41A0-10A8-64A2-EDFDDFF31B9D}"/>
              </a:ext>
            </a:extLst>
          </p:cNvPr>
          <p:cNvPicPr>
            <a:picLocks noChangeAspect="1"/>
          </p:cNvPicPr>
          <p:nvPr/>
        </p:nvPicPr>
        <p:blipFill>
          <a:blip r:embed="rId3"/>
          <a:stretch>
            <a:fillRect/>
          </a:stretch>
        </p:blipFill>
        <p:spPr>
          <a:xfrm>
            <a:off x="761169" y="1037989"/>
            <a:ext cx="11145913" cy="5426116"/>
          </a:xfrm>
          <a:prstGeom prst="rect">
            <a:avLst/>
          </a:prstGeom>
        </p:spPr>
      </p:pic>
    </p:spTree>
    <p:extLst>
      <p:ext uri="{BB962C8B-B14F-4D97-AF65-F5344CB8AC3E}">
        <p14:creationId xmlns:p14="http://schemas.microsoft.com/office/powerpoint/2010/main" val="3546028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Reasons for Exploring Development</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44</a:t>
            </a:fld>
            <a:endParaRPr lang="en-US" sz="1600" dirty="0"/>
          </a:p>
        </p:txBody>
      </p:sp>
      <p:graphicFrame>
        <p:nvGraphicFramePr>
          <p:cNvPr id="2" name="Table 1">
            <a:extLst>
              <a:ext uri="{FF2B5EF4-FFF2-40B4-BE49-F238E27FC236}">
                <a16:creationId xmlns:a16="http://schemas.microsoft.com/office/drawing/2014/main" id="{1B3A67E1-B8E8-22E4-EF02-409D4A7AE2DD}"/>
              </a:ext>
            </a:extLst>
          </p:cNvPr>
          <p:cNvGraphicFramePr>
            <a:graphicFrameLocks noGrp="1"/>
          </p:cNvGraphicFramePr>
          <p:nvPr/>
        </p:nvGraphicFramePr>
        <p:xfrm>
          <a:off x="2032000" y="1448117"/>
          <a:ext cx="8128000" cy="412813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64609737"/>
                    </a:ext>
                  </a:extLst>
                </a:gridCol>
                <a:gridCol w="2032000">
                  <a:extLst>
                    <a:ext uri="{9D8B030D-6E8A-4147-A177-3AD203B41FA5}">
                      <a16:colId xmlns:a16="http://schemas.microsoft.com/office/drawing/2014/main" val="3232477890"/>
                    </a:ext>
                  </a:extLst>
                </a:gridCol>
                <a:gridCol w="2032000">
                  <a:extLst>
                    <a:ext uri="{9D8B030D-6E8A-4147-A177-3AD203B41FA5}">
                      <a16:colId xmlns:a16="http://schemas.microsoft.com/office/drawing/2014/main" val="2809174154"/>
                    </a:ext>
                  </a:extLst>
                </a:gridCol>
                <a:gridCol w="2032000">
                  <a:extLst>
                    <a:ext uri="{9D8B030D-6E8A-4147-A177-3AD203B41FA5}">
                      <a16:colId xmlns:a16="http://schemas.microsoft.com/office/drawing/2014/main" val="4283719054"/>
                    </a:ext>
                  </a:extLst>
                </a:gridCol>
              </a:tblGrid>
              <a:tr h="90978">
                <a:tc>
                  <a:txBody>
                    <a:bodyPr/>
                    <a:lstStyle/>
                    <a:p>
                      <a:pPr algn="ctr" fontAlgn="b"/>
                      <a:r>
                        <a:rPr lang="en-CA" sz="2400" b="0" i="0" u="none" strike="noStrike" dirty="0">
                          <a:solidFill>
                            <a:srgbClr val="000000"/>
                          </a:solidFill>
                          <a:effectLst/>
                          <a:latin typeface="Calibri" panose="020F0502020204030204" pitchFamily="34" charset="0"/>
                        </a:rPr>
                        <a:t>Occurrence</a:t>
                      </a:r>
                    </a:p>
                  </a:txBody>
                  <a:tcPr marL="9525" marR="9525" marT="9525" marB="0" anchor="ctr"/>
                </a:tc>
                <a:tc>
                  <a:txBody>
                    <a:bodyPr/>
                    <a:lstStyle/>
                    <a:p>
                      <a:pPr algn="ctr" fontAlgn="b"/>
                      <a:r>
                        <a:rPr lang="en-CA" sz="2400" b="0" i="0" u="none" strike="noStrike">
                          <a:solidFill>
                            <a:srgbClr val="000000"/>
                          </a:solidFill>
                          <a:effectLst/>
                          <a:latin typeface="Calibri" panose="020F0502020204030204" pitchFamily="34" charset="0"/>
                        </a:rPr>
                        <a:t>Word</a:t>
                      </a:r>
                    </a:p>
                  </a:txBody>
                  <a:tcPr marL="9525" marR="9525" marT="9525" marB="0" anchor="ctr"/>
                </a:tc>
                <a:tc>
                  <a:txBody>
                    <a:bodyPr/>
                    <a:lstStyle/>
                    <a:p>
                      <a:pPr algn="ctr" fontAlgn="b"/>
                      <a:r>
                        <a:rPr lang="en-CA" sz="2400" b="0" i="0" u="none" strike="noStrike">
                          <a:solidFill>
                            <a:srgbClr val="000000"/>
                          </a:solidFill>
                          <a:effectLst/>
                          <a:latin typeface="Calibri" panose="020F0502020204030204" pitchFamily="34" charset="0"/>
                        </a:rPr>
                        <a:t>Occurrence</a:t>
                      </a:r>
                    </a:p>
                  </a:txBody>
                  <a:tcPr marL="9525" marR="9525" marT="9525" marB="0" anchor="ctr"/>
                </a:tc>
                <a:tc>
                  <a:txBody>
                    <a:bodyPr/>
                    <a:lstStyle/>
                    <a:p>
                      <a:pPr algn="ctr" fontAlgn="b"/>
                      <a:r>
                        <a:rPr lang="en-CA" sz="2400" b="0" i="0" u="none" strike="noStrike" dirty="0">
                          <a:solidFill>
                            <a:srgbClr val="000000"/>
                          </a:solidFill>
                          <a:effectLst/>
                          <a:latin typeface="Calibri" panose="020F0502020204030204" pitchFamily="34" charset="0"/>
                        </a:rPr>
                        <a:t>Word</a:t>
                      </a:r>
                    </a:p>
                  </a:txBody>
                  <a:tcPr marL="9525" marR="9525" marT="9525" marB="0" anchor="ctr"/>
                </a:tc>
                <a:extLst>
                  <a:ext uri="{0D108BD9-81ED-4DB2-BD59-A6C34878D82A}">
                    <a16:rowId xmlns:a16="http://schemas.microsoft.com/office/drawing/2014/main" val="3146682355"/>
                  </a:ext>
                </a:extLst>
              </a:tr>
              <a:tr h="370840">
                <a:tc>
                  <a:txBody>
                    <a:bodyPr/>
                    <a:lstStyle/>
                    <a:p>
                      <a:pPr algn="ctr" fontAlgn="t"/>
                      <a:r>
                        <a:rPr lang="en-CA" sz="2400" b="0" i="0" u="none" strike="noStrike">
                          <a:solidFill>
                            <a:srgbClr val="060011"/>
                          </a:solidFill>
                          <a:effectLst/>
                          <a:latin typeface="Arial" panose="020B0604020202020204" pitchFamily="34" charset="0"/>
                        </a:rPr>
                        <a:t>151</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provide</a:t>
                      </a:r>
                    </a:p>
                  </a:txBody>
                  <a:tcPr marL="9525" marR="9525" marT="9525" marB="0" anchor="ctr"/>
                </a:tc>
                <a:tc>
                  <a:txBody>
                    <a:bodyPr/>
                    <a:lstStyle/>
                    <a:p>
                      <a:pPr algn="ctr" fontAlgn="t"/>
                      <a:r>
                        <a:rPr lang="en-CA" sz="2400" b="0" i="0" u="none" strike="noStrike">
                          <a:solidFill>
                            <a:srgbClr val="060011"/>
                          </a:solidFill>
                          <a:effectLst/>
                          <a:latin typeface="Arial" panose="020B0604020202020204" pitchFamily="34" charset="0"/>
                        </a:rPr>
                        <a:t>69</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used</a:t>
                      </a:r>
                    </a:p>
                  </a:txBody>
                  <a:tcPr marL="9525" marR="9525" marT="9525" marB="0" anchor="ctr"/>
                </a:tc>
                <a:extLst>
                  <a:ext uri="{0D108BD9-81ED-4DB2-BD59-A6C34878D82A}">
                    <a16:rowId xmlns:a16="http://schemas.microsoft.com/office/drawing/2014/main" val="44587158"/>
                  </a:ext>
                </a:extLst>
              </a:tr>
              <a:tr h="370840">
                <a:tc>
                  <a:txBody>
                    <a:bodyPr/>
                    <a:lstStyle/>
                    <a:p>
                      <a:pPr algn="ctr" fontAlgn="t"/>
                      <a:r>
                        <a:rPr lang="en-CA" sz="2400" b="0" i="0" u="none" strike="noStrike">
                          <a:solidFill>
                            <a:srgbClr val="060011"/>
                          </a:solidFill>
                          <a:effectLst/>
                          <a:latin typeface="Arial" panose="020B0604020202020204" pitchFamily="34" charset="0"/>
                        </a:rPr>
                        <a:t>120</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congregation</a:t>
                      </a:r>
                    </a:p>
                  </a:txBody>
                  <a:tcPr marL="9525" marR="9525" marT="9525" marB="0" anchor="ctr"/>
                </a:tc>
                <a:tc>
                  <a:txBody>
                    <a:bodyPr/>
                    <a:lstStyle/>
                    <a:p>
                      <a:pPr algn="ctr" fontAlgn="t"/>
                      <a:r>
                        <a:rPr lang="en-CA" sz="2400" b="0" i="0" u="none" strike="noStrike">
                          <a:solidFill>
                            <a:srgbClr val="060011"/>
                          </a:solidFill>
                          <a:effectLst/>
                          <a:latin typeface="Arial" panose="020B0604020202020204" pitchFamily="34" charset="0"/>
                        </a:rPr>
                        <a:t>45</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leave</a:t>
                      </a:r>
                    </a:p>
                  </a:txBody>
                  <a:tcPr marL="9525" marR="9525" marT="9525" marB="0" anchor="ctr"/>
                </a:tc>
                <a:extLst>
                  <a:ext uri="{0D108BD9-81ED-4DB2-BD59-A6C34878D82A}">
                    <a16:rowId xmlns:a16="http://schemas.microsoft.com/office/drawing/2014/main" val="893726579"/>
                  </a:ext>
                </a:extLst>
              </a:tr>
              <a:tr h="370840">
                <a:tc>
                  <a:txBody>
                    <a:bodyPr/>
                    <a:lstStyle/>
                    <a:p>
                      <a:pPr algn="ctr" fontAlgn="t"/>
                      <a:r>
                        <a:rPr lang="en-CA" sz="2400" b="0" i="0" u="none" strike="noStrike">
                          <a:solidFill>
                            <a:srgbClr val="060011"/>
                          </a:solidFill>
                          <a:effectLst/>
                          <a:latin typeface="Arial" panose="020B0604020202020204" pitchFamily="34" charset="0"/>
                        </a:rPr>
                        <a:t>107</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community</a:t>
                      </a:r>
                    </a:p>
                  </a:txBody>
                  <a:tcPr marL="9525" marR="9525" marT="9525" marB="0" anchor="ctr"/>
                </a:tc>
                <a:tc>
                  <a:txBody>
                    <a:bodyPr/>
                    <a:lstStyle/>
                    <a:p>
                      <a:pPr algn="ctr" fontAlgn="t"/>
                      <a:r>
                        <a:rPr lang="en-CA" sz="2400" b="0" i="0" u="none" strike="noStrike">
                          <a:solidFill>
                            <a:srgbClr val="060011"/>
                          </a:solidFill>
                          <a:effectLst/>
                          <a:latin typeface="Arial" panose="020B0604020202020204" pitchFamily="34" charset="0"/>
                        </a:rPr>
                        <a:t>45</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legacy</a:t>
                      </a:r>
                    </a:p>
                  </a:txBody>
                  <a:tcPr marL="9525" marR="9525" marT="9525" marB="0" anchor="ctr"/>
                </a:tc>
                <a:extLst>
                  <a:ext uri="{0D108BD9-81ED-4DB2-BD59-A6C34878D82A}">
                    <a16:rowId xmlns:a16="http://schemas.microsoft.com/office/drawing/2014/main" val="766980133"/>
                  </a:ext>
                </a:extLst>
              </a:tr>
              <a:tr h="370840">
                <a:tc>
                  <a:txBody>
                    <a:bodyPr/>
                    <a:lstStyle/>
                    <a:p>
                      <a:pPr algn="ctr" fontAlgn="t"/>
                      <a:r>
                        <a:rPr lang="en-CA" sz="2400" b="0" i="0" u="none" strike="noStrike">
                          <a:solidFill>
                            <a:srgbClr val="060011"/>
                          </a:solidFill>
                          <a:effectLst/>
                          <a:latin typeface="Arial" panose="020B0604020202020204" pitchFamily="34" charset="0"/>
                        </a:rPr>
                        <a:t>91</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congregational</a:t>
                      </a:r>
                    </a:p>
                  </a:txBody>
                  <a:tcPr marL="9525" marR="9525" marT="9525" marB="0" anchor="ctr"/>
                </a:tc>
                <a:tc>
                  <a:txBody>
                    <a:bodyPr/>
                    <a:lstStyle/>
                    <a:p>
                      <a:pPr algn="ctr" fontAlgn="t"/>
                      <a:r>
                        <a:rPr lang="en-CA" sz="2400" b="0" i="0" u="none" strike="noStrike">
                          <a:solidFill>
                            <a:srgbClr val="060011"/>
                          </a:solidFill>
                          <a:effectLst/>
                          <a:latin typeface="Arial" panose="020B0604020202020204" pitchFamily="34" charset="0"/>
                        </a:rPr>
                        <a:t>38</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address</a:t>
                      </a:r>
                    </a:p>
                  </a:txBody>
                  <a:tcPr marL="9525" marR="9525" marT="9525" marB="0" anchor="ctr"/>
                </a:tc>
                <a:extLst>
                  <a:ext uri="{0D108BD9-81ED-4DB2-BD59-A6C34878D82A}">
                    <a16:rowId xmlns:a16="http://schemas.microsoft.com/office/drawing/2014/main" val="20702430"/>
                  </a:ext>
                </a:extLst>
              </a:tr>
              <a:tr h="370840">
                <a:tc>
                  <a:txBody>
                    <a:bodyPr/>
                    <a:lstStyle/>
                    <a:p>
                      <a:pPr algn="ctr" fontAlgn="t"/>
                      <a:r>
                        <a:rPr lang="en-CA" sz="2400" b="0" i="0" u="none" strike="noStrike">
                          <a:solidFill>
                            <a:srgbClr val="060011"/>
                          </a:solidFill>
                          <a:effectLst/>
                          <a:latin typeface="Arial" panose="020B0604020202020204" pitchFamily="34" charset="0"/>
                        </a:rPr>
                        <a:t>91</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expand</a:t>
                      </a:r>
                    </a:p>
                  </a:txBody>
                  <a:tcPr marL="9525" marR="9525" marT="9525" marB="0" anchor="ctr"/>
                </a:tc>
                <a:tc>
                  <a:txBody>
                    <a:bodyPr/>
                    <a:lstStyle/>
                    <a:p>
                      <a:pPr algn="ctr" fontAlgn="t"/>
                      <a:r>
                        <a:rPr lang="en-CA" sz="2400" b="0" i="0" u="none" strike="noStrike">
                          <a:solidFill>
                            <a:srgbClr val="060011"/>
                          </a:solidFill>
                          <a:effectLst/>
                          <a:latin typeface="Arial" panose="020B0604020202020204" pitchFamily="34" charset="0"/>
                        </a:rPr>
                        <a:t>38</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crisis</a:t>
                      </a:r>
                    </a:p>
                  </a:txBody>
                  <a:tcPr marL="9525" marR="9525" marT="9525" marB="0" anchor="ctr"/>
                </a:tc>
                <a:extLst>
                  <a:ext uri="{0D108BD9-81ED-4DB2-BD59-A6C34878D82A}">
                    <a16:rowId xmlns:a16="http://schemas.microsoft.com/office/drawing/2014/main" val="4086312223"/>
                  </a:ext>
                </a:extLst>
              </a:tr>
              <a:tr h="370840">
                <a:tc>
                  <a:txBody>
                    <a:bodyPr/>
                    <a:lstStyle/>
                    <a:p>
                      <a:pPr algn="ctr" fontAlgn="t"/>
                      <a:r>
                        <a:rPr lang="en-CA" sz="2400" b="0" i="0" u="none" strike="noStrike">
                          <a:solidFill>
                            <a:srgbClr val="060011"/>
                          </a:solidFill>
                          <a:effectLst/>
                          <a:latin typeface="Arial" panose="020B0604020202020204" pitchFamily="34" charset="0"/>
                        </a:rPr>
                        <a:t>91</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ministry</a:t>
                      </a:r>
                    </a:p>
                  </a:txBody>
                  <a:tcPr marL="9525" marR="9525" marT="9525" marB="0" anchor="ctr"/>
                </a:tc>
                <a:tc>
                  <a:txBody>
                    <a:bodyPr/>
                    <a:lstStyle/>
                    <a:p>
                      <a:pPr algn="ctr" fontAlgn="t"/>
                      <a:r>
                        <a:rPr lang="en-CA" sz="2400" b="0" i="0" u="none" strike="noStrike">
                          <a:solidFill>
                            <a:srgbClr val="060011"/>
                          </a:solidFill>
                          <a:effectLst/>
                          <a:latin typeface="Arial" panose="020B0604020202020204" pitchFamily="34" charset="0"/>
                        </a:rPr>
                        <a:t>38</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current</a:t>
                      </a:r>
                    </a:p>
                  </a:txBody>
                  <a:tcPr marL="9525" marR="9525" marT="9525" marB="0" anchor="ctr"/>
                </a:tc>
                <a:extLst>
                  <a:ext uri="{0D108BD9-81ED-4DB2-BD59-A6C34878D82A}">
                    <a16:rowId xmlns:a16="http://schemas.microsoft.com/office/drawing/2014/main" val="2895873359"/>
                  </a:ext>
                </a:extLst>
              </a:tr>
              <a:tr h="370840">
                <a:tc>
                  <a:txBody>
                    <a:bodyPr/>
                    <a:lstStyle/>
                    <a:p>
                      <a:pPr algn="ctr" fontAlgn="t"/>
                      <a:r>
                        <a:rPr lang="en-CA" sz="2400" b="0" i="0" u="none" strike="noStrike">
                          <a:solidFill>
                            <a:srgbClr val="060011"/>
                          </a:solidFill>
                          <a:effectLst/>
                          <a:latin typeface="Arial" panose="020B0604020202020204" pitchFamily="34" charset="0"/>
                        </a:rPr>
                        <a:t>82</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financial</a:t>
                      </a:r>
                    </a:p>
                  </a:txBody>
                  <a:tcPr marL="9525" marR="9525" marT="9525" marB="0" anchor="ctr"/>
                </a:tc>
                <a:tc>
                  <a:txBody>
                    <a:bodyPr/>
                    <a:lstStyle/>
                    <a:p>
                      <a:pPr algn="ctr" fontAlgn="t"/>
                      <a:r>
                        <a:rPr lang="en-CA" sz="2400" b="0" i="0" u="none" strike="noStrike" dirty="0">
                          <a:solidFill>
                            <a:srgbClr val="060011"/>
                          </a:solidFill>
                          <a:effectLst/>
                          <a:latin typeface="Arial" panose="020B0604020202020204" pitchFamily="34" charset="0"/>
                        </a:rPr>
                        <a:t>38</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housing</a:t>
                      </a:r>
                    </a:p>
                  </a:txBody>
                  <a:tcPr marL="9525" marR="9525" marT="9525" marB="0" anchor="ctr"/>
                </a:tc>
                <a:extLst>
                  <a:ext uri="{0D108BD9-81ED-4DB2-BD59-A6C34878D82A}">
                    <a16:rowId xmlns:a16="http://schemas.microsoft.com/office/drawing/2014/main" val="2144470161"/>
                  </a:ext>
                </a:extLst>
              </a:tr>
              <a:tr h="370840">
                <a:tc>
                  <a:txBody>
                    <a:bodyPr/>
                    <a:lstStyle/>
                    <a:p>
                      <a:pPr algn="ctr" fontAlgn="t"/>
                      <a:r>
                        <a:rPr lang="en-CA" sz="2400" b="0" i="0" u="none" strike="noStrike">
                          <a:solidFill>
                            <a:srgbClr val="060011"/>
                          </a:solidFill>
                          <a:effectLst/>
                          <a:latin typeface="Arial" panose="020B0604020202020204" pitchFamily="34" charset="0"/>
                        </a:rPr>
                        <a:t>82</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sustainability</a:t>
                      </a:r>
                    </a:p>
                  </a:txBody>
                  <a:tcPr marL="9525" marR="9525" marT="9525" marB="0" anchor="ctr"/>
                </a:tc>
                <a:tc>
                  <a:txBody>
                    <a:bodyPr/>
                    <a:lstStyle/>
                    <a:p>
                      <a:pPr algn="ctr" fontAlgn="t"/>
                      <a:r>
                        <a:rPr lang="en-CA" sz="2400" b="0" i="0" u="none" strike="noStrike">
                          <a:solidFill>
                            <a:srgbClr val="060011"/>
                          </a:solidFill>
                          <a:effectLst/>
                          <a:latin typeface="Arial" panose="020B0604020202020204" pitchFamily="34" charset="0"/>
                        </a:rPr>
                        <a:t>23</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environment</a:t>
                      </a:r>
                    </a:p>
                  </a:txBody>
                  <a:tcPr marL="9525" marR="9525" marT="9525" marB="0" anchor="ctr"/>
                </a:tc>
                <a:extLst>
                  <a:ext uri="{0D108BD9-81ED-4DB2-BD59-A6C34878D82A}">
                    <a16:rowId xmlns:a16="http://schemas.microsoft.com/office/drawing/2014/main" val="3432847060"/>
                  </a:ext>
                </a:extLst>
              </a:tr>
              <a:tr h="370840">
                <a:tc>
                  <a:txBody>
                    <a:bodyPr/>
                    <a:lstStyle/>
                    <a:p>
                      <a:pPr algn="ctr" fontAlgn="t"/>
                      <a:r>
                        <a:rPr lang="en-CA" sz="2400" b="0" i="0" u="none" strike="noStrike">
                          <a:solidFill>
                            <a:srgbClr val="060011"/>
                          </a:solidFill>
                          <a:effectLst/>
                          <a:latin typeface="Arial" panose="020B0604020202020204" pitchFamily="34" charset="0"/>
                        </a:rPr>
                        <a:t>69</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broader</a:t>
                      </a:r>
                    </a:p>
                  </a:txBody>
                  <a:tcPr marL="9525" marR="9525" marT="9525" marB="0" anchor="ctr"/>
                </a:tc>
                <a:tc>
                  <a:txBody>
                    <a:bodyPr/>
                    <a:lstStyle/>
                    <a:p>
                      <a:pPr algn="ctr" fontAlgn="t"/>
                      <a:r>
                        <a:rPr lang="en-CA" sz="2400" b="0" i="0" u="none" strike="noStrike">
                          <a:solidFill>
                            <a:srgbClr val="060011"/>
                          </a:solidFill>
                          <a:effectLst/>
                          <a:latin typeface="Arial" panose="020B0604020202020204" pitchFamily="34" charset="0"/>
                        </a:rPr>
                        <a:t>23</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impact</a:t>
                      </a:r>
                    </a:p>
                  </a:txBody>
                  <a:tcPr marL="9525" marR="9525" marT="9525" marB="0" anchor="ctr"/>
                </a:tc>
                <a:extLst>
                  <a:ext uri="{0D108BD9-81ED-4DB2-BD59-A6C34878D82A}">
                    <a16:rowId xmlns:a16="http://schemas.microsoft.com/office/drawing/2014/main" val="725221389"/>
                  </a:ext>
                </a:extLst>
              </a:tr>
              <a:tr h="370840">
                <a:tc>
                  <a:txBody>
                    <a:bodyPr/>
                    <a:lstStyle/>
                    <a:p>
                      <a:pPr algn="ctr" fontAlgn="t"/>
                      <a:r>
                        <a:rPr lang="en-CA" sz="2400" b="0" i="0" u="none" strike="noStrike">
                          <a:solidFill>
                            <a:srgbClr val="060011"/>
                          </a:solidFill>
                          <a:effectLst/>
                          <a:latin typeface="Arial" panose="020B0604020202020204" pitchFamily="34" charset="0"/>
                        </a:rPr>
                        <a:t>69</a:t>
                      </a:r>
                    </a:p>
                  </a:txBody>
                  <a:tcPr marL="9525" marR="9525" marT="9525" marB="0" anchor="ctr"/>
                </a:tc>
                <a:tc>
                  <a:txBody>
                    <a:bodyPr/>
                    <a:lstStyle/>
                    <a:p>
                      <a:pPr algn="l" fontAlgn="t"/>
                      <a:r>
                        <a:rPr lang="en-CA" sz="2400" b="0" i="0" u="none" strike="noStrike">
                          <a:solidFill>
                            <a:srgbClr val="060011"/>
                          </a:solidFill>
                          <a:effectLst/>
                          <a:latin typeface="Arial" panose="020B0604020202020204" pitchFamily="34" charset="0"/>
                        </a:rPr>
                        <a:t>space</a:t>
                      </a:r>
                    </a:p>
                  </a:txBody>
                  <a:tcPr marL="9525" marR="9525" marT="9525" marB="0" anchor="ctr"/>
                </a:tc>
                <a:tc>
                  <a:txBody>
                    <a:bodyPr/>
                    <a:lstStyle/>
                    <a:p>
                      <a:pPr algn="ctr" fontAlgn="t"/>
                      <a:r>
                        <a:rPr lang="en-CA" sz="2400" b="0" i="0" u="none" strike="noStrike">
                          <a:solidFill>
                            <a:srgbClr val="060011"/>
                          </a:solidFill>
                          <a:effectLst/>
                          <a:latin typeface="Arial" panose="020B0604020202020204" pitchFamily="34" charset="0"/>
                        </a:rPr>
                        <a:t>23</a:t>
                      </a:r>
                    </a:p>
                  </a:txBody>
                  <a:tcPr marL="9525" marR="9525" marT="9525" marB="0" anchor="ctr"/>
                </a:tc>
                <a:tc>
                  <a:txBody>
                    <a:bodyPr/>
                    <a:lstStyle/>
                    <a:p>
                      <a:pPr algn="l" fontAlgn="t"/>
                      <a:r>
                        <a:rPr lang="en-CA" sz="2400" b="0" i="0" u="none" strike="noStrike" dirty="0">
                          <a:solidFill>
                            <a:srgbClr val="060011"/>
                          </a:solidFill>
                          <a:effectLst/>
                          <a:latin typeface="Arial" panose="020B0604020202020204" pitchFamily="34" charset="0"/>
                        </a:rPr>
                        <a:t>improve</a:t>
                      </a:r>
                    </a:p>
                  </a:txBody>
                  <a:tcPr marL="9525" marR="9525" marT="9525" marB="0" anchor="ctr"/>
                </a:tc>
                <a:extLst>
                  <a:ext uri="{0D108BD9-81ED-4DB2-BD59-A6C34878D82A}">
                    <a16:rowId xmlns:a16="http://schemas.microsoft.com/office/drawing/2014/main" val="1327803670"/>
                  </a:ext>
                </a:extLst>
              </a:tr>
            </a:tbl>
          </a:graphicData>
        </a:graphic>
      </p:graphicFrame>
    </p:spTree>
    <p:extLst>
      <p:ext uri="{BB962C8B-B14F-4D97-AF65-F5344CB8AC3E}">
        <p14:creationId xmlns:p14="http://schemas.microsoft.com/office/powerpoint/2010/main" val="249233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What would your Church like to do with the Revenue?</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45</a:t>
            </a:fld>
            <a:endParaRPr lang="en-US" sz="1600" dirty="0"/>
          </a:p>
        </p:txBody>
      </p:sp>
      <p:pic>
        <p:nvPicPr>
          <p:cNvPr id="10" name="Picture 9">
            <a:extLst>
              <a:ext uri="{FF2B5EF4-FFF2-40B4-BE49-F238E27FC236}">
                <a16:creationId xmlns:a16="http://schemas.microsoft.com/office/drawing/2014/main" id="{E19A3385-A58F-4CC6-F3FA-F0AF91F92316}"/>
              </a:ext>
            </a:extLst>
          </p:cNvPr>
          <p:cNvPicPr>
            <a:picLocks noChangeAspect="1"/>
          </p:cNvPicPr>
          <p:nvPr/>
        </p:nvPicPr>
        <p:blipFill>
          <a:blip r:embed="rId3"/>
          <a:stretch>
            <a:fillRect/>
          </a:stretch>
        </p:blipFill>
        <p:spPr>
          <a:xfrm>
            <a:off x="1472658" y="971480"/>
            <a:ext cx="9436134" cy="5280193"/>
          </a:xfrm>
          <a:prstGeom prst="rect">
            <a:avLst/>
          </a:prstGeom>
        </p:spPr>
      </p:pic>
    </p:spTree>
    <p:extLst>
      <p:ext uri="{BB962C8B-B14F-4D97-AF65-F5344CB8AC3E}">
        <p14:creationId xmlns:p14="http://schemas.microsoft.com/office/powerpoint/2010/main" val="3582387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What would your Church like to do with the Revenue?</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46</a:t>
            </a:fld>
            <a:endParaRPr lang="en-US" sz="1600" dirty="0"/>
          </a:p>
        </p:txBody>
      </p:sp>
      <p:graphicFrame>
        <p:nvGraphicFramePr>
          <p:cNvPr id="3" name="Table 2">
            <a:extLst>
              <a:ext uri="{FF2B5EF4-FFF2-40B4-BE49-F238E27FC236}">
                <a16:creationId xmlns:a16="http://schemas.microsoft.com/office/drawing/2014/main" id="{BA16AD2E-0859-5335-5DB3-A8A121CDF7F6}"/>
              </a:ext>
            </a:extLst>
          </p:cNvPr>
          <p:cNvGraphicFramePr>
            <a:graphicFrameLocks noGrp="1"/>
          </p:cNvGraphicFramePr>
          <p:nvPr/>
        </p:nvGraphicFramePr>
        <p:xfrm>
          <a:off x="1005840" y="1197864"/>
          <a:ext cx="10652760" cy="4626864"/>
        </p:xfrm>
        <a:graphic>
          <a:graphicData uri="http://schemas.openxmlformats.org/drawingml/2006/table">
            <a:tbl>
              <a:tblPr firstRow="1" bandRow="1">
                <a:tableStyleId>{5C22544A-7EE6-4342-B048-85BDC9FD1C3A}</a:tableStyleId>
              </a:tblPr>
              <a:tblGrid>
                <a:gridCol w="2663190">
                  <a:extLst>
                    <a:ext uri="{9D8B030D-6E8A-4147-A177-3AD203B41FA5}">
                      <a16:colId xmlns:a16="http://schemas.microsoft.com/office/drawing/2014/main" val="1559440869"/>
                    </a:ext>
                  </a:extLst>
                </a:gridCol>
                <a:gridCol w="2663190">
                  <a:extLst>
                    <a:ext uri="{9D8B030D-6E8A-4147-A177-3AD203B41FA5}">
                      <a16:colId xmlns:a16="http://schemas.microsoft.com/office/drawing/2014/main" val="1024401491"/>
                    </a:ext>
                  </a:extLst>
                </a:gridCol>
                <a:gridCol w="2663190">
                  <a:extLst>
                    <a:ext uri="{9D8B030D-6E8A-4147-A177-3AD203B41FA5}">
                      <a16:colId xmlns:a16="http://schemas.microsoft.com/office/drawing/2014/main" val="2594229547"/>
                    </a:ext>
                  </a:extLst>
                </a:gridCol>
                <a:gridCol w="2663190">
                  <a:extLst>
                    <a:ext uri="{9D8B030D-6E8A-4147-A177-3AD203B41FA5}">
                      <a16:colId xmlns:a16="http://schemas.microsoft.com/office/drawing/2014/main" val="2619631250"/>
                    </a:ext>
                  </a:extLst>
                </a:gridCol>
              </a:tblGrid>
              <a:tr h="578358">
                <a:tc>
                  <a:txBody>
                    <a:bodyPr/>
                    <a:lstStyle/>
                    <a:p>
                      <a:pPr algn="ctr" fontAlgn="b"/>
                      <a:r>
                        <a:rPr lang="en-CA" sz="2800" b="0" i="0" u="none" strike="noStrike" dirty="0">
                          <a:solidFill>
                            <a:srgbClr val="000000"/>
                          </a:solidFill>
                          <a:effectLst/>
                          <a:latin typeface="Calibri" panose="020F0502020204030204" pitchFamily="34" charset="0"/>
                        </a:rPr>
                        <a:t>Occurrence</a:t>
                      </a:r>
                    </a:p>
                  </a:txBody>
                  <a:tcPr marL="9525" marR="9525" marT="9525" marB="0" anchor="ctr"/>
                </a:tc>
                <a:tc>
                  <a:txBody>
                    <a:bodyPr/>
                    <a:lstStyle/>
                    <a:p>
                      <a:pPr algn="ctr" fontAlgn="b"/>
                      <a:r>
                        <a:rPr lang="en-CA" sz="2800" b="0" i="0" u="none" strike="noStrike">
                          <a:solidFill>
                            <a:srgbClr val="000000"/>
                          </a:solidFill>
                          <a:effectLst/>
                          <a:latin typeface="Calibri" panose="020F0502020204030204" pitchFamily="34" charset="0"/>
                        </a:rPr>
                        <a:t>Word</a:t>
                      </a:r>
                    </a:p>
                  </a:txBody>
                  <a:tcPr marL="9525" marR="9525" marT="9525" marB="0" anchor="ctr"/>
                </a:tc>
                <a:tc>
                  <a:txBody>
                    <a:bodyPr/>
                    <a:lstStyle/>
                    <a:p>
                      <a:pPr algn="ctr" fontAlgn="b"/>
                      <a:r>
                        <a:rPr lang="en-CA" sz="2800" b="0" i="0" u="none" strike="noStrike">
                          <a:solidFill>
                            <a:srgbClr val="000000"/>
                          </a:solidFill>
                          <a:effectLst/>
                          <a:latin typeface="Calibri" panose="020F0502020204030204" pitchFamily="34" charset="0"/>
                        </a:rPr>
                        <a:t>Occurrence</a:t>
                      </a:r>
                    </a:p>
                  </a:txBody>
                  <a:tcPr marL="9525" marR="9525" marT="9525" marB="0" anchor="ctr"/>
                </a:tc>
                <a:tc>
                  <a:txBody>
                    <a:bodyPr/>
                    <a:lstStyle/>
                    <a:p>
                      <a:pPr algn="ctr" fontAlgn="b"/>
                      <a:r>
                        <a:rPr lang="en-CA" sz="2800" b="0" i="0" u="none" strike="noStrike" dirty="0">
                          <a:solidFill>
                            <a:srgbClr val="000000"/>
                          </a:solidFill>
                          <a:effectLst/>
                          <a:latin typeface="Calibri" panose="020F0502020204030204" pitchFamily="34" charset="0"/>
                        </a:rPr>
                        <a:t>Word</a:t>
                      </a:r>
                    </a:p>
                  </a:txBody>
                  <a:tcPr marL="9525" marR="9525" marT="9525" marB="0" anchor="ctr"/>
                </a:tc>
                <a:extLst>
                  <a:ext uri="{0D108BD9-81ED-4DB2-BD59-A6C34878D82A}">
                    <a16:rowId xmlns:a16="http://schemas.microsoft.com/office/drawing/2014/main" val="3913071851"/>
                  </a:ext>
                </a:extLst>
              </a:tr>
              <a:tr h="578358">
                <a:tc>
                  <a:txBody>
                    <a:bodyPr/>
                    <a:lstStyle/>
                    <a:p>
                      <a:pPr algn="ctr" fontAlgn="t"/>
                      <a:r>
                        <a:rPr lang="en-CA" sz="2800" b="0" i="0" u="none" strike="noStrike">
                          <a:solidFill>
                            <a:srgbClr val="060011"/>
                          </a:solidFill>
                          <a:effectLst/>
                          <a:latin typeface="Arial" panose="020B0604020202020204" pitchFamily="34" charset="0"/>
                        </a:rPr>
                        <a:t>101</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provide</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86</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offset</a:t>
                      </a:r>
                    </a:p>
                  </a:txBody>
                  <a:tcPr marL="9525" marR="9525" marT="9525" marB="0" anchor="ctr"/>
                </a:tc>
                <a:extLst>
                  <a:ext uri="{0D108BD9-81ED-4DB2-BD59-A6C34878D82A}">
                    <a16:rowId xmlns:a16="http://schemas.microsoft.com/office/drawing/2014/main" val="2351452392"/>
                  </a:ext>
                </a:extLst>
              </a:tr>
              <a:tr h="578358">
                <a:tc>
                  <a:txBody>
                    <a:bodyPr/>
                    <a:lstStyle/>
                    <a:p>
                      <a:pPr algn="ctr" fontAlgn="t"/>
                      <a:r>
                        <a:rPr lang="en-CA" sz="2800" b="0" i="0" u="none" strike="noStrike">
                          <a:solidFill>
                            <a:srgbClr val="060011"/>
                          </a:solidFill>
                          <a:effectLst/>
                          <a:latin typeface="Arial" panose="020B0604020202020204" pitchFamily="34" charset="0"/>
                        </a:rPr>
                        <a:t>101</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income</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86</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building</a:t>
                      </a:r>
                    </a:p>
                  </a:txBody>
                  <a:tcPr marL="9525" marR="9525" marT="9525" marB="0" anchor="ctr"/>
                </a:tc>
                <a:extLst>
                  <a:ext uri="{0D108BD9-81ED-4DB2-BD59-A6C34878D82A}">
                    <a16:rowId xmlns:a16="http://schemas.microsoft.com/office/drawing/2014/main" val="4070276219"/>
                  </a:ext>
                </a:extLst>
              </a:tr>
              <a:tr h="578358">
                <a:tc>
                  <a:txBody>
                    <a:bodyPr/>
                    <a:lstStyle/>
                    <a:p>
                      <a:pPr algn="ctr" fontAlgn="t"/>
                      <a:r>
                        <a:rPr lang="en-CA" sz="2800" b="0" i="0" u="none" strike="noStrike">
                          <a:solidFill>
                            <a:srgbClr val="060011"/>
                          </a:solidFill>
                          <a:effectLst/>
                          <a:latin typeface="Arial" panose="020B0604020202020204" pitchFamily="34" charset="0"/>
                        </a:rPr>
                        <a:t>101</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support</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86</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expenses</a:t>
                      </a:r>
                    </a:p>
                  </a:txBody>
                  <a:tcPr marL="9525" marR="9525" marT="9525" marB="0" anchor="ctr"/>
                </a:tc>
                <a:extLst>
                  <a:ext uri="{0D108BD9-81ED-4DB2-BD59-A6C34878D82A}">
                    <a16:rowId xmlns:a16="http://schemas.microsoft.com/office/drawing/2014/main" val="1398730375"/>
                  </a:ext>
                </a:extLst>
              </a:tr>
              <a:tr h="578358">
                <a:tc>
                  <a:txBody>
                    <a:bodyPr/>
                    <a:lstStyle/>
                    <a:p>
                      <a:pPr algn="ctr" fontAlgn="t"/>
                      <a:r>
                        <a:rPr lang="en-CA" sz="2800" b="0" i="0" u="none" strike="noStrike">
                          <a:solidFill>
                            <a:srgbClr val="060011"/>
                          </a:solidFill>
                          <a:effectLst/>
                          <a:latin typeface="Arial" panose="020B0604020202020204" pitchFamily="34" charset="0"/>
                        </a:rPr>
                        <a:t>101</a:t>
                      </a:r>
                    </a:p>
                  </a:txBody>
                  <a:tcPr marL="9525" marR="9525" marT="9525" marB="0" anchor="ctr"/>
                </a:tc>
                <a:tc>
                  <a:txBody>
                    <a:bodyPr/>
                    <a:lstStyle/>
                    <a:p>
                      <a:pPr algn="ctr" fontAlgn="t"/>
                      <a:r>
                        <a:rPr lang="en-CA" sz="2800" b="0" i="0" u="none" strike="noStrike" dirty="0">
                          <a:solidFill>
                            <a:srgbClr val="060011"/>
                          </a:solidFill>
                          <a:effectLst/>
                          <a:latin typeface="Arial" panose="020B0604020202020204" pitchFamily="34" charset="0"/>
                        </a:rPr>
                        <a:t>additional</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57</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enough</a:t>
                      </a:r>
                    </a:p>
                  </a:txBody>
                  <a:tcPr marL="9525" marR="9525" marT="9525" marB="0" anchor="ctr"/>
                </a:tc>
                <a:extLst>
                  <a:ext uri="{0D108BD9-81ED-4DB2-BD59-A6C34878D82A}">
                    <a16:rowId xmlns:a16="http://schemas.microsoft.com/office/drawing/2014/main" val="1090778696"/>
                  </a:ext>
                </a:extLst>
              </a:tr>
              <a:tr h="578358">
                <a:tc>
                  <a:txBody>
                    <a:bodyPr/>
                    <a:lstStyle/>
                    <a:p>
                      <a:pPr algn="ctr" fontAlgn="t"/>
                      <a:r>
                        <a:rPr lang="en-CA" sz="2800" b="0" i="0" u="none" strike="noStrike">
                          <a:solidFill>
                            <a:srgbClr val="060011"/>
                          </a:solidFill>
                          <a:effectLst/>
                          <a:latin typeface="Arial" panose="020B0604020202020204" pitchFamily="34" charset="0"/>
                        </a:rPr>
                        <a:t>101</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mission</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57</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pay</a:t>
                      </a:r>
                    </a:p>
                  </a:txBody>
                  <a:tcPr marL="9525" marR="9525" marT="9525" marB="0" anchor="ctr"/>
                </a:tc>
                <a:extLst>
                  <a:ext uri="{0D108BD9-81ED-4DB2-BD59-A6C34878D82A}">
                    <a16:rowId xmlns:a16="http://schemas.microsoft.com/office/drawing/2014/main" val="451365672"/>
                  </a:ext>
                </a:extLst>
              </a:tr>
              <a:tr h="578358">
                <a:tc>
                  <a:txBody>
                    <a:bodyPr/>
                    <a:lstStyle/>
                    <a:p>
                      <a:pPr algn="ctr" fontAlgn="t"/>
                      <a:r>
                        <a:rPr lang="en-CA" sz="2800" b="0" i="0" u="none" strike="noStrike">
                          <a:solidFill>
                            <a:srgbClr val="060011"/>
                          </a:solidFill>
                          <a:effectLst/>
                          <a:latin typeface="Arial" panose="020B0604020202020204" pitchFamily="34" charset="0"/>
                        </a:rPr>
                        <a:t>101</a:t>
                      </a:r>
                    </a:p>
                  </a:txBody>
                  <a:tcPr marL="9525" marR="9525" marT="9525" marB="0" anchor="ctr"/>
                </a:tc>
                <a:tc>
                  <a:txBody>
                    <a:bodyPr/>
                    <a:lstStyle/>
                    <a:p>
                      <a:pPr algn="ctr" fontAlgn="t"/>
                      <a:r>
                        <a:rPr lang="en-CA" sz="2800" b="0" i="0" u="none" strike="noStrike" dirty="0">
                          <a:solidFill>
                            <a:srgbClr val="060011"/>
                          </a:solidFill>
                          <a:effectLst/>
                          <a:latin typeface="Arial" panose="020B0604020202020204" pitchFamily="34" charset="0"/>
                        </a:rPr>
                        <a:t>outreach</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57</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minister</a:t>
                      </a:r>
                    </a:p>
                  </a:txBody>
                  <a:tcPr marL="9525" marR="9525" marT="9525" marB="0" anchor="ctr"/>
                </a:tc>
                <a:extLst>
                  <a:ext uri="{0D108BD9-81ED-4DB2-BD59-A6C34878D82A}">
                    <a16:rowId xmlns:a16="http://schemas.microsoft.com/office/drawing/2014/main" val="978428729"/>
                  </a:ext>
                </a:extLst>
              </a:tr>
              <a:tr h="578358">
                <a:tc>
                  <a:txBody>
                    <a:bodyPr/>
                    <a:lstStyle/>
                    <a:p>
                      <a:pPr algn="ctr" fontAlgn="t"/>
                      <a:r>
                        <a:rPr lang="en-CA" sz="2800" b="0" i="0" u="none" strike="noStrike">
                          <a:solidFill>
                            <a:srgbClr val="060011"/>
                          </a:solidFill>
                          <a:effectLst/>
                          <a:latin typeface="Arial" panose="020B0604020202020204" pitchFamily="34" charset="0"/>
                        </a:rPr>
                        <a:t>101</a:t>
                      </a:r>
                    </a:p>
                  </a:txBody>
                  <a:tcPr marL="9525" marR="9525" marT="9525" marB="0" anchor="ctr"/>
                </a:tc>
                <a:tc>
                  <a:txBody>
                    <a:bodyPr/>
                    <a:lstStyle/>
                    <a:p>
                      <a:pPr algn="ctr" fontAlgn="t"/>
                      <a:r>
                        <a:rPr lang="en-CA" sz="2800" b="0" i="0" u="none" strike="noStrike">
                          <a:solidFill>
                            <a:srgbClr val="060011"/>
                          </a:solidFill>
                          <a:effectLst/>
                          <a:latin typeface="Arial" panose="020B0604020202020204" pitchFamily="34" charset="0"/>
                        </a:rPr>
                        <a:t>programs</a:t>
                      </a:r>
                    </a:p>
                  </a:txBody>
                  <a:tcPr marL="9525" marR="9525" marT="9525" marB="0" anchor="ctr"/>
                </a:tc>
                <a:tc>
                  <a:txBody>
                    <a:bodyPr/>
                    <a:lstStyle/>
                    <a:p>
                      <a:pPr algn="ctr" fontAlgn="b"/>
                      <a:endParaRPr lang="en-CA" sz="2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CA"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46745603"/>
                  </a:ext>
                </a:extLst>
              </a:tr>
            </a:tbl>
          </a:graphicData>
        </a:graphic>
      </p:graphicFrame>
    </p:spTree>
    <p:extLst>
      <p:ext uri="{BB962C8B-B14F-4D97-AF65-F5344CB8AC3E}">
        <p14:creationId xmlns:p14="http://schemas.microsoft.com/office/powerpoint/2010/main" val="457587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Development Profile</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47</a:t>
            </a:fld>
            <a:endParaRPr lang="en-US" sz="1600" dirty="0"/>
          </a:p>
        </p:txBody>
      </p:sp>
      <p:sp>
        <p:nvSpPr>
          <p:cNvPr id="2" name="TextBox 1">
            <a:extLst>
              <a:ext uri="{FF2B5EF4-FFF2-40B4-BE49-F238E27FC236}">
                <a16:creationId xmlns:a16="http://schemas.microsoft.com/office/drawing/2014/main" id="{8F0D4346-DB0F-1537-FE80-4BAAC5ED0C1E}"/>
              </a:ext>
            </a:extLst>
          </p:cNvPr>
          <p:cNvSpPr txBox="1"/>
          <p:nvPr/>
        </p:nvSpPr>
        <p:spPr>
          <a:xfrm>
            <a:off x="1011382" y="1014155"/>
            <a:ext cx="10640291" cy="1107996"/>
          </a:xfrm>
          <a:prstGeom prst="rect">
            <a:avLst/>
          </a:prstGeom>
          <a:noFill/>
        </p:spPr>
        <p:txBody>
          <a:bodyPr wrap="square" rtlCol="0">
            <a:spAutoFit/>
          </a:bodyPr>
          <a:lstStyle/>
          <a:p>
            <a:r>
              <a:rPr lang="en-US" sz="2400" dirty="0">
                <a:latin typeface="Franklin Gothic Book" panose="020B0503020102020204" pitchFamily="34" charset="0"/>
              </a:rPr>
              <a:t>Based on the data and development survey, the typical profile of a congregation that could consider development to preserve their property asset when at risk is:</a:t>
            </a:r>
            <a:endParaRPr lang="en-US" dirty="0">
              <a:latin typeface="Abadi" panose="020B0604020104020204" pitchFamily="34" charset="0"/>
            </a:endParaRPr>
          </a:p>
          <a:p>
            <a:endParaRPr lang="en-CA" dirty="0">
              <a:latin typeface="Abadi" panose="020B0604020104020204" pitchFamily="34" charset="0"/>
            </a:endParaRPr>
          </a:p>
        </p:txBody>
      </p:sp>
      <p:sp>
        <p:nvSpPr>
          <p:cNvPr id="7" name="TextBox 6">
            <a:extLst>
              <a:ext uri="{FF2B5EF4-FFF2-40B4-BE49-F238E27FC236}">
                <a16:creationId xmlns:a16="http://schemas.microsoft.com/office/drawing/2014/main" id="{04709DCD-930B-5A94-E4E7-351A62633391}"/>
              </a:ext>
            </a:extLst>
          </p:cNvPr>
          <p:cNvSpPr txBox="1"/>
          <p:nvPr/>
        </p:nvSpPr>
        <p:spPr>
          <a:xfrm>
            <a:off x="1143000" y="2176463"/>
            <a:ext cx="4729163" cy="3957637"/>
          </a:xfrm>
          <a:prstGeom prst="rect">
            <a:avLst/>
          </a:prstGeom>
          <a:noFill/>
        </p:spPr>
        <p:txBody>
          <a:bodyPr wrap="square" rtlCol="0">
            <a:spAutoFit/>
          </a:bodyPr>
          <a:lstStyle/>
          <a:p>
            <a:endParaRPr lang="en-CA" dirty="0"/>
          </a:p>
        </p:txBody>
      </p:sp>
      <p:sp>
        <p:nvSpPr>
          <p:cNvPr id="9" name="TextBox 8">
            <a:extLst>
              <a:ext uri="{FF2B5EF4-FFF2-40B4-BE49-F238E27FC236}">
                <a16:creationId xmlns:a16="http://schemas.microsoft.com/office/drawing/2014/main" id="{6E8EED86-2665-43E8-B602-EEBF0A90094E}"/>
              </a:ext>
            </a:extLst>
          </p:cNvPr>
          <p:cNvSpPr txBox="1"/>
          <p:nvPr/>
        </p:nvSpPr>
        <p:spPr>
          <a:xfrm>
            <a:off x="6783964" y="2090612"/>
            <a:ext cx="4729163" cy="3957637"/>
          </a:xfrm>
          <a:prstGeom prst="rect">
            <a:avLst/>
          </a:prstGeom>
          <a:noFill/>
        </p:spPr>
        <p:txBody>
          <a:bodyPr wrap="square" rtlCol="0">
            <a:spAutoFit/>
          </a:bodyPr>
          <a:lstStyle/>
          <a:p>
            <a:endParaRPr lang="en-CA" dirty="0"/>
          </a:p>
        </p:txBody>
      </p:sp>
      <p:sp>
        <p:nvSpPr>
          <p:cNvPr id="10" name="TextBox 9">
            <a:extLst>
              <a:ext uri="{FF2B5EF4-FFF2-40B4-BE49-F238E27FC236}">
                <a16:creationId xmlns:a16="http://schemas.microsoft.com/office/drawing/2014/main" id="{DA848325-0AC1-54C9-3395-8C2F23A50E48}"/>
              </a:ext>
            </a:extLst>
          </p:cNvPr>
          <p:cNvSpPr txBox="1"/>
          <p:nvPr/>
        </p:nvSpPr>
        <p:spPr>
          <a:xfrm>
            <a:off x="1466087" y="1967171"/>
            <a:ext cx="10307505"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Expenses exceed revenue by 30%</a:t>
            </a:r>
          </a:p>
          <a:p>
            <a:pPr marL="285750" indent="-285750">
              <a:buFont typeface="Arial" panose="020B0604020202020204" pitchFamily="34" charset="0"/>
              <a:buChar char="•"/>
            </a:pPr>
            <a:r>
              <a:rPr lang="en-US" sz="2400" dirty="0"/>
              <a:t>Cash and long-term reserves total less than 3 times deficit</a:t>
            </a:r>
          </a:p>
          <a:p>
            <a:pPr marL="285750" indent="-285750">
              <a:buFont typeface="Arial" panose="020B0604020202020204" pitchFamily="34" charset="0"/>
              <a:buChar char="•"/>
            </a:pPr>
            <a:r>
              <a:rPr lang="en-US" sz="2400" dirty="0"/>
              <a:t>Deficit three-years in a row</a:t>
            </a:r>
          </a:p>
          <a:p>
            <a:pPr marL="285750" indent="-285750">
              <a:buFont typeface="Arial" panose="020B0604020202020204" pitchFamily="34" charset="0"/>
              <a:buChar char="•"/>
            </a:pPr>
            <a:r>
              <a:rPr lang="en-US" sz="2400" dirty="0"/>
              <a:t>Compensation costs exceed 60% of total revenue</a:t>
            </a:r>
          </a:p>
          <a:p>
            <a:pPr marL="285750" indent="-285750">
              <a:buFont typeface="Arial" panose="020B0604020202020204" pitchFamily="34" charset="0"/>
              <a:buChar char="•"/>
            </a:pPr>
            <a:r>
              <a:rPr lang="en-US" sz="2400" dirty="0"/>
              <a:t>Occupancy costs greater than 30% of total revenue</a:t>
            </a:r>
          </a:p>
          <a:p>
            <a:pPr marL="285750" indent="-285750">
              <a:buFont typeface="Arial" panose="020B0604020202020204" pitchFamily="34" charset="0"/>
              <a:buChar char="•"/>
            </a:pPr>
            <a:r>
              <a:rPr lang="en-US" sz="2400" dirty="0"/>
              <a:t>Attendance &lt; 17% of seating capacity</a:t>
            </a:r>
          </a:p>
          <a:p>
            <a:pPr marL="285750" indent="-285750">
              <a:buFont typeface="Arial" panose="020B0604020202020204" pitchFamily="34" charset="0"/>
              <a:buChar char="•"/>
            </a:pPr>
            <a:r>
              <a:rPr lang="en-US" sz="2400" dirty="0"/>
              <a:t>Enquiries have already been made by developer</a:t>
            </a:r>
          </a:p>
          <a:p>
            <a:pPr marL="285750" indent="-285750">
              <a:buFont typeface="Arial" panose="020B0604020202020204" pitchFamily="34" charset="0"/>
              <a:buChar char="•"/>
            </a:pPr>
            <a:r>
              <a:rPr lang="en-US" sz="2400" dirty="0"/>
              <a:t>The building is in poor condition</a:t>
            </a:r>
          </a:p>
          <a:p>
            <a:pPr marL="285750" indent="-285750">
              <a:buFont typeface="Arial" panose="020B0604020202020204" pitchFamily="34" charset="0"/>
              <a:buChar char="•"/>
            </a:pPr>
            <a:r>
              <a:rPr lang="en-US" sz="2400" dirty="0"/>
              <a:t>The building is under-used</a:t>
            </a:r>
          </a:p>
          <a:p>
            <a:pPr marL="285750" indent="-285750">
              <a:buFont typeface="Arial" panose="020B0604020202020204" pitchFamily="34" charset="0"/>
              <a:buChar char="•"/>
            </a:pPr>
            <a:r>
              <a:rPr lang="en-US" sz="2400" dirty="0"/>
              <a:t>The congregation has extra property that could be sold</a:t>
            </a:r>
          </a:p>
          <a:p>
            <a:pPr marL="285750" indent="-285750">
              <a:buFont typeface="Arial" panose="020B0604020202020204" pitchFamily="34" charset="0"/>
              <a:buChar char="•"/>
            </a:pPr>
            <a:r>
              <a:rPr lang="en-US" sz="2400" dirty="0"/>
              <a:t>The congregation has expressed interest</a:t>
            </a:r>
            <a:endParaRPr lang="en-CA" sz="2400" dirty="0"/>
          </a:p>
        </p:txBody>
      </p:sp>
    </p:spTree>
    <p:extLst>
      <p:ext uri="{BB962C8B-B14F-4D97-AF65-F5344CB8AC3E}">
        <p14:creationId xmlns:p14="http://schemas.microsoft.com/office/powerpoint/2010/main" val="2132171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1A5C8-895B-027F-68E8-0190D837662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829C7DF-9C5B-BE7B-1316-A3AF402B7928}"/>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Conclusions and Recommendations</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37E88718-3F36-4F97-8D5A-DD442376A3CC}"/>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FBA4CA3C-1C3D-D673-428A-2A659DDAB5D8}"/>
              </a:ext>
            </a:extLst>
          </p:cNvPr>
          <p:cNvSpPr>
            <a:spLocks noGrp="1"/>
          </p:cNvSpPr>
          <p:nvPr>
            <p:ph type="sldNum" sz="quarter" idx="12"/>
          </p:nvPr>
        </p:nvSpPr>
        <p:spPr/>
        <p:txBody>
          <a:bodyPr/>
          <a:lstStyle/>
          <a:p>
            <a:fld id="{3A98EE3D-8CD1-4C3F-BD1C-C98C9596463C}" type="slidenum">
              <a:rPr lang="en-US" sz="1600" smtClean="0"/>
              <a:t>48</a:t>
            </a:fld>
            <a:endParaRPr lang="en-US" sz="1600" dirty="0"/>
          </a:p>
        </p:txBody>
      </p:sp>
      <p:sp>
        <p:nvSpPr>
          <p:cNvPr id="2" name="TextBox 1">
            <a:extLst>
              <a:ext uri="{FF2B5EF4-FFF2-40B4-BE49-F238E27FC236}">
                <a16:creationId xmlns:a16="http://schemas.microsoft.com/office/drawing/2014/main" id="{7ED3BB54-652E-B65C-4084-FDFFFB3B2ED8}"/>
              </a:ext>
            </a:extLst>
          </p:cNvPr>
          <p:cNvSpPr txBox="1"/>
          <p:nvPr/>
        </p:nvSpPr>
        <p:spPr>
          <a:xfrm>
            <a:off x="871538" y="1052080"/>
            <a:ext cx="10780135" cy="5124480"/>
          </a:xfrm>
          <a:prstGeom prst="rect">
            <a:avLst/>
          </a:prstGeom>
          <a:noFill/>
        </p:spPr>
        <p:txBody>
          <a:bodyPr wrap="square" rtlCol="0">
            <a:spAutoFit/>
          </a:bodyPr>
          <a:lstStyle/>
          <a:p>
            <a:pPr marL="457200" indent="-457200" algn="l">
              <a:spcAft>
                <a:spcPts val="600"/>
              </a:spcAft>
              <a:buFont typeface="+mj-lt"/>
              <a:buAutoNum type="arabicPeriod"/>
            </a:pPr>
            <a:r>
              <a:rPr lang="en-US" sz="24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Focus on Medium to High-Risk Congregations:  </a:t>
            </a:r>
            <a:r>
              <a:rPr lang="en-US" sz="2400" dirty="0">
                <a:solidFill>
                  <a:srgbClr val="0D0D0D"/>
                </a:solidFill>
                <a:latin typeface="Calibri" panose="020F0502020204030204" pitchFamily="34" charset="0"/>
                <a:ea typeface="Calibri" panose="020F0502020204030204" pitchFamily="34" charset="0"/>
                <a:cs typeface="Calibri" panose="020F0502020204030204" pitchFamily="34" charset="0"/>
              </a:rPr>
              <a:t>From a denominational/presbytery perspective, p</a:t>
            </a:r>
            <a:r>
              <a:rPr lang="en-US" sz="24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rioritize churches that are medium to high-risk, yet have internal capacity and are experiencing growth, considering options such as amalgamation or closure for property availability and investment.</a:t>
            </a:r>
          </a:p>
          <a:p>
            <a:pPr marL="457200" indent="-457200" algn="l">
              <a:spcAft>
                <a:spcPts val="600"/>
              </a:spcAft>
              <a:buFont typeface="+mj-lt"/>
              <a:buAutoNum type="arabicPeriod"/>
            </a:pPr>
            <a:r>
              <a:rPr lang="en-US" sz="24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Consider Property Values in Rural vs. Urban/Suburban Sites:</a:t>
            </a:r>
            <a:r>
              <a:rPr lang="en-US" sz="24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Rural sites may have lower property values, limiting their development capacity, while urban and suburban sites are more likely to support higher density, yield greater value, and have potential for community service inclusion and social impact.</a:t>
            </a:r>
          </a:p>
          <a:p>
            <a:pPr marL="457200" indent="-457200" algn="l">
              <a:spcAft>
                <a:spcPts val="600"/>
              </a:spcAft>
              <a:buFont typeface="+mj-lt"/>
              <a:buAutoNum type="arabicPeriod"/>
            </a:pPr>
            <a:r>
              <a:rPr lang="en-US" sz="24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Attendance Capacity and Risk of Closure:</a:t>
            </a:r>
            <a:r>
              <a:rPr lang="en-US" sz="24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Congregations with average attendances below 20% of capacity are more likely to be at high or medium risk of closure.</a:t>
            </a:r>
          </a:p>
          <a:p>
            <a:pPr marL="457200" indent="-457200" algn="l">
              <a:spcAft>
                <a:spcPts val="600"/>
              </a:spcAft>
              <a:buFont typeface="+mj-lt"/>
              <a:buAutoNum type="arabicPeriod"/>
            </a:pPr>
            <a:r>
              <a:rPr lang="en-US" sz="24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Parking Space as an Indicator:</a:t>
            </a:r>
            <a:r>
              <a:rPr lang="en-US" sz="24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Congregations with more than 30 parking spaces may indicate a property large enough to support development.</a:t>
            </a:r>
          </a:p>
        </p:txBody>
      </p:sp>
      <p:sp>
        <p:nvSpPr>
          <p:cNvPr id="9" name="TextBox 8">
            <a:extLst>
              <a:ext uri="{FF2B5EF4-FFF2-40B4-BE49-F238E27FC236}">
                <a16:creationId xmlns:a16="http://schemas.microsoft.com/office/drawing/2014/main" id="{5A611193-1EEB-D4F3-DE43-B41425FF6BF0}"/>
              </a:ext>
            </a:extLst>
          </p:cNvPr>
          <p:cNvSpPr txBox="1"/>
          <p:nvPr/>
        </p:nvSpPr>
        <p:spPr>
          <a:xfrm>
            <a:off x="6783964" y="2090612"/>
            <a:ext cx="4729163" cy="3957637"/>
          </a:xfrm>
          <a:prstGeom prst="rect">
            <a:avLst/>
          </a:prstGeom>
          <a:noFill/>
        </p:spPr>
        <p:txBody>
          <a:bodyPr wrap="square" rtlCol="0">
            <a:spAutoFit/>
          </a:bodyPr>
          <a:lstStyle/>
          <a:p>
            <a:endParaRPr lang="en-CA" dirty="0"/>
          </a:p>
        </p:txBody>
      </p:sp>
    </p:spTree>
    <p:extLst>
      <p:ext uri="{BB962C8B-B14F-4D97-AF65-F5344CB8AC3E}">
        <p14:creationId xmlns:p14="http://schemas.microsoft.com/office/powerpoint/2010/main" val="691291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Conclusions and Recommendations</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49</a:t>
            </a:fld>
            <a:endParaRPr lang="en-US" sz="1600" dirty="0"/>
          </a:p>
        </p:txBody>
      </p:sp>
      <p:sp>
        <p:nvSpPr>
          <p:cNvPr id="2" name="TextBox 1">
            <a:extLst>
              <a:ext uri="{FF2B5EF4-FFF2-40B4-BE49-F238E27FC236}">
                <a16:creationId xmlns:a16="http://schemas.microsoft.com/office/drawing/2014/main" id="{8F0D4346-DB0F-1537-FE80-4BAAC5ED0C1E}"/>
              </a:ext>
            </a:extLst>
          </p:cNvPr>
          <p:cNvSpPr txBox="1"/>
          <p:nvPr/>
        </p:nvSpPr>
        <p:spPr>
          <a:xfrm>
            <a:off x="871538" y="1233055"/>
            <a:ext cx="10780135" cy="4755148"/>
          </a:xfrm>
          <a:prstGeom prst="rect">
            <a:avLst/>
          </a:prstGeom>
          <a:noFill/>
        </p:spPr>
        <p:txBody>
          <a:bodyPr wrap="square" rtlCol="0">
            <a:spAutoFit/>
          </a:bodyPr>
          <a:lstStyle/>
          <a:p>
            <a:pPr marL="457200" indent="-457200" algn="l">
              <a:spcAft>
                <a:spcPts val="600"/>
              </a:spcAft>
              <a:buFont typeface="+mj-lt"/>
              <a:buAutoNum type="arabicPeriod" startAt="5"/>
            </a:pPr>
            <a:r>
              <a:rPr lang="en-US" sz="24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Previous Developer Inquiries:</a:t>
            </a:r>
            <a:r>
              <a:rPr lang="en-US" sz="24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Past inquiries by developers may suggest significant development capacity and potential.</a:t>
            </a:r>
          </a:p>
          <a:p>
            <a:pPr marL="457200" indent="-457200" algn="l">
              <a:spcAft>
                <a:spcPts val="600"/>
              </a:spcAft>
              <a:buFont typeface="+mj-lt"/>
              <a:buAutoNum type="arabicPeriod" startAt="5"/>
            </a:pPr>
            <a:r>
              <a:rPr lang="en-US" sz="24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Consider Heritage and Zoning Restrictions:</a:t>
            </a:r>
            <a:r>
              <a:rPr lang="en-US" sz="24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While heritage and zoning restrictions may limit development capacity, they don't always present insurmountable challenges.</a:t>
            </a:r>
          </a:p>
          <a:p>
            <a:pPr marL="457200" indent="-457200" algn="l">
              <a:spcAft>
                <a:spcPts val="600"/>
              </a:spcAft>
              <a:buFont typeface="+mj-lt"/>
              <a:buAutoNum type="arabicPeriod" startAt="5"/>
            </a:pPr>
            <a:r>
              <a:rPr lang="en-US" sz="24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Evaluate Building Condition:</a:t>
            </a:r>
            <a:r>
              <a:rPr lang="en-US" sz="24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Under-used buildings in poor condition are likely candidates for redevelopment, but well-used and well-maintained buildings may also be suitable, indicating capacity to manage a development project. </a:t>
            </a:r>
            <a:endParaRPr lang="en-US" sz="24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marL="457200" indent="-457200" algn="l">
              <a:spcAft>
                <a:spcPts val="600"/>
              </a:spcAft>
              <a:buFont typeface="+mj-lt"/>
              <a:buAutoNum type="arabicPeriod" startAt="5"/>
            </a:pPr>
            <a:r>
              <a:rPr lang="en-US" sz="24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Excess Property and Expressions of Interest:</a:t>
            </a:r>
            <a:r>
              <a:rPr lang="en-US" sz="24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Churches with excess property available for sale, expressing interest in development, or actively seeking help for re-engagement are strong candidates. However, caution is needed when dealing with congregations exploring development out of desperation.</a:t>
            </a:r>
          </a:p>
        </p:txBody>
      </p:sp>
    </p:spTree>
    <p:extLst>
      <p:ext uri="{BB962C8B-B14F-4D97-AF65-F5344CB8AC3E}">
        <p14:creationId xmlns:p14="http://schemas.microsoft.com/office/powerpoint/2010/main" val="222252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702975" y="5703"/>
            <a:ext cx="7664874" cy="1325563"/>
          </a:xfrm>
        </p:spPr>
        <p:txBody>
          <a:bodyPr>
            <a:normAutofit/>
          </a:bodyPr>
          <a:lstStyle/>
          <a:p>
            <a:r>
              <a:rPr lang="en-US" sz="6600" dirty="0"/>
              <a:t>Ask Questions  </a:t>
            </a:r>
          </a:p>
        </p:txBody>
      </p:sp>
      <p:sp>
        <p:nvSpPr>
          <p:cNvPr id="5" name="Content Placeholder 4">
            <a:extLst>
              <a:ext uri="{FF2B5EF4-FFF2-40B4-BE49-F238E27FC236}">
                <a16:creationId xmlns:a16="http://schemas.microsoft.com/office/drawing/2014/main" id="{FB73C6FD-71E6-48BB-BED0-250E7547DBE5}"/>
              </a:ext>
            </a:extLst>
          </p:cNvPr>
          <p:cNvSpPr>
            <a:spLocks noGrp="1"/>
          </p:cNvSpPr>
          <p:nvPr>
            <p:ph idx="1"/>
          </p:nvPr>
        </p:nvSpPr>
        <p:spPr>
          <a:xfrm>
            <a:off x="1773936" y="2432304"/>
            <a:ext cx="7817248" cy="4744729"/>
          </a:xfrm>
        </p:spPr>
        <p:txBody>
          <a:bodyPr>
            <a:normAutofit/>
          </a:bodyPr>
          <a:lstStyle/>
          <a:p>
            <a:pPr>
              <a:buFont typeface="Wingdings" panose="05000000000000000000" pitchFamily="2" charset="2"/>
              <a:buChar char="v"/>
            </a:pPr>
            <a:r>
              <a:rPr lang="en-US" sz="3000" dirty="0">
                <a:latin typeface="Roboto" panose="02000000000000000000" pitchFamily="2" charset="0"/>
                <a:ea typeface="Roboto" panose="02000000000000000000" pitchFamily="2" charset="0"/>
              </a:rPr>
              <a:t>Stay muted during presentation</a:t>
            </a:r>
          </a:p>
          <a:p>
            <a:pPr>
              <a:buFont typeface="Wingdings" panose="05000000000000000000" pitchFamily="2" charset="2"/>
              <a:buChar char="v"/>
            </a:pPr>
            <a:r>
              <a:rPr lang="en-US" sz="3000" dirty="0">
                <a:latin typeface="Roboto" panose="02000000000000000000" pitchFamily="2" charset="0"/>
                <a:ea typeface="Roboto" panose="02000000000000000000" pitchFamily="2" charset="0"/>
              </a:rPr>
              <a:t>Use Q&amp;A to </a:t>
            </a:r>
            <a:r>
              <a:rPr lang="en-US" sz="3000" u="sng" dirty="0">
                <a:latin typeface="Roboto" panose="02000000000000000000" pitchFamily="2" charset="0"/>
                <a:ea typeface="Roboto" panose="02000000000000000000" pitchFamily="2" charset="0"/>
              </a:rPr>
              <a:t>ask questions</a:t>
            </a:r>
          </a:p>
          <a:p>
            <a:pPr>
              <a:buFont typeface="Wingdings" panose="05000000000000000000" pitchFamily="2" charset="2"/>
              <a:buChar char="v"/>
            </a:pPr>
            <a:r>
              <a:rPr lang="en-US" sz="3000" dirty="0">
                <a:latin typeface="Roboto" panose="02000000000000000000" pitchFamily="2" charset="0"/>
                <a:ea typeface="Roboto" panose="02000000000000000000" pitchFamily="2" charset="0"/>
              </a:rPr>
              <a:t>Use Chat for comments</a:t>
            </a:r>
          </a:p>
          <a:p>
            <a:pPr>
              <a:buFont typeface="Wingdings" panose="05000000000000000000" pitchFamily="2" charset="2"/>
              <a:buChar char="v"/>
            </a:pPr>
            <a:r>
              <a:rPr lang="en-US" sz="3000" dirty="0">
                <a:latin typeface="Roboto" panose="02000000000000000000" pitchFamily="2" charset="0"/>
                <a:ea typeface="Roboto" panose="02000000000000000000" pitchFamily="2" charset="0"/>
              </a:rPr>
              <a:t>We will unmute for questions and comments at the end. Raise Hand to show you want to speak</a:t>
            </a:r>
          </a:p>
          <a:p>
            <a:endParaRPr lang="en-US" sz="3600" dirty="0">
              <a:latin typeface="Roboto" panose="02000000000000000000" pitchFamily="2" charset="0"/>
              <a:ea typeface="Roboto" panose="02000000000000000000" pitchFamily="2" charset="0"/>
            </a:endParaRPr>
          </a:p>
          <a:p>
            <a:endParaRPr lang="en-US" sz="3600" dirty="0">
              <a:latin typeface="Roboto" panose="02000000000000000000" pitchFamily="2" charset="0"/>
              <a:ea typeface="Roboto" panose="02000000000000000000" pitchFamily="2" charset="0"/>
            </a:endParaRPr>
          </a:p>
        </p:txBody>
      </p:sp>
      <p:sp>
        <p:nvSpPr>
          <p:cNvPr id="9" name="Rectangle 8">
            <a:extLst>
              <a:ext uri="{FF2B5EF4-FFF2-40B4-BE49-F238E27FC236}">
                <a16:creationId xmlns:a16="http://schemas.microsoft.com/office/drawing/2014/main" id="{D30DE219-54D7-4B47-9BA7-1BF662C044C3}"/>
              </a:ext>
            </a:extLst>
          </p:cNvPr>
          <p:cNvSpPr/>
          <p:nvPr/>
        </p:nvSpPr>
        <p:spPr>
          <a:xfrm>
            <a:off x="0" y="1522137"/>
            <a:ext cx="705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3" name="Slide Number Placeholder 2">
            <a:extLst>
              <a:ext uri="{FF2B5EF4-FFF2-40B4-BE49-F238E27FC236}">
                <a16:creationId xmlns:a16="http://schemas.microsoft.com/office/drawing/2014/main" id="{3C7DB401-D53D-6946-BAB3-A36A18D35A39}"/>
              </a:ext>
            </a:extLst>
          </p:cNvPr>
          <p:cNvSpPr>
            <a:spLocks noGrp="1"/>
          </p:cNvSpPr>
          <p:nvPr>
            <p:ph type="sldNum" sz="quarter" idx="12"/>
          </p:nvPr>
        </p:nvSpPr>
        <p:spPr/>
        <p:txBody>
          <a:bodyPr/>
          <a:lstStyle/>
          <a:p>
            <a:fld id="{E0E11A1D-E09C-48F7-8F4C-D8113979A85E}" type="slidenum">
              <a:rPr lang="en-US" smtClean="0"/>
              <a:t>5</a:t>
            </a:fld>
            <a:endParaRPr lang="en-US"/>
          </a:p>
        </p:txBody>
      </p:sp>
      <p:pic>
        <p:nvPicPr>
          <p:cNvPr id="12" name="Picture 11" descr="A person looking at camera&#10;&#10;Description automatically generated">
            <a:extLst>
              <a:ext uri="{FF2B5EF4-FFF2-40B4-BE49-F238E27FC236}">
                <a16:creationId xmlns:a16="http://schemas.microsoft.com/office/drawing/2014/main" id="{4F99ACF0-1113-FD96-ACE5-BB15F70CF73C}"/>
              </a:ext>
            </a:extLst>
          </p:cNvPr>
          <p:cNvPicPr>
            <a:picLocks noChangeAspect="1"/>
          </p:cNvPicPr>
          <p:nvPr/>
        </p:nvPicPr>
        <p:blipFill rotWithShape="1">
          <a:blip r:embed="rId3"/>
          <a:srcRect l="565" t="88002" r="-441" b="5169"/>
          <a:stretch/>
        </p:blipFill>
        <p:spPr bwMode="auto">
          <a:xfrm>
            <a:off x="152717" y="1819915"/>
            <a:ext cx="11886565" cy="456565"/>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A0952421-AD3F-850A-7C2E-328471184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0800" y="250027"/>
            <a:ext cx="1325564" cy="1325564"/>
          </a:xfrm>
          <a:prstGeom prst="rect">
            <a:avLst/>
          </a:prstGeom>
          <a:noFill/>
        </p:spPr>
      </p:pic>
      <p:pic>
        <p:nvPicPr>
          <p:cNvPr id="14" name="Picture 13" descr="A person looking at camera&#10;&#10;Description automatically generated">
            <a:extLst>
              <a:ext uri="{FF2B5EF4-FFF2-40B4-BE49-F238E27FC236}">
                <a16:creationId xmlns:a16="http://schemas.microsoft.com/office/drawing/2014/main" id="{914FB38B-54E9-2F72-6200-7F9C5FB9405B}"/>
              </a:ext>
            </a:extLst>
          </p:cNvPr>
          <p:cNvPicPr>
            <a:picLocks noChangeAspect="1"/>
          </p:cNvPicPr>
          <p:nvPr/>
        </p:nvPicPr>
        <p:blipFill rotWithShape="1">
          <a:blip r:embed="rId3"/>
          <a:srcRect l="24875" t="87903" r="68522" b="5124"/>
          <a:stretch/>
        </p:blipFill>
        <p:spPr bwMode="auto">
          <a:xfrm>
            <a:off x="8302700" y="2461699"/>
            <a:ext cx="1609344" cy="954746"/>
          </a:xfrm>
          <a:prstGeom prst="rect">
            <a:avLst/>
          </a:prstGeom>
          <a:ln>
            <a:noFill/>
          </a:ln>
          <a:extLst>
            <a:ext uri="{53640926-AAD7-44D8-BBD7-CCE9431645EC}">
              <a14:shadowObscured xmlns:a14="http://schemas.microsoft.com/office/drawing/2010/main"/>
            </a:ext>
          </a:extLst>
        </p:spPr>
      </p:pic>
      <p:pic>
        <p:nvPicPr>
          <p:cNvPr id="15" name="Picture 14" descr="A person looking at camera&#10;&#10;Description automatically generated">
            <a:extLst>
              <a:ext uri="{FF2B5EF4-FFF2-40B4-BE49-F238E27FC236}">
                <a16:creationId xmlns:a16="http://schemas.microsoft.com/office/drawing/2014/main" id="{C1260CCE-1522-511E-B07A-41B68367BD82}"/>
              </a:ext>
            </a:extLst>
          </p:cNvPr>
          <p:cNvPicPr>
            <a:picLocks noChangeAspect="1"/>
          </p:cNvPicPr>
          <p:nvPr/>
        </p:nvPicPr>
        <p:blipFill rotWithShape="1">
          <a:blip r:embed="rId3"/>
          <a:srcRect l="31807" t="88003" r="62046" b="5168"/>
          <a:stretch/>
        </p:blipFill>
        <p:spPr bwMode="auto">
          <a:xfrm>
            <a:off x="8302700" y="3748758"/>
            <a:ext cx="1685042" cy="1051689"/>
          </a:xfrm>
          <a:prstGeom prst="rect">
            <a:avLst/>
          </a:prstGeom>
          <a:ln>
            <a:noFill/>
          </a:ln>
          <a:extLst>
            <a:ext uri="{53640926-AAD7-44D8-BBD7-CCE9431645EC}">
              <a14:shadowObscured xmlns:a14="http://schemas.microsoft.com/office/drawing/2010/main"/>
            </a:ext>
          </a:extLst>
        </p:spPr>
      </p:pic>
      <p:pic>
        <p:nvPicPr>
          <p:cNvPr id="16" name="Picture 15" descr="A person looking at camera&#10;&#10;Description automatically generated">
            <a:extLst>
              <a:ext uri="{FF2B5EF4-FFF2-40B4-BE49-F238E27FC236}">
                <a16:creationId xmlns:a16="http://schemas.microsoft.com/office/drawing/2014/main" id="{BF398D2D-36D3-C299-EB9B-EBB83DA5F4BD}"/>
              </a:ext>
            </a:extLst>
          </p:cNvPr>
          <p:cNvPicPr>
            <a:picLocks noChangeAspect="1"/>
          </p:cNvPicPr>
          <p:nvPr/>
        </p:nvPicPr>
        <p:blipFill rotWithShape="1">
          <a:blip r:embed="rId3"/>
          <a:srcRect l="57646" t="87941" r="35967" b="4649"/>
          <a:stretch/>
        </p:blipFill>
        <p:spPr bwMode="auto">
          <a:xfrm>
            <a:off x="9285100" y="5132760"/>
            <a:ext cx="1708482" cy="11130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582107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523220"/>
          </a:xfrm>
          <a:prstGeom prst="rect">
            <a:avLst/>
          </a:prstGeom>
          <a:solidFill>
            <a:schemeClr val="tx1"/>
          </a:solidFill>
        </p:spPr>
        <p:txBody>
          <a:bodyPr wrap="square" rtlCol="0">
            <a:spAutoFit/>
          </a:bodyPr>
          <a:lstStyle/>
          <a:p>
            <a:r>
              <a:rPr lang="en-US" sz="2800" dirty="0"/>
              <a:t>        </a:t>
            </a:r>
            <a:r>
              <a:rPr lang="en-US" sz="2800" dirty="0">
                <a:solidFill>
                  <a:schemeClr val="bg1">
                    <a:lumMod val="85000"/>
                  </a:schemeClr>
                </a:solidFill>
              </a:rPr>
              <a:t>Conclusions and Recommendations</a:t>
            </a:r>
            <a:endParaRPr lang="en-CA" sz="2800" dirty="0">
              <a:solidFill>
                <a:schemeClr val="bg1">
                  <a:lumMod val="85000"/>
                </a:schemeClr>
              </a:solidFill>
            </a:endParaRPr>
          </a:p>
        </p:txBody>
      </p:sp>
      <p:pic>
        <p:nvPicPr>
          <p:cNvPr id="6" name="Picture 5">
            <a:extLst>
              <a:ext uri="{FF2B5EF4-FFF2-40B4-BE49-F238E27FC236}">
                <a16:creationId xmlns:a16="http://schemas.microsoft.com/office/drawing/2014/main" id="{EFE21EA4-C3C9-F6BC-F970-5FE207F1CD45}"/>
              </a:ext>
            </a:extLst>
          </p:cNvPr>
          <p:cNvPicPr>
            <a:picLocks noChangeAspect="1"/>
          </p:cNvPicPr>
          <p:nvPr/>
        </p:nvPicPr>
        <p:blipFill>
          <a:blip r:embed="rId2"/>
          <a:stretch>
            <a:fillRect/>
          </a:stretch>
        </p:blipFill>
        <p:spPr>
          <a:xfrm>
            <a:off x="10667568" y="448260"/>
            <a:ext cx="845559" cy="414489"/>
          </a:xfrm>
          <a:prstGeom prst="rect">
            <a:avLst/>
          </a:prstGeom>
        </p:spPr>
      </p:pic>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50</a:t>
            </a:fld>
            <a:endParaRPr lang="en-US" sz="1600" dirty="0"/>
          </a:p>
        </p:txBody>
      </p:sp>
      <p:sp>
        <p:nvSpPr>
          <p:cNvPr id="2" name="TextBox 1">
            <a:extLst>
              <a:ext uri="{FF2B5EF4-FFF2-40B4-BE49-F238E27FC236}">
                <a16:creationId xmlns:a16="http://schemas.microsoft.com/office/drawing/2014/main" id="{8F0D4346-DB0F-1537-FE80-4BAAC5ED0C1E}"/>
              </a:ext>
            </a:extLst>
          </p:cNvPr>
          <p:cNvSpPr txBox="1"/>
          <p:nvPr/>
        </p:nvSpPr>
        <p:spPr>
          <a:xfrm>
            <a:off x="871538" y="1233055"/>
            <a:ext cx="10780135" cy="5416868"/>
          </a:xfrm>
          <a:prstGeom prst="rect">
            <a:avLst/>
          </a:prstGeom>
          <a:noFill/>
        </p:spPr>
        <p:txBody>
          <a:bodyPr wrap="square" rtlCol="0">
            <a:spAutoFit/>
          </a:bodyPr>
          <a:lstStyle/>
          <a:p>
            <a:pPr algn="l">
              <a:spcAft>
                <a:spcPts val="1800"/>
              </a:spcAft>
            </a:pPr>
            <a:r>
              <a:rPr lang="en-US" sz="32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We would encourage the denomination/presbytery to consider a number of competing factors when discerning if or how much to invest in assisting congregations in the development process.  </a:t>
            </a:r>
          </a:p>
          <a:p>
            <a:pPr marL="971550" lvl="1" indent="-514350">
              <a:spcAft>
                <a:spcPts val="600"/>
              </a:spcAft>
              <a:buFont typeface="+mj-lt"/>
              <a:buAutoNum type="arabicPeriod"/>
            </a:pPr>
            <a:r>
              <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Medium to high</a:t>
            </a: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a:t>
            </a:r>
            <a:r>
              <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risk congregations</a:t>
            </a:r>
          </a:p>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Potential financial yields</a:t>
            </a:r>
          </a:p>
          <a:p>
            <a:pPr marL="971550" lvl="1" indent="-514350">
              <a:spcAft>
                <a:spcPts val="600"/>
              </a:spcAft>
              <a:buFont typeface="+mj-lt"/>
              <a:buAutoNum type="arabicPeriod"/>
            </a:pPr>
            <a:r>
              <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Current or potential degree of social impact</a:t>
            </a:r>
          </a:p>
          <a:p>
            <a:pPr marL="971550" lvl="1" indent="-514350">
              <a:spcAft>
                <a:spcPts val="600"/>
              </a:spcAft>
              <a:buFont typeface="+mj-lt"/>
              <a:buAutoNum type="arabicPeriod"/>
            </a:pPr>
            <a:r>
              <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Neighbourhood demographic shifts</a:t>
            </a:r>
          </a:p>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Expressed interest in development</a:t>
            </a:r>
          </a:p>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Capacity and readiness to move forward with a development plan.</a:t>
            </a:r>
            <a:endPar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6008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E642-3578-9E47-B8A7-4E13816A0A86}"/>
              </a:ext>
            </a:extLst>
          </p:cNvPr>
          <p:cNvSpPr txBox="1"/>
          <p:nvPr/>
        </p:nvSpPr>
        <p:spPr>
          <a:xfrm>
            <a:off x="0" y="393895"/>
            <a:ext cx="12192000" cy="923330"/>
          </a:xfrm>
          <a:prstGeom prst="rect">
            <a:avLst/>
          </a:prstGeom>
          <a:solidFill>
            <a:schemeClr val="tx1"/>
          </a:solidFill>
        </p:spPr>
        <p:txBody>
          <a:bodyPr wrap="square" rtlCol="0">
            <a:spAutoFit/>
          </a:bodyPr>
          <a:lstStyle/>
          <a:p>
            <a:r>
              <a:rPr lang="en-US" sz="2800" dirty="0"/>
              <a:t>       </a:t>
            </a:r>
            <a:r>
              <a:rPr lang="en-US" sz="5400" dirty="0"/>
              <a:t> </a:t>
            </a:r>
            <a:r>
              <a:rPr lang="en-US" sz="5400" dirty="0">
                <a:solidFill>
                  <a:schemeClr val="bg1">
                    <a:lumMod val="85000"/>
                  </a:schemeClr>
                </a:solidFill>
              </a:rPr>
              <a:t>Next Steps</a:t>
            </a:r>
            <a:endParaRPr lang="en-CA" sz="5400" dirty="0">
              <a:solidFill>
                <a:schemeClr val="bg1">
                  <a:lumMod val="85000"/>
                </a:schemeClr>
              </a:solidFill>
            </a:endParaRPr>
          </a:p>
        </p:txBody>
      </p:sp>
      <p:sp>
        <p:nvSpPr>
          <p:cNvPr id="8" name="Slide Number Placeholder 7">
            <a:extLst>
              <a:ext uri="{FF2B5EF4-FFF2-40B4-BE49-F238E27FC236}">
                <a16:creationId xmlns:a16="http://schemas.microsoft.com/office/drawing/2014/main" id="{3FD01C88-3155-1968-9794-15CE06C2302D}"/>
              </a:ext>
            </a:extLst>
          </p:cNvPr>
          <p:cNvSpPr>
            <a:spLocks noGrp="1"/>
          </p:cNvSpPr>
          <p:nvPr>
            <p:ph type="sldNum" sz="quarter" idx="12"/>
          </p:nvPr>
        </p:nvSpPr>
        <p:spPr/>
        <p:txBody>
          <a:bodyPr/>
          <a:lstStyle/>
          <a:p>
            <a:fld id="{3A98EE3D-8CD1-4C3F-BD1C-C98C9596463C}" type="slidenum">
              <a:rPr lang="en-US" sz="1600" smtClean="0"/>
              <a:t>51</a:t>
            </a:fld>
            <a:endParaRPr lang="en-US" sz="1600" dirty="0"/>
          </a:p>
        </p:txBody>
      </p:sp>
      <p:sp>
        <p:nvSpPr>
          <p:cNvPr id="2" name="TextBox 1">
            <a:extLst>
              <a:ext uri="{FF2B5EF4-FFF2-40B4-BE49-F238E27FC236}">
                <a16:creationId xmlns:a16="http://schemas.microsoft.com/office/drawing/2014/main" id="{8F0D4346-DB0F-1537-FE80-4BAAC5ED0C1E}"/>
              </a:ext>
            </a:extLst>
          </p:cNvPr>
          <p:cNvSpPr txBox="1"/>
          <p:nvPr/>
        </p:nvSpPr>
        <p:spPr>
          <a:xfrm>
            <a:off x="705932" y="1212532"/>
            <a:ext cx="10780135" cy="1323439"/>
          </a:xfrm>
          <a:prstGeom prst="rect">
            <a:avLst/>
          </a:prstGeom>
          <a:noFill/>
        </p:spPr>
        <p:txBody>
          <a:bodyPr wrap="square" rtlCol="0">
            <a:spAutoFit/>
          </a:bodyPr>
          <a:lstStyle/>
          <a:p>
            <a:pPr algn="l">
              <a:spcAft>
                <a:spcPts val="1800"/>
              </a:spcAft>
            </a:pPr>
            <a:endPar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7799917-E496-A1A8-CB1E-C2700E46E26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04429" y="1415402"/>
            <a:ext cx="2404123" cy="2404123"/>
          </a:xfrm>
          <a:prstGeom prst="rect">
            <a:avLst/>
          </a:prstGeom>
        </p:spPr>
      </p:pic>
      <p:sp>
        <p:nvSpPr>
          <p:cNvPr id="5" name="TextBox 4">
            <a:extLst>
              <a:ext uri="{FF2B5EF4-FFF2-40B4-BE49-F238E27FC236}">
                <a16:creationId xmlns:a16="http://schemas.microsoft.com/office/drawing/2014/main" id="{7F4786EF-A0C8-1977-DA51-249D954C88F5}"/>
              </a:ext>
            </a:extLst>
          </p:cNvPr>
          <p:cNvSpPr txBox="1"/>
          <p:nvPr/>
        </p:nvSpPr>
        <p:spPr>
          <a:xfrm>
            <a:off x="823913" y="2091094"/>
            <a:ext cx="10780135" cy="4139595"/>
          </a:xfrm>
          <a:prstGeom prst="rect">
            <a:avLst/>
          </a:prstGeom>
          <a:noFill/>
        </p:spPr>
        <p:txBody>
          <a:bodyPr wrap="square" rtlCol="0">
            <a:spAutoFit/>
          </a:bodyPr>
          <a:lstStyle/>
          <a:p>
            <a:pPr marL="971550" lvl="1" indent="-514350">
              <a:spcAft>
                <a:spcPts val="600"/>
              </a:spcAft>
              <a:buFont typeface="+mj-lt"/>
              <a:buAutoNum type="arabicPeriod"/>
            </a:pPr>
            <a:r>
              <a:rPr lang="en-US" sz="28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Providing data to Presbyteries &amp; Congregations</a:t>
            </a:r>
          </a:p>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Gathering &amp; Disseminating More Information </a:t>
            </a:r>
          </a:p>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Identifying Funding</a:t>
            </a:r>
          </a:p>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Sharing Case Studies</a:t>
            </a:r>
          </a:p>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Supporting Conversations </a:t>
            </a:r>
          </a:p>
          <a:p>
            <a:pPr marL="971550" lvl="1" indent="-514350">
              <a:spcAft>
                <a:spcPts val="600"/>
              </a:spcAft>
              <a:buFont typeface="+mj-lt"/>
              <a:buAutoNum type="arabicPeriod"/>
            </a:pPr>
            <a:r>
              <a:rPr lang="en-US" sz="2800" dirty="0">
                <a:solidFill>
                  <a:srgbClr val="0D0D0D"/>
                </a:solidFill>
                <a:latin typeface="Calibri" panose="020F0502020204030204" pitchFamily="34" charset="0"/>
                <a:ea typeface="Calibri" panose="020F0502020204030204" pitchFamily="34" charset="0"/>
                <a:cs typeface="Calibri" panose="020F0502020204030204" pitchFamily="34" charset="0"/>
              </a:rPr>
              <a:t>May 2025 – Ecumenical Event in Ontario (Re-imagining Church Properties)</a:t>
            </a: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l">
              <a:spcAft>
                <a:spcPts val="600"/>
              </a:spcAft>
              <a:buFont typeface="+mj-lt"/>
              <a:buAutoNum type="arabicPeriod"/>
            </a:pPr>
            <a:endParaRPr lang="en-US" sz="16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089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339BE-5417-4762-8062-98EBF3EC98EC}"/>
              </a:ext>
            </a:extLst>
          </p:cNvPr>
          <p:cNvSpPr>
            <a:spLocks noGrp="1"/>
          </p:cNvSpPr>
          <p:nvPr>
            <p:ph type="title"/>
          </p:nvPr>
        </p:nvSpPr>
        <p:spPr>
          <a:xfrm>
            <a:off x="1097279" y="365125"/>
            <a:ext cx="10256521" cy="1325563"/>
          </a:xfrm>
        </p:spPr>
        <p:txBody>
          <a:bodyPr/>
          <a:lstStyle/>
          <a:p>
            <a:r>
              <a:rPr lang="en-US" dirty="0"/>
              <a:t>Contact Info</a:t>
            </a:r>
          </a:p>
        </p:txBody>
      </p:sp>
      <p:pic>
        <p:nvPicPr>
          <p:cNvPr id="13" name="Picture 12">
            <a:extLst>
              <a:ext uri="{FF2B5EF4-FFF2-40B4-BE49-F238E27FC236}">
                <a16:creationId xmlns:a16="http://schemas.microsoft.com/office/drawing/2014/main" id="{7A9D89BC-B4A4-4AAA-8F90-97B78F8FA7F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9150" y="4426481"/>
            <a:ext cx="1644650" cy="1644650"/>
          </a:xfrm>
          <a:prstGeom prst="rect">
            <a:avLst/>
          </a:prstGeom>
        </p:spPr>
      </p:pic>
      <p:sp>
        <p:nvSpPr>
          <p:cNvPr id="2" name="Slide Number Placeholder 1">
            <a:extLst>
              <a:ext uri="{FF2B5EF4-FFF2-40B4-BE49-F238E27FC236}">
                <a16:creationId xmlns:a16="http://schemas.microsoft.com/office/drawing/2014/main" id="{E6C89691-4169-ED48-B1C7-15A18E74D455}"/>
              </a:ext>
            </a:extLst>
          </p:cNvPr>
          <p:cNvSpPr>
            <a:spLocks noGrp="1"/>
          </p:cNvSpPr>
          <p:nvPr>
            <p:ph type="sldNum" sz="quarter" idx="12"/>
          </p:nvPr>
        </p:nvSpPr>
        <p:spPr/>
        <p:txBody>
          <a:bodyPr/>
          <a:lstStyle/>
          <a:p>
            <a:fld id="{E0E11A1D-E09C-48F7-8F4C-D8113979A85E}" type="slidenum">
              <a:rPr lang="en-US" smtClean="0"/>
              <a:t>52</a:t>
            </a:fld>
            <a:endParaRPr lang="en-US"/>
          </a:p>
        </p:txBody>
      </p:sp>
      <p:sp>
        <p:nvSpPr>
          <p:cNvPr id="4" name="Content Placeholder 3">
            <a:extLst>
              <a:ext uri="{FF2B5EF4-FFF2-40B4-BE49-F238E27FC236}">
                <a16:creationId xmlns:a16="http://schemas.microsoft.com/office/drawing/2014/main" id="{DABFA8CB-54E8-5922-4617-BCF6E4AFD144}"/>
              </a:ext>
            </a:extLst>
          </p:cNvPr>
          <p:cNvSpPr>
            <a:spLocks noGrp="1"/>
          </p:cNvSpPr>
          <p:nvPr>
            <p:ph sz="half" idx="1"/>
          </p:nvPr>
        </p:nvSpPr>
        <p:spPr>
          <a:xfrm>
            <a:off x="1097279" y="2324630"/>
            <a:ext cx="7775235" cy="3810993"/>
          </a:xfrm>
        </p:spPr>
        <p:txBody>
          <a:bodyPr>
            <a:normAutofit lnSpcReduction="10000"/>
          </a:bodyPr>
          <a:lstStyle/>
          <a:p>
            <a:pPr marL="0" marR="0">
              <a:spcBef>
                <a:spcPts val="0"/>
              </a:spcBef>
              <a:spcAft>
                <a:spcPts val="0"/>
              </a:spcAft>
            </a:pPr>
            <a:r>
              <a:rPr lang="en-US" sz="4000" b="1"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Karen Plater</a:t>
            </a:r>
            <a:endParaRPr lang="en-US" sz="4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400" kern="0" dirty="0">
                <a:effectLst/>
                <a:latin typeface="Aptos" panose="020B0004020202020204" pitchFamily="34" charset="0"/>
                <a:ea typeface="Times New Roman" panose="02020603050405020304" pitchFamily="18" charset="0"/>
                <a:cs typeface="Times New Roman" panose="02020603050405020304" pitchFamily="18" charset="0"/>
              </a:rPr>
              <a:t>Associate Secretary</a:t>
            </a:r>
          </a:p>
          <a:p>
            <a:pPr marL="0" marR="0">
              <a:spcBef>
                <a:spcPts val="0"/>
              </a:spcBef>
              <a:spcAft>
                <a:spcPts val="0"/>
              </a:spcAft>
            </a:pPr>
            <a:r>
              <a:rPr lang="en-US" sz="2400" kern="0" dirty="0">
                <a:effectLst/>
                <a:latin typeface="Aptos" panose="020B0004020202020204" pitchFamily="34" charset="0"/>
                <a:ea typeface="Times New Roman" panose="02020603050405020304" pitchFamily="18" charset="0"/>
                <a:cs typeface="Times New Roman" panose="02020603050405020304" pitchFamily="18" charset="0"/>
              </a:rPr>
              <a:t> Stewardship &amp; Planned Giving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400" kern="0" dirty="0">
                <a:effectLst/>
                <a:latin typeface="Aptos" panose="020B0004020202020204" pitchFamily="34" charset="0"/>
                <a:ea typeface="Times New Roman" panose="02020603050405020304" pitchFamily="18" charset="0"/>
                <a:cs typeface="Times New Roman" panose="02020603050405020304" pitchFamily="18" charset="0"/>
              </a:rPr>
              <a:t>The Presbyterian Church in Canada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400" kern="0" dirty="0">
                <a:effectLst/>
                <a:latin typeface="Aptos" panose="020B0004020202020204" pitchFamily="34" charset="0"/>
                <a:ea typeface="Times New Roman" panose="02020603050405020304" pitchFamily="18" charset="0"/>
                <a:cs typeface="Times New Roman" panose="02020603050405020304" pitchFamily="18" charset="0"/>
              </a:rPr>
              <a:t>50 Wynford Dr.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400" kern="0" dirty="0">
                <a:effectLst/>
                <a:latin typeface="Aptos" panose="020B0004020202020204" pitchFamily="34" charset="0"/>
                <a:ea typeface="Times New Roman" panose="02020603050405020304" pitchFamily="18" charset="0"/>
                <a:cs typeface="Times New Roman" panose="02020603050405020304" pitchFamily="18" charset="0"/>
              </a:rPr>
              <a:t>Toronto, ON  M3C 1J7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400" kern="0" dirty="0">
                <a:effectLst/>
                <a:latin typeface="Aptos" panose="020B0004020202020204" pitchFamily="34" charset="0"/>
                <a:ea typeface="Times New Roman" panose="02020603050405020304" pitchFamily="18" charset="0"/>
                <a:cs typeface="Times New Roman" panose="02020603050405020304" pitchFamily="18" charset="0"/>
              </a:rPr>
              <a:t>Phone: 416-441-1111 x272  or 1-800-619-7301 x272</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400" kern="0" dirty="0">
                <a:effectLst/>
                <a:latin typeface="Aptos" panose="020B0004020202020204" pitchFamily="34" charset="0"/>
                <a:ea typeface="Times New Roman" panose="02020603050405020304" pitchFamily="18" charset="0"/>
                <a:cs typeface="Times New Roman" panose="02020603050405020304" pitchFamily="18" charset="0"/>
              </a:rPr>
              <a:t>Fax: 416-441-2825</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400" u="sng" kern="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4"/>
              </a:rPr>
              <a:t>kplater@presbyterian.ca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A person standing in front of a podium&#10;&#10;Description automatically generated">
            <a:extLst>
              <a:ext uri="{FF2B5EF4-FFF2-40B4-BE49-F238E27FC236}">
                <a16:creationId xmlns:a16="http://schemas.microsoft.com/office/drawing/2014/main" id="{124552BA-1ABC-79FF-1A22-BD58AB3F7E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5539" y="333906"/>
            <a:ext cx="5645171"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339BE-5417-4762-8062-98EBF3EC98EC}"/>
              </a:ext>
            </a:extLst>
          </p:cNvPr>
          <p:cNvSpPr>
            <a:spLocks noGrp="1"/>
          </p:cNvSpPr>
          <p:nvPr>
            <p:ph type="title"/>
          </p:nvPr>
        </p:nvSpPr>
        <p:spPr>
          <a:xfrm>
            <a:off x="1097279" y="365125"/>
            <a:ext cx="10256521" cy="1325563"/>
          </a:xfrm>
        </p:spPr>
        <p:txBody>
          <a:bodyPr/>
          <a:lstStyle/>
          <a:p>
            <a:r>
              <a:rPr lang="en-US" dirty="0"/>
              <a:t>Contact Info</a:t>
            </a:r>
          </a:p>
        </p:txBody>
      </p:sp>
      <p:sp>
        <p:nvSpPr>
          <p:cNvPr id="2" name="Slide Number Placeholder 1">
            <a:extLst>
              <a:ext uri="{FF2B5EF4-FFF2-40B4-BE49-F238E27FC236}">
                <a16:creationId xmlns:a16="http://schemas.microsoft.com/office/drawing/2014/main" id="{E6C89691-4169-ED48-B1C7-15A18E74D455}"/>
              </a:ext>
            </a:extLst>
          </p:cNvPr>
          <p:cNvSpPr>
            <a:spLocks noGrp="1"/>
          </p:cNvSpPr>
          <p:nvPr>
            <p:ph type="sldNum" sz="quarter" idx="12"/>
          </p:nvPr>
        </p:nvSpPr>
        <p:spPr/>
        <p:txBody>
          <a:bodyPr/>
          <a:lstStyle/>
          <a:p>
            <a:fld id="{E0E11A1D-E09C-48F7-8F4C-D8113979A85E}" type="slidenum">
              <a:rPr lang="en-US" smtClean="0"/>
              <a:t>53</a:t>
            </a:fld>
            <a:endParaRPr lang="en-US"/>
          </a:p>
        </p:txBody>
      </p:sp>
      <p:sp>
        <p:nvSpPr>
          <p:cNvPr id="4" name="Content Placeholder 3">
            <a:extLst>
              <a:ext uri="{FF2B5EF4-FFF2-40B4-BE49-F238E27FC236}">
                <a16:creationId xmlns:a16="http://schemas.microsoft.com/office/drawing/2014/main" id="{DABFA8CB-54E8-5922-4617-BCF6E4AFD144}"/>
              </a:ext>
            </a:extLst>
          </p:cNvPr>
          <p:cNvSpPr>
            <a:spLocks noGrp="1"/>
          </p:cNvSpPr>
          <p:nvPr>
            <p:ph sz="half" idx="1"/>
          </p:nvPr>
        </p:nvSpPr>
        <p:spPr>
          <a:xfrm>
            <a:off x="1097279" y="2120900"/>
            <a:ext cx="7446646" cy="3289300"/>
          </a:xfrm>
        </p:spPr>
        <p:txBody>
          <a:bodyPr>
            <a:normAutofit/>
          </a:bodyPr>
          <a:lstStyle/>
          <a:p>
            <a:pPr marL="0" marR="0">
              <a:spcBef>
                <a:spcPts val="0"/>
              </a:spcBef>
              <a:spcAft>
                <a:spcPts val="0"/>
              </a:spcAft>
            </a:pPr>
            <a:r>
              <a:rPr lang="en-US" sz="3200" b="1"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Dr. Mike Wood Daly</a:t>
            </a:r>
          </a:p>
          <a:p>
            <a:pPr marL="0" marR="0">
              <a:spcBef>
                <a:spcPts val="0"/>
              </a:spcBef>
              <a:spcAft>
                <a:spcPts val="0"/>
              </a:spcAft>
            </a:pPr>
            <a:r>
              <a:rPr lang="en-US" sz="3200" b="1" kern="0" dirty="0">
                <a:solidFill>
                  <a:schemeClr val="tx1"/>
                </a:solidFill>
                <a:latin typeface="Aptos" panose="020B0004020202020204" pitchFamily="34" charset="0"/>
                <a:ea typeface="Aptos" panose="020B0004020202020204" pitchFamily="34" charset="0"/>
                <a:cs typeface="Times New Roman" panose="02020603050405020304" pitchFamily="18" charset="0"/>
              </a:rPr>
              <a:t>Sphaera Research  / Halo Canada</a:t>
            </a:r>
          </a:p>
          <a:p>
            <a:pPr marL="0" marR="0">
              <a:spcBef>
                <a:spcPts val="0"/>
              </a:spcBef>
              <a:spcAft>
                <a:spcPts val="0"/>
              </a:spcAft>
            </a:pPr>
            <a:r>
              <a:rPr lang="en-US" sz="3200" b="1" kern="0" dirty="0">
                <a:solidFill>
                  <a:schemeClr val="tx1"/>
                </a:solidFill>
                <a:latin typeface="Aptos" panose="020B0004020202020204" pitchFamily="34" charset="0"/>
                <a:ea typeface="Aptos" panose="020B0004020202020204" pitchFamily="34" charset="0"/>
                <a:cs typeface="Times New Roman" panose="02020603050405020304" pitchFamily="18" charset="0"/>
                <a:hlinkClick r:id="rId3"/>
              </a:rPr>
              <a:t>s</a:t>
            </a:r>
            <a:r>
              <a:rPr lang="en-US" sz="3200" b="1" kern="0" dirty="0">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3"/>
              </a:rPr>
              <a:t>phaera.research@gmail</a:t>
            </a:r>
            <a:r>
              <a:rPr lang="en-US" sz="3200" b="1" kern="0" dirty="0">
                <a:solidFill>
                  <a:schemeClr val="tx1"/>
                </a:solidFill>
                <a:latin typeface="Aptos" panose="020B0004020202020204" pitchFamily="34" charset="0"/>
                <a:ea typeface="Aptos" panose="020B0004020202020204" pitchFamily="34" charset="0"/>
                <a:cs typeface="Times New Roman" panose="02020603050405020304" pitchFamily="18" charset="0"/>
                <a:hlinkClick r:id="rId3"/>
              </a:rPr>
              <a:t>.com</a:t>
            </a:r>
            <a:endParaRPr lang="en-US" sz="3200" b="1" kern="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3200" b="1" kern="0" dirty="0">
                <a:solidFill>
                  <a:schemeClr val="tx1"/>
                </a:solidFill>
                <a:latin typeface="Aptos" panose="020B0004020202020204" pitchFamily="34" charset="0"/>
                <a:ea typeface="Aptos" panose="020B0004020202020204" pitchFamily="34" charset="0"/>
                <a:cs typeface="Times New Roman" panose="02020603050405020304" pitchFamily="18" charset="0"/>
                <a:hlinkClick r:id="rId4"/>
              </a:rPr>
              <a:t>halocanadaproject@gmail.com</a:t>
            </a:r>
            <a:endParaRPr lang="en-US" sz="3200" b="1" kern="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3200" b="1" kern="0" dirty="0">
                <a:solidFill>
                  <a:schemeClr val="tx1"/>
                </a:solidFill>
                <a:latin typeface="Aptos" panose="020B0004020202020204" pitchFamily="34" charset="0"/>
                <a:ea typeface="Aptos" panose="020B0004020202020204" pitchFamily="34" charset="0"/>
                <a:cs typeface="Times New Roman" panose="02020603050405020304" pitchFamily="18" charset="0"/>
              </a:rPr>
              <a:t>647-529-8370</a:t>
            </a:r>
          </a:p>
          <a:p>
            <a:pPr marL="0" marR="0">
              <a:spcBef>
                <a:spcPts val="0"/>
              </a:spcBef>
              <a:spcAft>
                <a:spcPts val="0"/>
              </a:spcAft>
            </a:pPr>
            <a:endParaRPr lang="en-US" sz="4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21D1ABA-7570-120E-7330-07CD0B601FC7}"/>
              </a:ext>
            </a:extLst>
          </p:cNvPr>
          <p:cNvPicPr>
            <a:picLocks noChangeAspect="1"/>
          </p:cNvPicPr>
          <p:nvPr/>
        </p:nvPicPr>
        <p:blipFill>
          <a:blip r:embed="rId5"/>
          <a:stretch>
            <a:fillRect/>
          </a:stretch>
        </p:blipFill>
        <p:spPr>
          <a:xfrm>
            <a:off x="8978570" y="448260"/>
            <a:ext cx="2534557" cy="1242428"/>
          </a:xfrm>
          <a:prstGeom prst="rect">
            <a:avLst/>
          </a:prstGeom>
        </p:spPr>
      </p:pic>
      <p:pic>
        <p:nvPicPr>
          <p:cNvPr id="7" name="Picture 6">
            <a:extLst>
              <a:ext uri="{FF2B5EF4-FFF2-40B4-BE49-F238E27FC236}">
                <a16:creationId xmlns:a16="http://schemas.microsoft.com/office/drawing/2014/main" id="{AC60432A-4885-F765-A22E-853D7D967711}"/>
              </a:ext>
            </a:extLst>
          </p:cNvPr>
          <p:cNvPicPr>
            <a:picLocks noChangeAspect="1"/>
          </p:cNvPicPr>
          <p:nvPr/>
        </p:nvPicPr>
        <p:blipFill>
          <a:blip r:embed="rId6"/>
          <a:stretch>
            <a:fillRect/>
          </a:stretch>
        </p:blipFill>
        <p:spPr>
          <a:xfrm>
            <a:off x="8262843" y="2120900"/>
            <a:ext cx="2829320" cy="3391373"/>
          </a:xfrm>
          <a:prstGeom prst="rect">
            <a:avLst/>
          </a:prstGeom>
        </p:spPr>
      </p:pic>
    </p:spTree>
    <p:extLst>
      <p:ext uri="{BB962C8B-B14F-4D97-AF65-F5344CB8AC3E}">
        <p14:creationId xmlns:p14="http://schemas.microsoft.com/office/powerpoint/2010/main" val="212462002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2326354" y="379733"/>
            <a:ext cx="8421414" cy="1325563"/>
          </a:xfrm>
        </p:spPr>
        <p:txBody>
          <a:bodyPr anchor="ctr">
            <a:normAutofit/>
          </a:bodyPr>
          <a:lstStyle/>
          <a:p>
            <a:r>
              <a:rPr lang="en-US" dirty="0"/>
              <a:t>Recording</a:t>
            </a:r>
          </a:p>
        </p:txBody>
      </p:sp>
      <p:sp>
        <p:nvSpPr>
          <p:cNvPr id="3" name="Content Placeholder 2">
            <a:extLst>
              <a:ext uri="{FF2B5EF4-FFF2-40B4-BE49-F238E27FC236}">
                <a16:creationId xmlns:a16="http://schemas.microsoft.com/office/drawing/2014/main" id="{739E6F2B-4AD8-429A-ABEA-F511206EBEF4}"/>
              </a:ext>
            </a:extLst>
          </p:cNvPr>
          <p:cNvSpPr>
            <a:spLocks noGrp="1"/>
          </p:cNvSpPr>
          <p:nvPr>
            <p:ph sz="half" idx="1"/>
          </p:nvPr>
        </p:nvSpPr>
        <p:spPr>
          <a:xfrm>
            <a:off x="2342508" y="2732926"/>
            <a:ext cx="9431084" cy="3444036"/>
          </a:xfrm>
        </p:spPr>
        <p:txBody>
          <a:bodyPr>
            <a:normAutofit/>
          </a:bodyPr>
          <a:lstStyle/>
          <a:p>
            <a:pPr marL="0" indent="0">
              <a:buNone/>
            </a:pPr>
            <a:endParaRPr lang="en-US" dirty="0"/>
          </a:p>
          <a:p>
            <a:pPr marL="0" indent="0">
              <a:buNone/>
            </a:pPr>
            <a:r>
              <a:rPr lang="en-US" sz="4400" dirty="0"/>
              <a:t>presbyterian.ca/leadership-webinars</a:t>
            </a:r>
          </a:p>
          <a:p>
            <a:pPr marL="0" indent="0">
              <a:buNone/>
            </a:pPr>
            <a:endParaRPr lang="en-US" dirty="0"/>
          </a:p>
        </p:txBody>
      </p:sp>
      <p:pic>
        <p:nvPicPr>
          <p:cNvPr id="4" name="Picture 3">
            <a:extLst>
              <a:ext uri="{FF2B5EF4-FFF2-40B4-BE49-F238E27FC236}">
                <a16:creationId xmlns:a16="http://schemas.microsoft.com/office/drawing/2014/main" id="{0D5E0D62-A612-4A33-B9D7-7ACD25EAE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0103" y="174565"/>
            <a:ext cx="2001897" cy="2001897"/>
          </a:xfrm>
          <a:prstGeom prst="rect">
            <a:avLst/>
          </a:prstGeom>
          <a:noFill/>
        </p:spPr>
      </p:pic>
      <p:sp>
        <p:nvSpPr>
          <p:cNvPr id="6" name="Slide Number Placeholder 5">
            <a:extLst>
              <a:ext uri="{FF2B5EF4-FFF2-40B4-BE49-F238E27FC236}">
                <a16:creationId xmlns:a16="http://schemas.microsoft.com/office/drawing/2014/main" id="{690592C8-5665-B645-BB76-44A5A0B9F780}"/>
              </a:ext>
            </a:extLst>
          </p:cNvPr>
          <p:cNvSpPr>
            <a:spLocks noGrp="1"/>
          </p:cNvSpPr>
          <p:nvPr>
            <p:ph type="sldNum" sz="quarter" idx="12"/>
          </p:nvPr>
        </p:nvSpPr>
        <p:spPr/>
        <p:txBody>
          <a:bodyPr/>
          <a:lstStyle/>
          <a:p>
            <a:fld id="{E0E11A1D-E09C-48F7-8F4C-D8113979A85E}" type="slidenum">
              <a:rPr lang="en-US" smtClean="0"/>
              <a:t>54</a:t>
            </a:fld>
            <a:endParaRPr lang="en-US"/>
          </a:p>
        </p:txBody>
      </p:sp>
    </p:spTree>
    <p:extLst>
      <p:ext uri="{BB962C8B-B14F-4D97-AF65-F5344CB8AC3E}">
        <p14:creationId xmlns:p14="http://schemas.microsoft.com/office/powerpoint/2010/main" val="310737349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a:extLst>
              <a:ext uri="{FF2B5EF4-FFF2-40B4-BE49-F238E27FC236}">
                <a16:creationId xmlns:a16="http://schemas.microsoft.com/office/drawing/2014/main" id="{7E42B637-B784-4545-AD69-A79B3D4E1FE2}"/>
              </a:ext>
            </a:extLst>
          </p:cNvPr>
          <p:cNvSpPr>
            <a:spLocks noGrp="1" noChangeArrowheads="1"/>
          </p:cNvSpPr>
          <p:nvPr>
            <p:ph type="title"/>
          </p:nvPr>
        </p:nvSpPr>
        <p:spPr/>
        <p:txBody>
          <a:bodyPr/>
          <a:lstStyle/>
          <a:p>
            <a:pPr eaLnBrk="1" hangingPunct="1"/>
            <a:r>
              <a:rPr lang="en-US" altLang="en-US">
                <a:cs typeface="Roboto Slab Medium" pitchFamily="2" charset="0"/>
              </a:rPr>
              <a:t>Time for Q &amp; A</a:t>
            </a:r>
          </a:p>
        </p:txBody>
      </p:sp>
      <p:pic>
        <p:nvPicPr>
          <p:cNvPr id="125954" name="Picture 3">
            <a:extLst>
              <a:ext uri="{FF2B5EF4-FFF2-40B4-BE49-F238E27FC236}">
                <a16:creationId xmlns:a16="http://schemas.microsoft.com/office/drawing/2014/main" id="{0C2FC946-9F67-4691-A4A5-63D24FBA9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5719" y="379366"/>
            <a:ext cx="2046288" cy="204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Content Placeholder 2">
            <a:extLst>
              <a:ext uri="{FF2B5EF4-FFF2-40B4-BE49-F238E27FC236}">
                <a16:creationId xmlns:a16="http://schemas.microsoft.com/office/drawing/2014/main" id="{3F69EF7E-3253-41A6-8625-2916D6DF2896}"/>
              </a:ext>
            </a:extLst>
          </p:cNvPr>
          <p:cNvSpPr>
            <a:spLocks noGrp="1" noChangeArrowheads="1"/>
          </p:cNvSpPr>
          <p:nvPr>
            <p:ph sz="half" idx="2"/>
          </p:nvPr>
        </p:nvSpPr>
        <p:spPr>
          <a:xfrm>
            <a:off x="1181100" y="2140504"/>
            <a:ext cx="10671175" cy="3708229"/>
          </a:xfrm>
        </p:spPr>
        <p:txBody>
          <a:bodyPr>
            <a:normAutofit fontScale="92500" lnSpcReduction="20000"/>
          </a:bodyPr>
          <a:lstStyle/>
          <a:p>
            <a:pPr marL="0" indent="0" eaLnBrk="1" hangingPunct="1">
              <a:buFont typeface="Arial" panose="020B0604020202020204" pitchFamily="34" charset="0"/>
              <a:buNone/>
            </a:pPr>
            <a:r>
              <a:rPr lang="en-US" altLang="en-US" sz="3600" dirty="0">
                <a:latin typeface="Roboto" panose="02000000000000000000" pitchFamily="2" charset="0"/>
                <a:ea typeface="Roboto" panose="02000000000000000000" pitchFamily="2" charset="0"/>
                <a:cs typeface="Roboto" panose="02000000000000000000" pitchFamily="2" charset="0"/>
              </a:rPr>
              <a:t>Use the Q&amp;A for questions.</a:t>
            </a:r>
          </a:p>
          <a:p>
            <a:pPr marL="0" indent="0" eaLnBrk="1" hangingPunct="1">
              <a:buFont typeface="Arial" panose="020B0604020202020204" pitchFamily="34" charset="0"/>
              <a:buNone/>
            </a:pPr>
            <a:endParaRPr lang="en-US" altLang="en-US" sz="3600" dirty="0">
              <a:latin typeface="Roboto" panose="02000000000000000000" pitchFamily="2" charset="0"/>
              <a:ea typeface="Roboto" panose="02000000000000000000" pitchFamily="2" charset="0"/>
              <a:cs typeface="Roboto" panose="02000000000000000000" pitchFamily="2" charset="0"/>
            </a:endParaRPr>
          </a:p>
          <a:p>
            <a:pPr marL="0" indent="0" eaLnBrk="1" hangingPunct="1">
              <a:buFont typeface="Arial" panose="020B0604020202020204" pitchFamily="34" charset="0"/>
              <a:buNone/>
            </a:pPr>
            <a:r>
              <a:rPr lang="en-US" altLang="en-US" sz="3600" dirty="0">
                <a:latin typeface="Roboto" panose="02000000000000000000" pitchFamily="2" charset="0"/>
                <a:ea typeface="Roboto" panose="02000000000000000000" pitchFamily="2" charset="0"/>
                <a:cs typeface="Roboto" panose="02000000000000000000" pitchFamily="2" charset="0"/>
              </a:rPr>
              <a:t>Raise hand to speak.  </a:t>
            </a:r>
          </a:p>
          <a:p>
            <a:pPr marL="0" indent="0" eaLnBrk="1" hangingPunct="1">
              <a:buFont typeface="Arial" panose="020B0604020202020204" pitchFamily="34" charset="0"/>
              <a:buNone/>
            </a:pPr>
            <a:r>
              <a:rPr lang="en-US" altLang="en-US" sz="3600" dirty="0">
                <a:latin typeface="Roboto" panose="02000000000000000000" pitchFamily="2" charset="0"/>
                <a:ea typeface="Roboto" panose="02000000000000000000" pitchFamily="2" charset="0"/>
                <a:cs typeface="Roboto" panose="02000000000000000000" pitchFamily="2" charset="0"/>
              </a:rPr>
              <a:t>Unmute when called. </a:t>
            </a:r>
          </a:p>
          <a:p>
            <a:pPr marL="0" indent="0" eaLnBrk="1" hangingPunct="1">
              <a:buFont typeface="Arial" panose="020B0604020202020204" pitchFamily="34" charset="0"/>
              <a:buNone/>
            </a:pPr>
            <a:endParaRPr lang="en-US" altLang="en-US" sz="3600" dirty="0">
              <a:latin typeface="Roboto" panose="02000000000000000000" pitchFamily="2" charset="0"/>
              <a:ea typeface="Roboto" panose="02000000000000000000" pitchFamily="2" charset="0"/>
              <a:cs typeface="Roboto" panose="02000000000000000000" pitchFamily="2" charset="0"/>
            </a:endParaRPr>
          </a:p>
          <a:p>
            <a:pPr marL="0" indent="0" eaLnBrk="1" hangingPunct="1">
              <a:buFont typeface="Arial" panose="020B0604020202020204" pitchFamily="34" charset="0"/>
              <a:buNone/>
            </a:pPr>
            <a:r>
              <a:rPr lang="en-US" altLang="en-US" sz="3600" dirty="0">
                <a:latin typeface="Roboto" panose="02000000000000000000" pitchFamily="2" charset="0"/>
                <a:ea typeface="Roboto" panose="02000000000000000000" pitchFamily="2" charset="0"/>
                <a:cs typeface="Roboto" panose="02000000000000000000" pitchFamily="2" charset="0"/>
              </a:rPr>
              <a:t>We’ll check chat at the end.</a:t>
            </a:r>
          </a:p>
        </p:txBody>
      </p:sp>
      <p:pic>
        <p:nvPicPr>
          <p:cNvPr id="2" name="Picture 1" descr="A person looking at camera&#10;&#10;Description automatically generated">
            <a:extLst>
              <a:ext uri="{FF2B5EF4-FFF2-40B4-BE49-F238E27FC236}">
                <a16:creationId xmlns:a16="http://schemas.microsoft.com/office/drawing/2014/main" id="{34C0C790-21CF-1DF5-67EA-7C6A9BF8B8D5}"/>
              </a:ext>
            </a:extLst>
          </p:cNvPr>
          <p:cNvPicPr>
            <a:picLocks noChangeAspect="1"/>
          </p:cNvPicPr>
          <p:nvPr/>
        </p:nvPicPr>
        <p:blipFill rotWithShape="1">
          <a:blip r:embed="rId4"/>
          <a:srcRect l="24875" t="87903" r="68522" b="5124"/>
          <a:stretch/>
        </p:blipFill>
        <p:spPr bwMode="auto">
          <a:xfrm>
            <a:off x="7102550" y="2140504"/>
            <a:ext cx="1609344" cy="954746"/>
          </a:xfrm>
          <a:prstGeom prst="rect">
            <a:avLst/>
          </a:prstGeom>
          <a:ln>
            <a:noFill/>
          </a:ln>
          <a:extLst>
            <a:ext uri="{53640926-AAD7-44D8-BBD7-CCE9431645EC}">
              <a14:shadowObscured xmlns:a14="http://schemas.microsoft.com/office/drawing/2010/main"/>
            </a:ext>
          </a:extLst>
        </p:spPr>
      </p:pic>
      <p:pic>
        <p:nvPicPr>
          <p:cNvPr id="3" name="Picture 2" descr="A person looking at camera&#10;&#10;Description automatically generated">
            <a:extLst>
              <a:ext uri="{FF2B5EF4-FFF2-40B4-BE49-F238E27FC236}">
                <a16:creationId xmlns:a16="http://schemas.microsoft.com/office/drawing/2014/main" id="{487BECC0-F44D-6663-B7DE-CF22D773D573}"/>
              </a:ext>
            </a:extLst>
          </p:cNvPr>
          <p:cNvPicPr>
            <a:picLocks noChangeAspect="1"/>
          </p:cNvPicPr>
          <p:nvPr/>
        </p:nvPicPr>
        <p:blipFill rotWithShape="1">
          <a:blip r:embed="rId4"/>
          <a:srcRect l="31807" t="88003" r="62046" b="5168"/>
          <a:stretch/>
        </p:blipFill>
        <p:spPr bwMode="auto">
          <a:xfrm>
            <a:off x="7125990" y="4797044"/>
            <a:ext cx="1685042" cy="1051689"/>
          </a:xfrm>
          <a:prstGeom prst="rect">
            <a:avLst/>
          </a:prstGeom>
          <a:ln>
            <a:noFill/>
          </a:ln>
          <a:extLst>
            <a:ext uri="{53640926-AAD7-44D8-BBD7-CCE9431645EC}">
              <a14:shadowObscured xmlns:a14="http://schemas.microsoft.com/office/drawing/2010/main"/>
            </a:ext>
          </a:extLst>
        </p:spPr>
      </p:pic>
      <p:pic>
        <p:nvPicPr>
          <p:cNvPr id="4" name="Picture 3" descr="A person looking at camera&#10;&#10;Description automatically generated">
            <a:extLst>
              <a:ext uri="{FF2B5EF4-FFF2-40B4-BE49-F238E27FC236}">
                <a16:creationId xmlns:a16="http://schemas.microsoft.com/office/drawing/2014/main" id="{4DD9FFCC-D17F-273D-1284-BF2E1A829184}"/>
              </a:ext>
            </a:extLst>
          </p:cNvPr>
          <p:cNvPicPr>
            <a:picLocks noChangeAspect="1"/>
          </p:cNvPicPr>
          <p:nvPr/>
        </p:nvPicPr>
        <p:blipFill rotWithShape="1">
          <a:blip r:embed="rId4"/>
          <a:srcRect l="57646" t="87941" r="35967" b="4649"/>
          <a:stretch/>
        </p:blipFill>
        <p:spPr bwMode="auto">
          <a:xfrm>
            <a:off x="7102550" y="3429000"/>
            <a:ext cx="1708482" cy="1113041"/>
          </a:xfrm>
          <a:prstGeom prst="rect">
            <a:avLst/>
          </a:prstGeom>
          <a:ln>
            <a:noFill/>
          </a:ln>
          <a:extLst>
            <a:ext uri="{53640926-AAD7-44D8-BBD7-CCE9431645EC}">
              <a14:shadowObscured xmlns:a14="http://schemas.microsoft.com/office/drawing/2010/main"/>
            </a:ext>
          </a:extLst>
        </p:spPr>
      </p:pic>
      <p:pic>
        <p:nvPicPr>
          <p:cNvPr id="5" name="Picture 4" descr="A person looking at camera&#10;&#10;Description automatically generated">
            <a:extLst>
              <a:ext uri="{FF2B5EF4-FFF2-40B4-BE49-F238E27FC236}">
                <a16:creationId xmlns:a16="http://schemas.microsoft.com/office/drawing/2014/main" id="{8C0E0F49-8DA7-76EA-7626-E38E48489B64}"/>
              </a:ext>
            </a:extLst>
          </p:cNvPr>
          <p:cNvPicPr>
            <a:picLocks noChangeAspect="1"/>
          </p:cNvPicPr>
          <p:nvPr/>
        </p:nvPicPr>
        <p:blipFill rotWithShape="1">
          <a:blip r:embed="rId4"/>
          <a:srcRect l="565" t="86767" r="92168" b="5169"/>
          <a:stretch/>
        </p:blipFill>
        <p:spPr bwMode="auto">
          <a:xfrm>
            <a:off x="9201467" y="3429000"/>
            <a:ext cx="1785487" cy="11130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401664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a:extLst>
              <a:ext uri="{FF2B5EF4-FFF2-40B4-BE49-F238E27FC236}">
                <a16:creationId xmlns:a16="http://schemas.microsoft.com/office/drawing/2014/main" id="{7E42B637-B784-4545-AD69-A79B3D4E1FE2}"/>
              </a:ext>
            </a:extLst>
          </p:cNvPr>
          <p:cNvSpPr>
            <a:spLocks noGrp="1" noChangeArrowheads="1"/>
          </p:cNvSpPr>
          <p:nvPr>
            <p:ph type="title"/>
          </p:nvPr>
        </p:nvSpPr>
        <p:spPr/>
        <p:txBody>
          <a:bodyPr/>
          <a:lstStyle/>
          <a:p>
            <a:pPr algn="ctr" eaLnBrk="1" hangingPunct="1"/>
            <a:r>
              <a:rPr lang="en-US" altLang="en-US" dirty="0">
                <a:cs typeface="Roboto Slab Medium" pitchFamily="2" charset="0"/>
              </a:rPr>
              <a:t>Thank you!</a:t>
            </a:r>
          </a:p>
        </p:txBody>
      </p:sp>
      <p:pic>
        <p:nvPicPr>
          <p:cNvPr id="125954" name="Picture 3">
            <a:extLst>
              <a:ext uri="{FF2B5EF4-FFF2-40B4-BE49-F238E27FC236}">
                <a16:creationId xmlns:a16="http://schemas.microsoft.com/office/drawing/2014/main" id="{0C2FC946-9F67-4691-A4A5-63D24FBA9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501" y="2218731"/>
            <a:ext cx="2678977" cy="267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Content Placeholder 2">
            <a:extLst>
              <a:ext uri="{FF2B5EF4-FFF2-40B4-BE49-F238E27FC236}">
                <a16:creationId xmlns:a16="http://schemas.microsoft.com/office/drawing/2014/main" id="{3F69EF7E-3253-41A6-8625-2916D6DF2896}"/>
              </a:ext>
            </a:extLst>
          </p:cNvPr>
          <p:cNvSpPr>
            <a:spLocks noGrp="1" noChangeArrowheads="1"/>
          </p:cNvSpPr>
          <p:nvPr>
            <p:ph sz="half" idx="2"/>
          </p:nvPr>
        </p:nvSpPr>
        <p:spPr>
          <a:xfrm>
            <a:off x="4221903" y="5240959"/>
            <a:ext cx="5362985" cy="3423931"/>
          </a:xfrm>
        </p:spPr>
        <p:txBody>
          <a:bodyPr>
            <a:normAutofit/>
          </a:bodyPr>
          <a:lstStyle/>
          <a:p>
            <a:pPr marL="0" indent="0" eaLnBrk="1" hangingPunct="1">
              <a:buFont typeface="Arial" panose="020B0604020202020204" pitchFamily="34" charset="0"/>
              <a:buNone/>
            </a:pPr>
            <a:r>
              <a:rPr lang="en-US" altLang="en-US" sz="4400" dirty="0">
                <a:latin typeface="Roboto" panose="02000000000000000000" pitchFamily="2" charset="0"/>
                <a:ea typeface="Roboto" panose="02000000000000000000" pitchFamily="2" charset="0"/>
                <a:cs typeface="Roboto" panose="02000000000000000000" pitchFamily="2" charset="0"/>
              </a:rPr>
              <a:t>presbyterian.ca</a:t>
            </a:r>
          </a:p>
        </p:txBody>
      </p:sp>
      <p:sp>
        <p:nvSpPr>
          <p:cNvPr id="3" name="Freeform 11">
            <a:extLst>
              <a:ext uri="{FF2B5EF4-FFF2-40B4-BE49-F238E27FC236}">
                <a16:creationId xmlns:a16="http://schemas.microsoft.com/office/drawing/2014/main" id="{95468456-CC7A-58B2-DDEC-C137C8F19F9F}"/>
              </a:ext>
            </a:extLst>
          </p:cNvPr>
          <p:cNvSpPr/>
          <p:nvPr/>
        </p:nvSpPr>
        <p:spPr>
          <a:xfrm>
            <a:off x="7418471" y="2390914"/>
            <a:ext cx="2677861" cy="2677861"/>
          </a:xfrm>
          <a:custGeom>
            <a:avLst/>
            <a:gdLst/>
            <a:ahLst/>
            <a:cxnLst/>
            <a:rect l="l" t="t" r="r" b="b"/>
            <a:pathLst>
              <a:path w="6414499" h="6414499">
                <a:moveTo>
                  <a:pt x="0" y="0"/>
                </a:moveTo>
                <a:lnTo>
                  <a:pt x="6414498" y="0"/>
                </a:lnTo>
                <a:lnTo>
                  <a:pt x="6414498" y="6414498"/>
                </a:lnTo>
                <a:lnTo>
                  <a:pt x="0" y="6414498"/>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77766824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859535" y="365125"/>
            <a:ext cx="10494265" cy="1325563"/>
          </a:xfrm>
        </p:spPr>
        <p:txBody>
          <a:bodyPr anchor="ctr">
            <a:normAutofit/>
          </a:bodyPr>
          <a:lstStyle/>
          <a:p>
            <a:r>
              <a:rPr lang="en-US" sz="5400" dirty="0"/>
              <a:t>Spread the word</a:t>
            </a:r>
          </a:p>
        </p:txBody>
      </p:sp>
      <p:sp>
        <p:nvSpPr>
          <p:cNvPr id="3" name="Content Placeholder 2">
            <a:extLst>
              <a:ext uri="{FF2B5EF4-FFF2-40B4-BE49-F238E27FC236}">
                <a16:creationId xmlns:a16="http://schemas.microsoft.com/office/drawing/2014/main" id="{739E6F2B-4AD8-429A-ABEA-F511206EBEF4}"/>
              </a:ext>
            </a:extLst>
          </p:cNvPr>
          <p:cNvSpPr>
            <a:spLocks noGrp="1"/>
          </p:cNvSpPr>
          <p:nvPr>
            <p:ph sz="half" idx="1"/>
          </p:nvPr>
        </p:nvSpPr>
        <p:spPr>
          <a:xfrm>
            <a:off x="859535" y="2732926"/>
            <a:ext cx="10994135" cy="3444036"/>
          </a:xfrm>
        </p:spPr>
        <p:txBody>
          <a:bodyPr>
            <a:noAutofit/>
          </a:bodyPr>
          <a:lstStyle/>
          <a:p>
            <a:pPr marL="0" indent="0">
              <a:buNone/>
            </a:pPr>
            <a:r>
              <a:rPr lang="en-US" sz="4000" dirty="0">
                <a:ea typeface="Roboto" panose="02000000000000000000" pitchFamily="2" charset="0"/>
              </a:rPr>
              <a:t>Recording, slides &amp; notes will be posted at</a:t>
            </a:r>
          </a:p>
          <a:p>
            <a:pPr marL="0" indent="0">
              <a:buNone/>
            </a:pPr>
            <a:r>
              <a:rPr lang="en-US" sz="4000" dirty="0"/>
              <a:t>presbyterian.ca/leadership-webinars</a:t>
            </a:r>
          </a:p>
          <a:p>
            <a:pPr marL="0" indent="0">
              <a:buNone/>
            </a:pPr>
            <a:endParaRPr lang="en-US" sz="3200" dirty="0"/>
          </a:p>
        </p:txBody>
      </p:sp>
      <p:pic>
        <p:nvPicPr>
          <p:cNvPr id="4" name="Picture 3">
            <a:extLst>
              <a:ext uri="{FF2B5EF4-FFF2-40B4-BE49-F238E27FC236}">
                <a16:creationId xmlns:a16="http://schemas.microsoft.com/office/drawing/2014/main" id="{0D5E0D62-A612-4A33-B9D7-7ACD25EAE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8140" y="173735"/>
            <a:ext cx="1985531" cy="1985531"/>
          </a:xfrm>
          <a:prstGeom prst="rect">
            <a:avLst/>
          </a:prstGeom>
          <a:noFill/>
        </p:spPr>
      </p:pic>
      <p:sp>
        <p:nvSpPr>
          <p:cNvPr id="5" name="Slide Number Placeholder 4">
            <a:extLst>
              <a:ext uri="{FF2B5EF4-FFF2-40B4-BE49-F238E27FC236}">
                <a16:creationId xmlns:a16="http://schemas.microsoft.com/office/drawing/2014/main" id="{B3CDE775-422D-0449-A5C9-02349FE9C4C2}"/>
              </a:ext>
            </a:extLst>
          </p:cNvPr>
          <p:cNvSpPr>
            <a:spLocks noGrp="1"/>
          </p:cNvSpPr>
          <p:nvPr>
            <p:ph type="sldNum" sz="quarter" idx="12"/>
          </p:nvPr>
        </p:nvSpPr>
        <p:spPr/>
        <p:txBody>
          <a:bodyPr/>
          <a:lstStyle/>
          <a:p>
            <a:fld id="{E0E11A1D-E09C-48F7-8F4C-D8113979A85E}" type="slidenum">
              <a:rPr lang="en-US" smtClean="0"/>
              <a:t>6</a:t>
            </a:fld>
            <a:endParaRPr lang="en-US"/>
          </a:p>
        </p:txBody>
      </p:sp>
    </p:spTree>
    <p:extLst>
      <p:ext uri="{BB962C8B-B14F-4D97-AF65-F5344CB8AC3E}">
        <p14:creationId xmlns:p14="http://schemas.microsoft.com/office/powerpoint/2010/main" val="330829898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72F654-7A3C-448F-A8D6-717A71E66EB8}"/>
              </a:ext>
            </a:extLst>
          </p:cNvPr>
          <p:cNvSpPr/>
          <p:nvPr/>
        </p:nvSpPr>
        <p:spPr>
          <a:xfrm>
            <a:off x="-111272" y="2077744"/>
            <a:ext cx="12192000" cy="3122022"/>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8" name="Oval 7">
            <a:extLst>
              <a:ext uri="{FF2B5EF4-FFF2-40B4-BE49-F238E27FC236}">
                <a16:creationId xmlns:a16="http://schemas.microsoft.com/office/drawing/2014/main" id="{D336EC5B-5E34-4BFD-8B8E-FC970C4A646B}"/>
              </a:ext>
            </a:extLst>
          </p:cNvPr>
          <p:cNvSpPr/>
          <p:nvPr/>
        </p:nvSpPr>
        <p:spPr>
          <a:xfrm>
            <a:off x="2313602" y="853432"/>
            <a:ext cx="2160000" cy="2160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pic>
        <p:nvPicPr>
          <p:cNvPr id="7" name="Picture 6">
            <a:extLst>
              <a:ext uri="{FF2B5EF4-FFF2-40B4-BE49-F238E27FC236}">
                <a16:creationId xmlns:a16="http://schemas.microsoft.com/office/drawing/2014/main" id="{123F223D-A891-4527-B467-3F79BD62AC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7963" y="1307664"/>
            <a:ext cx="1251278" cy="1251278"/>
          </a:xfrm>
          <a:prstGeom prst="rect">
            <a:avLst/>
          </a:prstGeom>
        </p:spPr>
      </p:pic>
      <p:sp>
        <p:nvSpPr>
          <p:cNvPr id="2" name="Title 1">
            <a:extLst>
              <a:ext uri="{FF2B5EF4-FFF2-40B4-BE49-F238E27FC236}">
                <a16:creationId xmlns:a16="http://schemas.microsoft.com/office/drawing/2014/main" id="{AC74FB41-287F-4F91-9A4A-667C1BF94BB5}"/>
              </a:ext>
            </a:extLst>
          </p:cNvPr>
          <p:cNvSpPr>
            <a:spLocks noGrp="1"/>
          </p:cNvSpPr>
          <p:nvPr>
            <p:ph type="title"/>
          </p:nvPr>
        </p:nvSpPr>
        <p:spPr>
          <a:xfrm>
            <a:off x="4473602" y="3425336"/>
            <a:ext cx="7574483" cy="935430"/>
          </a:xfrm>
        </p:spPr>
        <p:txBody>
          <a:bodyPr>
            <a:noAutofit/>
          </a:bodyPr>
          <a:lstStyle/>
          <a:p>
            <a:r>
              <a:rPr lang="en-US" sz="4400" dirty="0">
                <a:solidFill>
                  <a:schemeClr val="bg1"/>
                </a:solidFill>
              </a:rPr>
              <a:t>Why are we looking at church buildings &amp; property? </a:t>
            </a:r>
            <a:endParaRPr lang="en-US" sz="2800" dirty="0">
              <a:solidFill>
                <a:schemeClr val="bg1"/>
              </a:solidFill>
            </a:endParaRPr>
          </a:p>
        </p:txBody>
      </p:sp>
      <p:sp>
        <p:nvSpPr>
          <p:cNvPr id="6" name="TextBox 5">
            <a:extLst>
              <a:ext uri="{FF2B5EF4-FFF2-40B4-BE49-F238E27FC236}">
                <a16:creationId xmlns:a16="http://schemas.microsoft.com/office/drawing/2014/main" id="{10FA96AF-0E53-40CF-B0E1-444B01B3458B}"/>
              </a:ext>
            </a:extLst>
          </p:cNvPr>
          <p:cNvSpPr txBox="1"/>
          <p:nvPr/>
        </p:nvSpPr>
        <p:spPr>
          <a:xfrm>
            <a:off x="4670425" y="5446626"/>
            <a:ext cx="7521575" cy="523220"/>
          </a:xfrm>
          <a:prstGeom prst="rect">
            <a:avLst/>
          </a:prstGeom>
          <a:noFill/>
        </p:spPr>
        <p:txBody>
          <a:bodyPr wrap="square" rtlCol="0">
            <a:spAutoFit/>
          </a:bodyPr>
          <a:lstStyle/>
          <a:p>
            <a:r>
              <a:rPr lang="en-US" sz="2800" dirty="0">
                <a:latin typeface="Roboto Medium" panose="02000000000000000000" pitchFamily="2" charset="0"/>
                <a:ea typeface="Roboto Medium" panose="02000000000000000000" pitchFamily="2" charset="0"/>
              </a:rPr>
              <a:t>Karen Plater</a:t>
            </a:r>
          </a:p>
        </p:txBody>
      </p:sp>
      <p:sp>
        <p:nvSpPr>
          <p:cNvPr id="3" name="Slide Number Placeholder 2">
            <a:extLst>
              <a:ext uri="{FF2B5EF4-FFF2-40B4-BE49-F238E27FC236}">
                <a16:creationId xmlns:a16="http://schemas.microsoft.com/office/drawing/2014/main" id="{E51F8543-8076-4342-9C13-1C488E357FDC}"/>
              </a:ext>
            </a:extLst>
          </p:cNvPr>
          <p:cNvSpPr>
            <a:spLocks noGrp="1"/>
          </p:cNvSpPr>
          <p:nvPr>
            <p:ph type="sldNum" sz="quarter" idx="12"/>
          </p:nvPr>
        </p:nvSpPr>
        <p:spPr>
          <a:xfrm>
            <a:off x="8585200" y="6381750"/>
            <a:ext cx="2743200" cy="365125"/>
          </a:xfrm>
        </p:spPr>
        <p:txBody>
          <a:bodyPr/>
          <a:lstStyle/>
          <a:p>
            <a:fld id="{E0E11A1D-E09C-48F7-8F4C-D8113979A85E}" type="slidenum">
              <a:rPr lang="en-US" smtClean="0"/>
              <a:t>7</a:t>
            </a:fld>
            <a:endParaRPr lang="en-US" dirty="0"/>
          </a:p>
        </p:txBody>
      </p:sp>
    </p:spTree>
    <p:extLst>
      <p:ext uri="{BB962C8B-B14F-4D97-AF65-F5344CB8AC3E}">
        <p14:creationId xmlns:p14="http://schemas.microsoft.com/office/powerpoint/2010/main" val="19485048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5">
            <a:extLst>
              <a:ext uri="{FF2B5EF4-FFF2-40B4-BE49-F238E27FC236}">
                <a16:creationId xmlns:a16="http://schemas.microsoft.com/office/drawing/2014/main" id="{2F8589A9-5097-B1FF-865E-CDAC3ACA4B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5275" y="133906"/>
            <a:ext cx="4364038" cy="6590187"/>
          </a:xfrm>
        </p:spPr>
      </p:pic>
      <p:sp>
        <p:nvSpPr>
          <p:cNvPr id="15363" name="TextBox 3">
            <a:extLst>
              <a:ext uri="{FF2B5EF4-FFF2-40B4-BE49-F238E27FC236}">
                <a16:creationId xmlns:a16="http://schemas.microsoft.com/office/drawing/2014/main" id="{439C1FAD-AB66-D70D-3F70-AACE35491E2F}"/>
              </a:ext>
            </a:extLst>
          </p:cNvPr>
          <p:cNvSpPr txBox="1">
            <a:spLocks noChangeArrowheads="1"/>
          </p:cNvSpPr>
          <p:nvPr/>
        </p:nvSpPr>
        <p:spPr bwMode="auto">
          <a:xfrm>
            <a:off x="5001768" y="918094"/>
            <a:ext cx="652881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3600" b="1" dirty="0">
                <a:solidFill>
                  <a:srgbClr val="000000"/>
                </a:solidFill>
              </a:rPr>
              <a:t>Karen Plater</a:t>
            </a:r>
          </a:p>
          <a:p>
            <a:pPr fontAlgn="base">
              <a:spcBef>
                <a:spcPct val="0"/>
              </a:spcBef>
              <a:spcAft>
                <a:spcPct val="0"/>
              </a:spcAft>
            </a:pPr>
            <a:endParaRPr lang="en-US" altLang="en-US" sz="3600" dirty="0">
              <a:solidFill>
                <a:srgbClr val="000000"/>
              </a:solidFill>
            </a:endParaRPr>
          </a:p>
          <a:p>
            <a:pPr marL="571500" indent="-571500" fontAlgn="base">
              <a:spcBef>
                <a:spcPct val="0"/>
              </a:spcBef>
              <a:spcAft>
                <a:spcPct val="0"/>
              </a:spcAft>
              <a:buFont typeface="Arial" panose="020B0604020202020204" pitchFamily="34" charset="0"/>
              <a:buChar char="•"/>
            </a:pPr>
            <a:r>
              <a:rPr lang="en-US" altLang="en-US" sz="3600" dirty="0">
                <a:solidFill>
                  <a:srgbClr val="000000"/>
                </a:solidFill>
              </a:rPr>
              <a:t>Associate Secretary for Stewardship &amp; Planned Giving 2007-present</a:t>
            </a:r>
          </a:p>
          <a:p>
            <a:pPr marL="571500" indent="-571500" fontAlgn="base">
              <a:spcBef>
                <a:spcPct val="0"/>
              </a:spcBef>
              <a:spcAft>
                <a:spcPct val="0"/>
              </a:spcAft>
              <a:buFont typeface="Arial" panose="020B0604020202020204" pitchFamily="34" charset="0"/>
              <a:buChar char="•"/>
            </a:pPr>
            <a:endParaRPr lang="en-US" altLang="en-US" sz="3600" dirty="0">
              <a:solidFill>
                <a:srgbClr val="000000"/>
              </a:solidFill>
            </a:endParaRPr>
          </a:p>
          <a:p>
            <a:pPr marL="571500" indent="-571500" fontAlgn="base">
              <a:spcBef>
                <a:spcPct val="0"/>
              </a:spcBef>
              <a:spcAft>
                <a:spcPct val="0"/>
              </a:spcAft>
              <a:buFont typeface="Arial" panose="020B0604020202020204" pitchFamily="34" charset="0"/>
              <a:buChar char="•"/>
            </a:pPr>
            <a:r>
              <a:rPr lang="en-US" altLang="en-US" sz="3600" dirty="0">
                <a:solidFill>
                  <a:srgbClr val="000000"/>
                </a:solidFill>
              </a:rPr>
              <a:t>Communications, PWS&amp;D 1996-2007</a:t>
            </a:r>
          </a:p>
          <a:p>
            <a:pPr marL="571500" indent="-571500" fontAlgn="base">
              <a:spcBef>
                <a:spcPct val="0"/>
              </a:spcBef>
              <a:spcAft>
                <a:spcPct val="0"/>
              </a:spcAft>
              <a:buFont typeface="Arial" panose="020B0604020202020204" pitchFamily="34" charset="0"/>
              <a:buChar char="•"/>
            </a:pPr>
            <a:endParaRPr lang="en-US" altLang="en-US" sz="3600" dirty="0">
              <a:solidFill>
                <a:srgbClr val="000000"/>
              </a:solidFill>
            </a:endParaRPr>
          </a:p>
          <a:p>
            <a:pPr marL="571500" indent="-571500" fontAlgn="base">
              <a:spcBef>
                <a:spcPct val="0"/>
              </a:spcBef>
              <a:spcAft>
                <a:spcPct val="0"/>
              </a:spcAft>
              <a:buFont typeface="Arial" panose="020B0604020202020204" pitchFamily="34" charset="0"/>
              <a:buChar char="•"/>
            </a:pPr>
            <a:r>
              <a:rPr lang="en-US" altLang="en-US" sz="3600" dirty="0">
                <a:solidFill>
                  <a:srgbClr val="000000"/>
                </a:solidFill>
              </a:rPr>
              <a:t>What do numbers tell us?</a:t>
            </a:r>
          </a:p>
        </p:txBody>
      </p:sp>
      <p:pic>
        <p:nvPicPr>
          <p:cNvPr id="2" name="Picture 1">
            <a:extLst>
              <a:ext uri="{FF2B5EF4-FFF2-40B4-BE49-F238E27FC236}">
                <a16:creationId xmlns:a16="http://schemas.microsoft.com/office/drawing/2014/main" id="{DEB089C1-E7AE-9AB0-5FF7-75084613D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1194" y="307595"/>
            <a:ext cx="1985531" cy="198553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4" descr="62325_544698562227826_2096302099_n.jpg">
            <a:extLst>
              <a:ext uri="{FF2B5EF4-FFF2-40B4-BE49-F238E27FC236}">
                <a16:creationId xmlns:a16="http://schemas.microsoft.com/office/drawing/2014/main" id="{76E49685-96C7-026A-9C06-81B045D3A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728" y="0"/>
            <a:ext cx="4903024" cy="326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holding two baby goats&#10;&#10;Description automatically generated">
            <a:extLst>
              <a:ext uri="{FF2B5EF4-FFF2-40B4-BE49-F238E27FC236}">
                <a16:creationId xmlns:a16="http://schemas.microsoft.com/office/drawing/2014/main" id="{EBDB0F53-55A4-B593-04BA-26255CE10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 y="0"/>
            <a:ext cx="5143500" cy="6858000"/>
          </a:xfrm>
          <a:prstGeom prst="rect">
            <a:avLst/>
          </a:prstGeom>
        </p:spPr>
      </p:pic>
      <p:pic>
        <p:nvPicPr>
          <p:cNvPr id="5" name="Picture 4" descr="Karen, newly married to David, by their horse King Arthur">
            <a:extLst>
              <a:ext uri="{FF2B5EF4-FFF2-40B4-BE49-F238E27FC236}">
                <a16:creationId xmlns:a16="http://schemas.microsoft.com/office/drawing/2014/main" id="{C93670CB-8F3F-B4B3-092A-BA33018325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038648"/>
            <a:ext cx="3817312" cy="38193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1793</TotalTime>
  <Words>4280</Words>
  <Application>Microsoft Office PowerPoint</Application>
  <PresentationFormat>Widescreen</PresentationFormat>
  <Paragraphs>1093</Paragraphs>
  <Slides>56</Slides>
  <Notes>27</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56</vt:i4>
      </vt:variant>
    </vt:vector>
  </HeadingPairs>
  <TitlesOfParts>
    <vt:vector size="73" baseType="lpstr">
      <vt:lpstr>Abadi</vt:lpstr>
      <vt:lpstr>Aptos</vt:lpstr>
      <vt:lpstr>Arial</vt:lpstr>
      <vt:lpstr>Bookman Old Style</vt:lpstr>
      <vt:lpstr>Calibri</vt:lpstr>
      <vt:lpstr>Calibri Light</vt:lpstr>
      <vt:lpstr>Courier New</vt:lpstr>
      <vt:lpstr>Franklin Gothic Book</vt:lpstr>
      <vt:lpstr>Roboto</vt:lpstr>
      <vt:lpstr>Roboto Medium</vt:lpstr>
      <vt:lpstr>Roboto Slab</vt:lpstr>
      <vt:lpstr>Roboto Slab Medium</vt:lpstr>
      <vt:lpstr>Swiss721BT-RomanCondensed</vt:lpstr>
      <vt:lpstr>Wingdings</vt:lpstr>
      <vt:lpstr>Office Theme</vt:lpstr>
      <vt:lpstr>Custom</vt:lpstr>
      <vt:lpstr>1_Office Theme</vt:lpstr>
      <vt:lpstr>PCC Building Survey &amp; Congregation Risk Assessment</vt:lpstr>
      <vt:lpstr>Presenters</vt:lpstr>
      <vt:lpstr>PowerPoint Presentation</vt:lpstr>
      <vt:lpstr>Land Acknowledgement</vt:lpstr>
      <vt:lpstr>Ask Questions  </vt:lpstr>
      <vt:lpstr>Spread the word</vt:lpstr>
      <vt:lpstr>Why are we looking at church buildings &amp; property?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PCC Building Survey</vt:lpstr>
      <vt:lpstr>PowerPoint Presentation</vt:lpstr>
      <vt:lpstr>PowerPoint Presentation</vt:lpstr>
      <vt:lpstr>PowerPoint Presentation</vt:lpstr>
      <vt:lpstr>Congregation Risk Assessment</vt:lpstr>
      <vt:lpstr>Dr. Mike Wood Daly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Congregation Risk Assessment with Building Survey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vt:lpstr>
      <vt:lpstr>Contact Info</vt:lpstr>
      <vt:lpstr>Recording</vt:lpstr>
      <vt:lpstr>Time for Q &amp; 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Survey</dc:title>
  <dc:creator>Karen Plater</dc:creator>
  <cp:lastModifiedBy>Karen Plater</cp:lastModifiedBy>
  <cp:revision>19</cp:revision>
  <dcterms:created xsi:type="dcterms:W3CDTF">2023-11-06T14:47:39Z</dcterms:created>
  <dcterms:modified xsi:type="dcterms:W3CDTF">2024-04-25T00:36:55Z</dcterms:modified>
</cp:coreProperties>
</file>