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56" r:id="rId5"/>
    <p:sldId id="266" r:id="rId6"/>
    <p:sldId id="288" r:id="rId7"/>
    <p:sldId id="300" r:id="rId8"/>
    <p:sldId id="301" r:id="rId9"/>
    <p:sldId id="277" r:id="rId10"/>
    <p:sldId id="307" r:id="rId11"/>
    <p:sldId id="302" r:id="rId12"/>
    <p:sldId id="303" r:id="rId13"/>
    <p:sldId id="305" r:id="rId14"/>
    <p:sldId id="281" r:id="rId15"/>
    <p:sldId id="304" r:id="rId16"/>
    <p:sldId id="306"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98" autoAdjust="0"/>
  </p:normalViewPr>
  <p:slideViewPr>
    <p:cSldViewPr snapToGrid="0">
      <p:cViewPr varScale="1">
        <p:scale>
          <a:sx n="128" d="100"/>
          <a:sy n="128" d="100"/>
        </p:scale>
        <p:origin x="456"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FC571-B8E3-4C65-9D2A-135F6AE1E71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EF3EBAA-7139-4142-AB96-D81CC301BBD2}">
      <dgm:prSet/>
      <dgm:spPr/>
      <dgm:t>
        <a:bodyPr/>
        <a:lstStyle/>
        <a:p>
          <a:r>
            <a:rPr lang="en-US" dirty="0"/>
            <a:t>The importance of your fundraising flowing from vision</a:t>
          </a:r>
        </a:p>
      </dgm:t>
    </dgm:pt>
    <dgm:pt modelId="{F81690F2-57D7-45CB-9034-A5462664DBD8}" type="parTrans" cxnId="{33CE6545-4465-4D32-A7C4-B0956AE331C5}">
      <dgm:prSet/>
      <dgm:spPr/>
      <dgm:t>
        <a:bodyPr/>
        <a:lstStyle/>
        <a:p>
          <a:endParaRPr lang="en-US"/>
        </a:p>
      </dgm:t>
    </dgm:pt>
    <dgm:pt modelId="{7E1D554E-6FE1-413E-B41C-1DC180912ACD}" type="sibTrans" cxnId="{33CE6545-4465-4D32-A7C4-B0956AE331C5}">
      <dgm:prSet/>
      <dgm:spPr/>
      <dgm:t>
        <a:bodyPr/>
        <a:lstStyle/>
        <a:p>
          <a:endParaRPr lang="en-US"/>
        </a:p>
      </dgm:t>
    </dgm:pt>
    <dgm:pt modelId="{903FAAF6-5162-4EFF-885D-1CCA81802CAC}">
      <dgm:prSet/>
      <dgm:spPr/>
      <dgm:t>
        <a:bodyPr/>
        <a:lstStyle/>
        <a:p>
          <a:r>
            <a:rPr lang="en-US" dirty="0"/>
            <a:t>Keeping the vision before the congregation</a:t>
          </a:r>
        </a:p>
      </dgm:t>
    </dgm:pt>
    <dgm:pt modelId="{455DDCA1-C3A4-410C-A421-03FECF4AD535}" type="parTrans" cxnId="{0C1958E0-871C-4907-AB52-B0BAD5FDDF81}">
      <dgm:prSet/>
      <dgm:spPr/>
      <dgm:t>
        <a:bodyPr/>
        <a:lstStyle/>
        <a:p>
          <a:endParaRPr lang="en-US"/>
        </a:p>
      </dgm:t>
    </dgm:pt>
    <dgm:pt modelId="{C94A3EE6-E381-41F2-B809-3AEA34916DE1}" type="sibTrans" cxnId="{0C1958E0-871C-4907-AB52-B0BAD5FDDF81}">
      <dgm:prSet/>
      <dgm:spPr/>
      <dgm:t>
        <a:bodyPr/>
        <a:lstStyle/>
        <a:p>
          <a:endParaRPr lang="en-US"/>
        </a:p>
      </dgm:t>
    </dgm:pt>
    <dgm:pt modelId="{22D05506-B32C-4844-9F6E-9B918EE24CF0}">
      <dgm:prSet/>
      <dgm:spPr/>
      <dgm:t>
        <a:bodyPr/>
        <a:lstStyle/>
        <a:p>
          <a:r>
            <a:rPr lang="en-US" dirty="0"/>
            <a:t>Aligning fundraising activities with vision</a:t>
          </a:r>
        </a:p>
      </dgm:t>
    </dgm:pt>
    <dgm:pt modelId="{1431C9E4-6D32-433D-9C52-78B90CD865FF}" type="parTrans" cxnId="{20BFB158-B3F8-4D81-81DE-76009E9C41A2}">
      <dgm:prSet/>
      <dgm:spPr/>
      <dgm:t>
        <a:bodyPr/>
        <a:lstStyle/>
        <a:p>
          <a:endParaRPr lang="en-US"/>
        </a:p>
      </dgm:t>
    </dgm:pt>
    <dgm:pt modelId="{CEBAA1BE-CF97-4339-A8FE-0AA97D46AC37}" type="sibTrans" cxnId="{20BFB158-B3F8-4D81-81DE-76009E9C41A2}">
      <dgm:prSet/>
      <dgm:spPr/>
      <dgm:t>
        <a:bodyPr/>
        <a:lstStyle/>
        <a:p>
          <a:endParaRPr lang="en-US"/>
        </a:p>
      </dgm:t>
    </dgm:pt>
    <dgm:pt modelId="{984E2E61-1DC3-4869-81B0-C23951C111DE}" type="pres">
      <dgm:prSet presAssocID="{B8AFC571-B8E3-4C65-9D2A-135F6AE1E713}" presName="linear" presStyleCnt="0">
        <dgm:presLayoutVars>
          <dgm:animLvl val="lvl"/>
          <dgm:resizeHandles val="exact"/>
        </dgm:presLayoutVars>
      </dgm:prSet>
      <dgm:spPr/>
    </dgm:pt>
    <dgm:pt modelId="{787FBDC7-9CA3-4ED3-B488-0D31AC9BA4A3}" type="pres">
      <dgm:prSet presAssocID="{DEF3EBAA-7139-4142-AB96-D81CC301BBD2}" presName="parentText" presStyleLbl="node1" presStyleIdx="0" presStyleCnt="3">
        <dgm:presLayoutVars>
          <dgm:chMax val="0"/>
          <dgm:bulletEnabled val="1"/>
        </dgm:presLayoutVars>
      </dgm:prSet>
      <dgm:spPr/>
    </dgm:pt>
    <dgm:pt modelId="{A1E9368E-8AC9-41CC-A308-077016928600}" type="pres">
      <dgm:prSet presAssocID="{7E1D554E-6FE1-413E-B41C-1DC180912ACD}" presName="spacer" presStyleCnt="0"/>
      <dgm:spPr/>
    </dgm:pt>
    <dgm:pt modelId="{9D248DC7-8006-4AE0-821A-64FF099E7253}" type="pres">
      <dgm:prSet presAssocID="{903FAAF6-5162-4EFF-885D-1CCA81802CAC}" presName="parentText" presStyleLbl="node1" presStyleIdx="1" presStyleCnt="3">
        <dgm:presLayoutVars>
          <dgm:chMax val="0"/>
          <dgm:bulletEnabled val="1"/>
        </dgm:presLayoutVars>
      </dgm:prSet>
      <dgm:spPr/>
    </dgm:pt>
    <dgm:pt modelId="{A60B91FF-40C3-4378-BB6F-3BA4DD04E2FE}" type="pres">
      <dgm:prSet presAssocID="{C94A3EE6-E381-41F2-B809-3AEA34916DE1}" presName="spacer" presStyleCnt="0"/>
      <dgm:spPr/>
    </dgm:pt>
    <dgm:pt modelId="{1EE15285-7F36-4371-BDF4-ACBABD1BEEA2}" type="pres">
      <dgm:prSet presAssocID="{22D05506-B32C-4844-9F6E-9B918EE24CF0}" presName="parentText" presStyleLbl="node1" presStyleIdx="2" presStyleCnt="3">
        <dgm:presLayoutVars>
          <dgm:chMax val="0"/>
          <dgm:bulletEnabled val="1"/>
        </dgm:presLayoutVars>
      </dgm:prSet>
      <dgm:spPr/>
    </dgm:pt>
  </dgm:ptLst>
  <dgm:cxnLst>
    <dgm:cxn modelId="{33CE6545-4465-4D32-A7C4-B0956AE331C5}" srcId="{B8AFC571-B8E3-4C65-9D2A-135F6AE1E713}" destId="{DEF3EBAA-7139-4142-AB96-D81CC301BBD2}" srcOrd="0" destOrd="0" parTransId="{F81690F2-57D7-45CB-9034-A5462664DBD8}" sibTransId="{7E1D554E-6FE1-413E-B41C-1DC180912ACD}"/>
    <dgm:cxn modelId="{20BFB158-B3F8-4D81-81DE-76009E9C41A2}" srcId="{B8AFC571-B8E3-4C65-9D2A-135F6AE1E713}" destId="{22D05506-B32C-4844-9F6E-9B918EE24CF0}" srcOrd="2" destOrd="0" parTransId="{1431C9E4-6D32-433D-9C52-78B90CD865FF}" sibTransId="{CEBAA1BE-CF97-4339-A8FE-0AA97D46AC37}"/>
    <dgm:cxn modelId="{B3AD357D-6590-43A4-863A-76609EA73CAA}" type="presOf" srcId="{DEF3EBAA-7139-4142-AB96-D81CC301BBD2}" destId="{787FBDC7-9CA3-4ED3-B488-0D31AC9BA4A3}" srcOrd="0" destOrd="0" presId="urn:microsoft.com/office/officeart/2005/8/layout/vList2"/>
    <dgm:cxn modelId="{D731E98B-CBCE-4ACF-87D0-7C272010526C}" type="presOf" srcId="{22D05506-B32C-4844-9F6E-9B918EE24CF0}" destId="{1EE15285-7F36-4371-BDF4-ACBABD1BEEA2}" srcOrd="0" destOrd="0" presId="urn:microsoft.com/office/officeart/2005/8/layout/vList2"/>
    <dgm:cxn modelId="{D81BF6AE-B615-431D-8211-0A621D6DC1EA}" type="presOf" srcId="{B8AFC571-B8E3-4C65-9D2A-135F6AE1E713}" destId="{984E2E61-1DC3-4869-81B0-C23951C111DE}" srcOrd="0" destOrd="0" presId="urn:microsoft.com/office/officeart/2005/8/layout/vList2"/>
    <dgm:cxn modelId="{0C1958E0-871C-4907-AB52-B0BAD5FDDF81}" srcId="{B8AFC571-B8E3-4C65-9D2A-135F6AE1E713}" destId="{903FAAF6-5162-4EFF-885D-1CCA81802CAC}" srcOrd="1" destOrd="0" parTransId="{455DDCA1-C3A4-410C-A421-03FECF4AD535}" sibTransId="{C94A3EE6-E381-41F2-B809-3AEA34916DE1}"/>
    <dgm:cxn modelId="{EC6771EA-D02E-4892-B37E-FEBA548F2EBD}" type="presOf" srcId="{903FAAF6-5162-4EFF-885D-1CCA81802CAC}" destId="{9D248DC7-8006-4AE0-821A-64FF099E7253}" srcOrd="0" destOrd="0" presId="urn:microsoft.com/office/officeart/2005/8/layout/vList2"/>
    <dgm:cxn modelId="{7AF905D5-3FF2-4CA3-BC5F-D0F41E68A012}" type="presParOf" srcId="{984E2E61-1DC3-4869-81B0-C23951C111DE}" destId="{787FBDC7-9CA3-4ED3-B488-0D31AC9BA4A3}" srcOrd="0" destOrd="0" presId="urn:microsoft.com/office/officeart/2005/8/layout/vList2"/>
    <dgm:cxn modelId="{EDDD6EE6-F7AA-4D42-810A-A7A05A21B376}" type="presParOf" srcId="{984E2E61-1DC3-4869-81B0-C23951C111DE}" destId="{A1E9368E-8AC9-41CC-A308-077016928600}" srcOrd="1" destOrd="0" presId="urn:microsoft.com/office/officeart/2005/8/layout/vList2"/>
    <dgm:cxn modelId="{CBB0ABBD-0D3B-4D27-A39A-E528058766EF}" type="presParOf" srcId="{984E2E61-1DC3-4869-81B0-C23951C111DE}" destId="{9D248DC7-8006-4AE0-821A-64FF099E7253}" srcOrd="2" destOrd="0" presId="urn:microsoft.com/office/officeart/2005/8/layout/vList2"/>
    <dgm:cxn modelId="{1AA25DDD-4F4B-455D-BEA1-D3737074314C}" type="presParOf" srcId="{984E2E61-1DC3-4869-81B0-C23951C111DE}" destId="{A60B91FF-40C3-4378-BB6F-3BA4DD04E2FE}" srcOrd="3" destOrd="0" presId="urn:microsoft.com/office/officeart/2005/8/layout/vList2"/>
    <dgm:cxn modelId="{0A51A7D7-FF62-4769-BB63-190DFEBA7461}" type="presParOf" srcId="{984E2E61-1DC3-4869-81B0-C23951C111DE}" destId="{1EE15285-7F36-4371-BDF4-ACBABD1BEEA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4B45C2-105D-4619-AFBF-8548C30CC2FF}"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F950306E-0204-479A-95F7-B7E709F93309}">
      <dgm:prSet/>
      <dgm:spPr/>
      <dgm:t>
        <a:bodyPr/>
        <a:lstStyle/>
        <a:p>
          <a:r>
            <a:rPr lang="en-US"/>
            <a:t>Describe how you hope to participate in God’s dream in two or three sentences. </a:t>
          </a:r>
        </a:p>
      </dgm:t>
    </dgm:pt>
    <dgm:pt modelId="{D0F7905E-FA36-4DEB-9927-2E7D59AA7AD6}" type="parTrans" cxnId="{0F841A8D-0EE8-4ECC-9970-D4B00DA3D761}">
      <dgm:prSet/>
      <dgm:spPr/>
      <dgm:t>
        <a:bodyPr/>
        <a:lstStyle/>
        <a:p>
          <a:endParaRPr lang="en-US"/>
        </a:p>
      </dgm:t>
    </dgm:pt>
    <dgm:pt modelId="{C555D7F5-DEFE-4109-B749-0297D5E3E04F}" type="sibTrans" cxnId="{0F841A8D-0EE8-4ECC-9970-D4B00DA3D761}">
      <dgm:prSet/>
      <dgm:spPr/>
      <dgm:t>
        <a:bodyPr/>
        <a:lstStyle/>
        <a:p>
          <a:endParaRPr lang="en-US"/>
        </a:p>
      </dgm:t>
    </dgm:pt>
    <dgm:pt modelId="{AC8DE329-B2EA-4D96-A8D7-FC024F4CC401}">
      <dgm:prSet/>
      <dgm:spPr/>
      <dgm:t>
        <a:bodyPr/>
        <a:lstStyle/>
        <a:p>
          <a:r>
            <a:rPr lang="en-US" dirty="0"/>
            <a:t>Generate an image of what this looks like – postcard activity.</a:t>
          </a:r>
        </a:p>
      </dgm:t>
    </dgm:pt>
    <dgm:pt modelId="{374D9BC8-63FA-4286-A5C6-88FDC6E80573}" type="parTrans" cxnId="{CCC378E4-AD53-42CE-83A9-078396DDC966}">
      <dgm:prSet/>
      <dgm:spPr/>
      <dgm:t>
        <a:bodyPr/>
        <a:lstStyle/>
        <a:p>
          <a:endParaRPr lang="en-US"/>
        </a:p>
      </dgm:t>
    </dgm:pt>
    <dgm:pt modelId="{2BC872CA-30B7-455D-8221-A525322F18F6}" type="sibTrans" cxnId="{CCC378E4-AD53-42CE-83A9-078396DDC966}">
      <dgm:prSet/>
      <dgm:spPr/>
      <dgm:t>
        <a:bodyPr/>
        <a:lstStyle/>
        <a:p>
          <a:endParaRPr lang="en-US"/>
        </a:p>
      </dgm:t>
    </dgm:pt>
    <dgm:pt modelId="{8FCE5BCA-568C-4E1E-82D0-77329870D75F}">
      <dgm:prSet/>
      <dgm:spPr/>
      <dgm:t>
        <a:bodyPr/>
        <a:lstStyle/>
        <a:p>
          <a:r>
            <a:rPr lang="en-US"/>
            <a:t>What challenges might you face as you work towards your vision?</a:t>
          </a:r>
        </a:p>
      </dgm:t>
    </dgm:pt>
    <dgm:pt modelId="{A6BB2F1B-B052-4AC3-888F-F3617FA72AB1}" type="parTrans" cxnId="{3A0544E0-C08B-499A-82BE-47575BDECCE6}">
      <dgm:prSet/>
      <dgm:spPr/>
      <dgm:t>
        <a:bodyPr/>
        <a:lstStyle/>
        <a:p>
          <a:endParaRPr lang="en-US"/>
        </a:p>
      </dgm:t>
    </dgm:pt>
    <dgm:pt modelId="{55DF5326-62BD-4542-B86A-5D161ECE6BB7}" type="sibTrans" cxnId="{3A0544E0-C08B-499A-82BE-47575BDECCE6}">
      <dgm:prSet/>
      <dgm:spPr/>
      <dgm:t>
        <a:bodyPr/>
        <a:lstStyle/>
        <a:p>
          <a:endParaRPr lang="en-US"/>
        </a:p>
      </dgm:t>
    </dgm:pt>
    <dgm:pt modelId="{E7DAECEA-D885-443F-9CBF-B651621BC9C2}">
      <dgm:prSet/>
      <dgm:spPr/>
      <dgm:t>
        <a:bodyPr/>
        <a:lstStyle/>
        <a:p>
          <a:r>
            <a:rPr lang="en-US"/>
            <a:t>What resources do you have that will help you move forward?</a:t>
          </a:r>
        </a:p>
      </dgm:t>
    </dgm:pt>
    <dgm:pt modelId="{B47638EE-F7DD-45FE-B5E2-E3B318229D34}" type="parTrans" cxnId="{8C9371B8-0594-4E2E-B386-02F997A1E924}">
      <dgm:prSet/>
      <dgm:spPr/>
      <dgm:t>
        <a:bodyPr/>
        <a:lstStyle/>
        <a:p>
          <a:endParaRPr lang="en-US"/>
        </a:p>
      </dgm:t>
    </dgm:pt>
    <dgm:pt modelId="{6453B432-D321-4FD3-A747-B219D7BEBAEF}" type="sibTrans" cxnId="{8C9371B8-0594-4E2E-B386-02F997A1E924}">
      <dgm:prSet/>
      <dgm:spPr/>
      <dgm:t>
        <a:bodyPr/>
        <a:lstStyle/>
        <a:p>
          <a:endParaRPr lang="en-US"/>
        </a:p>
      </dgm:t>
    </dgm:pt>
    <dgm:pt modelId="{5D6FC876-FDA3-4D92-BB81-C61ED9477EEC}">
      <dgm:prSet/>
      <dgm:spPr/>
      <dgm:t>
        <a:bodyPr/>
        <a:lstStyle/>
        <a:p>
          <a:r>
            <a:rPr lang="en-US" dirty="0"/>
            <a:t>What are three - five steps you can take now to move towards your new vision? (Don’t jump to hiring staff!)</a:t>
          </a:r>
        </a:p>
      </dgm:t>
    </dgm:pt>
    <dgm:pt modelId="{7B608660-F928-4FB2-BB14-F1DBB4665778}" type="parTrans" cxnId="{B8D7CFE1-9056-4CE8-AA83-60817383F6F8}">
      <dgm:prSet/>
      <dgm:spPr/>
      <dgm:t>
        <a:bodyPr/>
        <a:lstStyle/>
        <a:p>
          <a:endParaRPr lang="en-US"/>
        </a:p>
      </dgm:t>
    </dgm:pt>
    <dgm:pt modelId="{F9E2E307-EE81-49A4-AFCF-81DE471FE7EB}" type="sibTrans" cxnId="{B8D7CFE1-9056-4CE8-AA83-60817383F6F8}">
      <dgm:prSet/>
      <dgm:spPr/>
      <dgm:t>
        <a:bodyPr/>
        <a:lstStyle/>
        <a:p>
          <a:endParaRPr lang="en-US"/>
        </a:p>
      </dgm:t>
    </dgm:pt>
    <dgm:pt modelId="{08E2F4F0-267D-4005-9D64-B89B475E52A0}">
      <dgm:prSet/>
      <dgm:spPr/>
      <dgm:t>
        <a:bodyPr/>
        <a:lstStyle/>
        <a:p>
          <a:r>
            <a:rPr lang="en-US" dirty="0"/>
            <a:t>What milestones do you hope to reach </a:t>
          </a:r>
          <a:r>
            <a:rPr lang="en-US"/>
            <a:t>as you journey </a:t>
          </a:r>
          <a:r>
            <a:rPr lang="en-US" dirty="0"/>
            <a:t>towards your vision?</a:t>
          </a:r>
        </a:p>
      </dgm:t>
    </dgm:pt>
    <dgm:pt modelId="{57945573-4D62-4AF8-B772-56501A73DE5A}" type="parTrans" cxnId="{1C2BAE06-B292-40CD-A3F6-CF3A26522E0F}">
      <dgm:prSet/>
      <dgm:spPr/>
      <dgm:t>
        <a:bodyPr/>
        <a:lstStyle/>
        <a:p>
          <a:endParaRPr lang="en-US"/>
        </a:p>
      </dgm:t>
    </dgm:pt>
    <dgm:pt modelId="{8ACD9BCD-5BAE-4C5B-B61D-1A0A829616EA}" type="sibTrans" cxnId="{1C2BAE06-B292-40CD-A3F6-CF3A26522E0F}">
      <dgm:prSet/>
      <dgm:spPr/>
      <dgm:t>
        <a:bodyPr/>
        <a:lstStyle/>
        <a:p>
          <a:endParaRPr lang="en-US"/>
        </a:p>
      </dgm:t>
    </dgm:pt>
    <dgm:pt modelId="{F05D5703-5195-4D94-9405-3C258E874BD0}" type="pres">
      <dgm:prSet presAssocID="{8D4B45C2-105D-4619-AFBF-8548C30CC2FF}" presName="Name0" presStyleCnt="0">
        <dgm:presLayoutVars>
          <dgm:dir/>
          <dgm:animLvl val="lvl"/>
          <dgm:resizeHandles val="exact"/>
        </dgm:presLayoutVars>
      </dgm:prSet>
      <dgm:spPr/>
    </dgm:pt>
    <dgm:pt modelId="{652651AE-D067-402A-B50D-77827DF4A30A}" type="pres">
      <dgm:prSet presAssocID="{08E2F4F0-267D-4005-9D64-B89B475E52A0}" presName="boxAndChildren" presStyleCnt="0"/>
      <dgm:spPr/>
    </dgm:pt>
    <dgm:pt modelId="{3B1263E0-513A-485A-A168-99E11F2F55FC}" type="pres">
      <dgm:prSet presAssocID="{08E2F4F0-267D-4005-9D64-B89B475E52A0}" presName="parentTextBox" presStyleLbl="node1" presStyleIdx="0" presStyleCnt="4"/>
      <dgm:spPr/>
    </dgm:pt>
    <dgm:pt modelId="{7B138E9A-9CFC-4515-B787-2E5C33D565B9}" type="pres">
      <dgm:prSet presAssocID="{F9E2E307-EE81-49A4-AFCF-81DE471FE7EB}" presName="sp" presStyleCnt="0"/>
      <dgm:spPr/>
    </dgm:pt>
    <dgm:pt modelId="{BF9B1A48-52A0-476A-863F-D6A41C0D17C8}" type="pres">
      <dgm:prSet presAssocID="{5D6FC876-FDA3-4D92-BB81-C61ED9477EEC}" presName="arrowAndChildren" presStyleCnt="0"/>
      <dgm:spPr/>
    </dgm:pt>
    <dgm:pt modelId="{A99C7083-EDB1-4953-B244-634F312E6C8E}" type="pres">
      <dgm:prSet presAssocID="{5D6FC876-FDA3-4D92-BB81-C61ED9477EEC}" presName="parentTextArrow" presStyleLbl="node1" presStyleIdx="1" presStyleCnt="4"/>
      <dgm:spPr/>
    </dgm:pt>
    <dgm:pt modelId="{E63980E8-0EC3-41EE-B7BF-A91EB7763252}" type="pres">
      <dgm:prSet presAssocID="{2BC872CA-30B7-455D-8221-A525322F18F6}" presName="sp" presStyleCnt="0"/>
      <dgm:spPr/>
    </dgm:pt>
    <dgm:pt modelId="{94E5FF6A-27D0-4751-BBAF-3B9B45D3B76D}" type="pres">
      <dgm:prSet presAssocID="{AC8DE329-B2EA-4D96-A8D7-FC024F4CC401}" presName="arrowAndChildren" presStyleCnt="0"/>
      <dgm:spPr/>
    </dgm:pt>
    <dgm:pt modelId="{65D02EE2-C71F-4E91-8F7A-BA25202899A5}" type="pres">
      <dgm:prSet presAssocID="{AC8DE329-B2EA-4D96-A8D7-FC024F4CC401}" presName="parentTextArrow" presStyleLbl="node1" presStyleIdx="1" presStyleCnt="4"/>
      <dgm:spPr/>
    </dgm:pt>
    <dgm:pt modelId="{3BDA0DE0-EB15-41A8-904C-2D33E83B1336}" type="pres">
      <dgm:prSet presAssocID="{AC8DE329-B2EA-4D96-A8D7-FC024F4CC401}" presName="arrow" presStyleLbl="node1" presStyleIdx="2" presStyleCnt="4"/>
      <dgm:spPr/>
    </dgm:pt>
    <dgm:pt modelId="{AE5F996E-A7E2-41D0-A33A-C84F29393CFD}" type="pres">
      <dgm:prSet presAssocID="{AC8DE329-B2EA-4D96-A8D7-FC024F4CC401}" presName="descendantArrow" presStyleCnt="0"/>
      <dgm:spPr/>
    </dgm:pt>
    <dgm:pt modelId="{C58A658B-FA2F-4114-A39F-76EC0B4D45E0}" type="pres">
      <dgm:prSet presAssocID="{8FCE5BCA-568C-4E1E-82D0-77329870D75F}" presName="childTextArrow" presStyleLbl="fgAccFollowNode1" presStyleIdx="0" presStyleCnt="2">
        <dgm:presLayoutVars>
          <dgm:bulletEnabled val="1"/>
        </dgm:presLayoutVars>
      </dgm:prSet>
      <dgm:spPr/>
    </dgm:pt>
    <dgm:pt modelId="{988D9B99-5FE0-4FB1-8400-C51A1B5F28EA}" type="pres">
      <dgm:prSet presAssocID="{E7DAECEA-D885-443F-9CBF-B651621BC9C2}" presName="childTextArrow" presStyleLbl="fgAccFollowNode1" presStyleIdx="1" presStyleCnt="2">
        <dgm:presLayoutVars>
          <dgm:bulletEnabled val="1"/>
        </dgm:presLayoutVars>
      </dgm:prSet>
      <dgm:spPr/>
    </dgm:pt>
    <dgm:pt modelId="{85708F92-47F2-4568-97F2-58182AB360BE}" type="pres">
      <dgm:prSet presAssocID="{C555D7F5-DEFE-4109-B749-0297D5E3E04F}" presName="sp" presStyleCnt="0"/>
      <dgm:spPr/>
    </dgm:pt>
    <dgm:pt modelId="{7A9D1AD3-2C24-421A-9AE2-3DF94C417C8A}" type="pres">
      <dgm:prSet presAssocID="{F950306E-0204-479A-95F7-B7E709F93309}" presName="arrowAndChildren" presStyleCnt="0"/>
      <dgm:spPr/>
    </dgm:pt>
    <dgm:pt modelId="{E3619554-4E86-45CB-AB03-844CF3E4FF0D}" type="pres">
      <dgm:prSet presAssocID="{F950306E-0204-479A-95F7-B7E709F93309}" presName="parentTextArrow" presStyleLbl="node1" presStyleIdx="3" presStyleCnt="4"/>
      <dgm:spPr/>
    </dgm:pt>
  </dgm:ptLst>
  <dgm:cxnLst>
    <dgm:cxn modelId="{1C2BAE06-B292-40CD-A3F6-CF3A26522E0F}" srcId="{8D4B45C2-105D-4619-AFBF-8548C30CC2FF}" destId="{08E2F4F0-267D-4005-9D64-B89B475E52A0}" srcOrd="3" destOrd="0" parTransId="{57945573-4D62-4AF8-B772-56501A73DE5A}" sibTransId="{8ACD9BCD-5BAE-4C5B-B61D-1A0A829616EA}"/>
    <dgm:cxn modelId="{93187266-F14A-41E1-AD67-0246C063B8D9}" type="presOf" srcId="{F950306E-0204-479A-95F7-B7E709F93309}" destId="{E3619554-4E86-45CB-AB03-844CF3E4FF0D}" srcOrd="0" destOrd="0" presId="urn:microsoft.com/office/officeart/2005/8/layout/process4"/>
    <dgm:cxn modelId="{6230E170-C952-46F7-9B43-6F28A8EFA0D5}" type="presOf" srcId="{8FCE5BCA-568C-4E1E-82D0-77329870D75F}" destId="{C58A658B-FA2F-4114-A39F-76EC0B4D45E0}" srcOrd="0" destOrd="0" presId="urn:microsoft.com/office/officeart/2005/8/layout/process4"/>
    <dgm:cxn modelId="{3A79BA71-BA43-4700-9010-0EC877EE6343}" type="presOf" srcId="{AC8DE329-B2EA-4D96-A8D7-FC024F4CC401}" destId="{3BDA0DE0-EB15-41A8-904C-2D33E83B1336}" srcOrd="1" destOrd="0" presId="urn:microsoft.com/office/officeart/2005/8/layout/process4"/>
    <dgm:cxn modelId="{16ACD875-770B-4AED-A6F4-2138FCFFB736}" type="presOf" srcId="{8D4B45C2-105D-4619-AFBF-8548C30CC2FF}" destId="{F05D5703-5195-4D94-9405-3C258E874BD0}" srcOrd="0" destOrd="0" presId="urn:microsoft.com/office/officeart/2005/8/layout/process4"/>
    <dgm:cxn modelId="{F6678178-68C1-4DD7-83AC-B3755FB646F1}" type="presOf" srcId="{08E2F4F0-267D-4005-9D64-B89B475E52A0}" destId="{3B1263E0-513A-485A-A168-99E11F2F55FC}" srcOrd="0" destOrd="0" presId="urn:microsoft.com/office/officeart/2005/8/layout/process4"/>
    <dgm:cxn modelId="{0F841A8D-0EE8-4ECC-9970-D4B00DA3D761}" srcId="{8D4B45C2-105D-4619-AFBF-8548C30CC2FF}" destId="{F950306E-0204-479A-95F7-B7E709F93309}" srcOrd="0" destOrd="0" parTransId="{D0F7905E-FA36-4DEB-9927-2E7D59AA7AD6}" sibTransId="{C555D7F5-DEFE-4109-B749-0297D5E3E04F}"/>
    <dgm:cxn modelId="{8C9371B8-0594-4E2E-B386-02F997A1E924}" srcId="{AC8DE329-B2EA-4D96-A8D7-FC024F4CC401}" destId="{E7DAECEA-D885-443F-9CBF-B651621BC9C2}" srcOrd="1" destOrd="0" parTransId="{B47638EE-F7DD-45FE-B5E2-E3B318229D34}" sibTransId="{6453B432-D321-4FD3-A747-B219D7BEBAEF}"/>
    <dgm:cxn modelId="{2C6920BA-89CB-46F8-B180-EED72A700751}" type="presOf" srcId="{AC8DE329-B2EA-4D96-A8D7-FC024F4CC401}" destId="{65D02EE2-C71F-4E91-8F7A-BA25202899A5}" srcOrd="0" destOrd="0" presId="urn:microsoft.com/office/officeart/2005/8/layout/process4"/>
    <dgm:cxn modelId="{A2D2ECCA-33D8-40DC-87CF-1767FCA025BC}" type="presOf" srcId="{E7DAECEA-D885-443F-9CBF-B651621BC9C2}" destId="{988D9B99-5FE0-4FB1-8400-C51A1B5F28EA}" srcOrd="0" destOrd="0" presId="urn:microsoft.com/office/officeart/2005/8/layout/process4"/>
    <dgm:cxn modelId="{3A0544E0-C08B-499A-82BE-47575BDECCE6}" srcId="{AC8DE329-B2EA-4D96-A8D7-FC024F4CC401}" destId="{8FCE5BCA-568C-4E1E-82D0-77329870D75F}" srcOrd="0" destOrd="0" parTransId="{A6BB2F1B-B052-4AC3-888F-F3617FA72AB1}" sibTransId="{55DF5326-62BD-4542-B86A-5D161ECE6BB7}"/>
    <dgm:cxn modelId="{B8D7CFE1-9056-4CE8-AA83-60817383F6F8}" srcId="{8D4B45C2-105D-4619-AFBF-8548C30CC2FF}" destId="{5D6FC876-FDA3-4D92-BB81-C61ED9477EEC}" srcOrd="2" destOrd="0" parTransId="{7B608660-F928-4FB2-BB14-F1DBB4665778}" sibTransId="{F9E2E307-EE81-49A4-AFCF-81DE471FE7EB}"/>
    <dgm:cxn modelId="{CCC378E4-AD53-42CE-83A9-078396DDC966}" srcId="{8D4B45C2-105D-4619-AFBF-8548C30CC2FF}" destId="{AC8DE329-B2EA-4D96-A8D7-FC024F4CC401}" srcOrd="1" destOrd="0" parTransId="{374D9BC8-63FA-4286-A5C6-88FDC6E80573}" sibTransId="{2BC872CA-30B7-455D-8221-A525322F18F6}"/>
    <dgm:cxn modelId="{FAAA8DF6-0E37-4D0E-87C9-FD6AE7B96DDA}" type="presOf" srcId="{5D6FC876-FDA3-4D92-BB81-C61ED9477EEC}" destId="{A99C7083-EDB1-4953-B244-634F312E6C8E}" srcOrd="0" destOrd="0" presId="urn:microsoft.com/office/officeart/2005/8/layout/process4"/>
    <dgm:cxn modelId="{717AA74A-F445-4064-81AB-80718E370CC1}" type="presParOf" srcId="{F05D5703-5195-4D94-9405-3C258E874BD0}" destId="{652651AE-D067-402A-B50D-77827DF4A30A}" srcOrd="0" destOrd="0" presId="urn:microsoft.com/office/officeart/2005/8/layout/process4"/>
    <dgm:cxn modelId="{E06FC13C-F0AD-48BC-8D94-B705F71F6B01}" type="presParOf" srcId="{652651AE-D067-402A-B50D-77827DF4A30A}" destId="{3B1263E0-513A-485A-A168-99E11F2F55FC}" srcOrd="0" destOrd="0" presId="urn:microsoft.com/office/officeart/2005/8/layout/process4"/>
    <dgm:cxn modelId="{FA288E78-7ACE-4EEC-A690-6B3288D8E2CB}" type="presParOf" srcId="{F05D5703-5195-4D94-9405-3C258E874BD0}" destId="{7B138E9A-9CFC-4515-B787-2E5C33D565B9}" srcOrd="1" destOrd="0" presId="urn:microsoft.com/office/officeart/2005/8/layout/process4"/>
    <dgm:cxn modelId="{5A8903BD-A5B8-4E10-B35F-2CB07FE0D2FB}" type="presParOf" srcId="{F05D5703-5195-4D94-9405-3C258E874BD0}" destId="{BF9B1A48-52A0-476A-863F-D6A41C0D17C8}" srcOrd="2" destOrd="0" presId="urn:microsoft.com/office/officeart/2005/8/layout/process4"/>
    <dgm:cxn modelId="{4216DE1C-EEE3-4093-8EB2-DC52427B8C14}" type="presParOf" srcId="{BF9B1A48-52A0-476A-863F-D6A41C0D17C8}" destId="{A99C7083-EDB1-4953-B244-634F312E6C8E}" srcOrd="0" destOrd="0" presId="urn:microsoft.com/office/officeart/2005/8/layout/process4"/>
    <dgm:cxn modelId="{2005F66B-5583-4034-8B7C-0BE0FDDD7C6D}" type="presParOf" srcId="{F05D5703-5195-4D94-9405-3C258E874BD0}" destId="{E63980E8-0EC3-41EE-B7BF-A91EB7763252}" srcOrd="3" destOrd="0" presId="urn:microsoft.com/office/officeart/2005/8/layout/process4"/>
    <dgm:cxn modelId="{81FC93A7-B621-4C50-91E9-7C7FA92388AD}" type="presParOf" srcId="{F05D5703-5195-4D94-9405-3C258E874BD0}" destId="{94E5FF6A-27D0-4751-BBAF-3B9B45D3B76D}" srcOrd="4" destOrd="0" presId="urn:microsoft.com/office/officeart/2005/8/layout/process4"/>
    <dgm:cxn modelId="{211CAF26-5EBC-4FF4-A061-4DBFD3DB29CF}" type="presParOf" srcId="{94E5FF6A-27D0-4751-BBAF-3B9B45D3B76D}" destId="{65D02EE2-C71F-4E91-8F7A-BA25202899A5}" srcOrd="0" destOrd="0" presId="urn:microsoft.com/office/officeart/2005/8/layout/process4"/>
    <dgm:cxn modelId="{B403436C-7C7B-4C9A-AD18-5714B56A7468}" type="presParOf" srcId="{94E5FF6A-27D0-4751-BBAF-3B9B45D3B76D}" destId="{3BDA0DE0-EB15-41A8-904C-2D33E83B1336}" srcOrd="1" destOrd="0" presId="urn:microsoft.com/office/officeart/2005/8/layout/process4"/>
    <dgm:cxn modelId="{8538338C-D7C9-4452-BE9B-CA2590ECAC70}" type="presParOf" srcId="{94E5FF6A-27D0-4751-BBAF-3B9B45D3B76D}" destId="{AE5F996E-A7E2-41D0-A33A-C84F29393CFD}" srcOrd="2" destOrd="0" presId="urn:microsoft.com/office/officeart/2005/8/layout/process4"/>
    <dgm:cxn modelId="{7174E261-BDD3-48B7-A7B3-78137489836F}" type="presParOf" srcId="{AE5F996E-A7E2-41D0-A33A-C84F29393CFD}" destId="{C58A658B-FA2F-4114-A39F-76EC0B4D45E0}" srcOrd="0" destOrd="0" presId="urn:microsoft.com/office/officeart/2005/8/layout/process4"/>
    <dgm:cxn modelId="{7D5D5AF5-25EF-4D03-BF2F-10E0B02EF4CB}" type="presParOf" srcId="{AE5F996E-A7E2-41D0-A33A-C84F29393CFD}" destId="{988D9B99-5FE0-4FB1-8400-C51A1B5F28EA}" srcOrd="1" destOrd="0" presId="urn:microsoft.com/office/officeart/2005/8/layout/process4"/>
    <dgm:cxn modelId="{B381B473-2582-4723-8203-21EE559A8436}" type="presParOf" srcId="{F05D5703-5195-4D94-9405-3C258E874BD0}" destId="{85708F92-47F2-4568-97F2-58182AB360BE}" srcOrd="5" destOrd="0" presId="urn:microsoft.com/office/officeart/2005/8/layout/process4"/>
    <dgm:cxn modelId="{7AB3B0FE-8F3C-4044-85E9-B7FD2770A57E}" type="presParOf" srcId="{F05D5703-5195-4D94-9405-3C258E874BD0}" destId="{7A9D1AD3-2C24-421A-9AE2-3DF94C417C8A}" srcOrd="6" destOrd="0" presId="urn:microsoft.com/office/officeart/2005/8/layout/process4"/>
    <dgm:cxn modelId="{5EB8087D-C07F-48D3-A9A5-8DB3EE6A9575}" type="presParOf" srcId="{7A9D1AD3-2C24-421A-9AE2-3DF94C417C8A}" destId="{E3619554-4E86-45CB-AB03-844CF3E4FF0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FBDC7-9CA3-4ED3-B488-0D31AC9BA4A3}">
      <dsp:nvSpPr>
        <dsp:cNvPr id="0" name=""/>
        <dsp:cNvSpPr/>
      </dsp:nvSpPr>
      <dsp:spPr>
        <a:xfrm>
          <a:off x="0" y="532049"/>
          <a:ext cx="6180513" cy="1272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The importance of your fundraising flowing from vision</a:t>
          </a:r>
        </a:p>
      </dsp:txBody>
      <dsp:txXfrm>
        <a:off x="62141" y="594190"/>
        <a:ext cx="6056231" cy="1148678"/>
      </dsp:txXfrm>
    </dsp:sp>
    <dsp:sp modelId="{9D248DC7-8006-4AE0-821A-64FF099E7253}">
      <dsp:nvSpPr>
        <dsp:cNvPr id="0" name=""/>
        <dsp:cNvSpPr/>
      </dsp:nvSpPr>
      <dsp:spPr>
        <a:xfrm>
          <a:off x="0" y="1897169"/>
          <a:ext cx="6180513" cy="1272960"/>
        </a:xfrm>
        <a:prstGeom prst="roundRect">
          <a:avLst/>
        </a:prstGeom>
        <a:solidFill>
          <a:schemeClr val="accent2">
            <a:hueOff val="938015"/>
            <a:satOff val="17090"/>
            <a:lumOff val="3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Keeping the vision before the congregation</a:t>
          </a:r>
        </a:p>
      </dsp:txBody>
      <dsp:txXfrm>
        <a:off x="62141" y="1959310"/>
        <a:ext cx="6056231" cy="1148678"/>
      </dsp:txXfrm>
    </dsp:sp>
    <dsp:sp modelId="{1EE15285-7F36-4371-BDF4-ACBABD1BEEA2}">
      <dsp:nvSpPr>
        <dsp:cNvPr id="0" name=""/>
        <dsp:cNvSpPr/>
      </dsp:nvSpPr>
      <dsp:spPr>
        <a:xfrm>
          <a:off x="0" y="3262289"/>
          <a:ext cx="6180513" cy="1272960"/>
        </a:xfrm>
        <a:prstGeom prst="roundRect">
          <a:avLst/>
        </a:prstGeom>
        <a:solidFill>
          <a:schemeClr val="accent2">
            <a:hueOff val="1876031"/>
            <a:satOff val="34180"/>
            <a:lumOff val="7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Aligning fundraising activities with vision</a:t>
          </a:r>
        </a:p>
      </dsp:txBody>
      <dsp:txXfrm>
        <a:off x="62141" y="3324430"/>
        <a:ext cx="6056231" cy="1148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263E0-513A-485A-A168-99E11F2F55FC}">
      <dsp:nvSpPr>
        <dsp:cNvPr id="0" name=""/>
        <dsp:cNvSpPr/>
      </dsp:nvSpPr>
      <dsp:spPr>
        <a:xfrm>
          <a:off x="0" y="4347692"/>
          <a:ext cx="7124700" cy="95116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What milestones do you hope to reach </a:t>
          </a:r>
          <a:r>
            <a:rPr lang="en-US" sz="1800" kern="1200"/>
            <a:t>as you journey </a:t>
          </a:r>
          <a:r>
            <a:rPr lang="en-US" sz="1800" kern="1200" dirty="0"/>
            <a:t>towards your vision?</a:t>
          </a:r>
        </a:p>
      </dsp:txBody>
      <dsp:txXfrm>
        <a:off x="0" y="4347692"/>
        <a:ext cx="7124700" cy="951168"/>
      </dsp:txXfrm>
    </dsp:sp>
    <dsp:sp modelId="{A99C7083-EDB1-4953-B244-634F312E6C8E}">
      <dsp:nvSpPr>
        <dsp:cNvPr id="0" name=""/>
        <dsp:cNvSpPr/>
      </dsp:nvSpPr>
      <dsp:spPr>
        <a:xfrm rot="10800000">
          <a:off x="0" y="2899062"/>
          <a:ext cx="7124700" cy="146289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What are three - five steps you can take now to move towards your new vision? (Don’t jump to hiring staff!)</a:t>
          </a:r>
        </a:p>
      </dsp:txBody>
      <dsp:txXfrm rot="10800000">
        <a:off x="0" y="2899062"/>
        <a:ext cx="7124700" cy="950547"/>
      </dsp:txXfrm>
    </dsp:sp>
    <dsp:sp modelId="{3BDA0DE0-EB15-41A8-904C-2D33E83B1336}">
      <dsp:nvSpPr>
        <dsp:cNvPr id="0" name=""/>
        <dsp:cNvSpPr/>
      </dsp:nvSpPr>
      <dsp:spPr>
        <a:xfrm rot="10800000">
          <a:off x="0" y="1450432"/>
          <a:ext cx="7124700" cy="1462897"/>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Generate an image of what this looks like – postcard activity.</a:t>
          </a:r>
        </a:p>
      </dsp:txBody>
      <dsp:txXfrm rot="-10800000">
        <a:off x="0" y="1450432"/>
        <a:ext cx="7124700" cy="513477"/>
      </dsp:txXfrm>
    </dsp:sp>
    <dsp:sp modelId="{C58A658B-FA2F-4114-A39F-76EC0B4D45E0}">
      <dsp:nvSpPr>
        <dsp:cNvPr id="0" name=""/>
        <dsp:cNvSpPr/>
      </dsp:nvSpPr>
      <dsp:spPr>
        <a:xfrm>
          <a:off x="0" y="1963909"/>
          <a:ext cx="3562350" cy="43740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What challenges might you face as you work towards your vision?</a:t>
          </a:r>
        </a:p>
      </dsp:txBody>
      <dsp:txXfrm>
        <a:off x="0" y="1963909"/>
        <a:ext cx="3562350" cy="437406"/>
      </dsp:txXfrm>
    </dsp:sp>
    <dsp:sp modelId="{988D9B99-5FE0-4FB1-8400-C51A1B5F28EA}">
      <dsp:nvSpPr>
        <dsp:cNvPr id="0" name=""/>
        <dsp:cNvSpPr/>
      </dsp:nvSpPr>
      <dsp:spPr>
        <a:xfrm>
          <a:off x="3562350" y="1963909"/>
          <a:ext cx="3562350" cy="43740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What resources do you have that will help you move forward?</a:t>
          </a:r>
        </a:p>
      </dsp:txBody>
      <dsp:txXfrm>
        <a:off x="3562350" y="1963909"/>
        <a:ext cx="3562350" cy="437406"/>
      </dsp:txXfrm>
    </dsp:sp>
    <dsp:sp modelId="{E3619554-4E86-45CB-AB03-844CF3E4FF0D}">
      <dsp:nvSpPr>
        <dsp:cNvPr id="0" name=""/>
        <dsp:cNvSpPr/>
      </dsp:nvSpPr>
      <dsp:spPr>
        <a:xfrm rot="10800000">
          <a:off x="0" y="1802"/>
          <a:ext cx="7124700" cy="1462897"/>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Describe how you hope to participate in God’s dream in two or three sentences. </a:t>
          </a:r>
        </a:p>
      </dsp:txBody>
      <dsp:txXfrm rot="10800000">
        <a:off x="0" y="1802"/>
        <a:ext cx="7124700" cy="9505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3/27/23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3/27/23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normAutofit fontScale="90000"/>
          </a:bodyPr>
          <a:lstStyle/>
          <a:p>
            <a:r>
              <a:rPr lang="en-US" dirty="0"/>
              <a:t>The Role of Vision in Raising Funds</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a:lstStyle/>
          <a:p>
            <a:r>
              <a:rPr lang="en-US"/>
              <a:t>With Jen de Combe</a:t>
            </a:r>
            <a:endParaRPr lang="en-US" dirty="0"/>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13533" y="0"/>
            <a:ext cx="4082983" cy="6858000"/>
          </a:xfrm>
        </p:spPr>
      </p:pic>
      <p:pic>
        <p:nvPicPr>
          <p:cNvPr id="3" name="Picture 2">
            <a:extLst>
              <a:ext uri="{FF2B5EF4-FFF2-40B4-BE49-F238E27FC236}">
                <a16:creationId xmlns:a16="http://schemas.microsoft.com/office/drawing/2014/main" id="{10682CD5-A6E0-6AA1-9C4F-9172363AD356}"/>
              </a:ext>
            </a:extLst>
          </p:cNvPr>
          <p:cNvPicPr>
            <a:picLocks noChangeAspect="1"/>
          </p:cNvPicPr>
          <p:nvPr/>
        </p:nvPicPr>
        <p:blipFill>
          <a:blip r:embed="rId3"/>
          <a:stretch>
            <a:fillRect/>
          </a:stretch>
        </p:blipFill>
        <p:spPr>
          <a:xfrm>
            <a:off x="8855707" y="5292012"/>
            <a:ext cx="2828680" cy="1199832"/>
          </a:xfrm>
          <a:prstGeom prst="rect">
            <a:avLst/>
          </a:prstGeom>
        </p:spPr>
      </p:pic>
      <p:sp>
        <p:nvSpPr>
          <p:cNvPr id="2" name="TextBox 1">
            <a:extLst>
              <a:ext uri="{FF2B5EF4-FFF2-40B4-BE49-F238E27FC236}">
                <a16:creationId xmlns:a16="http://schemas.microsoft.com/office/drawing/2014/main" id="{86D0B1D3-CFC3-E439-0ACC-8B1EBCF67896}"/>
              </a:ext>
            </a:extLst>
          </p:cNvPr>
          <p:cNvSpPr txBox="1"/>
          <p:nvPr/>
        </p:nvSpPr>
        <p:spPr>
          <a:xfrm>
            <a:off x="8113533" y="1073426"/>
            <a:ext cx="4082983" cy="769441"/>
          </a:xfrm>
          <a:prstGeom prst="rect">
            <a:avLst/>
          </a:prstGeom>
          <a:noFill/>
        </p:spPr>
        <p:txBody>
          <a:bodyPr wrap="square" rtlCol="0">
            <a:spAutoFit/>
          </a:bodyPr>
          <a:lstStyle/>
          <a:p>
            <a:pPr algn="ctr"/>
            <a:r>
              <a:rPr lang="en-US"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Part III</a:t>
            </a:r>
          </a:p>
        </p:txBody>
      </p:sp>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BB39-172E-BE2D-7C14-24984191D974}"/>
              </a:ext>
            </a:extLst>
          </p:cNvPr>
          <p:cNvSpPr>
            <a:spLocks noGrp="1"/>
          </p:cNvSpPr>
          <p:nvPr>
            <p:ph type="title"/>
          </p:nvPr>
        </p:nvSpPr>
        <p:spPr/>
        <p:txBody>
          <a:bodyPr>
            <a:normAutofit fontScale="90000"/>
          </a:bodyPr>
          <a:lstStyle/>
          <a:p>
            <a:r>
              <a:rPr lang="en-US" dirty="0"/>
              <a:t>Where is the vision?</a:t>
            </a:r>
          </a:p>
        </p:txBody>
      </p:sp>
      <p:sp>
        <p:nvSpPr>
          <p:cNvPr id="3" name="Text Placeholder 2">
            <a:extLst>
              <a:ext uri="{FF2B5EF4-FFF2-40B4-BE49-F238E27FC236}">
                <a16:creationId xmlns:a16="http://schemas.microsoft.com/office/drawing/2014/main" id="{1E3D1D5B-7AF4-162B-03E3-431CDBD5465D}"/>
              </a:ext>
            </a:extLst>
          </p:cNvPr>
          <p:cNvSpPr>
            <a:spLocks noGrp="1"/>
          </p:cNvSpPr>
          <p:nvPr>
            <p:ph type="body" sz="quarter" idx="14"/>
          </p:nvPr>
        </p:nvSpPr>
        <p:spPr>
          <a:xfrm>
            <a:off x="1209243" y="1764139"/>
            <a:ext cx="4756714" cy="214290"/>
          </a:xfrm>
        </p:spPr>
        <p:txBody>
          <a:bodyPr>
            <a:normAutofit fontScale="32500" lnSpcReduction="20000"/>
          </a:bodyPr>
          <a:lstStyle/>
          <a:p>
            <a:endParaRPr lang="en-US" dirty="0"/>
          </a:p>
        </p:txBody>
      </p:sp>
      <p:sp>
        <p:nvSpPr>
          <p:cNvPr id="4" name="Text Placeholder 3">
            <a:extLst>
              <a:ext uri="{FF2B5EF4-FFF2-40B4-BE49-F238E27FC236}">
                <a16:creationId xmlns:a16="http://schemas.microsoft.com/office/drawing/2014/main" id="{8FB1EE1F-26A6-CCDF-B0A2-B89DED174BA7}"/>
              </a:ext>
            </a:extLst>
          </p:cNvPr>
          <p:cNvSpPr>
            <a:spLocks noGrp="1"/>
          </p:cNvSpPr>
          <p:nvPr>
            <p:ph type="body" sz="quarter" idx="17"/>
          </p:nvPr>
        </p:nvSpPr>
        <p:spPr>
          <a:xfrm>
            <a:off x="1209243" y="1978429"/>
            <a:ext cx="4756714" cy="3761971"/>
          </a:xfrm>
        </p:spPr>
        <p:txBody>
          <a:bodyPr>
            <a:normAutofit fontScale="85000" lnSpcReduction="20000"/>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Dear Jennifer,</a:t>
            </a:r>
          </a:p>
          <a:p>
            <a:pPr marL="0" marR="0" indent="0">
              <a:spcBef>
                <a:spcPts val="0"/>
              </a:spcBef>
              <a:spcAft>
                <a:spcPts val="0"/>
              </a:spcAft>
              <a:buNone/>
            </a:pPr>
            <a:endParaRPr lang="en-US" sz="1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Thank you for becoming a PAR donor.</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I am writing today to let you know about some of the challenges our congregation is facing. Due to rising expenses related to building upkeep we are facing a deficit budget this year. Might you consider increasing your PAR contribution to help us avoid this situation?</a:t>
            </a:r>
          </a:p>
          <a:p>
            <a:pPr marL="0" marR="0" indent="0">
              <a:spcBef>
                <a:spcPts val="0"/>
              </a:spcBef>
              <a:spcAft>
                <a:spcPts val="0"/>
              </a:spcAft>
              <a:buNone/>
            </a:pPr>
            <a:endParaRPr lang="en-US" sz="1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Increasing your donation will allow us to maintain the programs and ministries we love such as Sunday worship with our beautiful choir, the Sunday School and our women’s ministry.</a:t>
            </a:r>
          </a:p>
          <a:p>
            <a:pPr marL="0" marR="0" indent="0">
              <a:spcBef>
                <a:spcPts val="0"/>
              </a:spcBef>
              <a:spcAft>
                <a:spcPts val="0"/>
              </a:spcAft>
              <a:buNone/>
            </a:pPr>
            <a:endParaRPr lang="en-US" sz="1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Thank you for considering this request.</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Many blessings,</a:t>
            </a:r>
          </a:p>
          <a:p>
            <a:pPr marL="0" indent="0">
              <a:buNone/>
            </a:pPr>
            <a:endParaRPr lang="en-US" dirty="0"/>
          </a:p>
        </p:txBody>
      </p:sp>
      <p:sp>
        <p:nvSpPr>
          <p:cNvPr id="5" name="Text Placeholder 4">
            <a:extLst>
              <a:ext uri="{FF2B5EF4-FFF2-40B4-BE49-F238E27FC236}">
                <a16:creationId xmlns:a16="http://schemas.microsoft.com/office/drawing/2014/main" id="{21A98211-3AE0-EA38-CC25-C3EEC0232679}"/>
              </a:ext>
            </a:extLst>
          </p:cNvPr>
          <p:cNvSpPr>
            <a:spLocks noGrp="1"/>
          </p:cNvSpPr>
          <p:nvPr>
            <p:ph type="body" sz="quarter" idx="16"/>
          </p:nvPr>
        </p:nvSpPr>
        <p:spPr>
          <a:xfrm>
            <a:off x="6257467" y="1764031"/>
            <a:ext cx="4756714" cy="147896"/>
          </a:xfrm>
        </p:spPr>
        <p:txBody>
          <a:bodyPr>
            <a:normAutofit fontScale="25000" lnSpcReduction="20000"/>
          </a:bodyPr>
          <a:lstStyle/>
          <a:p>
            <a:endParaRPr lang="en-US" dirty="0"/>
          </a:p>
        </p:txBody>
      </p:sp>
      <p:sp>
        <p:nvSpPr>
          <p:cNvPr id="6" name="Text Placeholder 5">
            <a:extLst>
              <a:ext uri="{FF2B5EF4-FFF2-40B4-BE49-F238E27FC236}">
                <a16:creationId xmlns:a16="http://schemas.microsoft.com/office/drawing/2014/main" id="{AA245221-B4BC-18FB-BA99-5893614FF131}"/>
              </a:ext>
            </a:extLst>
          </p:cNvPr>
          <p:cNvSpPr>
            <a:spLocks noGrp="1"/>
          </p:cNvSpPr>
          <p:nvPr>
            <p:ph type="body" sz="quarter" idx="18"/>
          </p:nvPr>
        </p:nvSpPr>
        <p:spPr>
          <a:xfrm>
            <a:off x="6257467" y="1978429"/>
            <a:ext cx="4756714" cy="3761971"/>
          </a:xfrm>
        </p:spPr>
        <p:txBody>
          <a:bodyPr/>
          <a:lstStyle/>
          <a:p>
            <a:pPr marL="0" indent="0">
              <a:buNone/>
            </a:pPr>
            <a:r>
              <a:rPr lang="en-US" dirty="0"/>
              <a:t>Where does this letter go wrong?</a:t>
            </a:r>
          </a:p>
        </p:txBody>
      </p:sp>
      <p:sp>
        <p:nvSpPr>
          <p:cNvPr id="7" name="Footer Placeholder 6">
            <a:extLst>
              <a:ext uri="{FF2B5EF4-FFF2-40B4-BE49-F238E27FC236}">
                <a16:creationId xmlns:a16="http://schemas.microsoft.com/office/drawing/2014/main" id="{C98A16E3-8CEC-37C6-597B-8C95048ECBA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Date Placeholder 7">
            <a:extLst>
              <a:ext uri="{FF2B5EF4-FFF2-40B4-BE49-F238E27FC236}">
                <a16:creationId xmlns:a16="http://schemas.microsoft.com/office/drawing/2014/main" id="{331223C7-800D-67C7-B9B2-CD838A27063F}"/>
              </a:ext>
            </a:extLst>
          </p:cNvPr>
          <p:cNvSpPr>
            <a:spLocks noGrp="1"/>
          </p:cNvSpPr>
          <p:nvPr>
            <p:ph type="dt" sz="half" idx="10"/>
          </p:nvPr>
        </p:nvSpPr>
        <p:spPr>
          <a:xfrm>
            <a:off x="6840728" y="6356349"/>
            <a:ext cx="4352544" cy="365125"/>
          </a:xfrm>
        </p:spPr>
        <p:txBody>
          <a:bodyPr/>
          <a:lstStyle/>
          <a:p>
            <a:pPr>
              <a:defRPr/>
            </a:pPr>
            <a:endParaRPr lang="en-US" dirty="0">
              <a:solidFill>
                <a:prstClr val="black"/>
              </a:solidFill>
            </a:endParaRPr>
          </a:p>
        </p:txBody>
      </p:sp>
      <p:sp>
        <p:nvSpPr>
          <p:cNvPr id="9" name="Slide Number Placeholder 8">
            <a:extLst>
              <a:ext uri="{FF2B5EF4-FFF2-40B4-BE49-F238E27FC236}">
                <a16:creationId xmlns:a16="http://schemas.microsoft.com/office/drawing/2014/main" id="{059D165A-55C5-1D7C-E304-7C6134DA8E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8E90529A-0FAD-2AC9-51A6-FC41377BA0D5}"/>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26555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BFEA2D0-6FD1-4D8C-BCC3-D34C35B0B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33AA6B-0B85-49CD-AC4A-879EDDD31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A0611-A694-7F62-8A92-EA9A296A928A}"/>
              </a:ext>
            </a:extLst>
          </p:cNvPr>
          <p:cNvSpPr>
            <a:spLocks noGrp="1"/>
          </p:cNvSpPr>
          <p:nvPr>
            <p:ph type="title"/>
          </p:nvPr>
        </p:nvSpPr>
        <p:spPr>
          <a:xfrm>
            <a:off x="647700" y="238760"/>
            <a:ext cx="10452100" cy="726441"/>
          </a:xfrm>
        </p:spPr>
        <p:txBody>
          <a:bodyPr vert="horz" lIns="91440" tIns="45720" rIns="91440" bIns="45720" rtlCol="0" anchor="ctr">
            <a:normAutofit fontScale="90000"/>
          </a:bodyPr>
          <a:lstStyle/>
          <a:p>
            <a:r>
              <a:rPr lang="en-US" sz="2800" spc="-40" dirty="0">
                <a:solidFill>
                  <a:srgbClr val="FFFFFF"/>
                </a:solidFill>
              </a:rPr>
              <a:t>Keep the vision before the congregation – helping people see giving as an expression of faith and life in Christ.</a:t>
            </a:r>
          </a:p>
        </p:txBody>
      </p:sp>
      <p:sp>
        <p:nvSpPr>
          <p:cNvPr id="5" name="Content Placeholder 4">
            <a:extLst>
              <a:ext uri="{FF2B5EF4-FFF2-40B4-BE49-F238E27FC236}">
                <a16:creationId xmlns:a16="http://schemas.microsoft.com/office/drawing/2014/main" id="{DB6B5EC0-004A-A62C-66A0-22E3E0FFD661}"/>
              </a:ext>
            </a:extLst>
          </p:cNvPr>
          <p:cNvSpPr>
            <a:spLocks noGrp="1"/>
          </p:cNvSpPr>
          <p:nvPr>
            <p:ph idx="1"/>
          </p:nvPr>
        </p:nvSpPr>
        <p:spPr>
          <a:xfrm>
            <a:off x="647700" y="1635853"/>
            <a:ext cx="7145020" cy="4465227"/>
          </a:xfrm>
        </p:spPr>
        <p:txBody>
          <a:bodyPr vert="horz" lIns="91440" tIns="45720" rIns="91440" bIns="45720" rtlCol="0">
            <a:normAutofit/>
          </a:bodyPr>
          <a:lstStyle/>
          <a:p>
            <a:r>
              <a:rPr lang="en-US" sz="3200" dirty="0"/>
              <a:t>Connect giving to steps in discipleship and celebrate each step!</a:t>
            </a:r>
          </a:p>
          <a:p>
            <a:pPr indent="-228600">
              <a:buFont typeface="Arial" panose="020B0604020202020204" pitchFamily="34" charset="0"/>
              <a:buChar char="•"/>
            </a:pPr>
            <a:r>
              <a:rPr lang="en-US" sz="3200" dirty="0"/>
              <a:t>Donating one time</a:t>
            </a:r>
          </a:p>
          <a:p>
            <a:pPr indent="-228600">
              <a:buFont typeface="Arial" panose="020B0604020202020204" pitchFamily="34" charset="0"/>
              <a:buChar char="•"/>
            </a:pPr>
            <a:r>
              <a:rPr lang="en-US" sz="3200" dirty="0"/>
              <a:t>Becoming a regular donor</a:t>
            </a:r>
          </a:p>
          <a:p>
            <a:pPr indent="-228600">
              <a:buFont typeface="Arial" panose="020B0604020202020204" pitchFamily="34" charset="0"/>
              <a:buChar char="•"/>
            </a:pPr>
            <a:r>
              <a:rPr lang="en-US" sz="3200" dirty="0"/>
              <a:t>Giving a percentage of income</a:t>
            </a:r>
          </a:p>
          <a:p>
            <a:pPr indent="-228600">
              <a:buFont typeface="Arial" panose="020B0604020202020204" pitchFamily="34" charset="0"/>
              <a:buChar char="•"/>
            </a:pPr>
            <a:r>
              <a:rPr lang="en-US" sz="3200" dirty="0"/>
              <a:t>Giving sacrificially </a:t>
            </a:r>
          </a:p>
        </p:txBody>
      </p:sp>
      <p:sp>
        <p:nvSpPr>
          <p:cNvPr id="4" name="Footer Placeholder 3">
            <a:extLst>
              <a:ext uri="{FF2B5EF4-FFF2-40B4-BE49-F238E27FC236}">
                <a16:creationId xmlns:a16="http://schemas.microsoft.com/office/drawing/2014/main" id="{D4B20E8B-8620-137A-391F-1F3960C00E06}"/>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sz="1050" kern="1200" dirty="0">
                <a:solidFill>
                  <a:schemeClr val="tx1"/>
                </a:solidFill>
                <a:effectLst>
                  <a:outerShdw blurRad="38100" dist="38100" dir="2700000" algn="tl">
                    <a:srgbClr val="000000">
                      <a:alpha val="43137"/>
                    </a:srgbClr>
                  </a:outerShdw>
                </a:effectLst>
                <a:latin typeface="+mn-lt"/>
                <a:ea typeface="+mn-ea"/>
                <a:cs typeface="+mn-cs"/>
              </a:rPr>
              <a:t>David Moody</a:t>
            </a:r>
          </a:p>
        </p:txBody>
      </p:sp>
      <p:pic>
        <p:nvPicPr>
          <p:cNvPr id="12" name="Picture Placeholder 11" descr="A group of candles&#10;&#10;Description automatically generated with low confidence">
            <a:extLst>
              <a:ext uri="{FF2B5EF4-FFF2-40B4-BE49-F238E27FC236}">
                <a16:creationId xmlns:a16="http://schemas.microsoft.com/office/drawing/2014/main" id="{1FDFC4F8-3611-ACB1-6BF3-E09E89EC538B}"/>
              </a:ext>
            </a:extLst>
          </p:cNvPr>
          <p:cNvPicPr>
            <a:picLocks noGrp="1" noChangeAspect="1"/>
          </p:cNvPicPr>
          <p:nvPr>
            <p:ph type="pic" sz="quarter" idx="13"/>
          </p:nvPr>
        </p:nvPicPr>
        <p:blipFill rotWithShape="1">
          <a:blip r:embed="rId2"/>
          <a:srcRect t="9661" r="2" b="2"/>
          <a:stretch/>
        </p:blipFill>
        <p:spPr>
          <a:xfrm>
            <a:off x="8141184" y="1464792"/>
            <a:ext cx="3614299" cy="4891558"/>
          </a:xfrm>
          <a:prstGeom prst="rect">
            <a:avLst/>
          </a:prstGeom>
        </p:spPr>
      </p:pic>
      <p:sp>
        <p:nvSpPr>
          <p:cNvPr id="6" name="Date Placeholder 5">
            <a:extLst>
              <a:ext uri="{FF2B5EF4-FFF2-40B4-BE49-F238E27FC236}">
                <a16:creationId xmlns:a16="http://schemas.microsoft.com/office/drawing/2014/main" id="{9DC05584-F4CB-E3B9-0E8E-F2668F82C1A2}"/>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7" name="Slide Number Placeholder 6">
            <a:extLst>
              <a:ext uri="{FF2B5EF4-FFF2-40B4-BE49-F238E27FC236}">
                <a16:creationId xmlns:a16="http://schemas.microsoft.com/office/drawing/2014/main" id="{2AA5399D-95BC-C76A-8965-7349B6427A1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D6D940D-6D44-4DF9-9322-B4B11F7EDCD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11</a:t>
            </a:fld>
            <a:endParaRPr kumimoji="0" lang="en-US" b="0" i="0" u="none" strike="noStrike" cap="none" spc="0" normalizeH="0" baseline="0" noProof="0" dirty="0">
              <a:ln>
                <a:noFill/>
              </a:ln>
              <a:effectLst/>
              <a:uLnTx/>
              <a:uFillTx/>
            </a:endParaRPr>
          </a:p>
        </p:txBody>
      </p:sp>
      <p:pic>
        <p:nvPicPr>
          <p:cNvPr id="10" name="Picture 9" descr="Logo, company name&#10;&#10;Description automatically generated">
            <a:extLst>
              <a:ext uri="{FF2B5EF4-FFF2-40B4-BE49-F238E27FC236}">
                <a16:creationId xmlns:a16="http://schemas.microsoft.com/office/drawing/2014/main" id="{FE5A2ABC-92BC-8EA8-F2AD-68FB6D26CFD5}"/>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422464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0F67E000-DFC6-4143-98EB-F2F1744E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09190-3A35-F4A9-0FE9-2A76A872EBAB}"/>
              </a:ext>
            </a:extLst>
          </p:cNvPr>
          <p:cNvSpPr>
            <a:spLocks noGrp="1"/>
          </p:cNvSpPr>
          <p:nvPr>
            <p:ph type="title"/>
          </p:nvPr>
        </p:nvSpPr>
        <p:spPr>
          <a:xfrm>
            <a:off x="593679" y="742277"/>
            <a:ext cx="3925634" cy="3910405"/>
          </a:xfrm>
        </p:spPr>
        <p:txBody>
          <a:bodyPr vert="horz" lIns="91440" tIns="45720" rIns="91440" bIns="45720" rtlCol="0" anchor="t">
            <a:normAutofit/>
          </a:bodyPr>
          <a:lstStyle/>
          <a:p>
            <a:pPr>
              <a:lnSpc>
                <a:spcPct val="90000"/>
              </a:lnSpc>
            </a:pPr>
            <a:r>
              <a:rPr lang="en-US" sz="5400" b="1" kern="1200" spc="-40" baseline="0">
                <a:solidFill>
                  <a:schemeClr val="accent1"/>
                </a:solidFill>
                <a:latin typeface="+mj-lt"/>
                <a:ea typeface="+mj-ea"/>
                <a:cs typeface="+mj-cs"/>
              </a:rPr>
              <a:t>Ways to make a vision live</a:t>
            </a:r>
          </a:p>
        </p:txBody>
      </p:sp>
      <p:sp>
        <p:nvSpPr>
          <p:cNvPr id="3" name="Content Placeholder 2">
            <a:extLst>
              <a:ext uri="{FF2B5EF4-FFF2-40B4-BE49-F238E27FC236}">
                <a16:creationId xmlns:a16="http://schemas.microsoft.com/office/drawing/2014/main" id="{7320958F-6488-17DE-8A4F-3C6F48BA0CB9}"/>
              </a:ext>
            </a:extLst>
          </p:cNvPr>
          <p:cNvSpPr>
            <a:spLocks noGrp="1"/>
          </p:cNvSpPr>
          <p:nvPr>
            <p:ph sz="quarter" idx="14"/>
          </p:nvPr>
        </p:nvSpPr>
        <p:spPr>
          <a:xfrm>
            <a:off x="593678" y="4652681"/>
            <a:ext cx="3925634" cy="1290919"/>
          </a:xfrm>
        </p:spPr>
        <p:txBody>
          <a:bodyPr vert="horz" lIns="91440" tIns="45720" rIns="91440" bIns="45720" rtlCol="0" anchor="b">
            <a:normAutofit/>
          </a:bodyPr>
          <a:lstStyle/>
          <a:p>
            <a:pPr marL="0" indent="0">
              <a:lnSpc>
                <a:spcPct val="90000"/>
              </a:lnSpc>
              <a:buNone/>
            </a:pPr>
            <a:r>
              <a:rPr lang="en-US" sz="2200" b="1" kern="1200" spc="-20" baseline="0" dirty="0">
                <a:solidFill>
                  <a:schemeClr val="accent1"/>
                </a:solidFill>
                <a:latin typeface="+mn-lt"/>
                <a:ea typeface="+mn-ea"/>
                <a:cs typeface="+mn-cs"/>
              </a:rPr>
              <a:t>What ways can you think of to help </a:t>
            </a:r>
            <a:r>
              <a:rPr lang="en-US" sz="2200" b="1" dirty="0">
                <a:solidFill>
                  <a:schemeClr val="accent1"/>
                </a:solidFill>
              </a:rPr>
              <a:t>a</a:t>
            </a:r>
            <a:r>
              <a:rPr lang="en-US" sz="2200" b="1" kern="1200" spc="-20" baseline="0" dirty="0">
                <a:solidFill>
                  <a:schemeClr val="accent1"/>
                </a:solidFill>
                <a:latin typeface="+mn-lt"/>
                <a:ea typeface="+mn-ea"/>
                <a:cs typeface="+mn-cs"/>
              </a:rPr>
              <a:t> vision come alive for </a:t>
            </a:r>
            <a:r>
              <a:rPr lang="en-US" sz="2200" b="1" dirty="0">
                <a:solidFill>
                  <a:schemeClr val="accent1"/>
                </a:solidFill>
              </a:rPr>
              <a:t>a</a:t>
            </a:r>
            <a:r>
              <a:rPr lang="en-US" sz="2200" b="1" kern="1200" spc="-20" baseline="0" dirty="0">
                <a:solidFill>
                  <a:schemeClr val="accent1"/>
                </a:solidFill>
                <a:latin typeface="+mn-lt"/>
                <a:ea typeface="+mn-ea"/>
                <a:cs typeface="+mn-cs"/>
              </a:rPr>
              <a:t> congregation?</a:t>
            </a:r>
          </a:p>
        </p:txBody>
      </p:sp>
      <p:sp>
        <p:nvSpPr>
          <p:cNvPr id="4" name="Footer Placeholder 3">
            <a:extLst>
              <a:ext uri="{FF2B5EF4-FFF2-40B4-BE49-F238E27FC236}">
                <a16:creationId xmlns:a16="http://schemas.microsoft.com/office/drawing/2014/main" id="{51D9EB38-272A-B4E0-EE3D-64857A463F5E}"/>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endParaRPr lang="en-US" kern="1200" dirty="0">
              <a:latin typeface="+mn-lt"/>
              <a:ea typeface="+mn-ea"/>
              <a:cs typeface="+mn-cs"/>
            </a:endParaRPr>
          </a:p>
        </p:txBody>
      </p:sp>
      <p:pic>
        <p:nvPicPr>
          <p:cNvPr id="8" name="Picture 7">
            <a:extLst>
              <a:ext uri="{FF2B5EF4-FFF2-40B4-BE49-F238E27FC236}">
                <a16:creationId xmlns:a16="http://schemas.microsoft.com/office/drawing/2014/main" id="{BA83112D-57DF-DA04-41BE-A16CD779731B}"/>
              </a:ext>
            </a:extLst>
          </p:cNvPr>
          <p:cNvPicPr>
            <a:picLocks noChangeAspect="1"/>
          </p:cNvPicPr>
          <p:nvPr/>
        </p:nvPicPr>
        <p:blipFill rotWithShape="1">
          <a:blip r:embed="rId2"/>
          <a:srcRect r="1" b="3745"/>
          <a:stretch/>
        </p:blipFill>
        <p:spPr>
          <a:xfrm>
            <a:off x="5067300" y="-1"/>
            <a:ext cx="7124700" cy="6858001"/>
          </a:xfrm>
          <a:prstGeom prst="rect">
            <a:avLst/>
          </a:prstGeom>
        </p:spPr>
      </p:pic>
      <p:sp>
        <p:nvSpPr>
          <p:cNvPr id="5" name="Date Placeholder 4">
            <a:extLst>
              <a:ext uri="{FF2B5EF4-FFF2-40B4-BE49-F238E27FC236}">
                <a16:creationId xmlns:a16="http://schemas.microsoft.com/office/drawing/2014/main" id="{BEE99260-D982-1D64-C150-ED58A31E5A9D}"/>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solidFill>
                <a:srgbClr val="FFFFFF"/>
              </a:solidFill>
            </a:endParaRPr>
          </a:p>
        </p:txBody>
      </p:sp>
      <p:sp>
        <p:nvSpPr>
          <p:cNvPr id="6" name="Slide Number Placeholder 5">
            <a:extLst>
              <a:ext uri="{FF2B5EF4-FFF2-40B4-BE49-F238E27FC236}">
                <a16:creationId xmlns:a16="http://schemas.microsoft.com/office/drawing/2014/main" id="{FF5A90CB-1F06-50B5-312E-1616AD1D3F76}"/>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12</a:t>
            </a:fld>
            <a:endParaRPr kumimoji="0" lang="en-US" b="0" i="0" u="none" strike="noStrike" cap="none" spc="0" normalizeH="0" baseline="0" noProof="0" dirty="0">
              <a:ln>
                <a:noFill/>
              </a:ln>
              <a:solidFill>
                <a:srgbClr val="FFFFFF"/>
              </a:solidFill>
              <a:effectLst/>
              <a:uLnTx/>
              <a:uFillTx/>
            </a:endParaRPr>
          </a:p>
        </p:txBody>
      </p:sp>
      <p:pic>
        <p:nvPicPr>
          <p:cNvPr id="7" name="Picture 6" descr="Logo, company name&#10;&#10;Description automatically generated">
            <a:extLst>
              <a:ext uri="{FF2B5EF4-FFF2-40B4-BE49-F238E27FC236}">
                <a16:creationId xmlns:a16="http://schemas.microsoft.com/office/drawing/2014/main" id="{3CF51907-5869-8E72-401F-97DA9A6D9426}"/>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101711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222E66E-61B6-4384-8DA3-80F52DF7C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Video 7" descr="Wood Shape Toys">
            <a:extLst>
              <a:ext uri="{FF2B5EF4-FFF2-40B4-BE49-F238E27FC236}">
                <a16:creationId xmlns:a16="http://schemas.microsoft.com/office/drawing/2014/main" id="{8690D0C1-435A-3D35-ACF9-05B4E5A029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89"/>
          </a:xfrm>
          <a:prstGeom prst="rect">
            <a:avLst/>
          </a:prstGeom>
        </p:spPr>
      </p:pic>
      <p:sp>
        <p:nvSpPr>
          <p:cNvPr id="16" name="Rectangle 15">
            <a:extLst>
              <a:ext uri="{FF2B5EF4-FFF2-40B4-BE49-F238E27FC236}">
                <a16:creationId xmlns:a16="http://schemas.microsoft.com/office/drawing/2014/main" id="{3E0A32C1-327A-4393-8585-F94260E55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63A95-D976-007D-CC3A-82330568D437}"/>
              </a:ext>
            </a:extLst>
          </p:cNvPr>
          <p:cNvSpPr>
            <a:spLocks noGrp="1"/>
          </p:cNvSpPr>
          <p:nvPr>
            <p:ph type="title"/>
          </p:nvPr>
        </p:nvSpPr>
        <p:spPr>
          <a:xfrm>
            <a:off x="647700" y="4781773"/>
            <a:ext cx="10553699" cy="1161827"/>
          </a:xfrm>
        </p:spPr>
        <p:txBody>
          <a:bodyPr vert="horz" lIns="91440" tIns="45720" rIns="91440" bIns="45720" rtlCol="0" anchor="b">
            <a:normAutofit/>
          </a:bodyPr>
          <a:lstStyle/>
          <a:p>
            <a:pPr>
              <a:lnSpc>
                <a:spcPct val="90000"/>
              </a:lnSpc>
            </a:pPr>
            <a:r>
              <a:rPr lang="en-US" sz="5400" b="1" kern="1200" spc="-40" baseline="0" dirty="0">
                <a:solidFill>
                  <a:schemeClr val="accent1"/>
                </a:solidFill>
                <a:latin typeface="+mj-lt"/>
                <a:ea typeface="+mj-ea"/>
                <a:cs typeface="+mj-cs"/>
              </a:rPr>
              <a:t>Make sure it </a:t>
            </a:r>
            <a:r>
              <a:rPr lang="en-US" sz="5400" spc="-40" dirty="0">
                <a:solidFill>
                  <a:schemeClr val="accent1"/>
                </a:solidFill>
              </a:rPr>
              <a:t>matches</a:t>
            </a:r>
            <a:r>
              <a:rPr lang="en-US" sz="5400" b="1" kern="1200" spc="-40" baseline="0" dirty="0">
                <a:solidFill>
                  <a:schemeClr val="accent1"/>
                </a:solidFill>
                <a:latin typeface="+mj-lt"/>
                <a:ea typeface="+mj-ea"/>
                <a:cs typeface="+mj-cs"/>
              </a:rPr>
              <a:t>!</a:t>
            </a:r>
          </a:p>
        </p:txBody>
      </p:sp>
      <p:sp>
        <p:nvSpPr>
          <p:cNvPr id="4" name="Footer Placeholder 3">
            <a:extLst>
              <a:ext uri="{FF2B5EF4-FFF2-40B4-BE49-F238E27FC236}">
                <a16:creationId xmlns:a16="http://schemas.microsoft.com/office/drawing/2014/main" id="{21AA6580-EE10-4C74-624E-B6F7F537F8DB}"/>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endParaRPr lang="en-US" kern="1200" dirty="0">
              <a:latin typeface="+mn-lt"/>
              <a:ea typeface="+mn-ea"/>
              <a:cs typeface="+mn-cs"/>
            </a:endParaRPr>
          </a:p>
        </p:txBody>
      </p:sp>
      <p:sp>
        <p:nvSpPr>
          <p:cNvPr id="5" name="Date Placeholder 4">
            <a:extLst>
              <a:ext uri="{FF2B5EF4-FFF2-40B4-BE49-F238E27FC236}">
                <a16:creationId xmlns:a16="http://schemas.microsoft.com/office/drawing/2014/main" id="{66398019-3FB6-4B15-2112-BFCDBCAF56B6}"/>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6" name="Slide Number Placeholder 5">
            <a:extLst>
              <a:ext uri="{FF2B5EF4-FFF2-40B4-BE49-F238E27FC236}">
                <a16:creationId xmlns:a16="http://schemas.microsoft.com/office/drawing/2014/main" id="{1BED71B7-96E3-D601-80F3-0252D5AB1B82}"/>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13</a:t>
            </a:fld>
            <a:endParaRPr kumimoji="0" lang="en-US" b="0" i="0" u="none" strike="noStrike" cap="none" spc="0" normalizeH="0" baseline="0" noProof="0" dirty="0">
              <a:ln>
                <a:noFill/>
              </a:ln>
              <a:effectLst/>
              <a:uLnTx/>
              <a:uFillTx/>
            </a:endParaRPr>
          </a:p>
        </p:txBody>
      </p:sp>
      <p:pic>
        <p:nvPicPr>
          <p:cNvPr id="7" name="Picture 6" descr="Logo, company name&#10;&#10;Description automatically generated">
            <a:extLst>
              <a:ext uri="{FF2B5EF4-FFF2-40B4-BE49-F238E27FC236}">
                <a16:creationId xmlns:a16="http://schemas.microsoft.com/office/drawing/2014/main" id="{C72FA507-7640-C6D0-AF3A-0306A6590FC4}"/>
              </a:ext>
            </a:extLst>
          </p:cNvPr>
          <p:cNvPicPr>
            <a:picLocks noChangeAspect="1"/>
          </p:cNvPicPr>
          <p:nvPr/>
        </p:nvPicPr>
        <p:blipFill>
          <a:blip r:embed="rId5"/>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262674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877001" y="4947313"/>
            <a:ext cx="7700617" cy="1409037"/>
          </a:xfrm>
        </p:spPr>
        <p:txBody>
          <a:bodyPr/>
          <a:lstStyle/>
          <a:p>
            <a:r>
              <a:rPr lang="en-US" dirty="0"/>
              <a:t>Thank you</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9446252" y="386989"/>
            <a:ext cx="2443495" cy="3758334"/>
          </a:xfrm>
        </p:spPr>
        <p:txBody>
          <a:bodyPr/>
          <a:lstStyle/>
          <a:p>
            <a:r>
              <a:rPr lang="en-US" dirty="0"/>
              <a:t>Jen de Combe</a:t>
            </a:r>
          </a:p>
          <a:p>
            <a:endParaRPr lang="en-US" dirty="0"/>
          </a:p>
          <a:p>
            <a:r>
              <a:rPr lang="en-US" dirty="0" err="1"/>
              <a:t>jdecombe</a:t>
            </a:r>
            <a:r>
              <a:rPr lang="en-US" dirty="0"/>
              <a:t>@</a:t>
            </a:r>
          </a:p>
          <a:p>
            <a:r>
              <a:rPr lang="en-US" dirty="0"/>
              <a:t>presbyterian.ca</a:t>
            </a:r>
          </a:p>
          <a:p>
            <a:endParaRPr lang="en-US" dirty="0"/>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9144000" cy="4532313"/>
          </a:xfrm>
        </p:spPr>
      </p:pic>
      <p:sp>
        <p:nvSpPr>
          <p:cNvPr id="4" name="Footer Placeholder 3">
            <a:extLst>
              <a:ext uri="{FF2B5EF4-FFF2-40B4-BE49-F238E27FC236}">
                <a16:creationId xmlns:a16="http://schemas.microsoft.com/office/drawing/2014/main" id="{BBA09E0B-CEBC-425D-8A86-1F858D8DE9AD}"/>
              </a:ext>
            </a:extLst>
          </p:cNvPr>
          <p:cNvSpPr>
            <a:spLocks noGrp="1"/>
          </p:cNvSpPr>
          <p:nvPr>
            <p:ph type="ftr" sz="quarter" idx="11"/>
          </p:nvPr>
        </p:nvSpPr>
        <p:spPr>
          <a:xfrm>
            <a:off x="201168" y="6356350"/>
            <a:ext cx="4837176" cy="365125"/>
          </a:xfrm>
        </p:spPr>
        <p:txBody>
          <a:bodyPr/>
          <a:lstStyle/>
          <a:p>
            <a:pPr lvl="0"/>
            <a:endParaRPr lang="en-US" noProof="0" dirty="0"/>
          </a:p>
        </p:txBody>
      </p:sp>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4532313"/>
            <a:ext cx="3048000" cy="2325687"/>
          </a:xfrm>
        </p:spPr>
      </p:pic>
      <p:sp>
        <p:nvSpPr>
          <p:cNvPr id="5" name="Date Placeholder 4">
            <a:extLst>
              <a:ext uri="{FF2B5EF4-FFF2-40B4-BE49-F238E27FC236}">
                <a16:creationId xmlns:a16="http://schemas.microsoft.com/office/drawing/2014/main" id="{4DBAEA19-91BF-48E8-A1D4-8FB745EA44D0}"/>
              </a:ext>
            </a:extLst>
          </p:cNvPr>
          <p:cNvSpPr>
            <a:spLocks noGrp="1"/>
          </p:cNvSpPr>
          <p:nvPr>
            <p:ph type="dt" sz="half" idx="10"/>
          </p:nvPr>
        </p:nvSpPr>
        <p:spPr>
          <a:xfrm>
            <a:off x="7013448" y="6355080"/>
            <a:ext cx="4352544" cy="365125"/>
          </a:xfrm>
        </p:spPr>
        <p:txBody>
          <a:bodyPr/>
          <a:lstStyle/>
          <a:p>
            <a:pPr lvl="0"/>
            <a:endParaRPr lang="en-US" noProof="0" dirty="0"/>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endParaRPr lang="en-US" noProof="0" dirty="0"/>
          </a:p>
        </p:txBody>
      </p:sp>
      <p:pic>
        <p:nvPicPr>
          <p:cNvPr id="2" name="Picture 1" descr="Logo, company name&#10;&#10;Description automatically generated">
            <a:extLst>
              <a:ext uri="{FF2B5EF4-FFF2-40B4-BE49-F238E27FC236}">
                <a16:creationId xmlns:a16="http://schemas.microsoft.com/office/drawing/2014/main" id="{C2CF8AB0-72B5-C616-7F6D-073D6A293452}"/>
              </a:ext>
            </a:extLst>
          </p:cNvPr>
          <p:cNvPicPr>
            <a:picLocks noChangeAspect="1"/>
          </p:cNvPicPr>
          <p:nvPr/>
        </p:nvPicPr>
        <p:blipFill>
          <a:blip r:embed="rId4"/>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a:lstStyle/>
          <a:p>
            <a:r>
              <a:rPr lang="en-US" dirty="0"/>
              <a:t>Three Part Series on Vision</a:t>
            </a:r>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199277" y="6356350"/>
            <a:ext cx="3749040" cy="365125"/>
          </a:xfrm>
        </p:spPr>
        <p:txBody>
          <a:bodyPr/>
          <a:lstStyle/>
          <a:p>
            <a:endParaRPr lang="en-US" dirty="0"/>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076700" y="0"/>
            <a:ext cx="4038600" cy="342900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115300" y="0"/>
            <a:ext cx="4076701"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a:normAutofit lnSpcReduction="10000"/>
          </a:bodyPr>
          <a:lstStyle/>
          <a:p>
            <a:r>
              <a:rPr lang="en-US" sz="2400" dirty="0"/>
              <a:t>Can’t we just get to the fundraising! Why bother casting a vision?</a:t>
            </a:r>
          </a:p>
          <a:p>
            <a:r>
              <a:rPr lang="en-US" sz="2400" dirty="0"/>
              <a:t>Where to start if your ministry doesn’t have a clear vision</a:t>
            </a:r>
          </a:p>
          <a:p>
            <a:r>
              <a:rPr lang="en-US" sz="2400" dirty="0"/>
              <a:t>Crafting a vision for ministry and fundraising</a:t>
            </a:r>
          </a:p>
        </p:txBody>
      </p:sp>
      <p:sp>
        <p:nvSpPr>
          <p:cNvPr id="19" name="Date Placeholder 18">
            <a:extLst>
              <a:ext uri="{FF2B5EF4-FFF2-40B4-BE49-F238E27FC236}">
                <a16:creationId xmlns:a16="http://schemas.microsoft.com/office/drawing/2014/main" id="{CE93697D-BFA2-4D84-A860-BA620414419D}"/>
              </a:ext>
            </a:extLst>
          </p:cNvPr>
          <p:cNvSpPr>
            <a:spLocks noGrp="1"/>
          </p:cNvSpPr>
          <p:nvPr>
            <p:ph type="dt" sz="half" idx="10"/>
          </p:nvPr>
        </p:nvSpPr>
        <p:spPr>
          <a:xfrm>
            <a:off x="7013448" y="6360160"/>
            <a:ext cx="4396232" cy="360045"/>
          </a:xfrm>
        </p:spPr>
        <p:txBody>
          <a:bodyPr/>
          <a:lstStyle/>
          <a:p>
            <a:pPr lvl="0"/>
            <a:endParaRPr lang="en-US" noProof="0" dirty="0"/>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pic>
        <p:nvPicPr>
          <p:cNvPr id="3" name="Picture 2" descr="Logo, company name&#10;&#10;Description automatically generated">
            <a:extLst>
              <a:ext uri="{FF2B5EF4-FFF2-40B4-BE49-F238E27FC236}">
                <a16:creationId xmlns:a16="http://schemas.microsoft.com/office/drawing/2014/main" id="{A5B13BFB-07CE-45E4-F17B-65DE2CD24015}"/>
              </a:ext>
            </a:extLst>
          </p:cNvPr>
          <p:cNvPicPr>
            <a:picLocks noChangeAspect="1"/>
          </p:cNvPicPr>
          <p:nvPr/>
        </p:nvPicPr>
        <p:blipFill>
          <a:blip r:embed="rId5"/>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490788-4690-498C-A434-9C54A4908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05C480-D9A6-4C41-B663-0292654D6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E2AD9-78FC-6916-071E-628494FB7CC1}"/>
              </a:ext>
            </a:extLst>
          </p:cNvPr>
          <p:cNvSpPr>
            <a:spLocks noGrp="1"/>
          </p:cNvSpPr>
          <p:nvPr>
            <p:ph type="title"/>
          </p:nvPr>
        </p:nvSpPr>
        <p:spPr>
          <a:xfrm>
            <a:off x="524162" y="1454727"/>
            <a:ext cx="3158836" cy="4488872"/>
          </a:xfrm>
        </p:spPr>
        <p:txBody>
          <a:bodyPr vert="horz" lIns="91440" tIns="45720" rIns="91440" bIns="45720" rtlCol="0" anchor="b">
            <a:normAutofit fontScale="90000"/>
          </a:bodyPr>
          <a:lstStyle/>
          <a:p>
            <a:pPr>
              <a:lnSpc>
                <a:spcPct val="90000"/>
              </a:lnSpc>
            </a:pPr>
            <a:br>
              <a:rPr lang="en-US" sz="3400" spc="-40" dirty="0">
                <a:solidFill>
                  <a:srgbClr val="FFFFFF"/>
                </a:solidFill>
              </a:rPr>
            </a:br>
            <a:br>
              <a:rPr lang="en-US" sz="3400" spc="-40" dirty="0">
                <a:solidFill>
                  <a:srgbClr val="FFFFFF"/>
                </a:solidFill>
              </a:rPr>
            </a:br>
            <a:br>
              <a:rPr lang="en-US" sz="3400" spc="-40" dirty="0">
                <a:solidFill>
                  <a:srgbClr val="FFFFFF"/>
                </a:solidFill>
              </a:rPr>
            </a:br>
            <a:br>
              <a:rPr lang="en-US" sz="3400" spc="-40" dirty="0">
                <a:solidFill>
                  <a:srgbClr val="FFFFFF"/>
                </a:solidFill>
              </a:rPr>
            </a:br>
            <a:br>
              <a:rPr lang="en-US" sz="3400" spc="-40" dirty="0">
                <a:solidFill>
                  <a:srgbClr val="FFFFFF"/>
                </a:solidFill>
              </a:rPr>
            </a:br>
            <a:r>
              <a:rPr lang="en-US" sz="3400" spc="-40" dirty="0">
                <a:solidFill>
                  <a:srgbClr val="FFFFFF"/>
                </a:solidFill>
              </a:rPr>
              <a:t>          </a:t>
            </a:r>
            <a:br>
              <a:rPr lang="en-US" sz="3400" spc="-40" dirty="0">
                <a:solidFill>
                  <a:srgbClr val="FFFFFF"/>
                </a:solidFill>
              </a:rPr>
            </a:br>
            <a:br>
              <a:rPr lang="en-US" sz="3400" spc="-40" dirty="0">
                <a:solidFill>
                  <a:srgbClr val="FFFFFF"/>
                </a:solidFill>
              </a:rPr>
            </a:br>
            <a:br>
              <a:rPr lang="en-US" sz="3400" spc="-40" dirty="0">
                <a:solidFill>
                  <a:srgbClr val="FFFFFF"/>
                </a:solidFill>
              </a:rPr>
            </a:br>
            <a:r>
              <a:rPr lang="en-US" sz="8000" spc="-40" dirty="0">
                <a:solidFill>
                  <a:srgbClr val="FFFFFF"/>
                </a:solidFill>
              </a:rPr>
              <a:t>            </a:t>
            </a:r>
            <a:br>
              <a:rPr lang="en-US" sz="8000" spc="-40" dirty="0">
                <a:solidFill>
                  <a:srgbClr val="FFFFFF"/>
                </a:solidFill>
              </a:rPr>
            </a:br>
            <a:br>
              <a:rPr lang="en-US" sz="8000" spc="-40" dirty="0">
                <a:solidFill>
                  <a:srgbClr val="FFFFFF"/>
                </a:solidFill>
              </a:rPr>
            </a:br>
            <a:br>
              <a:rPr lang="en-US" sz="8000" spc="-40" dirty="0">
                <a:solidFill>
                  <a:srgbClr val="FFFFFF"/>
                </a:solidFill>
              </a:rPr>
            </a:br>
            <a:br>
              <a:rPr lang="en-US" sz="8000" spc="-40" dirty="0">
                <a:solidFill>
                  <a:srgbClr val="FFFFFF"/>
                </a:solidFill>
              </a:rPr>
            </a:br>
            <a:br>
              <a:rPr lang="en-US" sz="8000" spc="-40" dirty="0">
                <a:solidFill>
                  <a:srgbClr val="FFFFFF"/>
                </a:solidFill>
              </a:rPr>
            </a:br>
            <a:br>
              <a:rPr lang="en-US" sz="8000" spc="-40" dirty="0">
                <a:solidFill>
                  <a:srgbClr val="FFFFFF"/>
                </a:solidFill>
              </a:rPr>
            </a:br>
            <a:br>
              <a:rPr lang="en-US" sz="8000" spc="-40" dirty="0">
                <a:solidFill>
                  <a:srgbClr val="FFFFFF"/>
                </a:solidFill>
              </a:rPr>
            </a:br>
            <a:r>
              <a:rPr lang="en-US" sz="4400" spc="-40" dirty="0">
                <a:solidFill>
                  <a:srgbClr val="FFFFFF"/>
                </a:solidFill>
              </a:rPr>
              <a:t>Vision and Fundraising</a:t>
            </a:r>
            <a:br>
              <a:rPr lang="en-US" sz="8000" spc="-40" dirty="0">
                <a:solidFill>
                  <a:srgbClr val="FFFFFF"/>
                </a:solidFill>
              </a:rPr>
            </a:br>
            <a:br>
              <a:rPr lang="en-US" sz="8000" spc="-40" dirty="0">
                <a:solidFill>
                  <a:srgbClr val="FFFFFF"/>
                </a:solidFill>
              </a:rPr>
            </a:br>
            <a:br>
              <a:rPr lang="en-US" sz="8000" spc="-40" dirty="0">
                <a:solidFill>
                  <a:srgbClr val="FFFFFF"/>
                </a:solidFill>
              </a:rPr>
            </a:br>
            <a:br>
              <a:rPr lang="en-US" sz="3400" spc="-40" dirty="0">
                <a:solidFill>
                  <a:srgbClr val="FFFFFF"/>
                </a:solidFill>
              </a:rPr>
            </a:br>
            <a:br>
              <a:rPr lang="en-US" sz="3400" spc="-40" dirty="0">
                <a:solidFill>
                  <a:srgbClr val="FFFFFF"/>
                </a:solidFill>
              </a:rPr>
            </a:br>
            <a:endParaRPr lang="en-US" sz="3400" spc="-40" dirty="0">
              <a:solidFill>
                <a:srgbClr val="FFFFFF"/>
              </a:solidFill>
            </a:endParaRPr>
          </a:p>
        </p:txBody>
      </p:sp>
      <p:sp>
        <p:nvSpPr>
          <p:cNvPr id="3" name="Footer Placeholder 2">
            <a:extLst>
              <a:ext uri="{FF2B5EF4-FFF2-40B4-BE49-F238E27FC236}">
                <a16:creationId xmlns:a16="http://schemas.microsoft.com/office/drawing/2014/main" id="{1B36AC3A-2389-952D-8AE1-F4CCB2E98825}"/>
              </a:ext>
            </a:extLst>
          </p:cNvPr>
          <p:cNvSpPr>
            <a:spLocks noGrp="1"/>
          </p:cNvSpPr>
          <p:nvPr>
            <p:ph type="ftr" sz="quarter" idx="11"/>
          </p:nvPr>
        </p:nvSpPr>
        <p:spPr>
          <a:xfrm>
            <a:off x="199278" y="6356350"/>
            <a:ext cx="3746498" cy="365125"/>
          </a:xfrm>
        </p:spPr>
        <p:txBody>
          <a:bodyPr vert="horz" lIns="91440" tIns="45720" rIns="91440" bIns="45720" rtlCol="0" anchor="ctr">
            <a:normAutofit/>
          </a:bodyPr>
          <a:lstStyle/>
          <a:p>
            <a:pPr>
              <a:spcAft>
                <a:spcPts val="600"/>
              </a:spcAft>
              <a:defRPr/>
            </a:pPr>
            <a:endParaRPr lang="en-US" kern="1200" dirty="0">
              <a:solidFill>
                <a:srgbClr val="FFFFFF"/>
              </a:solidFill>
              <a:latin typeface="+mn-lt"/>
              <a:ea typeface="+mn-ea"/>
              <a:cs typeface="+mn-cs"/>
            </a:endParaRPr>
          </a:p>
        </p:txBody>
      </p:sp>
      <p:sp>
        <p:nvSpPr>
          <p:cNvPr id="5" name="Date Placeholder 4">
            <a:extLst>
              <a:ext uri="{FF2B5EF4-FFF2-40B4-BE49-F238E27FC236}">
                <a16:creationId xmlns:a16="http://schemas.microsoft.com/office/drawing/2014/main" id="{74D2E379-9ECE-BFEA-5C5C-96DB66E92F6A}"/>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6" name="Slide Number Placeholder 5">
            <a:extLst>
              <a:ext uri="{FF2B5EF4-FFF2-40B4-BE49-F238E27FC236}">
                <a16:creationId xmlns:a16="http://schemas.microsoft.com/office/drawing/2014/main" id="{A899398C-E25B-EB56-8518-CA39A6C2D6B1}"/>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a:t>
            </a:fld>
            <a:endParaRPr kumimoji="0" lang="en-US" b="0" i="0" u="none" strike="noStrike" cap="none" spc="0" normalizeH="0" baseline="0" noProof="0" dirty="0">
              <a:ln>
                <a:noFill/>
              </a:ln>
              <a:effectLst/>
              <a:uLnTx/>
              <a:uFillTx/>
            </a:endParaRPr>
          </a:p>
        </p:txBody>
      </p:sp>
      <p:graphicFrame>
        <p:nvGraphicFramePr>
          <p:cNvPr id="15" name="Content Placeholder 3">
            <a:extLst>
              <a:ext uri="{FF2B5EF4-FFF2-40B4-BE49-F238E27FC236}">
                <a16:creationId xmlns:a16="http://schemas.microsoft.com/office/drawing/2014/main" id="{5D91F1EF-3EC9-FD64-B2AE-C6708C6F1B0E}"/>
              </a:ext>
            </a:extLst>
          </p:cNvPr>
          <p:cNvGraphicFramePr>
            <a:graphicFrameLocks noGrp="1"/>
          </p:cNvGraphicFramePr>
          <p:nvPr>
            <p:ph sz="quarter" idx="14"/>
            <p:extLst>
              <p:ext uri="{D42A27DB-BD31-4B8C-83A1-F6EECF244321}">
                <p14:modId xmlns:p14="http://schemas.microsoft.com/office/powerpoint/2010/main" val="929745870"/>
              </p:ext>
            </p:extLst>
          </p:nvPr>
        </p:nvGraphicFramePr>
        <p:xfrm>
          <a:off x="5020886" y="876300"/>
          <a:ext cx="6180513" cy="5067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Logo, company name&#10;&#10;Description automatically generated">
            <a:extLst>
              <a:ext uri="{FF2B5EF4-FFF2-40B4-BE49-F238E27FC236}">
                <a16:creationId xmlns:a16="http://schemas.microsoft.com/office/drawing/2014/main" id="{A91D6E7A-87FB-7A58-9436-AC023C4B69A1}"/>
              </a:ext>
            </a:extLst>
          </p:cNvPr>
          <p:cNvPicPr>
            <a:picLocks noChangeAspect="1"/>
          </p:cNvPicPr>
          <p:nvPr/>
        </p:nvPicPr>
        <p:blipFill>
          <a:blip r:embed="rId7"/>
          <a:stretch>
            <a:fillRect/>
          </a:stretch>
        </p:blipFill>
        <p:spPr>
          <a:xfrm>
            <a:off x="11594004" y="6065600"/>
            <a:ext cx="597996" cy="697263"/>
          </a:xfrm>
          <a:prstGeom prst="rect">
            <a:avLst/>
          </a:prstGeom>
        </p:spPr>
      </p:pic>
    </p:spTree>
    <p:extLst>
      <p:ext uri="{BB962C8B-B14F-4D97-AF65-F5344CB8AC3E}">
        <p14:creationId xmlns:p14="http://schemas.microsoft.com/office/powerpoint/2010/main" val="343019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041CD6FC-6C26-A67E-E7B2-A22056B202F4}"/>
              </a:ext>
            </a:extLst>
          </p:cNvPr>
          <p:cNvSpPr>
            <a:spLocks noGrp="1"/>
          </p:cNvSpPr>
          <p:nvPr>
            <p:ph type="title"/>
          </p:nvPr>
        </p:nvSpPr>
        <p:spPr>
          <a:xfrm>
            <a:off x="649045" y="788595"/>
            <a:ext cx="4014395" cy="3525220"/>
          </a:xfrm>
        </p:spPr>
        <p:txBody>
          <a:bodyPr vert="horz" lIns="91440" tIns="45720" rIns="91440" bIns="45720" rtlCol="0" anchor="t">
            <a:normAutofit/>
          </a:bodyPr>
          <a:lstStyle/>
          <a:p>
            <a:pPr>
              <a:lnSpc>
                <a:spcPct val="90000"/>
              </a:lnSpc>
            </a:pPr>
            <a:r>
              <a:rPr lang="en-US" sz="4200" spc="-40">
                <a:solidFill>
                  <a:srgbClr val="FFFFFF"/>
                </a:solidFill>
              </a:rPr>
              <a:t>Vision is not something you stick on to fundraising intiatives</a:t>
            </a:r>
          </a:p>
        </p:txBody>
      </p:sp>
      <p:pic>
        <p:nvPicPr>
          <p:cNvPr id="8" name="Content Placeholder 7" descr="A picture containing indoor&#10;&#10;Description automatically generated">
            <a:extLst>
              <a:ext uri="{FF2B5EF4-FFF2-40B4-BE49-F238E27FC236}">
                <a16:creationId xmlns:a16="http://schemas.microsoft.com/office/drawing/2014/main" id="{35AE54FF-EFAD-2DF1-DDFD-FC378CCEB923}"/>
              </a:ext>
            </a:extLst>
          </p:cNvPr>
          <p:cNvPicPr>
            <a:picLocks noGrp="1" noChangeAspect="1"/>
          </p:cNvPicPr>
          <p:nvPr>
            <p:ph sz="quarter" idx="14"/>
          </p:nvPr>
        </p:nvPicPr>
        <p:blipFill>
          <a:blip r:embed="rId2"/>
          <a:stretch>
            <a:fillRect/>
          </a:stretch>
        </p:blipFill>
        <p:spPr>
          <a:xfrm>
            <a:off x="5729194" y="431800"/>
            <a:ext cx="5874871" cy="5874871"/>
          </a:xfrm>
          <a:prstGeom prst="rect">
            <a:avLst/>
          </a:prstGeom>
        </p:spPr>
      </p:pic>
      <p:sp>
        <p:nvSpPr>
          <p:cNvPr id="4" name="Footer Placeholder 3">
            <a:extLst>
              <a:ext uri="{FF2B5EF4-FFF2-40B4-BE49-F238E27FC236}">
                <a16:creationId xmlns:a16="http://schemas.microsoft.com/office/drawing/2014/main" id="{6338DF23-0BD0-7AAA-640E-2905445100BA}"/>
              </a:ext>
            </a:extLst>
          </p:cNvPr>
          <p:cNvSpPr>
            <a:spLocks noGrp="1"/>
          </p:cNvSpPr>
          <p:nvPr>
            <p:ph type="ftr" sz="quarter" idx="11"/>
          </p:nvPr>
        </p:nvSpPr>
        <p:spPr>
          <a:xfrm>
            <a:off x="328108" y="6356350"/>
            <a:ext cx="4609652" cy="365125"/>
          </a:xfrm>
        </p:spPr>
        <p:txBody>
          <a:bodyPr vert="horz" lIns="91440" tIns="45720" rIns="91440" bIns="45720" rtlCol="0" anchor="ctr">
            <a:normAutofit/>
          </a:bodyPr>
          <a:lstStyle/>
          <a:p>
            <a:pPr>
              <a:spcAft>
                <a:spcPts val="600"/>
              </a:spcAft>
            </a:pPr>
            <a:endParaRPr lang="en-US" kern="1200" dirty="0">
              <a:solidFill>
                <a:srgbClr val="FFFFFF"/>
              </a:solidFill>
              <a:latin typeface="+mn-lt"/>
              <a:ea typeface="+mn-ea"/>
              <a:cs typeface="+mn-cs"/>
            </a:endParaRPr>
          </a:p>
        </p:txBody>
      </p:sp>
      <p:sp>
        <p:nvSpPr>
          <p:cNvPr id="5" name="Date Placeholder 4">
            <a:extLst>
              <a:ext uri="{FF2B5EF4-FFF2-40B4-BE49-F238E27FC236}">
                <a16:creationId xmlns:a16="http://schemas.microsoft.com/office/drawing/2014/main" id="{C19CFC64-0692-6C4D-1EE2-61F329306393}"/>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6" name="Slide Number Placeholder 5">
            <a:extLst>
              <a:ext uri="{FF2B5EF4-FFF2-40B4-BE49-F238E27FC236}">
                <a16:creationId xmlns:a16="http://schemas.microsoft.com/office/drawing/2014/main" id="{A436FA5F-C538-97CE-FCCB-1D587737CFF1}"/>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4</a:t>
            </a:fld>
            <a:endParaRPr kumimoji="0" lang="en-US" b="0" i="0" u="none" strike="noStrike" cap="none" spc="0" normalizeH="0" baseline="0" noProof="0">
              <a:ln>
                <a:noFill/>
              </a:ln>
              <a:effectLst/>
              <a:uLnTx/>
              <a:uFillTx/>
            </a:endParaRPr>
          </a:p>
        </p:txBody>
      </p:sp>
      <p:pic>
        <p:nvPicPr>
          <p:cNvPr id="9" name="Picture 8" descr="Logo, company name&#10;&#10;Description automatically generated">
            <a:extLst>
              <a:ext uri="{FF2B5EF4-FFF2-40B4-BE49-F238E27FC236}">
                <a16:creationId xmlns:a16="http://schemas.microsoft.com/office/drawing/2014/main" id="{E58AE3AD-B721-1CC0-48ED-E27260DE0B40}"/>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4200610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E2F67CF0-84DD-7B73-4D51-F19F15144D76}"/>
              </a:ext>
            </a:extLst>
          </p:cNvPr>
          <p:cNvSpPr>
            <a:spLocks noGrp="1"/>
          </p:cNvSpPr>
          <p:nvPr>
            <p:ph type="title"/>
          </p:nvPr>
        </p:nvSpPr>
        <p:spPr>
          <a:xfrm>
            <a:off x="647700" y="757011"/>
            <a:ext cx="3945816" cy="3883413"/>
          </a:xfrm>
        </p:spPr>
        <p:txBody>
          <a:bodyPr vert="horz" lIns="91440" tIns="45720" rIns="91440" bIns="45720" rtlCol="0" anchor="t">
            <a:normAutofit/>
          </a:bodyPr>
          <a:lstStyle/>
          <a:p>
            <a:pPr>
              <a:lnSpc>
                <a:spcPct val="90000"/>
              </a:lnSpc>
            </a:pPr>
            <a:r>
              <a:rPr lang="en-US" sz="5000" b="1" kern="1200" spc="-40" baseline="0">
                <a:solidFill>
                  <a:srgbClr val="FFFFFF"/>
                </a:solidFill>
                <a:latin typeface="+mj-lt"/>
                <a:ea typeface="+mj-ea"/>
                <a:cs typeface="+mj-cs"/>
              </a:rPr>
              <a:t>Fundraising should flow from vision</a:t>
            </a:r>
          </a:p>
        </p:txBody>
      </p:sp>
      <p:sp>
        <p:nvSpPr>
          <p:cNvPr id="3" name="Footer Placeholder 2">
            <a:extLst>
              <a:ext uri="{FF2B5EF4-FFF2-40B4-BE49-F238E27FC236}">
                <a16:creationId xmlns:a16="http://schemas.microsoft.com/office/drawing/2014/main" id="{6A59CD39-3560-3B01-2B1A-D72E8D1E8692}"/>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endParaRPr lang="en-US" kern="1200" dirty="0">
              <a:solidFill>
                <a:srgbClr val="FFFFFF"/>
              </a:solidFill>
              <a:latin typeface="+mn-lt"/>
              <a:ea typeface="+mn-ea"/>
              <a:cs typeface="+mn-cs"/>
            </a:endParaRPr>
          </a:p>
        </p:txBody>
      </p:sp>
      <p:pic>
        <p:nvPicPr>
          <p:cNvPr id="8" name="Content Placeholder 7" descr="A waterfall in a forest&#10;&#10;Description automatically generated with medium confidence">
            <a:extLst>
              <a:ext uri="{FF2B5EF4-FFF2-40B4-BE49-F238E27FC236}">
                <a16:creationId xmlns:a16="http://schemas.microsoft.com/office/drawing/2014/main" id="{ECD1F983-1CD2-87DA-7BDA-76EC69BBBF11}"/>
              </a:ext>
            </a:extLst>
          </p:cNvPr>
          <p:cNvPicPr>
            <a:picLocks noGrp="1" noChangeAspect="1"/>
          </p:cNvPicPr>
          <p:nvPr>
            <p:ph sz="quarter" idx="14"/>
          </p:nvPr>
        </p:nvPicPr>
        <p:blipFill rotWithShape="1">
          <a:blip r:embed="rId2"/>
          <a:srcRect t="15784" r="-1" b="19964"/>
          <a:stretch/>
        </p:blipFill>
        <p:spPr>
          <a:xfrm>
            <a:off x="5067300" y="10"/>
            <a:ext cx="7124700" cy="6857990"/>
          </a:xfrm>
          <a:prstGeom prst="rect">
            <a:avLst/>
          </a:prstGeom>
        </p:spPr>
      </p:pic>
      <p:sp>
        <p:nvSpPr>
          <p:cNvPr id="5" name="Date Placeholder 4">
            <a:extLst>
              <a:ext uri="{FF2B5EF4-FFF2-40B4-BE49-F238E27FC236}">
                <a16:creationId xmlns:a16="http://schemas.microsoft.com/office/drawing/2014/main" id="{BB70C720-890F-6685-FED3-55E9504E1E6B}"/>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solidFill>
                <a:srgbClr val="FFFFFF"/>
              </a:solidFill>
            </a:endParaRPr>
          </a:p>
        </p:txBody>
      </p:sp>
      <p:sp>
        <p:nvSpPr>
          <p:cNvPr id="6" name="Slide Number Placeholder 5">
            <a:extLst>
              <a:ext uri="{FF2B5EF4-FFF2-40B4-BE49-F238E27FC236}">
                <a16:creationId xmlns:a16="http://schemas.microsoft.com/office/drawing/2014/main" id="{739E6FA5-55A4-AC5D-8C4C-93D566D2A2EE}"/>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5</a:t>
            </a:fld>
            <a:endParaRPr kumimoji="0" lang="en-US" b="0" i="0" u="none" strike="noStrike" cap="none" spc="0" normalizeH="0" baseline="0" noProof="0" dirty="0">
              <a:ln>
                <a:noFill/>
              </a:ln>
              <a:solidFill>
                <a:srgbClr val="FFFFFF"/>
              </a:solidFill>
              <a:effectLst/>
              <a:uLnTx/>
              <a:uFillTx/>
            </a:endParaRPr>
          </a:p>
        </p:txBody>
      </p:sp>
      <p:pic>
        <p:nvPicPr>
          <p:cNvPr id="9" name="Picture 8" descr="Logo, company name&#10;&#10;Description automatically generated">
            <a:extLst>
              <a:ext uri="{FF2B5EF4-FFF2-40B4-BE49-F238E27FC236}">
                <a16:creationId xmlns:a16="http://schemas.microsoft.com/office/drawing/2014/main" id="{55E50E55-0F48-07F4-7F94-12B51D0FB4FD}"/>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2787035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4B9B8C-3369-414F-A074-B4A8F6542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1962D47-C259-4CD7-852D-7D36106D6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3E4C6-2A90-1884-80A9-D638F972DE8B}"/>
              </a:ext>
            </a:extLst>
          </p:cNvPr>
          <p:cNvSpPr>
            <a:spLocks noGrp="1"/>
          </p:cNvSpPr>
          <p:nvPr>
            <p:ph type="title"/>
          </p:nvPr>
        </p:nvSpPr>
        <p:spPr>
          <a:xfrm>
            <a:off x="399011" y="876300"/>
            <a:ext cx="2360814" cy="5067300"/>
          </a:xfrm>
        </p:spPr>
        <p:txBody>
          <a:bodyPr vert="horz" lIns="91440" tIns="45720" rIns="91440" bIns="45720" rtlCol="0" anchor="t">
            <a:normAutofit/>
          </a:bodyPr>
          <a:lstStyle/>
          <a:p>
            <a:pPr>
              <a:lnSpc>
                <a:spcPct val="90000"/>
              </a:lnSpc>
            </a:pPr>
            <a:r>
              <a:rPr lang="en-US" sz="2800" spc="-40" dirty="0">
                <a:solidFill>
                  <a:srgbClr val="FFFFFF"/>
                </a:solidFill>
              </a:rPr>
              <a:t>How to bring the vision to life</a:t>
            </a:r>
          </a:p>
        </p:txBody>
      </p:sp>
      <p:sp>
        <p:nvSpPr>
          <p:cNvPr id="4" name="Footer Placeholder 3">
            <a:extLst>
              <a:ext uri="{FF2B5EF4-FFF2-40B4-BE49-F238E27FC236}">
                <a16:creationId xmlns:a16="http://schemas.microsoft.com/office/drawing/2014/main" id="{5B16BC29-C808-D9A3-8710-C0BB5C1071A0}"/>
              </a:ext>
            </a:extLst>
          </p:cNvPr>
          <p:cNvSpPr>
            <a:spLocks noGrp="1"/>
          </p:cNvSpPr>
          <p:nvPr>
            <p:ph type="ftr" sz="quarter" idx="11"/>
          </p:nvPr>
        </p:nvSpPr>
        <p:spPr>
          <a:xfrm>
            <a:off x="199277" y="6356350"/>
            <a:ext cx="2782221" cy="365125"/>
          </a:xfrm>
        </p:spPr>
        <p:txBody>
          <a:bodyPr vert="horz" lIns="91440" tIns="45720" rIns="91440" bIns="45720" rtlCol="0" anchor="ctr">
            <a:normAutofit/>
          </a:bodyPr>
          <a:lstStyle/>
          <a:p>
            <a:endParaRPr lang="en-US" sz="1050" kern="1200">
              <a:solidFill>
                <a:srgbClr val="FFFFFF"/>
              </a:solidFill>
              <a:latin typeface="+mn-lt"/>
              <a:ea typeface="+mn-ea"/>
              <a:cs typeface="+mn-cs"/>
            </a:endParaRPr>
          </a:p>
        </p:txBody>
      </p:sp>
      <p:sp>
        <p:nvSpPr>
          <p:cNvPr id="5" name="Date Placeholder 4">
            <a:extLst>
              <a:ext uri="{FF2B5EF4-FFF2-40B4-BE49-F238E27FC236}">
                <a16:creationId xmlns:a16="http://schemas.microsoft.com/office/drawing/2014/main" id="{0AD1D734-A073-FE03-F6C1-98722D295420}"/>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6" name="Slide Number Placeholder 5">
            <a:extLst>
              <a:ext uri="{FF2B5EF4-FFF2-40B4-BE49-F238E27FC236}">
                <a16:creationId xmlns:a16="http://schemas.microsoft.com/office/drawing/2014/main" id="{3713CC00-E914-3F18-A182-28BFE3528959}"/>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6</a:t>
            </a:fld>
            <a:endParaRPr kumimoji="0" lang="en-US" b="0" i="0" u="none" strike="noStrike" cap="none" spc="0" normalizeH="0" baseline="0" noProof="0">
              <a:ln>
                <a:noFill/>
              </a:ln>
              <a:effectLst/>
              <a:uLnTx/>
              <a:uFillTx/>
            </a:endParaRPr>
          </a:p>
        </p:txBody>
      </p:sp>
      <p:pic>
        <p:nvPicPr>
          <p:cNvPr id="7" name="Picture 6" descr="Logo, company name&#10;&#10;Description automatically generated">
            <a:extLst>
              <a:ext uri="{FF2B5EF4-FFF2-40B4-BE49-F238E27FC236}">
                <a16:creationId xmlns:a16="http://schemas.microsoft.com/office/drawing/2014/main" id="{E04DDE55-A99D-9271-800B-089562F64325}"/>
              </a:ext>
            </a:extLst>
          </p:cNvPr>
          <p:cNvPicPr>
            <a:picLocks noChangeAspect="1"/>
          </p:cNvPicPr>
          <p:nvPr/>
        </p:nvPicPr>
        <p:blipFill>
          <a:blip r:embed="rId2"/>
          <a:stretch>
            <a:fillRect/>
          </a:stretch>
        </p:blipFill>
        <p:spPr>
          <a:xfrm>
            <a:off x="11392836" y="5888990"/>
            <a:ext cx="728252" cy="849141"/>
          </a:xfrm>
          <a:prstGeom prst="rect">
            <a:avLst/>
          </a:prstGeom>
        </p:spPr>
      </p:pic>
      <p:graphicFrame>
        <p:nvGraphicFramePr>
          <p:cNvPr id="9" name="Content Placeholder 2">
            <a:extLst>
              <a:ext uri="{FF2B5EF4-FFF2-40B4-BE49-F238E27FC236}">
                <a16:creationId xmlns:a16="http://schemas.microsoft.com/office/drawing/2014/main" id="{B509D1AA-E006-9F0F-2CF9-B8165BC04277}"/>
              </a:ext>
            </a:extLst>
          </p:cNvPr>
          <p:cNvGraphicFramePr>
            <a:graphicFrameLocks noGrp="1"/>
          </p:cNvGraphicFramePr>
          <p:nvPr>
            <p:ph sz="quarter" idx="14"/>
            <p:extLst>
              <p:ext uri="{D42A27DB-BD31-4B8C-83A1-F6EECF244321}">
                <p14:modId xmlns:p14="http://schemas.microsoft.com/office/powerpoint/2010/main" val="1302852482"/>
              </p:ext>
            </p:extLst>
          </p:nvPr>
        </p:nvGraphicFramePr>
        <p:xfrm>
          <a:off x="4076700" y="876300"/>
          <a:ext cx="7124700" cy="5300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5099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0B4B-BD7C-02A8-45F4-EDB10D215607}"/>
              </a:ext>
            </a:extLst>
          </p:cNvPr>
          <p:cNvSpPr>
            <a:spLocks noGrp="1"/>
          </p:cNvSpPr>
          <p:nvPr>
            <p:ph type="title"/>
          </p:nvPr>
        </p:nvSpPr>
        <p:spPr/>
        <p:txBody>
          <a:bodyPr>
            <a:noAutofit/>
          </a:bodyPr>
          <a:lstStyle/>
          <a:p>
            <a:r>
              <a:rPr lang="en-US" sz="2000" dirty="0"/>
              <a:t>Postcard for a church whose vision for ministry is creating a place where people with and without intellectual disabilities can grow in faith and find mutual, authentic friendships.</a:t>
            </a:r>
          </a:p>
        </p:txBody>
      </p:sp>
      <p:sp>
        <p:nvSpPr>
          <p:cNvPr id="3" name="Content Placeholder 2">
            <a:extLst>
              <a:ext uri="{FF2B5EF4-FFF2-40B4-BE49-F238E27FC236}">
                <a16:creationId xmlns:a16="http://schemas.microsoft.com/office/drawing/2014/main" id="{1DF10FD6-E742-A78A-1160-B23888AD234C}"/>
              </a:ext>
            </a:extLst>
          </p:cNvPr>
          <p:cNvSpPr>
            <a:spLocks noGrp="1"/>
          </p:cNvSpPr>
          <p:nvPr>
            <p:ph sz="quarter" idx="14"/>
          </p:nvPr>
        </p:nvSpPr>
        <p:spPr>
          <a:solidFill>
            <a:schemeClr val="accent3">
              <a:lumMod val="20000"/>
              <a:lumOff val="80000"/>
            </a:schemeClr>
          </a:solidFill>
        </p:spPr>
        <p:txBody>
          <a:bodyPr>
            <a:normAutofit lnSpcReduction="10000"/>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Dear Sandy,</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I just had the most amazing weekend worshipping at St. Andrew’s!</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A few years ago, the congregation decided to wholeheartedly embrace a ministry of inclusion where people with and without intellectual disabilities form authentic friendships and grow in faith. It was </a:t>
            </a:r>
            <a:r>
              <a:rPr lang="en-US" sz="1800" dirty="0">
                <a:latin typeface="Times New Roman" panose="02020603050405020304" pitchFamily="18" charset="0"/>
                <a:ea typeface="Times New Roman" panose="02020603050405020304" pitchFamily="18" charset="0"/>
              </a:rPr>
              <a:t>so inspiring </a:t>
            </a:r>
            <a:r>
              <a:rPr lang="en-US" sz="1800" dirty="0">
                <a:effectLst/>
                <a:latin typeface="Times New Roman" panose="02020603050405020304" pitchFamily="18" charset="0"/>
                <a:ea typeface="Times New Roman" panose="02020603050405020304" pitchFamily="18" charset="0"/>
              </a:rPr>
              <a:t>to see the variety of people that took leadership in the church from the ushers to those who led the liturgy. The worship service took longer than I’m used to, but I was surprised at how meaningful I found the times of silence and differently paced speaking. It was a real gift to be with this community. After church, we gathered for a meal and I got to meet some really interesting people. One of the coolest things about this church is the sensory room they’ve developed for their Sunday School. All the kids that participated really got into the activities and learned the Bible stories in ways that I had never dreamed of! You should have seen the tub of water they used to tell the story of Noah! Oh, and did I mention the fantastic work program the congregation has launched to created employment opportunities for their community members with intellectual disabilities. Wow!</a:t>
            </a:r>
          </a:p>
          <a:p>
            <a:pPr marL="0" indent="0">
              <a:buNone/>
            </a:pPr>
            <a:endParaRPr lang="en-US" dirty="0"/>
          </a:p>
        </p:txBody>
      </p:sp>
      <p:sp>
        <p:nvSpPr>
          <p:cNvPr id="4" name="Footer Placeholder 3">
            <a:extLst>
              <a:ext uri="{FF2B5EF4-FFF2-40B4-BE49-F238E27FC236}">
                <a16:creationId xmlns:a16="http://schemas.microsoft.com/office/drawing/2014/main" id="{B5E525DC-3DC9-B394-C304-B460B3689379}"/>
              </a:ext>
            </a:extLst>
          </p:cNvPr>
          <p:cNvSpPr>
            <a:spLocks noGrp="1"/>
          </p:cNvSpPr>
          <p:nvPr>
            <p:ph type="ftr" sz="quarter" idx="11"/>
          </p:nvPr>
        </p:nvSpPr>
        <p:spPr/>
        <p:txBody>
          <a:bodyPr/>
          <a:lstStyle/>
          <a:p>
            <a:endParaRPr lang="en-US" dirty="0">
              <a:solidFill>
                <a:prstClr val="black"/>
              </a:solidFill>
            </a:endParaRPr>
          </a:p>
        </p:txBody>
      </p:sp>
      <p:sp>
        <p:nvSpPr>
          <p:cNvPr id="5" name="Date Placeholder 4">
            <a:extLst>
              <a:ext uri="{FF2B5EF4-FFF2-40B4-BE49-F238E27FC236}">
                <a16:creationId xmlns:a16="http://schemas.microsoft.com/office/drawing/2014/main" id="{863FB33F-EC4A-96A9-A762-85DEDEBE11F8}"/>
              </a:ext>
            </a:extLst>
          </p:cNvPr>
          <p:cNvSpPr>
            <a:spLocks noGrp="1"/>
          </p:cNvSpPr>
          <p:nvPr>
            <p:ph type="dt" sz="half" idx="10"/>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0024EEA2-2401-6BC6-E0A0-D134A56BDF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AA39A997-2082-82C7-9280-378380F678E3}"/>
              </a:ext>
            </a:extLst>
          </p:cNvPr>
          <p:cNvPicPr>
            <a:picLocks noChangeAspect="1"/>
          </p:cNvPicPr>
          <p:nvPr/>
        </p:nvPicPr>
        <p:blipFill>
          <a:blip r:embed="rId2"/>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113170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mall white light bulbs with one large yellow light bulb drawn on a black surface">
            <a:extLst>
              <a:ext uri="{FF2B5EF4-FFF2-40B4-BE49-F238E27FC236}">
                <a16:creationId xmlns:a16="http://schemas.microsoft.com/office/drawing/2014/main" id="{08C72E17-730A-9C3B-8C50-944B031D87B8}"/>
              </a:ext>
            </a:extLst>
          </p:cNvPr>
          <p:cNvPicPr>
            <a:picLocks noChangeAspect="1"/>
          </p:cNvPicPr>
          <p:nvPr/>
        </p:nvPicPr>
        <p:blipFill rotWithShape="1">
          <a:blip r:embed="rId2"/>
          <a:srcRect t="8300" b="7430"/>
          <a:stretch/>
        </p:blipFill>
        <p:spPr>
          <a:xfrm>
            <a:off x="20" y="10"/>
            <a:ext cx="12191979" cy="6857990"/>
          </a:xfrm>
          <a:prstGeom prst="rect">
            <a:avLst/>
          </a:prstGeom>
        </p:spPr>
      </p:pic>
      <p:sp>
        <p:nvSpPr>
          <p:cNvPr id="16" name="Rectangle 15">
            <a:extLst>
              <a:ext uri="{FF2B5EF4-FFF2-40B4-BE49-F238E27FC236}">
                <a16:creationId xmlns:a16="http://schemas.microsoft.com/office/drawing/2014/main" id="{89794409-74D6-4CE5-A2FE-377A7D653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C2BD2-92FB-F064-9598-3A2E0F44E29B}"/>
              </a:ext>
            </a:extLst>
          </p:cNvPr>
          <p:cNvSpPr>
            <a:spLocks noGrp="1"/>
          </p:cNvSpPr>
          <p:nvPr>
            <p:ph type="title"/>
          </p:nvPr>
        </p:nvSpPr>
        <p:spPr>
          <a:xfrm>
            <a:off x="649045" y="876301"/>
            <a:ext cx="8494955" cy="4805300"/>
          </a:xfrm>
        </p:spPr>
        <p:txBody>
          <a:bodyPr vert="horz" lIns="91440" tIns="45720" rIns="91440" bIns="45720" rtlCol="0" anchor="b">
            <a:normAutofit/>
          </a:bodyPr>
          <a:lstStyle/>
          <a:p>
            <a:pPr>
              <a:lnSpc>
                <a:spcPct val="90000"/>
              </a:lnSpc>
            </a:pPr>
            <a:r>
              <a:rPr lang="en-US" sz="5400" spc="-40" dirty="0">
                <a:solidFill>
                  <a:srgbClr val="FFFFFF"/>
                </a:solidFill>
              </a:rPr>
              <a:t>Now you have the </a:t>
            </a:r>
            <a:r>
              <a:rPr lang="en-US" sz="5400" b="1" kern="1200" spc="-40" baseline="0" dirty="0">
                <a:solidFill>
                  <a:srgbClr val="FFFFFF"/>
                </a:solidFill>
                <a:latin typeface="+mj-lt"/>
                <a:ea typeface="+mj-ea"/>
                <a:cs typeface="+mj-cs"/>
              </a:rPr>
              <a:t>understanding to fund the vision</a:t>
            </a:r>
          </a:p>
        </p:txBody>
      </p:sp>
      <p:sp>
        <p:nvSpPr>
          <p:cNvPr id="4" name="Footer Placeholder 3">
            <a:extLst>
              <a:ext uri="{FF2B5EF4-FFF2-40B4-BE49-F238E27FC236}">
                <a16:creationId xmlns:a16="http://schemas.microsoft.com/office/drawing/2014/main" id="{3916CB31-10CF-8C12-7B88-0F627D8C6BA1}"/>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endParaRPr lang="en-US" kern="1200" dirty="0">
              <a:solidFill>
                <a:srgbClr val="FFFFFF"/>
              </a:solidFill>
              <a:latin typeface="+mn-lt"/>
              <a:ea typeface="+mn-ea"/>
              <a:cs typeface="+mn-cs"/>
            </a:endParaRPr>
          </a:p>
        </p:txBody>
      </p:sp>
      <p:sp>
        <p:nvSpPr>
          <p:cNvPr id="5" name="Date Placeholder 4">
            <a:extLst>
              <a:ext uri="{FF2B5EF4-FFF2-40B4-BE49-F238E27FC236}">
                <a16:creationId xmlns:a16="http://schemas.microsoft.com/office/drawing/2014/main" id="{5E888E56-DC95-7011-7FCA-24518C975BC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solidFill>
                <a:srgbClr val="FFFFFF"/>
              </a:solidFill>
            </a:endParaRPr>
          </a:p>
        </p:txBody>
      </p:sp>
      <p:sp>
        <p:nvSpPr>
          <p:cNvPr id="6" name="Slide Number Placeholder 5">
            <a:extLst>
              <a:ext uri="{FF2B5EF4-FFF2-40B4-BE49-F238E27FC236}">
                <a16:creationId xmlns:a16="http://schemas.microsoft.com/office/drawing/2014/main" id="{1AFB9292-A78C-5C24-69F1-5E937A189EAB}"/>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dirty="0">
              <a:ln>
                <a:noFill/>
              </a:ln>
              <a:solidFill>
                <a:srgbClr val="FFFFFF"/>
              </a:solidFill>
              <a:effectLst/>
              <a:uLnTx/>
              <a:uFillTx/>
            </a:endParaRPr>
          </a:p>
        </p:txBody>
      </p:sp>
      <p:pic>
        <p:nvPicPr>
          <p:cNvPr id="7" name="Picture 6" descr="Logo, company name&#10;&#10;Description automatically generated">
            <a:extLst>
              <a:ext uri="{FF2B5EF4-FFF2-40B4-BE49-F238E27FC236}">
                <a16:creationId xmlns:a16="http://schemas.microsoft.com/office/drawing/2014/main" id="{09268627-689F-8B51-6D40-8547C991C70D}"/>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2110731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4CEDF55B-0D10-4377-A610-3ECDC2BEF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DC718DDB-43B9-476D-AB6F-D86C8CF2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7977" y="0"/>
            <a:ext cx="7154023"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B4BD3-ABAD-3BE7-FD7A-9CFA718EA295}"/>
              </a:ext>
            </a:extLst>
          </p:cNvPr>
          <p:cNvSpPr>
            <a:spLocks noGrp="1"/>
          </p:cNvSpPr>
          <p:nvPr>
            <p:ph type="title"/>
          </p:nvPr>
        </p:nvSpPr>
        <p:spPr>
          <a:xfrm>
            <a:off x="5598041" y="365124"/>
            <a:ext cx="5837337" cy="1564685"/>
          </a:xfrm>
        </p:spPr>
        <p:txBody>
          <a:bodyPr vert="horz" lIns="91440" tIns="45720" rIns="91440" bIns="45720" rtlCol="0" anchor="b">
            <a:normAutofit/>
          </a:bodyPr>
          <a:lstStyle/>
          <a:p>
            <a:pPr>
              <a:lnSpc>
                <a:spcPct val="90000"/>
              </a:lnSpc>
            </a:pPr>
            <a:r>
              <a:rPr lang="en-US" sz="4100" spc="-40">
                <a:solidFill>
                  <a:srgbClr val="FFFFFF"/>
                </a:solidFill>
              </a:rPr>
              <a:t>Determining what you really need and why</a:t>
            </a:r>
          </a:p>
        </p:txBody>
      </p:sp>
      <p:pic>
        <p:nvPicPr>
          <p:cNvPr id="18" name="Picture 7">
            <a:extLst>
              <a:ext uri="{FF2B5EF4-FFF2-40B4-BE49-F238E27FC236}">
                <a16:creationId xmlns:a16="http://schemas.microsoft.com/office/drawing/2014/main" id="{3F4B0D48-6801-C03F-15C3-557CD79BE645}"/>
              </a:ext>
            </a:extLst>
          </p:cNvPr>
          <p:cNvPicPr>
            <a:picLocks noChangeAspect="1"/>
          </p:cNvPicPr>
          <p:nvPr/>
        </p:nvPicPr>
        <p:blipFill rotWithShape="1">
          <a:blip r:embed="rId2"/>
          <a:srcRect l="21121" r="11272" b="2"/>
          <a:stretch/>
        </p:blipFill>
        <p:spPr>
          <a:xfrm>
            <a:off x="20" y="10"/>
            <a:ext cx="5067279" cy="6857990"/>
          </a:xfrm>
          <a:prstGeom prst="rect">
            <a:avLst/>
          </a:prstGeom>
        </p:spPr>
      </p:pic>
      <p:sp>
        <p:nvSpPr>
          <p:cNvPr id="3" name="Content Placeholder 2">
            <a:extLst>
              <a:ext uri="{FF2B5EF4-FFF2-40B4-BE49-F238E27FC236}">
                <a16:creationId xmlns:a16="http://schemas.microsoft.com/office/drawing/2014/main" id="{747D5DB3-9FA6-CFAA-D403-9666EEE75EF9}"/>
              </a:ext>
            </a:extLst>
          </p:cNvPr>
          <p:cNvSpPr>
            <a:spLocks noGrp="1"/>
          </p:cNvSpPr>
          <p:nvPr>
            <p:ph sz="quarter" idx="14"/>
          </p:nvPr>
        </p:nvSpPr>
        <p:spPr>
          <a:xfrm>
            <a:off x="5725236" y="2737821"/>
            <a:ext cx="5710142" cy="3463963"/>
          </a:xfrm>
        </p:spPr>
        <p:txBody>
          <a:bodyPr vert="horz" lIns="91440" tIns="45720" rIns="91440" bIns="45720" rtlCol="0">
            <a:normAutofit lnSpcReduction="10000"/>
          </a:bodyPr>
          <a:lstStyle/>
          <a:p>
            <a:pPr>
              <a:lnSpc>
                <a:spcPct val="100000"/>
              </a:lnSpc>
            </a:pPr>
            <a:r>
              <a:rPr lang="en-US" sz="1900" dirty="0"/>
              <a:t>What are you asking of your donors and why?</a:t>
            </a:r>
          </a:p>
          <a:p>
            <a:pPr>
              <a:lnSpc>
                <a:spcPct val="100000"/>
              </a:lnSpc>
            </a:pPr>
            <a:r>
              <a:rPr lang="en-US" sz="1900" dirty="0"/>
              <a:t>Why do you need a donation?</a:t>
            </a:r>
          </a:p>
          <a:p>
            <a:pPr>
              <a:lnSpc>
                <a:spcPct val="100000"/>
              </a:lnSpc>
            </a:pPr>
            <a:r>
              <a:rPr lang="en-US" sz="1900" dirty="0"/>
              <a:t>Why do you need it now?</a:t>
            </a:r>
          </a:p>
          <a:p>
            <a:pPr>
              <a:lnSpc>
                <a:spcPct val="100000"/>
              </a:lnSpc>
            </a:pPr>
            <a:r>
              <a:rPr lang="en-US" sz="1900" dirty="0"/>
              <a:t>How can you explain it to your congregation/community? Is there a story you can share?</a:t>
            </a:r>
          </a:p>
          <a:p>
            <a:pPr>
              <a:lnSpc>
                <a:spcPct val="100000"/>
              </a:lnSpc>
            </a:pPr>
            <a:r>
              <a:rPr lang="en-US" sz="1900" dirty="0"/>
              <a:t>How do you want people to feel when they donate?</a:t>
            </a:r>
          </a:p>
          <a:p>
            <a:pPr>
              <a:lnSpc>
                <a:spcPct val="100000"/>
              </a:lnSpc>
            </a:pPr>
            <a:endParaRPr lang="en-US" sz="1900" dirty="0"/>
          </a:p>
          <a:p>
            <a:pPr marL="0" indent="0">
              <a:lnSpc>
                <a:spcPct val="100000"/>
              </a:lnSpc>
              <a:buNone/>
            </a:pPr>
            <a:r>
              <a:rPr lang="en-US" sz="1900" dirty="0"/>
              <a:t>(givingmail.com)</a:t>
            </a:r>
          </a:p>
        </p:txBody>
      </p:sp>
      <p:sp>
        <p:nvSpPr>
          <p:cNvPr id="4" name="Footer Placeholder 3">
            <a:extLst>
              <a:ext uri="{FF2B5EF4-FFF2-40B4-BE49-F238E27FC236}">
                <a16:creationId xmlns:a16="http://schemas.microsoft.com/office/drawing/2014/main" id="{18E89966-7E1F-C1F7-8E93-4F3537A07418}"/>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endParaRPr lang="en-US" kern="1200" dirty="0">
              <a:solidFill>
                <a:srgbClr val="FFFFFF"/>
              </a:solidFill>
              <a:latin typeface="+mn-lt"/>
              <a:ea typeface="+mn-ea"/>
              <a:cs typeface="+mn-cs"/>
            </a:endParaRPr>
          </a:p>
        </p:txBody>
      </p:sp>
      <p:sp>
        <p:nvSpPr>
          <p:cNvPr id="5" name="Date Placeholder 4">
            <a:extLst>
              <a:ext uri="{FF2B5EF4-FFF2-40B4-BE49-F238E27FC236}">
                <a16:creationId xmlns:a16="http://schemas.microsoft.com/office/drawing/2014/main" id="{20AA5E6F-4225-F8A9-8F53-C774E77F5625}"/>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p>
        </p:txBody>
      </p:sp>
      <p:sp>
        <p:nvSpPr>
          <p:cNvPr id="6" name="Slide Number Placeholder 5">
            <a:extLst>
              <a:ext uri="{FF2B5EF4-FFF2-40B4-BE49-F238E27FC236}">
                <a16:creationId xmlns:a16="http://schemas.microsoft.com/office/drawing/2014/main" id="{AFCF1A04-EDE7-AAED-EEC2-DD22FE0A5CBC}"/>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9</a:t>
            </a:fld>
            <a:endParaRPr kumimoji="0" lang="en-US" b="0" i="0" u="none" strike="noStrike" cap="none" spc="0" normalizeH="0" baseline="0" noProof="0" dirty="0">
              <a:ln>
                <a:noFill/>
              </a:ln>
              <a:effectLst/>
              <a:uLnTx/>
              <a:uFillTx/>
            </a:endParaRPr>
          </a:p>
        </p:txBody>
      </p:sp>
      <p:pic>
        <p:nvPicPr>
          <p:cNvPr id="7" name="Picture 6" descr="Logo, company name&#10;&#10;Description automatically generated">
            <a:extLst>
              <a:ext uri="{FF2B5EF4-FFF2-40B4-BE49-F238E27FC236}">
                <a16:creationId xmlns:a16="http://schemas.microsoft.com/office/drawing/2014/main" id="{97861C7C-AB0E-2DD1-19C5-83C45E6D0088}"/>
              </a:ext>
            </a:extLst>
          </p:cNvPr>
          <p:cNvPicPr>
            <a:picLocks noChangeAspect="1"/>
          </p:cNvPicPr>
          <p:nvPr/>
        </p:nvPicPr>
        <p:blipFill>
          <a:blip r:embed="rId3"/>
          <a:stretch>
            <a:fillRect/>
          </a:stretch>
        </p:blipFill>
        <p:spPr>
          <a:xfrm>
            <a:off x="11392836" y="5888990"/>
            <a:ext cx="728252" cy="849141"/>
          </a:xfrm>
          <a:prstGeom prst="rect">
            <a:avLst/>
          </a:prstGeom>
        </p:spPr>
      </p:pic>
    </p:spTree>
    <p:extLst>
      <p:ext uri="{BB962C8B-B14F-4D97-AF65-F5344CB8AC3E}">
        <p14:creationId xmlns:p14="http://schemas.microsoft.com/office/powerpoint/2010/main" val="3419365147"/>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53E99B29BE9F4597945B42E6191939" ma:contentTypeVersion="4" ma:contentTypeDescription="Create a new document." ma:contentTypeScope="" ma:versionID="1d484b2222b035bedffee72a2de6b98a">
  <xsd:schema xmlns:xsd="http://www.w3.org/2001/XMLSchema" xmlns:xs="http://www.w3.org/2001/XMLSchema" xmlns:p="http://schemas.microsoft.com/office/2006/metadata/properties" xmlns:ns3="aead8993-b1ce-42d2-bea9-d291a8829915" targetNamespace="http://schemas.microsoft.com/office/2006/metadata/properties" ma:root="true" ma:fieldsID="b722d09955faf7458335eead62bbeb49" ns3:_="">
    <xsd:import namespace="aead8993-b1ce-42d2-bea9-d291a882991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d8993-b1ce-42d2-bea9-d291a88299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ead8993-b1ce-42d2-bea9-d291a8829915" xsi:nil="true"/>
  </documentManagement>
</p:properties>
</file>

<file path=customXml/itemProps1.xml><?xml version="1.0" encoding="utf-8"?>
<ds:datastoreItem xmlns:ds="http://schemas.openxmlformats.org/officeDocument/2006/customXml" ds:itemID="{341E8C47-D04E-4AC6-9534-12BD453A8E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d8993-b1ce-42d2-bea9-d291a88299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3.xml><?xml version="1.0" encoding="utf-8"?>
<ds:datastoreItem xmlns:ds="http://schemas.openxmlformats.org/officeDocument/2006/customXml" ds:itemID="{08757C30-AE9A-4680-90EB-19D282EC2B7C}">
  <ds:schemaRefs>
    <ds:schemaRef ds:uri="http://purl.org/dc/dcmitype/"/>
    <ds:schemaRef ds:uri="aead8993-b1ce-42d2-bea9-d291a8829915"/>
    <ds:schemaRef ds:uri="http://schemas.openxmlformats.org/package/2006/metadata/core-properties"/>
    <ds:schemaRef ds:uri="http://purl.org/dc/terms/"/>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{87F69EB5-10EC-446F-8782-07B2860DA9CC}tf89117832_win32</Template>
  <TotalTime>2642</TotalTime>
  <Words>740</Words>
  <Application>Microsoft Macintosh PowerPoint</Application>
  <PresentationFormat>Widescreen</PresentationFormat>
  <Paragraphs>75</Paragraphs>
  <Slides>14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Avenir Next LT Pro</vt:lpstr>
      <vt:lpstr>Calibri</vt:lpstr>
      <vt:lpstr>HELVETICA NEUE MEDIUM</vt:lpstr>
      <vt:lpstr>Times New Roman</vt:lpstr>
      <vt:lpstr>ColorBlockVTI</vt:lpstr>
      <vt:lpstr>The Role of Vision in Raising Funds</vt:lpstr>
      <vt:lpstr>Three Part Series on Vision</vt:lpstr>
      <vt:lpstr>                                     Vision and Fundraising     </vt:lpstr>
      <vt:lpstr>Vision is not something you stick on to fundraising intiatives</vt:lpstr>
      <vt:lpstr>Fundraising should flow from vision</vt:lpstr>
      <vt:lpstr>How to bring the vision to life</vt:lpstr>
      <vt:lpstr>Postcard for a church whose vision for ministry is creating a place where people with and without intellectual disabilities can grow in faith and find mutual, authentic friendships.</vt:lpstr>
      <vt:lpstr>Now you have the understanding to fund the vision</vt:lpstr>
      <vt:lpstr>Determining what you really need and why</vt:lpstr>
      <vt:lpstr>Where is the vision?</vt:lpstr>
      <vt:lpstr>Keep the vision before the congregation – helping people see giving as an expression of faith and life in Christ.</vt:lpstr>
      <vt:lpstr>Ways to make a vision live</vt:lpstr>
      <vt:lpstr>Make sure it matches!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Vision</dc:title>
  <dc:creator>Jennifer de Combe</dc:creator>
  <cp:lastModifiedBy>James MacDonald</cp:lastModifiedBy>
  <cp:revision>21</cp:revision>
  <dcterms:created xsi:type="dcterms:W3CDTF">2023-03-09T08:29:57Z</dcterms:created>
  <dcterms:modified xsi:type="dcterms:W3CDTF">2023-03-27T14:15:20Z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0x0101003753E99B29BE9F4597945B42E6191939</vt:lpwstr>
  </property>
</Properties>
</file>