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4"/>
  </p:notesMasterIdLst>
  <p:handoutMasterIdLst>
    <p:handoutMasterId r:id="rId25"/>
  </p:handoutMasterIdLst>
  <p:sldIdLst>
    <p:sldId id="256" r:id="rId5"/>
    <p:sldId id="266" r:id="rId6"/>
    <p:sldId id="267" r:id="rId7"/>
    <p:sldId id="277" r:id="rId8"/>
    <p:sldId id="278" r:id="rId9"/>
    <p:sldId id="279" r:id="rId10"/>
    <p:sldId id="280" r:id="rId11"/>
    <p:sldId id="281" r:id="rId12"/>
    <p:sldId id="282" r:id="rId13"/>
    <p:sldId id="283" r:id="rId14"/>
    <p:sldId id="285" r:id="rId15"/>
    <p:sldId id="291" r:id="rId16"/>
    <p:sldId id="286" r:id="rId17"/>
    <p:sldId id="287" r:id="rId18"/>
    <p:sldId id="288" r:id="rId19"/>
    <p:sldId id="289" r:id="rId20"/>
    <p:sldId id="290" r:id="rId21"/>
    <p:sldId id="275"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598" autoAdjust="0"/>
  </p:normalViewPr>
  <p:slideViewPr>
    <p:cSldViewPr snapToGrid="0">
      <p:cViewPr varScale="1">
        <p:scale>
          <a:sx n="63" d="100"/>
          <a:sy n="63" d="100"/>
        </p:scale>
        <p:origin x="52" y="3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AFC571-B8E3-4C65-9D2A-135F6AE1E71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EF3EBAA-7139-4142-AB96-D81CC301BBD2}">
      <dgm:prSet/>
      <dgm:spPr/>
      <dgm:t>
        <a:bodyPr/>
        <a:lstStyle/>
        <a:p>
          <a:r>
            <a:rPr lang="en-US" baseline="0" dirty="0"/>
            <a:t>A vision gives you something to strive for</a:t>
          </a:r>
          <a:endParaRPr lang="en-US" dirty="0"/>
        </a:p>
      </dgm:t>
    </dgm:pt>
    <dgm:pt modelId="{F81690F2-57D7-45CB-9034-A5462664DBD8}" type="parTrans" cxnId="{33CE6545-4465-4D32-A7C4-B0956AE331C5}">
      <dgm:prSet/>
      <dgm:spPr/>
      <dgm:t>
        <a:bodyPr/>
        <a:lstStyle/>
        <a:p>
          <a:endParaRPr lang="en-US"/>
        </a:p>
      </dgm:t>
    </dgm:pt>
    <dgm:pt modelId="{7E1D554E-6FE1-413E-B41C-1DC180912ACD}" type="sibTrans" cxnId="{33CE6545-4465-4D32-A7C4-B0956AE331C5}">
      <dgm:prSet/>
      <dgm:spPr/>
      <dgm:t>
        <a:bodyPr/>
        <a:lstStyle/>
        <a:p>
          <a:endParaRPr lang="en-US"/>
        </a:p>
      </dgm:t>
    </dgm:pt>
    <dgm:pt modelId="{903FAAF6-5162-4EFF-885D-1CCA81802CAC}">
      <dgm:prSet/>
      <dgm:spPr/>
      <dgm:t>
        <a:bodyPr/>
        <a:lstStyle/>
        <a:p>
          <a:r>
            <a:rPr lang="en-US" baseline="0" dirty="0"/>
            <a:t>A vision is never fully realized</a:t>
          </a:r>
          <a:endParaRPr lang="en-US" dirty="0"/>
        </a:p>
      </dgm:t>
    </dgm:pt>
    <dgm:pt modelId="{455DDCA1-C3A4-410C-A421-03FECF4AD535}" type="parTrans" cxnId="{0C1958E0-871C-4907-AB52-B0BAD5FDDF81}">
      <dgm:prSet/>
      <dgm:spPr/>
      <dgm:t>
        <a:bodyPr/>
        <a:lstStyle/>
        <a:p>
          <a:endParaRPr lang="en-US"/>
        </a:p>
      </dgm:t>
    </dgm:pt>
    <dgm:pt modelId="{C94A3EE6-E381-41F2-B809-3AEA34916DE1}" type="sibTrans" cxnId="{0C1958E0-871C-4907-AB52-B0BAD5FDDF81}">
      <dgm:prSet/>
      <dgm:spPr/>
      <dgm:t>
        <a:bodyPr/>
        <a:lstStyle/>
        <a:p>
          <a:endParaRPr lang="en-US"/>
        </a:p>
      </dgm:t>
    </dgm:pt>
    <dgm:pt modelId="{22D05506-B32C-4844-9F6E-9B918EE24CF0}">
      <dgm:prSet/>
      <dgm:spPr/>
      <dgm:t>
        <a:bodyPr/>
        <a:lstStyle/>
        <a:p>
          <a:r>
            <a:rPr lang="en-US" baseline="0" dirty="0"/>
            <a:t>A vision helps you know when to say “yes” and when to say “no”</a:t>
          </a:r>
          <a:endParaRPr lang="en-US" dirty="0"/>
        </a:p>
      </dgm:t>
    </dgm:pt>
    <dgm:pt modelId="{1431C9E4-6D32-433D-9C52-78B90CD865FF}" type="parTrans" cxnId="{20BFB158-B3F8-4D81-81DE-76009E9C41A2}">
      <dgm:prSet/>
      <dgm:spPr/>
      <dgm:t>
        <a:bodyPr/>
        <a:lstStyle/>
        <a:p>
          <a:endParaRPr lang="en-US"/>
        </a:p>
      </dgm:t>
    </dgm:pt>
    <dgm:pt modelId="{CEBAA1BE-CF97-4339-A8FE-0AA97D46AC37}" type="sibTrans" cxnId="{20BFB158-B3F8-4D81-81DE-76009E9C41A2}">
      <dgm:prSet/>
      <dgm:spPr/>
      <dgm:t>
        <a:bodyPr/>
        <a:lstStyle/>
        <a:p>
          <a:endParaRPr lang="en-US"/>
        </a:p>
      </dgm:t>
    </dgm:pt>
    <dgm:pt modelId="{54ECE214-F0F8-4BF7-920E-8F2080AF5FD1}">
      <dgm:prSet/>
      <dgm:spPr/>
      <dgm:t>
        <a:bodyPr/>
        <a:lstStyle/>
        <a:p>
          <a:r>
            <a:rPr lang="en-US" baseline="0" dirty="0"/>
            <a:t>A vision helps you and others get excited about your ministry</a:t>
          </a:r>
          <a:endParaRPr lang="en-US" dirty="0"/>
        </a:p>
      </dgm:t>
    </dgm:pt>
    <dgm:pt modelId="{FFAB0BF6-CF0B-4442-B059-AFAED195AE38}" type="parTrans" cxnId="{6EEB7FC9-4D4D-416C-A2E4-2F1BDDEAD6D1}">
      <dgm:prSet/>
      <dgm:spPr/>
      <dgm:t>
        <a:bodyPr/>
        <a:lstStyle/>
        <a:p>
          <a:endParaRPr lang="en-US"/>
        </a:p>
      </dgm:t>
    </dgm:pt>
    <dgm:pt modelId="{E093D95B-421D-4115-9320-A2CEF1583A05}" type="sibTrans" cxnId="{6EEB7FC9-4D4D-416C-A2E4-2F1BDDEAD6D1}">
      <dgm:prSet/>
      <dgm:spPr/>
      <dgm:t>
        <a:bodyPr/>
        <a:lstStyle/>
        <a:p>
          <a:endParaRPr lang="en-US"/>
        </a:p>
      </dgm:t>
    </dgm:pt>
    <dgm:pt modelId="{984E2E61-1DC3-4869-81B0-C23951C111DE}" type="pres">
      <dgm:prSet presAssocID="{B8AFC571-B8E3-4C65-9D2A-135F6AE1E713}" presName="linear" presStyleCnt="0">
        <dgm:presLayoutVars>
          <dgm:animLvl val="lvl"/>
          <dgm:resizeHandles val="exact"/>
        </dgm:presLayoutVars>
      </dgm:prSet>
      <dgm:spPr/>
    </dgm:pt>
    <dgm:pt modelId="{787FBDC7-9CA3-4ED3-B488-0D31AC9BA4A3}" type="pres">
      <dgm:prSet presAssocID="{DEF3EBAA-7139-4142-AB96-D81CC301BBD2}" presName="parentText" presStyleLbl="node1" presStyleIdx="0" presStyleCnt="4">
        <dgm:presLayoutVars>
          <dgm:chMax val="0"/>
          <dgm:bulletEnabled val="1"/>
        </dgm:presLayoutVars>
      </dgm:prSet>
      <dgm:spPr/>
    </dgm:pt>
    <dgm:pt modelId="{A1E9368E-8AC9-41CC-A308-077016928600}" type="pres">
      <dgm:prSet presAssocID="{7E1D554E-6FE1-413E-B41C-1DC180912ACD}" presName="spacer" presStyleCnt="0"/>
      <dgm:spPr/>
    </dgm:pt>
    <dgm:pt modelId="{9D248DC7-8006-4AE0-821A-64FF099E7253}" type="pres">
      <dgm:prSet presAssocID="{903FAAF6-5162-4EFF-885D-1CCA81802CAC}" presName="parentText" presStyleLbl="node1" presStyleIdx="1" presStyleCnt="4">
        <dgm:presLayoutVars>
          <dgm:chMax val="0"/>
          <dgm:bulletEnabled val="1"/>
        </dgm:presLayoutVars>
      </dgm:prSet>
      <dgm:spPr/>
    </dgm:pt>
    <dgm:pt modelId="{A60B91FF-40C3-4378-BB6F-3BA4DD04E2FE}" type="pres">
      <dgm:prSet presAssocID="{C94A3EE6-E381-41F2-B809-3AEA34916DE1}" presName="spacer" presStyleCnt="0"/>
      <dgm:spPr/>
    </dgm:pt>
    <dgm:pt modelId="{1EE15285-7F36-4371-BDF4-ACBABD1BEEA2}" type="pres">
      <dgm:prSet presAssocID="{22D05506-B32C-4844-9F6E-9B918EE24CF0}" presName="parentText" presStyleLbl="node1" presStyleIdx="2" presStyleCnt="4">
        <dgm:presLayoutVars>
          <dgm:chMax val="0"/>
          <dgm:bulletEnabled val="1"/>
        </dgm:presLayoutVars>
      </dgm:prSet>
      <dgm:spPr/>
    </dgm:pt>
    <dgm:pt modelId="{473132D7-E1CC-49CD-88BA-D0D1DCBC0D76}" type="pres">
      <dgm:prSet presAssocID="{CEBAA1BE-CF97-4339-A8FE-0AA97D46AC37}" presName="spacer" presStyleCnt="0"/>
      <dgm:spPr/>
    </dgm:pt>
    <dgm:pt modelId="{A2DC862C-2321-44DE-B6D2-41BDD8B58AD9}" type="pres">
      <dgm:prSet presAssocID="{54ECE214-F0F8-4BF7-920E-8F2080AF5FD1}" presName="parentText" presStyleLbl="node1" presStyleIdx="3" presStyleCnt="4">
        <dgm:presLayoutVars>
          <dgm:chMax val="0"/>
          <dgm:bulletEnabled val="1"/>
        </dgm:presLayoutVars>
      </dgm:prSet>
      <dgm:spPr/>
    </dgm:pt>
  </dgm:ptLst>
  <dgm:cxnLst>
    <dgm:cxn modelId="{33CE6545-4465-4D32-A7C4-B0956AE331C5}" srcId="{B8AFC571-B8E3-4C65-9D2A-135F6AE1E713}" destId="{DEF3EBAA-7139-4142-AB96-D81CC301BBD2}" srcOrd="0" destOrd="0" parTransId="{F81690F2-57D7-45CB-9034-A5462664DBD8}" sibTransId="{7E1D554E-6FE1-413E-B41C-1DC180912ACD}"/>
    <dgm:cxn modelId="{20BFB158-B3F8-4D81-81DE-76009E9C41A2}" srcId="{B8AFC571-B8E3-4C65-9D2A-135F6AE1E713}" destId="{22D05506-B32C-4844-9F6E-9B918EE24CF0}" srcOrd="2" destOrd="0" parTransId="{1431C9E4-6D32-433D-9C52-78B90CD865FF}" sibTransId="{CEBAA1BE-CF97-4339-A8FE-0AA97D46AC37}"/>
    <dgm:cxn modelId="{B3AD357D-6590-43A4-863A-76609EA73CAA}" type="presOf" srcId="{DEF3EBAA-7139-4142-AB96-D81CC301BBD2}" destId="{787FBDC7-9CA3-4ED3-B488-0D31AC9BA4A3}" srcOrd="0" destOrd="0" presId="urn:microsoft.com/office/officeart/2005/8/layout/vList2"/>
    <dgm:cxn modelId="{D731E98B-CBCE-4ACF-87D0-7C272010526C}" type="presOf" srcId="{22D05506-B32C-4844-9F6E-9B918EE24CF0}" destId="{1EE15285-7F36-4371-BDF4-ACBABD1BEEA2}" srcOrd="0" destOrd="0" presId="urn:microsoft.com/office/officeart/2005/8/layout/vList2"/>
    <dgm:cxn modelId="{D81BF6AE-B615-431D-8211-0A621D6DC1EA}" type="presOf" srcId="{B8AFC571-B8E3-4C65-9D2A-135F6AE1E713}" destId="{984E2E61-1DC3-4869-81B0-C23951C111DE}" srcOrd="0" destOrd="0" presId="urn:microsoft.com/office/officeart/2005/8/layout/vList2"/>
    <dgm:cxn modelId="{6EEB7FC9-4D4D-416C-A2E4-2F1BDDEAD6D1}" srcId="{B8AFC571-B8E3-4C65-9D2A-135F6AE1E713}" destId="{54ECE214-F0F8-4BF7-920E-8F2080AF5FD1}" srcOrd="3" destOrd="0" parTransId="{FFAB0BF6-CF0B-4442-B059-AFAED195AE38}" sibTransId="{E093D95B-421D-4115-9320-A2CEF1583A05}"/>
    <dgm:cxn modelId="{0C1958E0-871C-4907-AB52-B0BAD5FDDF81}" srcId="{B8AFC571-B8E3-4C65-9D2A-135F6AE1E713}" destId="{903FAAF6-5162-4EFF-885D-1CCA81802CAC}" srcOrd="1" destOrd="0" parTransId="{455DDCA1-C3A4-410C-A421-03FECF4AD535}" sibTransId="{C94A3EE6-E381-41F2-B809-3AEA34916DE1}"/>
    <dgm:cxn modelId="{8EE883E2-AFEA-4093-B847-7975C1F8EDDE}" type="presOf" srcId="{54ECE214-F0F8-4BF7-920E-8F2080AF5FD1}" destId="{A2DC862C-2321-44DE-B6D2-41BDD8B58AD9}" srcOrd="0" destOrd="0" presId="urn:microsoft.com/office/officeart/2005/8/layout/vList2"/>
    <dgm:cxn modelId="{EC6771EA-D02E-4892-B37E-FEBA548F2EBD}" type="presOf" srcId="{903FAAF6-5162-4EFF-885D-1CCA81802CAC}" destId="{9D248DC7-8006-4AE0-821A-64FF099E7253}" srcOrd="0" destOrd="0" presId="urn:microsoft.com/office/officeart/2005/8/layout/vList2"/>
    <dgm:cxn modelId="{7AF905D5-3FF2-4CA3-BC5F-D0F41E68A012}" type="presParOf" srcId="{984E2E61-1DC3-4869-81B0-C23951C111DE}" destId="{787FBDC7-9CA3-4ED3-B488-0D31AC9BA4A3}" srcOrd="0" destOrd="0" presId="urn:microsoft.com/office/officeart/2005/8/layout/vList2"/>
    <dgm:cxn modelId="{EDDD6EE6-F7AA-4D42-810A-A7A05A21B376}" type="presParOf" srcId="{984E2E61-1DC3-4869-81B0-C23951C111DE}" destId="{A1E9368E-8AC9-41CC-A308-077016928600}" srcOrd="1" destOrd="0" presId="urn:microsoft.com/office/officeart/2005/8/layout/vList2"/>
    <dgm:cxn modelId="{CBB0ABBD-0D3B-4D27-A39A-E528058766EF}" type="presParOf" srcId="{984E2E61-1DC3-4869-81B0-C23951C111DE}" destId="{9D248DC7-8006-4AE0-821A-64FF099E7253}" srcOrd="2" destOrd="0" presId="urn:microsoft.com/office/officeart/2005/8/layout/vList2"/>
    <dgm:cxn modelId="{1AA25DDD-4F4B-455D-BEA1-D3737074314C}" type="presParOf" srcId="{984E2E61-1DC3-4869-81B0-C23951C111DE}" destId="{A60B91FF-40C3-4378-BB6F-3BA4DD04E2FE}" srcOrd="3" destOrd="0" presId="urn:microsoft.com/office/officeart/2005/8/layout/vList2"/>
    <dgm:cxn modelId="{0A51A7D7-FF62-4769-BB63-190DFEBA7461}" type="presParOf" srcId="{984E2E61-1DC3-4869-81B0-C23951C111DE}" destId="{1EE15285-7F36-4371-BDF4-ACBABD1BEEA2}" srcOrd="4" destOrd="0" presId="urn:microsoft.com/office/officeart/2005/8/layout/vList2"/>
    <dgm:cxn modelId="{899844BC-871A-439A-9DF2-15A9CCF7233C}" type="presParOf" srcId="{984E2E61-1DC3-4869-81B0-C23951C111DE}" destId="{473132D7-E1CC-49CD-88BA-D0D1DCBC0D76}" srcOrd="5" destOrd="0" presId="urn:microsoft.com/office/officeart/2005/8/layout/vList2"/>
    <dgm:cxn modelId="{495B54BA-5705-4CD7-AC1D-586D222CB236}" type="presParOf" srcId="{984E2E61-1DC3-4869-81B0-C23951C111DE}" destId="{A2DC862C-2321-44DE-B6D2-41BDD8B58AD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FBDC7-9CA3-4ED3-B488-0D31AC9BA4A3}">
      <dsp:nvSpPr>
        <dsp:cNvPr id="0" name=""/>
        <dsp:cNvSpPr/>
      </dsp:nvSpPr>
      <dsp:spPr>
        <a:xfrm>
          <a:off x="0" y="17249"/>
          <a:ext cx="6180513" cy="1193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dirty="0"/>
            <a:t>A vision gives you something to strive for</a:t>
          </a:r>
          <a:endParaRPr lang="en-US" sz="3000" kern="1200" dirty="0"/>
        </a:p>
      </dsp:txBody>
      <dsp:txXfrm>
        <a:off x="58257" y="75506"/>
        <a:ext cx="6063999" cy="1076886"/>
      </dsp:txXfrm>
    </dsp:sp>
    <dsp:sp modelId="{9D248DC7-8006-4AE0-821A-64FF099E7253}">
      <dsp:nvSpPr>
        <dsp:cNvPr id="0" name=""/>
        <dsp:cNvSpPr/>
      </dsp:nvSpPr>
      <dsp:spPr>
        <a:xfrm>
          <a:off x="0" y="1297049"/>
          <a:ext cx="6180513" cy="1193400"/>
        </a:xfrm>
        <a:prstGeom prst="roundRect">
          <a:avLst/>
        </a:prstGeom>
        <a:solidFill>
          <a:schemeClr val="accent2">
            <a:hueOff val="625344"/>
            <a:satOff val="11393"/>
            <a:lumOff val="24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dirty="0"/>
            <a:t>A vision is never fully realized</a:t>
          </a:r>
          <a:endParaRPr lang="en-US" sz="3000" kern="1200" dirty="0"/>
        </a:p>
      </dsp:txBody>
      <dsp:txXfrm>
        <a:off x="58257" y="1355306"/>
        <a:ext cx="6063999" cy="1076886"/>
      </dsp:txXfrm>
    </dsp:sp>
    <dsp:sp modelId="{1EE15285-7F36-4371-BDF4-ACBABD1BEEA2}">
      <dsp:nvSpPr>
        <dsp:cNvPr id="0" name=""/>
        <dsp:cNvSpPr/>
      </dsp:nvSpPr>
      <dsp:spPr>
        <a:xfrm>
          <a:off x="0" y="2576849"/>
          <a:ext cx="6180513" cy="1193400"/>
        </a:xfrm>
        <a:prstGeom prst="roundRect">
          <a:avLst/>
        </a:prstGeom>
        <a:solidFill>
          <a:schemeClr val="accent2">
            <a:hueOff val="1250687"/>
            <a:satOff val="22787"/>
            <a:lumOff val="49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dirty="0"/>
            <a:t>A vision helps you know when to say “yes” and when to say “no”</a:t>
          </a:r>
          <a:endParaRPr lang="en-US" sz="3000" kern="1200" dirty="0"/>
        </a:p>
      </dsp:txBody>
      <dsp:txXfrm>
        <a:off x="58257" y="2635106"/>
        <a:ext cx="6063999" cy="1076886"/>
      </dsp:txXfrm>
    </dsp:sp>
    <dsp:sp modelId="{A2DC862C-2321-44DE-B6D2-41BDD8B58AD9}">
      <dsp:nvSpPr>
        <dsp:cNvPr id="0" name=""/>
        <dsp:cNvSpPr/>
      </dsp:nvSpPr>
      <dsp:spPr>
        <a:xfrm>
          <a:off x="0" y="3856649"/>
          <a:ext cx="6180513" cy="1193400"/>
        </a:xfrm>
        <a:prstGeom prst="roundRect">
          <a:avLst/>
        </a:prstGeom>
        <a:solidFill>
          <a:schemeClr val="accent2">
            <a:hueOff val="1876031"/>
            <a:satOff val="34180"/>
            <a:lumOff val="74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dirty="0"/>
            <a:t>A vision helps you and others get excited about your ministry</a:t>
          </a:r>
          <a:endParaRPr lang="en-US" sz="3000" kern="1200" dirty="0"/>
        </a:p>
      </dsp:txBody>
      <dsp:txXfrm>
        <a:off x="58257" y="3914906"/>
        <a:ext cx="6063999" cy="10768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3/13/2023</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3/13/2023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dirty="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dirty="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dirty="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dirty="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00162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endParaRPr lang="en-US" sz="5400" dirty="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endParaRPr lang="en-US" dirty="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dirty="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dirty="0"/>
          </a:p>
        </p:txBody>
      </p:sp>
    </p:spTree>
    <p:extLst>
      <p:ext uri="{BB962C8B-B14F-4D97-AF65-F5344CB8AC3E}">
        <p14:creationId xmlns:p14="http://schemas.microsoft.com/office/powerpoint/2010/main" val="213467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dirty="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85" r:id="rId13"/>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9044" y="753034"/>
            <a:ext cx="6815446" cy="3887390"/>
          </a:xfrm>
        </p:spPr>
        <p:txBody>
          <a:bodyPr>
            <a:normAutofit fontScale="90000"/>
          </a:bodyPr>
          <a:lstStyle/>
          <a:p>
            <a:r>
              <a:rPr lang="en-US" dirty="0"/>
              <a:t>The Role of Vision in Raising Funds</a:t>
            </a: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649045" y="4640424"/>
            <a:ext cx="6437555" cy="1303176"/>
          </a:xfrm>
        </p:spPr>
        <p:txBody>
          <a:bodyPr/>
          <a:lstStyle/>
          <a:p>
            <a:r>
              <a:rPr lang="en-US"/>
              <a:t>With Jen de Combe</a:t>
            </a:r>
            <a:endParaRPr lang="en-US" dirty="0"/>
          </a:p>
        </p:txBody>
      </p:sp>
      <p:pic>
        <p:nvPicPr>
          <p:cNvPr id="5" name="Picture Placeholder 4" descr="A picture containing mountain, sky, outdoor, nature, sunrise ">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8113533" y="0"/>
            <a:ext cx="4082983" cy="6858000"/>
          </a:xfrm>
        </p:spPr>
      </p:pic>
      <p:pic>
        <p:nvPicPr>
          <p:cNvPr id="3" name="Picture 2">
            <a:extLst>
              <a:ext uri="{FF2B5EF4-FFF2-40B4-BE49-F238E27FC236}">
                <a16:creationId xmlns:a16="http://schemas.microsoft.com/office/drawing/2014/main" id="{10682CD5-A6E0-6AA1-9C4F-9172363AD356}"/>
              </a:ext>
            </a:extLst>
          </p:cNvPr>
          <p:cNvPicPr>
            <a:picLocks noChangeAspect="1"/>
          </p:cNvPicPr>
          <p:nvPr/>
        </p:nvPicPr>
        <p:blipFill>
          <a:blip r:embed="rId3"/>
          <a:stretch>
            <a:fillRect/>
          </a:stretch>
        </p:blipFill>
        <p:spPr>
          <a:xfrm>
            <a:off x="8855707" y="5292012"/>
            <a:ext cx="2828680" cy="1199832"/>
          </a:xfrm>
          <a:prstGeom prst="rect">
            <a:avLst/>
          </a:prstGeom>
        </p:spPr>
      </p:pic>
    </p:spTree>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3BEA8DC-D85D-47C5-A352-5FA38C6615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9B1D89-E1A5-4FF7-9AE5-EA1EA5892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0"/>
            <a:ext cx="9339206"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D0B432-108A-D43A-87E2-2C16F2473BC6}"/>
              </a:ext>
            </a:extLst>
          </p:cNvPr>
          <p:cNvSpPr>
            <a:spLocks noGrp="1"/>
          </p:cNvSpPr>
          <p:nvPr>
            <p:ph type="title"/>
          </p:nvPr>
        </p:nvSpPr>
        <p:spPr>
          <a:xfrm>
            <a:off x="649045" y="753034"/>
            <a:ext cx="9014500" cy="4130693"/>
          </a:xfrm>
        </p:spPr>
        <p:txBody>
          <a:bodyPr vert="horz" lIns="91440" tIns="45720" rIns="91440" bIns="45720" rtlCol="0" anchor="t">
            <a:normAutofit fontScale="90000"/>
          </a:bodyPr>
          <a:lstStyle/>
          <a:p>
            <a:pPr>
              <a:lnSpc>
                <a:spcPct val="90000"/>
              </a:lnSpc>
            </a:pPr>
            <a:r>
              <a:rPr lang="en-US" sz="5500" b="1" kern="1200" spc="-40" baseline="0" dirty="0">
                <a:solidFill>
                  <a:srgbClr val="FFFFFF"/>
                </a:solidFill>
                <a:latin typeface="+mj-lt"/>
                <a:ea typeface="+mj-ea"/>
                <a:cs typeface="+mj-cs"/>
              </a:rPr>
              <a:t>You aren’t just fundraising; you are giving people a chance to participate in God’s dream.</a:t>
            </a:r>
            <a:br>
              <a:rPr lang="en-US" sz="5500" b="1" kern="1200" spc="-40" baseline="0" dirty="0">
                <a:solidFill>
                  <a:srgbClr val="FFFFFF"/>
                </a:solidFill>
                <a:latin typeface="+mj-lt"/>
                <a:ea typeface="+mj-ea"/>
                <a:cs typeface="+mj-cs"/>
              </a:rPr>
            </a:br>
            <a:endParaRPr lang="en-US" sz="5500" b="1" kern="1200" spc="-40" baseline="0" dirty="0">
              <a:solidFill>
                <a:srgbClr val="FFFFFF"/>
              </a:solidFill>
              <a:latin typeface="+mj-lt"/>
              <a:ea typeface="+mj-ea"/>
              <a:cs typeface="+mj-cs"/>
            </a:endParaRPr>
          </a:p>
        </p:txBody>
      </p:sp>
      <p:sp>
        <p:nvSpPr>
          <p:cNvPr id="4" name="Footer Placeholder 3">
            <a:extLst>
              <a:ext uri="{FF2B5EF4-FFF2-40B4-BE49-F238E27FC236}">
                <a16:creationId xmlns:a16="http://schemas.microsoft.com/office/drawing/2014/main" id="{DE469168-BAAD-4B5D-566C-507EDA88399F}"/>
              </a:ext>
            </a:extLst>
          </p:cNvPr>
          <p:cNvSpPr>
            <a:spLocks noGrp="1"/>
          </p:cNvSpPr>
          <p:nvPr>
            <p:ph type="ftr" sz="quarter" idx="11"/>
          </p:nvPr>
        </p:nvSpPr>
        <p:spPr>
          <a:xfrm>
            <a:off x="7236086" y="6362030"/>
            <a:ext cx="4837176" cy="365125"/>
          </a:xfrm>
        </p:spPr>
        <p:txBody>
          <a:bodyPr vert="horz" lIns="91440" tIns="45720" rIns="91440" bIns="45720" rtlCol="0" anchor="ctr">
            <a:noAutofit/>
          </a:bodyPr>
          <a:lstStyle/>
          <a:p>
            <a:pPr>
              <a:spcAft>
                <a:spcPts val="600"/>
              </a:spcAft>
            </a:pPr>
            <a:r>
              <a:rPr lang="en-US" sz="2000" kern="1200" dirty="0">
                <a:solidFill>
                  <a:srgbClr val="FFFFFF"/>
                </a:solidFill>
                <a:latin typeface="+mn-lt"/>
                <a:ea typeface="+mn-ea"/>
                <a:cs typeface="+mn-cs"/>
              </a:rPr>
              <a:t>Painting by John August Swanson</a:t>
            </a:r>
          </a:p>
        </p:txBody>
      </p:sp>
      <p:sp>
        <p:nvSpPr>
          <p:cNvPr id="5" name="Date Placeholder 4">
            <a:extLst>
              <a:ext uri="{FF2B5EF4-FFF2-40B4-BE49-F238E27FC236}">
                <a16:creationId xmlns:a16="http://schemas.microsoft.com/office/drawing/2014/main" id="{C1EBD0D7-DE93-1953-9229-020BE0703008}"/>
              </a:ext>
            </a:extLst>
          </p:cNvPr>
          <p:cNvSpPr>
            <a:spLocks noGrp="1"/>
          </p:cNvSpPr>
          <p:nvPr>
            <p:ph type="dt" sz="half" idx="10"/>
          </p:nvPr>
        </p:nvSpPr>
        <p:spPr>
          <a:xfrm>
            <a:off x="-76334" y="6487185"/>
            <a:ext cx="4352544" cy="365125"/>
          </a:xfrm>
        </p:spPr>
        <p:txBody>
          <a:bodyPr vert="horz" lIns="91440" tIns="45720" rIns="91440" bIns="45720" rtlCol="0" anchor="ctr">
            <a:normAutofit/>
          </a:bodyPr>
          <a:lstStyle/>
          <a:p>
            <a:pPr>
              <a:spcAft>
                <a:spcPts val="600"/>
              </a:spcAft>
              <a:defRPr/>
            </a:pPr>
            <a:endParaRPr lang="en-US" dirty="0">
              <a:solidFill>
                <a:srgbClr val="FFFFFF"/>
              </a:solidFill>
            </a:endParaRPr>
          </a:p>
        </p:txBody>
      </p:sp>
      <p:sp>
        <p:nvSpPr>
          <p:cNvPr id="6" name="Slide Number Placeholder 5">
            <a:extLst>
              <a:ext uri="{FF2B5EF4-FFF2-40B4-BE49-F238E27FC236}">
                <a16:creationId xmlns:a16="http://schemas.microsoft.com/office/drawing/2014/main" id="{E4711547-EA40-F598-66DA-A9D6AE49EB30}"/>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endParaRPr kumimoji="0" lang="en-US" b="0" i="0" u="none" strike="noStrike" cap="none" spc="0" normalizeH="0" baseline="0" noProof="0" dirty="0">
              <a:ln>
                <a:noFill/>
              </a:ln>
              <a:solidFill>
                <a:srgbClr val="FFFFFF"/>
              </a:solidFill>
              <a:effectLst/>
              <a:uLnTx/>
              <a:uFillTx/>
            </a:endParaRPr>
          </a:p>
        </p:txBody>
      </p:sp>
      <p:pic>
        <p:nvPicPr>
          <p:cNvPr id="9" name="Picture 8" descr="Logo, company name&#10;&#10;Description automatically generated">
            <a:extLst>
              <a:ext uri="{FF2B5EF4-FFF2-40B4-BE49-F238E27FC236}">
                <a16:creationId xmlns:a16="http://schemas.microsoft.com/office/drawing/2014/main" id="{94C67FC2-F7CE-2D31-0931-33D7CCEF88E0}"/>
              </a:ext>
            </a:extLst>
          </p:cNvPr>
          <p:cNvPicPr>
            <a:picLocks noChangeAspect="1"/>
          </p:cNvPicPr>
          <p:nvPr/>
        </p:nvPicPr>
        <p:blipFill>
          <a:blip r:embed="rId2"/>
          <a:stretch>
            <a:fillRect/>
          </a:stretch>
        </p:blipFill>
        <p:spPr>
          <a:xfrm>
            <a:off x="11392836" y="5888990"/>
            <a:ext cx="728252" cy="849141"/>
          </a:xfrm>
          <a:prstGeom prst="rect">
            <a:avLst/>
          </a:prstGeom>
        </p:spPr>
      </p:pic>
      <p:sp>
        <p:nvSpPr>
          <p:cNvPr id="10" name="TextBox 9">
            <a:extLst>
              <a:ext uri="{FF2B5EF4-FFF2-40B4-BE49-F238E27FC236}">
                <a16:creationId xmlns:a16="http://schemas.microsoft.com/office/drawing/2014/main" id="{BBD13434-BC54-389C-5C70-EBEED6E3A643}"/>
              </a:ext>
            </a:extLst>
          </p:cNvPr>
          <p:cNvSpPr txBox="1"/>
          <p:nvPr/>
        </p:nvSpPr>
        <p:spPr>
          <a:xfrm>
            <a:off x="706582" y="4067520"/>
            <a:ext cx="9193876" cy="1200329"/>
          </a:xfrm>
          <a:prstGeom prst="rect">
            <a:avLst/>
          </a:prstGeom>
          <a:noFill/>
        </p:spPr>
        <p:txBody>
          <a:bodyPr wrap="square" rtlCol="0">
            <a:spAutoFit/>
          </a:bodyPr>
          <a:lstStyle/>
          <a:p>
            <a:pPr algn="l" fontAlgn="base"/>
            <a:r>
              <a:rPr lang="en-US" b="1" i="1" dirty="0">
                <a:solidFill>
                  <a:schemeClr val="bg1"/>
                </a:solidFill>
                <a:effectLst/>
                <a:latin typeface="inherit"/>
              </a:rPr>
              <a:t>“God can do anything, you know—far more than you could ever imagine or guess or request in your wildest dreams! He does it not by pushing us around but by working within us, his Spirit deeply and gently within us.”</a:t>
            </a:r>
            <a:endParaRPr lang="en-US" b="0" i="0" dirty="0">
              <a:solidFill>
                <a:schemeClr val="bg1"/>
              </a:solidFill>
              <a:effectLst/>
              <a:latin typeface="Open Sans" panose="020B0606030504020204" pitchFamily="34" charset="0"/>
            </a:endParaRPr>
          </a:p>
          <a:p>
            <a:pPr algn="l" fontAlgn="base"/>
            <a:r>
              <a:rPr lang="en-US" b="1" i="0" dirty="0">
                <a:solidFill>
                  <a:schemeClr val="bg1"/>
                </a:solidFill>
                <a:effectLst/>
                <a:latin typeface="inherit"/>
              </a:rPr>
              <a:t>Ephesians 3:20 (The Message)</a:t>
            </a:r>
            <a:endParaRPr lang="en-US" b="0" i="0" dirty="0">
              <a:solidFill>
                <a:schemeClr val="bg1"/>
              </a:solidFill>
              <a:effectLst/>
              <a:latin typeface="Open Sans" panose="020B0606030504020204" pitchFamily="34" charset="0"/>
            </a:endParaRPr>
          </a:p>
        </p:txBody>
      </p:sp>
      <p:sp>
        <p:nvSpPr>
          <p:cNvPr id="7" name="Content Placeholder 6">
            <a:extLst>
              <a:ext uri="{FF2B5EF4-FFF2-40B4-BE49-F238E27FC236}">
                <a16:creationId xmlns:a16="http://schemas.microsoft.com/office/drawing/2014/main" id="{6D13D789-31DA-5B05-873E-318B4F7ADA24}"/>
              </a:ext>
            </a:extLst>
          </p:cNvPr>
          <p:cNvSpPr>
            <a:spLocks noGrp="1"/>
          </p:cNvSpPr>
          <p:nvPr>
            <p:ph sz="quarter" idx="14"/>
          </p:nvPr>
        </p:nvSpPr>
        <p:spPr/>
        <p:txBody>
          <a:bodyPr/>
          <a:lstStyle/>
          <a:p>
            <a:endParaRPr lang="en-US"/>
          </a:p>
        </p:txBody>
      </p:sp>
    </p:spTree>
    <p:extLst>
      <p:ext uri="{BB962C8B-B14F-4D97-AF65-F5344CB8AC3E}">
        <p14:creationId xmlns:p14="http://schemas.microsoft.com/office/powerpoint/2010/main" val="3922430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44">
            <a:extLst>
              <a:ext uri="{FF2B5EF4-FFF2-40B4-BE49-F238E27FC236}">
                <a16:creationId xmlns:a16="http://schemas.microsoft.com/office/drawing/2014/main" id="{F4D6B42A-30E7-495F-82EF-EB09372DF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54F4057-6A4F-40FE-AAB3-905784F0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15300"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89704FCA-B3FC-17F6-DAF8-F406D8CB8B38}"/>
              </a:ext>
            </a:extLst>
          </p:cNvPr>
          <p:cNvSpPr>
            <a:spLocks noGrp="1"/>
          </p:cNvSpPr>
          <p:nvPr>
            <p:ph type="ctrTitle"/>
          </p:nvPr>
        </p:nvSpPr>
        <p:spPr>
          <a:xfrm>
            <a:off x="649045" y="726140"/>
            <a:ext cx="6730701" cy="3644340"/>
          </a:xfrm>
        </p:spPr>
        <p:txBody>
          <a:bodyPr vert="horz" lIns="91440" tIns="45720" rIns="91440" bIns="45720" rtlCol="0" anchor="t">
            <a:normAutofit/>
          </a:bodyPr>
          <a:lstStyle/>
          <a:p>
            <a:r>
              <a:rPr lang="en-US" sz="8100" spc="-40">
                <a:solidFill>
                  <a:srgbClr val="FFFFFF"/>
                </a:solidFill>
              </a:rPr>
              <a:t>What is God’s dream?</a:t>
            </a:r>
          </a:p>
        </p:txBody>
      </p:sp>
      <p:sp>
        <p:nvSpPr>
          <p:cNvPr id="3" name="Subtitle 2">
            <a:extLst>
              <a:ext uri="{FF2B5EF4-FFF2-40B4-BE49-F238E27FC236}">
                <a16:creationId xmlns:a16="http://schemas.microsoft.com/office/drawing/2014/main" id="{47EA16B3-9216-0918-F9B1-A05AF6EF9377}"/>
              </a:ext>
            </a:extLst>
          </p:cNvPr>
          <p:cNvSpPr>
            <a:spLocks noGrp="1"/>
          </p:cNvSpPr>
          <p:nvPr>
            <p:ph type="subTitle" idx="1"/>
          </p:nvPr>
        </p:nvSpPr>
        <p:spPr>
          <a:xfrm>
            <a:off x="8498541" y="4943139"/>
            <a:ext cx="3227293" cy="1413210"/>
          </a:xfrm>
        </p:spPr>
        <p:txBody>
          <a:bodyPr vert="horz" lIns="91440" tIns="45720" rIns="91440" bIns="45720" rtlCol="0" anchor="ctr">
            <a:normAutofit/>
          </a:bodyPr>
          <a:lstStyle/>
          <a:p>
            <a:pPr>
              <a:lnSpc>
                <a:spcPct val="90000"/>
              </a:lnSpc>
            </a:pPr>
            <a:r>
              <a:rPr lang="en-US" b="1">
                <a:solidFill>
                  <a:schemeClr val="accent1"/>
                </a:solidFill>
              </a:rPr>
              <a:t>Use BIG, CREATIVE and JUICY words to describe God’s dream.</a:t>
            </a:r>
          </a:p>
        </p:txBody>
      </p:sp>
      <p:pic>
        <p:nvPicPr>
          <p:cNvPr id="19" name="Picture Placeholder 18" descr="A picture containing text, graffiti, colorful, drawing&#10;&#10;Description automatically generated">
            <a:extLst>
              <a:ext uri="{FF2B5EF4-FFF2-40B4-BE49-F238E27FC236}">
                <a16:creationId xmlns:a16="http://schemas.microsoft.com/office/drawing/2014/main" id="{DA6BB7B8-FCE5-C685-567F-71F4BCD152F4}"/>
              </a:ext>
            </a:extLst>
          </p:cNvPr>
          <p:cNvPicPr>
            <a:picLocks noGrp="1" noChangeAspect="1"/>
          </p:cNvPicPr>
          <p:nvPr>
            <p:ph type="pic" sz="quarter" idx="14"/>
          </p:nvPr>
        </p:nvPicPr>
        <p:blipFill rotWithShape="1">
          <a:blip r:embed="rId2"/>
          <a:srcRect l="10987" r="6516" b="1"/>
          <a:stretch/>
        </p:blipFill>
        <p:spPr>
          <a:xfrm>
            <a:off x="8115300" y="10"/>
            <a:ext cx="4076700" cy="4533890"/>
          </a:xfrm>
          <a:prstGeom prst="rect">
            <a:avLst/>
          </a:prstGeom>
        </p:spPr>
      </p:pic>
      <p:pic>
        <p:nvPicPr>
          <p:cNvPr id="9" name="Picture Placeholder 8">
            <a:extLst>
              <a:ext uri="{FF2B5EF4-FFF2-40B4-BE49-F238E27FC236}">
                <a16:creationId xmlns:a16="http://schemas.microsoft.com/office/drawing/2014/main" id="{1F292927-3C99-3C89-8B46-6B668101F1B5}"/>
              </a:ext>
            </a:extLst>
          </p:cNvPr>
          <p:cNvPicPr>
            <a:picLocks noGrp="1" noChangeAspect="1"/>
          </p:cNvPicPr>
          <p:nvPr>
            <p:ph type="pic" sz="quarter" idx="13"/>
          </p:nvPr>
        </p:nvPicPr>
        <p:blipFill rotWithShape="1">
          <a:blip r:embed="rId3"/>
          <a:srcRect r="1507" b="-4"/>
          <a:stretch/>
        </p:blipFill>
        <p:spPr>
          <a:xfrm>
            <a:off x="-10754" y="4533900"/>
            <a:ext cx="4087454" cy="2324100"/>
          </a:xfrm>
          <a:prstGeom prst="rect">
            <a:avLst/>
          </a:prstGeom>
        </p:spPr>
      </p:pic>
      <p:pic>
        <p:nvPicPr>
          <p:cNvPr id="17" name="Picture Placeholder 16" descr="A field of wheat&#10;&#10;Description automatically generated with medium confidence">
            <a:extLst>
              <a:ext uri="{FF2B5EF4-FFF2-40B4-BE49-F238E27FC236}">
                <a16:creationId xmlns:a16="http://schemas.microsoft.com/office/drawing/2014/main" id="{6EA6A405-612C-2343-B0A4-4DCB93992591}"/>
              </a:ext>
            </a:extLst>
          </p:cNvPr>
          <p:cNvPicPr>
            <a:picLocks noGrp="1" noChangeAspect="1"/>
          </p:cNvPicPr>
          <p:nvPr>
            <p:ph type="pic" sz="quarter" idx="15"/>
          </p:nvPr>
        </p:nvPicPr>
        <p:blipFill rotWithShape="1">
          <a:blip r:embed="rId4"/>
          <a:srcRect t="13788" r="-5" b="-5"/>
          <a:stretch/>
        </p:blipFill>
        <p:spPr>
          <a:xfrm>
            <a:off x="4076700" y="4533900"/>
            <a:ext cx="4038599" cy="2324100"/>
          </a:xfrm>
          <a:prstGeom prst="rect">
            <a:avLst/>
          </a:prstGeom>
        </p:spPr>
      </p:pic>
      <p:sp>
        <p:nvSpPr>
          <p:cNvPr id="5" name="Footer Placeholder 4">
            <a:extLst>
              <a:ext uri="{FF2B5EF4-FFF2-40B4-BE49-F238E27FC236}">
                <a16:creationId xmlns:a16="http://schemas.microsoft.com/office/drawing/2014/main" id="{198491EA-4819-05E3-CD98-1F61124E9388}"/>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defRPr/>
            </a:pPr>
            <a:endParaRPr lang="en-US" sz="1050" kern="1200">
              <a:solidFill>
                <a:srgbClr val="FFFFFF"/>
              </a:solidFill>
              <a:effectLst>
                <a:outerShdw blurRad="38100" dist="38100" dir="2700000" algn="tl">
                  <a:srgbClr val="000000">
                    <a:alpha val="43137"/>
                  </a:srgbClr>
                </a:outerShdw>
              </a:effectLst>
              <a:latin typeface="+mn-lt"/>
              <a:ea typeface="+mn-ea"/>
              <a:cs typeface="+mn-cs"/>
            </a:endParaRPr>
          </a:p>
        </p:txBody>
      </p:sp>
      <p:sp>
        <p:nvSpPr>
          <p:cNvPr id="8" name="Date Placeholder 7">
            <a:extLst>
              <a:ext uri="{FF2B5EF4-FFF2-40B4-BE49-F238E27FC236}">
                <a16:creationId xmlns:a16="http://schemas.microsoft.com/office/drawing/2014/main" id="{D9DE65E7-3068-9B70-9399-03BBDA77FB37}"/>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endParaRPr lang="en-US" dirty="0">
              <a:solidFill>
                <a:schemeClr val="tx1"/>
              </a:solidFill>
              <a:effectLst>
                <a:outerShdw blurRad="38100" dist="38100" dir="2700000" algn="tl">
                  <a:srgbClr val="000000">
                    <a:alpha val="43137"/>
                  </a:srgbClr>
                </a:outerShdw>
              </a:effectLst>
            </a:endParaRPr>
          </a:p>
        </p:txBody>
      </p:sp>
      <p:pic>
        <p:nvPicPr>
          <p:cNvPr id="20" name="Picture 19" descr="Logo, company name&#10;&#10;Description automatically generated">
            <a:extLst>
              <a:ext uri="{FF2B5EF4-FFF2-40B4-BE49-F238E27FC236}">
                <a16:creationId xmlns:a16="http://schemas.microsoft.com/office/drawing/2014/main" id="{C1E776FC-842A-EF6F-1CE8-2B99B6481FD1}"/>
              </a:ext>
            </a:extLst>
          </p:cNvPr>
          <p:cNvPicPr>
            <a:picLocks noChangeAspect="1"/>
          </p:cNvPicPr>
          <p:nvPr/>
        </p:nvPicPr>
        <p:blipFill>
          <a:blip r:embed="rId5"/>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2310582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F398-C212-8AAB-AF7E-6ADAB95737F3}"/>
              </a:ext>
            </a:extLst>
          </p:cNvPr>
          <p:cNvSpPr>
            <a:spLocks noGrp="1"/>
          </p:cNvSpPr>
          <p:nvPr>
            <p:ph type="title"/>
          </p:nvPr>
        </p:nvSpPr>
        <p:spPr/>
        <p:txBody>
          <a:bodyPr>
            <a:normAutofit fontScale="90000"/>
          </a:bodyPr>
          <a:lstStyle/>
          <a:p>
            <a:r>
              <a:rPr lang="en-US" dirty="0"/>
              <a:t>Verses that point to God’s dream</a:t>
            </a:r>
          </a:p>
        </p:txBody>
      </p:sp>
      <p:sp>
        <p:nvSpPr>
          <p:cNvPr id="3" name="Content Placeholder 2">
            <a:extLst>
              <a:ext uri="{FF2B5EF4-FFF2-40B4-BE49-F238E27FC236}">
                <a16:creationId xmlns:a16="http://schemas.microsoft.com/office/drawing/2014/main" id="{46FAD0FC-1CFA-D7D3-7C10-0AC7C3CA9512}"/>
              </a:ext>
            </a:extLst>
          </p:cNvPr>
          <p:cNvSpPr>
            <a:spLocks noGrp="1"/>
          </p:cNvSpPr>
          <p:nvPr>
            <p:ph sz="quarter" idx="14"/>
          </p:nvPr>
        </p:nvSpPr>
        <p:spPr/>
        <p:txBody>
          <a:bodyPr>
            <a:normAutofit fontScale="77500" lnSpcReduction="20000"/>
          </a:bodyPr>
          <a:lstStyle/>
          <a:p>
            <a:r>
              <a:rPr lang="en-US" dirty="0"/>
              <a:t>Is anyone thirsty? Come and drink – even if you have no money! Come, take your choice of wine or milk – it’s all free…Come to me with your ears wide open. Listen, and you will find life. I will make an everlasting covenant with you. I will give you all the unfailing love I promised to David.” Isaiah 55:1,3</a:t>
            </a:r>
          </a:p>
          <a:p>
            <a:r>
              <a:rPr lang="en-US" dirty="0"/>
              <a:t>“Look God’s home is now among his people! He will live with them, and they will be his people. God himself will be with them. He will wipe every tear from their eyes, and there will be no more death or sorrow or crying or pain. All these things are gone forever.” Rev. 21 3-4</a:t>
            </a:r>
          </a:p>
          <a:p>
            <a:r>
              <a:rPr lang="en-US" dirty="0"/>
              <a:t>“On each side of the river grew a tree of life, bearing twelve crops of fruit, with a fresh crop each month. The leaves were used for the healing of the nations.” Rev. 22:2</a:t>
            </a:r>
          </a:p>
          <a:p>
            <a:r>
              <a:rPr lang="en-US" dirty="0"/>
              <a:t>“I came that they may have life and may have it abundantly.” John 10:10</a:t>
            </a:r>
          </a:p>
          <a:p>
            <a:r>
              <a:rPr lang="en-US" dirty="0"/>
              <a:t>“The Spirit of the Lord is upon me, for he has anointed me to bring Good News to the poor. He has sent me to proclaim that captives will be released, that the blind will see, that the oppressed will be set free, and that the time of the Lord’s favor has come.” Luke 4:18</a:t>
            </a:r>
          </a:p>
        </p:txBody>
      </p:sp>
      <p:sp>
        <p:nvSpPr>
          <p:cNvPr id="4" name="Footer Placeholder 3">
            <a:extLst>
              <a:ext uri="{FF2B5EF4-FFF2-40B4-BE49-F238E27FC236}">
                <a16:creationId xmlns:a16="http://schemas.microsoft.com/office/drawing/2014/main" id="{BB8D9FC1-6817-AF2B-8F86-C65767030B24}"/>
              </a:ext>
            </a:extLst>
          </p:cNvPr>
          <p:cNvSpPr>
            <a:spLocks noGrp="1"/>
          </p:cNvSpPr>
          <p:nvPr>
            <p:ph type="ftr" sz="quarter" idx="11"/>
          </p:nvPr>
        </p:nvSpPr>
        <p:spPr/>
        <p:txBody>
          <a:bodyPr/>
          <a:lstStyle/>
          <a:p>
            <a:endParaRPr lang="en-US" dirty="0">
              <a:solidFill>
                <a:prstClr val="black"/>
              </a:solidFill>
            </a:endParaRPr>
          </a:p>
        </p:txBody>
      </p:sp>
      <p:sp>
        <p:nvSpPr>
          <p:cNvPr id="5" name="Date Placeholder 4">
            <a:extLst>
              <a:ext uri="{FF2B5EF4-FFF2-40B4-BE49-F238E27FC236}">
                <a16:creationId xmlns:a16="http://schemas.microsoft.com/office/drawing/2014/main" id="{0BD85BC6-00A5-81F2-2948-5ACA0A66097B}"/>
              </a:ext>
            </a:extLst>
          </p:cNvPr>
          <p:cNvSpPr>
            <a:spLocks noGrp="1"/>
          </p:cNvSpPr>
          <p:nvPr>
            <p:ph type="dt" sz="half" idx="10"/>
          </p:nvPr>
        </p:nvSpPr>
        <p:spPr/>
        <p:txBody>
          <a:bodyPr/>
          <a:lstStyle/>
          <a:p>
            <a:pPr>
              <a:defRPr/>
            </a:pPr>
            <a:endParaRPr lang="en-US" dirty="0">
              <a:solidFill>
                <a:prstClr val="black"/>
              </a:solidFill>
            </a:endParaRPr>
          </a:p>
        </p:txBody>
      </p:sp>
      <p:sp>
        <p:nvSpPr>
          <p:cNvPr id="6" name="Slide Number Placeholder 5">
            <a:extLst>
              <a:ext uri="{FF2B5EF4-FFF2-40B4-BE49-F238E27FC236}">
                <a16:creationId xmlns:a16="http://schemas.microsoft.com/office/drawing/2014/main" id="{B725AAF7-A022-8ECE-7CE2-6B2390E00B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755738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11ABDC3-2D3C-5263-238F-07545D27ED82}"/>
              </a:ext>
            </a:extLst>
          </p:cNvPr>
          <p:cNvPicPr>
            <a:picLocks noChangeAspect="1"/>
          </p:cNvPicPr>
          <p:nvPr/>
        </p:nvPicPr>
        <p:blipFill rotWithShape="1">
          <a:blip r:embed="rId2"/>
          <a:srcRect t="1747"/>
          <a:stretch/>
        </p:blipFill>
        <p:spPr>
          <a:xfrm>
            <a:off x="21" y="10"/>
            <a:ext cx="12191979" cy="6857990"/>
          </a:xfrm>
          <a:prstGeom prst="rect">
            <a:avLst/>
          </a:prstGeom>
        </p:spPr>
      </p:pic>
      <p:sp>
        <p:nvSpPr>
          <p:cNvPr id="23" name="Rectangle 22">
            <a:extLst>
              <a:ext uri="{FF2B5EF4-FFF2-40B4-BE49-F238E27FC236}">
                <a16:creationId xmlns:a16="http://schemas.microsoft.com/office/drawing/2014/main" id="{D34B71EF-268F-456D-990C-A717EAD63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07533"/>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73F267-9F79-8220-8C31-7E78A3541410}"/>
              </a:ext>
            </a:extLst>
          </p:cNvPr>
          <p:cNvSpPr>
            <a:spLocks noGrp="1"/>
          </p:cNvSpPr>
          <p:nvPr>
            <p:ph type="ctrTitle"/>
          </p:nvPr>
        </p:nvSpPr>
        <p:spPr>
          <a:xfrm>
            <a:off x="1257300" y="5891213"/>
            <a:ext cx="10779252" cy="533400"/>
          </a:xfrm>
        </p:spPr>
        <p:txBody>
          <a:bodyPr vert="horz" lIns="91440" tIns="45720" rIns="91440" bIns="45720" rtlCol="0" anchor="ctr">
            <a:normAutofit fontScale="90000"/>
          </a:bodyPr>
          <a:lstStyle/>
          <a:p>
            <a:r>
              <a:rPr lang="en-US" sz="3200" spc="-40" dirty="0">
                <a:solidFill>
                  <a:srgbClr val="FFFFFF"/>
                </a:solidFill>
              </a:rPr>
              <a:t>In order to do the work of fundraising, we need to </a:t>
            </a:r>
            <a:br>
              <a:rPr lang="en-US" sz="3200" spc="-40" dirty="0">
                <a:solidFill>
                  <a:srgbClr val="FFFFFF"/>
                </a:solidFill>
              </a:rPr>
            </a:br>
            <a:r>
              <a:rPr lang="en-US" sz="3200" spc="-40" dirty="0">
                <a:solidFill>
                  <a:srgbClr val="FFFFFF"/>
                </a:solidFill>
              </a:rPr>
              <a:t>create a vision that points towards God’s dream.</a:t>
            </a:r>
            <a:endParaRPr lang="en-US" sz="3200" b="1" kern="1200" spc="-40" baseline="0" dirty="0">
              <a:solidFill>
                <a:srgbClr val="FFFFFF"/>
              </a:solidFill>
              <a:latin typeface="+mj-lt"/>
              <a:ea typeface="+mj-ea"/>
              <a:cs typeface="+mj-cs"/>
            </a:endParaRPr>
          </a:p>
        </p:txBody>
      </p:sp>
      <p:sp>
        <p:nvSpPr>
          <p:cNvPr id="3" name="Subtitle 2">
            <a:extLst>
              <a:ext uri="{FF2B5EF4-FFF2-40B4-BE49-F238E27FC236}">
                <a16:creationId xmlns:a16="http://schemas.microsoft.com/office/drawing/2014/main" id="{3D69838E-AED9-CC1B-A37F-83F3A7B807E4}"/>
              </a:ext>
            </a:extLst>
          </p:cNvPr>
          <p:cNvSpPr>
            <a:spLocks noGrp="1"/>
          </p:cNvSpPr>
          <p:nvPr>
            <p:ph type="subTitle" idx="1"/>
          </p:nvPr>
        </p:nvSpPr>
        <p:spPr>
          <a:xfrm>
            <a:off x="11430000" y="5853113"/>
            <a:ext cx="207818" cy="571500"/>
          </a:xfrm>
        </p:spPr>
        <p:txBody>
          <a:bodyPr vert="horz" lIns="91440" tIns="45720" rIns="91440" bIns="45720" rtlCol="0" anchor="ctr">
            <a:normAutofit/>
          </a:bodyPr>
          <a:lstStyle/>
          <a:p>
            <a:pPr algn="r">
              <a:lnSpc>
                <a:spcPct val="100000"/>
              </a:lnSpc>
            </a:pPr>
            <a:endParaRPr lang="en-US" sz="1800" b="1" kern="1200" spc="-20" baseline="0" dirty="0">
              <a:solidFill>
                <a:srgbClr val="FFFFFF"/>
              </a:solidFill>
              <a:latin typeface="+mn-lt"/>
              <a:ea typeface="+mn-ea"/>
              <a:cs typeface="+mn-cs"/>
            </a:endParaRPr>
          </a:p>
        </p:txBody>
      </p:sp>
      <p:pic>
        <p:nvPicPr>
          <p:cNvPr id="5" name="Picture 4" descr="Logo, company name&#10;&#10;Description automatically generated">
            <a:extLst>
              <a:ext uri="{FF2B5EF4-FFF2-40B4-BE49-F238E27FC236}">
                <a16:creationId xmlns:a16="http://schemas.microsoft.com/office/drawing/2014/main" id="{2A3B47AE-472B-6E01-A576-C8D1EDDA3899}"/>
              </a:ext>
            </a:extLst>
          </p:cNvPr>
          <p:cNvPicPr>
            <a:picLocks noChangeAspect="1"/>
          </p:cNvPicPr>
          <p:nvPr/>
        </p:nvPicPr>
        <p:blipFill>
          <a:blip r:embed="rId3"/>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3157497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7CAA9933-4D8C-4741-9B88-8B6BFC34B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22FB203-CB3A-4E5E-86C7-7DFAD8310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60E194FA-A015-37D8-ECC2-0E5CAD94363B}"/>
              </a:ext>
            </a:extLst>
          </p:cNvPr>
          <p:cNvSpPr>
            <a:spLocks noGrp="1"/>
          </p:cNvSpPr>
          <p:nvPr>
            <p:ph type="title"/>
          </p:nvPr>
        </p:nvSpPr>
        <p:spPr>
          <a:xfrm>
            <a:off x="649044" y="753034"/>
            <a:ext cx="6815446" cy="3887390"/>
          </a:xfrm>
        </p:spPr>
        <p:txBody>
          <a:bodyPr vert="horz" lIns="91440" tIns="45720" rIns="91440" bIns="45720" rtlCol="0" anchor="t">
            <a:normAutofit fontScale="90000"/>
          </a:bodyPr>
          <a:lstStyle/>
          <a:p>
            <a:pPr>
              <a:lnSpc>
                <a:spcPct val="90000"/>
              </a:lnSpc>
            </a:pPr>
            <a:r>
              <a:rPr lang="en-US" sz="4200" spc="-40" dirty="0">
                <a:solidFill>
                  <a:srgbClr val="FFFFFF"/>
                </a:solidFill>
              </a:rPr>
              <a:t>What is a vision?</a:t>
            </a:r>
            <a:br>
              <a:rPr lang="en-US" sz="4200" spc="-40" dirty="0">
                <a:solidFill>
                  <a:srgbClr val="FFFFFF"/>
                </a:solidFill>
              </a:rPr>
            </a:br>
            <a:br>
              <a:rPr lang="en-US" sz="4200" spc="-40" dirty="0">
                <a:solidFill>
                  <a:srgbClr val="FFFFFF"/>
                </a:solidFill>
              </a:rPr>
            </a:br>
            <a:r>
              <a:rPr lang="en-US" sz="4200" spc="-40" dirty="0">
                <a:solidFill>
                  <a:srgbClr val="FFFFFF"/>
                </a:solidFill>
              </a:rPr>
              <a:t>“</a:t>
            </a:r>
            <a:r>
              <a:rPr lang="en-US" sz="4200" b="1" kern="1200" spc="-40" baseline="0" dirty="0">
                <a:solidFill>
                  <a:srgbClr val="FFFFFF"/>
                </a:solidFill>
                <a:latin typeface="+mj-lt"/>
                <a:ea typeface="+mj-ea"/>
                <a:cs typeface="+mj-cs"/>
              </a:rPr>
              <a:t>A vision is a </a:t>
            </a:r>
            <a:r>
              <a:rPr lang="en-US" sz="4200" b="1" u="sng" kern="1200" spc="-40" baseline="0" dirty="0">
                <a:solidFill>
                  <a:srgbClr val="FFFFFF"/>
                </a:solidFill>
                <a:latin typeface="+mj-lt"/>
                <a:ea typeface="+mj-ea"/>
                <a:cs typeface="+mj-cs"/>
              </a:rPr>
              <a:t>clear mental picture</a:t>
            </a:r>
            <a:r>
              <a:rPr lang="en-US" sz="4200" b="1" kern="1200" spc="-40" baseline="0" dirty="0">
                <a:solidFill>
                  <a:srgbClr val="FFFFFF"/>
                </a:solidFill>
                <a:latin typeface="+mj-lt"/>
                <a:ea typeface="+mj-ea"/>
                <a:cs typeface="+mj-cs"/>
              </a:rPr>
              <a:t> of a preferable future (</a:t>
            </a:r>
            <a:r>
              <a:rPr lang="en-US" sz="4200" b="1" kern="1200" spc="-40" baseline="0" dirty="0">
                <a:solidFill>
                  <a:schemeClr val="accent2">
                    <a:lumMod val="60000"/>
                    <a:lumOff val="40000"/>
                  </a:schemeClr>
                </a:solidFill>
                <a:latin typeface="+mj-lt"/>
                <a:ea typeface="+mj-ea"/>
                <a:cs typeface="+mj-cs"/>
              </a:rPr>
              <a:t>God’s dream</a:t>
            </a:r>
            <a:r>
              <a:rPr lang="en-US" sz="4200" b="1" kern="1200" spc="-40" baseline="0" dirty="0">
                <a:solidFill>
                  <a:srgbClr val="FFFFFF"/>
                </a:solidFill>
                <a:latin typeface="+mj-lt"/>
                <a:ea typeface="+mj-ea"/>
                <a:cs typeface="+mj-cs"/>
              </a:rPr>
              <a:t>) discerned through the </a:t>
            </a:r>
            <a:r>
              <a:rPr lang="en-US" sz="4200" b="1" u="sng" kern="1200" spc="-40" baseline="0" dirty="0">
                <a:solidFill>
                  <a:srgbClr val="FFFFFF"/>
                </a:solidFill>
                <a:latin typeface="+mj-lt"/>
                <a:ea typeface="+mj-ea"/>
                <a:cs typeface="+mj-cs"/>
              </a:rPr>
              <a:t>leading of the </a:t>
            </a:r>
            <a:br>
              <a:rPr lang="en-US" sz="4200" b="1" u="sng" kern="1200" spc="-40" baseline="0" dirty="0">
                <a:solidFill>
                  <a:srgbClr val="FFFFFF"/>
                </a:solidFill>
                <a:latin typeface="+mj-lt"/>
                <a:ea typeface="+mj-ea"/>
                <a:cs typeface="+mj-cs"/>
              </a:rPr>
            </a:br>
            <a:r>
              <a:rPr lang="en-US" sz="4200" b="1" u="sng" kern="1200" spc="-40" baseline="0" dirty="0">
                <a:solidFill>
                  <a:srgbClr val="FFFFFF"/>
                </a:solidFill>
                <a:latin typeface="+mj-lt"/>
                <a:ea typeface="+mj-ea"/>
                <a:cs typeface="+mj-cs"/>
              </a:rPr>
              <a:t>Holy Spirit.”</a:t>
            </a:r>
            <a:br>
              <a:rPr lang="en-US" sz="4200" b="1" u="sng" kern="1200" spc="-40" baseline="0" dirty="0">
                <a:solidFill>
                  <a:srgbClr val="FFFFFF"/>
                </a:solidFill>
                <a:latin typeface="+mj-lt"/>
                <a:ea typeface="+mj-ea"/>
                <a:cs typeface="+mj-cs"/>
              </a:rPr>
            </a:br>
            <a:br>
              <a:rPr lang="en-US" sz="4200" b="1" u="sng" kern="1200" spc="-40" baseline="0" dirty="0">
                <a:solidFill>
                  <a:srgbClr val="FFFFFF"/>
                </a:solidFill>
                <a:latin typeface="+mj-lt"/>
                <a:ea typeface="+mj-ea"/>
                <a:cs typeface="+mj-cs"/>
              </a:rPr>
            </a:br>
            <a:r>
              <a:rPr lang="en-US" sz="2200" b="0" kern="1200" spc="-40" baseline="0" dirty="0">
                <a:solidFill>
                  <a:srgbClr val="FFFFFF"/>
                </a:solidFill>
                <a:latin typeface="+mj-lt"/>
                <a:ea typeface="+mj-ea"/>
                <a:cs typeface="+mj-cs"/>
              </a:rPr>
              <a:t>David Moody</a:t>
            </a:r>
          </a:p>
        </p:txBody>
      </p:sp>
      <p:sp>
        <p:nvSpPr>
          <p:cNvPr id="3" name="Footer Placeholder 2">
            <a:extLst>
              <a:ext uri="{FF2B5EF4-FFF2-40B4-BE49-F238E27FC236}">
                <a16:creationId xmlns:a16="http://schemas.microsoft.com/office/drawing/2014/main" id="{1FE1A723-00E9-D046-ECF2-1031C9FD3C7E}"/>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defRPr/>
            </a:pPr>
            <a:endParaRPr lang="en-US" kern="1200" dirty="0">
              <a:solidFill>
                <a:srgbClr val="FFFFFF"/>
              </a:solidFill>
              <a:latin typeface="+mn-lt"/>
              <a:ea typeface="+mn-ea"/>
              <a:cs typeface="+mn-cs"/>
            </a:endParaRPr>
          </a:p>
        </p:txBody>
      </p:sp>
      <p:pic>
        <p:nvPicPr>
          <p:cNvPr id="8" name="Picture 7">
            <a:extLst>
              <a:ext uri="{FF2B5EF4-FFF2-40B4-BE49-F238E27FC236}">
                <a16:creationId xmlns:a16="http://schemas.microsoft.com/office/drawing/2014/main" id="{BD1BAFFA-A6E0-2CC3-9249-8BF179CF83C0}"/>
              </a:ext>
            </a:extLst>
          </p:cNvPr>
          <p:cNvPicPr>
            <a:picLocks noChangeAspect="1"/>
          </p:cNvPicPr>
          <p:nvPr/>
        </p:nvPicPr>
        <p:blipFill rotWithShape="1">
          <a:blip r:embed="rId2"/>
          <a:srcRect l="30787" r="39100"/>
          <a:stretch/>
        </p:blipFill>
        <p:spPr>
          <a:xfrm>
            <a:off x="8074089" y="10"/>
            <a:ext cx="4130351" cy="6857990"/>
          </a:xfrm>
          <a:prstGeom prst="rect">
            <a:avLst/>
          </a:prstGeom>
        </p:spPr>
      </p:pic>
      <p:sp>
        <p:nvSpPr>
          <p:cNvPr id="5" name="Date Placeholder 4">
            <a:extLst>
              <a:ext uri="{FF2B5EF4-FFF2-40B4-BE49-F238E27FC236}">
                <a16:creationId xmlns:a16="http://schemas.microsoft.com/office/drawing/2014/main" id="{5A719EFD-1110-DBE5-E1CD-0D85CA2E2D31}"/>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endParaRPr lang="en-US" dirty="0">
              <a:solidFill>
                <a:srgbClr val="FFFFFF"/>
              </a:solidFill>
            </a:endParaRPr>
          </a:p>
        </p:txBody>
      </p:sp>
      <p:sp>
        <p:nvSpPr>
          <p:cNvPr id="6" name="Slide Number Placeholder 5">
            <a:extLst>
              <a:ext uri="{FF2B5EF4-FFF2-40B4-BE49-F238E27FC236}">
                <a16:creationId xmlns:a16="http://schemas.microsoft.com/office/drawing/2014/main" id="{25435C25-4A7D-3C7A-DF80-E875CF7AB11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endParaRPr kumimoji="0" lang="en-US" b="0" i="0" u="none" strike="noStrike" cap="none" spc="0" normalizeH="0" baseline="0" noProof="0" dirty="0">
              <a:ln>
                <a:noFill/>
              </a:ln>
              <a:solidFill>
                <a:srgbClr val="FFFFFF"/>
              </a:solidFill>
              <a:effectLst/>
              <a:uLnTx/>
              <a:uFillTx/>
            </a:endParaRPr>
          </a:p>
        </p:txBody>
      </p:sp>
      <p:pic>
        <p:nvPicPr>
          <p:cNvPr id="7" name="Picture 6" descr="Logo, company name&#10;&#10;Description automatically generated">
            <a:extLst>
              <a:ext uri="{FF2B5EF4-FFF2-40B4-BE49-F238E27FC236}">
                <a16:creationId xmlns:a16="http://schemas.microsoft.com/office/drawing/2014/main" id="{A5084DB1-AACD-E04F-9469-CEE0385835B7}"/>
              </a:ext>
            </a:extLst>
          </p:cNvPr>
          <p:cNvPicPr>
            <a:picLocks noChangeAspect="1"/>
          </p:cNvPicPr>
          <p:nvPr/>
        </p:nvPicPr>
        <p:blipFill>
          <a:blip r:embed="rId3"/>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3806773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6490788-4690-498C-A434-9C54A4908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405C480-D9A6-4C41-B663-0292654D6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E2AD9-78FC-6916-071E-628494FB7CC1}"/>
              </a:ext>
            </a:extLst>
          </p:cNvPr>
          <p:cNvSpPr>
            <a:spLocks noGrp="1"/>
          </p:cNvSpPr>
          <p:nvPr>
            <p:ph type="title"/>
          </p:nvPr>
        </p:nvSpPr>
        <p:spPr>
          <a:xfrm>
            <a:off x="524162" y="465512"/>
            <a:ext cx="3158836" cy="5478087"/>
          </a:xfrm>
        </p:spPr>
        <p:txBody>
          <a:bodyPr vert="horz" lIns="91440" tIns="45720" rIns="91440" bIns="45720" rtlCol="0" anchor="b">
            <a:normAutofit fontScale="90000"/>
          </a:bodyPr>
          <a:lstStyle/>
          <a:p>
            <a:pPr>
              <a:lnSpc>
                <a:spcPct val="90000"/>
              </a:lnSpc>
            </a:pPr>
            <a:br>
              <a:rPr lang="en-US" sz="3400" spc="-40" dirty="0">
                <a:solidFill>
                  <a:srgbClr val="FFFFFF"/>
                </a:solidFill>
              </a:rPr>
            </a:br>
            <a:br>
              <a:rPr lang="en-US" sz="3400" spc="-40" dirty="0">
                <a:solidFill>
                  <a:srgbClr val="FFFFFF"/>
                </a:solidFill>
              </a:rPr>
            </a:br>
            <a:br>
              <a:rPr lang="en-US" sz="3400" spc="-40" dirty="0">
                <a:solidFill>
                  <a:srgbClr val="FFFFFF"/>
                </a:solidFill>
              </a:rPr>
            </a:br>
            <a:br>
              <a:rPr lang="en-US" sz="3400" spc="-40" dirty="0">
                <a:solidFill>
                  <a:srgbClr val="FFFFFF"/>
                </a:solidFill>
              </a:rPr>
            </a:br>
            <a:br>
              <a:rPr lang="en-US" sz="3400" spc="-40" dirty="0">
                <a:solidFill>
                  <a:srgbClr val="FFFFFF"/>
                </a:solidFill>
              </a:rPr>
            </a:br>
            <a:r>
              <a:rPr lang="en-US" sz="3400" spc="-40" dirty="0">
                <a:solidFill>
                  <a:srgbClr val="FFFFFF"/>
                </a:solidFill>
              </a:rPr>
              <a:t>          </a:t>
            </a:r>
            <a:br>
              <a:rPr lang="en-US" sz="3400" spc="-40" dirty="0">
                <a:solidFill>
                  <a:srgbClr val="FFFFFF"/>
                </a:solidFill>
              </a:rPr>
            </a:br>
            <a:br>
              <a:rPr lang="en-US" sz="3400" spc="-40" dirty="0">
                <a:solidFill>
                  <a:srgbClr val="FFFFFF"/>
                </a:solidFill>
              </a:rPr>
            </a:br>
            <a:br>
              <a:rPr lang="en-US" sz="3400" spc="-40" dirty="0">
                <a:solidFill>
                  <a:srgbClr val="FFFFFF"/>
                </a:solidFill>
              </a:rPr>
            </a:br>
            <a:r>
              <a:rPr lang="en-US" sz="8000" spc="-40" dirty="0">
                <a:solidFill>
                  <a:srgbClr val="FFFFFF"/>
                </a:solidFill>
              </a:rPr>
              <a:t>            Vision</a:t>
            </a:r>
            <a:br>
              <a:rPr lang="en-US" sz="8000" spc="-40" dirty="0">
                <a:solidFill>
                  <a:srgbClr val="FFFFFF"/>
                </a:solidFill>
              </a:rPr>
            </a:br>
            <a:br>
              <a:rPr lang="en-US" sz="8000" spc="-40" dirty="0">
                <a:solidFill>
                  <a:srgbClr val="FFFFFF"/>
                </a:solidFill>
              </a:rPr>
            </a:br>
            <a:br>
              <a:rPr lang="en-US" sz="8000" spc="-40" dirty="0">
                <a:solidFill>
                  <a:srgbClr val="FFFFFF"/>
                </a:solidFill>
              </a:rPr>
            </a:br>
            <a:br>
              <a:rPr lang="en-US" sz="8000" spc="-40" dirty="0">
                <a:solidFill>
                  <a:srgbClr val="FFFFFF"/>
                </a:solidFill>
              </a:rPr>
            </a:br>
            <a:br>
              <a:rPr lang="en-US" sz="3400" spc="-40" dirty="0">
                <a:solidFill>
                  <a:srgbClr val="FFFFFF"/>
                </a:solidFill>
              </a:rPr>
            </a:br>
            <a:br>
              <a:rPr lang="en-US" sz="3400" spc="-40" dirty="0">
                <a:solidFill>
                  <a:srgbClr val="FFFFFF"/>
                </a:solidFill>
              </a:rPr>
            </a:br>
            <a:endParaRPr lang="en-US" sz="3400" spc="-40" dirty="0">
              <a:solidFill>
                <a:srgbClr val="FFFFFF"/>
              </a:solidFill>
            </a:endParaRPr>
          </a:p>
        </p:txBody>
      </p:sp>
      <p:sp>
        <p:nvSpPr>
          <p:cNvPr id="3" name="Footer Placeholder 2">
            <a:extLst>
              <a:ext uri="{FF2B5EF4-FFF2-40B4-BE49-F238E27FC236}">
                <a16:creationId xmlns:a16="http://schemas.microsoft.com/office/drawing/2014/main" id="{1B36AC3A-2389-952D-8AE1-F4CCB2E98825}"/>
              </a:ext>
            </a:extLst>
          </p:cNvPr>
          <p:cNvSpPr>
            <a:spLocks noGrp="1"/>
          </p:cNvSpPr>
          <p:nvPr>
            <p:ph type="ftr" sz="quarter" idx="11"/>
          </p:nvPr>
        </p:nvSpPr>
        <p:spPr>
          <a:xfrm>
            <a:off x="199278" y="6356350"/>
            <a:ext cx="3746498" cy="365125"/>
          </a:xfrm>
        </p:spPr>
        <p:txBody>
          <a:bodyPr vert="horz" lIns="91440" tIns="45720" rIns="91440" bIns="45720" rtlCol="0" anchor="ctr">
            <a:normAutofit/>
          </a:bodyPr>
          <a:lstStyle/>
          <a:p>
            <a:pPr>
              <a:spcAft>
                <a:spcPts val="600"/>
              </a:spcAft>
              <a:defRPr/>
            </a:pPr>
            <a:endParaRPr lang="en-US" kern="1200" dirty="0">
              <a:solidFill>
                <a:srgbClr val="FFFFFF"/>
              </a:solidFill>
              <a:latin typeface="+mn-lt"/>
              <a:ea typeface="+mn-ea"/>
              <a:cs typeface="+mn-cs"/>
            </a:endParaRPr>
          </a:p>
        </p:txBody>
      </p:sp>
      <p:sp>
        <p:nvSpPr>
          <p:cNvPr id="5" name="Date Placeholder 4">
            <a:extLst>
              <a:ext uri="{FF2B5EF4-FFF2-40B4-BE49-F238E27FC236}">
                <a16:creationId xmlns:a16="http://schemas.microsoft.com/office/drawing/2014/main" id="{74D2E379-9ECE-BFEA-5C5C-96DB66E92F6A}"/>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a:t>20XX</a:t>
            </a:r>
          </a:p>
        </p:txBody>
      </p:sp>
      <p:sp>
        <p:nvSpPr>
          <p:cNvPr id="6" name="Slide Number Placeholder 5">
            <a:extLst>
              <a:ext uri="{FF2B5EF4-FFF2-40B4-BE49-F238E27FC236}">
                <a16:creationId xmlns:a16="http://schemas.microsoft.com/office/drawing/2014/main" id="{A899398C-E25B-EB56-8518-CA39A6C2D6B1}"/>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15</a:t>
            </a:fld>
            <a:endParaRPr kumimoji="0" lang="en-US" b="0" i="0" u="none" strike="noStrike" cap="none" spc="0" normalizeH="0" baseline="0" noProof="0">
              <a:ln>
                <a:noFill/>
              </a:ln>
              <a:effectLst/>
              <a:uLnTx/>
              <a:uFillTx/>
            </a:endParaRPr>
          </a:p>
        </p:txBody>
      </p:sp>
      <p:graphicFrame>
        <p:nvGraphicFramePr>
          <p:cNvPr id="15" name="Content Placeholder 3">
            <a:extLst>
              <a:ext uri="{FF2B5EF4-FFF2-40B4-BE49-F238E27FC236}">
                <a16:creationId xmlns:a16="http://schemas.microsoft.com/office/drawing/2014/main" id="{5D91F1EF-3EC9-FD64-B2AE-C6708C6F1B0E}"/>
              </a:ext>
            </a:extLst>
          </p:cNvPr>
          <p:cNvGraphicFramePr>
            <a:graphicFrameLocks noGrp="1"/>
          </p:cNvGraphicFramePr>
          <p:nvPr>
            <p:ph sz="quarter" idx="14"/>
            <p:extLst>
              <p:ext uri="{D42A27DB-BD31-4B8C-83A1-F6EECF244321}">
                <p14:modId xmlns:p14="http://schemas.microsoft.com/office/powerpoint/2010/main" val="2960249079"/>
              </p:ext>
            </p:extLst>
          </p:nvPr>
        </p:nvGraphicFramePr>
        <p:xfrm>
          <a:off x="5020886" y="876300"/>
          <a:ext cx="6180513" cy="5067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0192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3AD15-5CA5-1909-C020-5C1B778AFBAC}"/>
              </a:ext>
            </a:extLst>
          </p:cNvPr>
          <p:cNvSpPr>
            <a:spLocks noGrp="1"/>
          </p:cNvSpPr>
          <p:nvPr>
            <p:ph type="title"/>
          </p:nvPr>
        </p:nvSpPr>
        <p:spPr/>
        <p:txBody>
          <a:bodyPr>
            <a:normAutofit fontScale="90000"/>
          </a:bodyPr>
          <a:lstStyle/>
          <a:p>
            <a:r>
              <a:rPr lang="en-US" dirty="0"/>
              <a:t>Examples of Vision Statements</a:t>
            </a:r>
          </a:p>
        </p:txBody>
      </p:sp>
      <p:sp>
        <p:nvSpPr>
          <p:cNvPr id="3" name="Content Placeholder 2">
            <a:extLst>
              <a:ext uri="{FF2B5EF4-FFF2-40B4-BE49-F238E27FC236}">
                <a16:creationId xmlns:a16="http://schemas.microsoft.com/office/drawing/2014/main" id="{B7F76CA6-3431-6F1B-2135-80CC0C7D30D0}"/>
              </a:ext>
            </a:extLst>
          </p:cNvPr>
          <p:cNvSpPr>
            <a:spLocks noGrp="1"/>
          </p:cNvSpPr>
          <p:nvPr>
            <p:ph sz="quarter" idx="14"/>
          </p:nvPr>
        </p:nvSpPr>
        <p:spPr/>
        <p:txBody>
          <a:bodyPr>
            <a:normAutofit fontScale="70000" lnSpcReduction="20000"/>
          </a:bodyPr>
          <a:lstStyle/>
          <a:p>
            <a:pPr marL="0" indent="0">
              <a:buNone/>
            </a:pPr>
            <a:r>
              <a:rPr lang="en-US" dirty="0"/>
              <a:t>An unapologetically family-focused church where families come to life in Jesus Christ.</a:t>
            </a:r>
          </a:p>
          <a:p>
            <a:pPr marL="0" indent="0">
              <a:buNone/>
            </a:pPr>
            <a:endParaRPr lang="en-US" dirty="0"/>
          </a:p>
          <a:p>
            <a:pPr marL="0" indent="0">
              <a:buNone/>
            </a:pPr>
            <a:r>
              <a:rPr lang="en-US" dirty="0"/>
              <a:t>A place for everyone.</a:t>
            </a:r>
          </a:p>
          <a:p>
            <a:pPr marL="0" indent="0">
              <a:buNone/>
            </a:pPr>
            <a:endParaRPr lang="en-US" dirty="0"/>
          </a:p>
          <a:p>
            <a:pPr marL="0" indent="0">
              <a:buNone/>
            </a:pPr>
            <a:r>
              <a:rPr lang="en-US" dirty="0"/>
              <a:t>Helping people find their way back to God.</a:t>
            </a:r>
          </a:p>
          <a:p>
            <a:pPr marL="0" indent="0">
              <a:buNone/>
            </a:pPr>
            <a:endParaRPr lang="en-US" dirty="0"/>
          </a:p>
          <a:p>
            <a:pPr marL="0" indent="0">
              <a:buNone/>
            </a:pPr>
            <a:r>
              <a:rPr lang="en-US" dirty="0"/>
              <a:t>Helping families in tough situations blossom in courage, wholeness and faith in Christ.</a:t>
            </a:r>
          </a:p>
          <a:p>
            <a:pPr marL="0" indent="0">
              <a:buNone/>
            </a:pPr>
            <a:endParaRPr lang="en-US" dirty="0"/>
          </a:p>
          <a:p>
            <a:pPr marL="0" indent="0">
              <a:buNone/>
            </a:pPr>
            <a:r>
              <a:rPr lang="en-US" dirty="0"/>
              <a:t>We believe this is His vision for us.</a:t>
            </a:r>
          </a:p>
          <a:p>
            <a:pPr marL="0" indent="0">
              <a:buNone/>
            </a:pPr>
            <a:endParaRPr lang="en-US" dirty="0"/>
          </a:p>
          <a:p>
            <a:pPr marL="0" indent="0">
              <a:buNone/>
            </a:pPr>
            <a:r>
              <a:rPr lang="en-US" dirty="0"/>
              <a:t>We serve the Lord by building relationships with Arabic-speaking newcomers in ______ by introducing them to Jesus as they begin their new social and spiritual lives in Canada.</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B5C3E94F-D435-117A-016D-2574D32BDD72}"/>
              </a:ext>
            </a:extLst>
          </p:cNvPr>
          <p:cNvSpPr>
            <a:spLocks noGrp="1"/>
          </p:cNvSpPr>
          <p:nvPr>
            <p:ph type="ftr" sz="quarter" idx="11"/>
          </p:nvPr>
        </p:nvSpPr>
        <p:spPr/>
        <p:txBody>
          <a:bodyPr/>
          <a:lstStyle/>
          <a:p>
            <a:endParaRPr lang="en-US" dirty="0">
              <a:solidFill>
                <a:prstClr val="black"/>
              </a:solidFill>
            </a:endParaRPr>
          </a:p>
        </p:txBody>
      </p:sp>
      <p:sp>
        <p:nvSpPr>
          <p:cNvPr id="5" name="Date Placeholder 4">
            <a:extLst>
              <a:ext uri="{FF2B5EF4-FFF2-40B4-BE49-F238E27FC236}">
                <a16:creationId xmlns:a16="http://schemas.microsoft.com/office/drawing/2014/main" id="{DEA55EAF-E573-75AE-CD64-124A0F5F9857}"/>
              </a:ext>
            </a:extLst>
          </p:cNvPr>
          <p:cNvSpPr>
            <a:spLocks noGrp="1"/>
          </p:cNvSpPr>
          <p:nvPr>
            <p:ph type="dt" sz="half" idx="10"/>
          </p:nvPr>
        </p:nvSpPr>
        <p:spPr/>
        <p:txBody>
          <a:bodyPr/>
          <a:lstStyle/>
          <a:p>
            <a:pPr>
              <a:defRPr/>
            </a:pPr>
            <a:endParaRPr lang="en-US" dirty="0">
              <a:solidFill>
                <a:prstClr val="black"/>
              </a:solidFill>
            </a:endParaRPr>
          </a:p>
        </p:txBody>
      </p:sp>
      <p:sp>
        <p:nvSpPr>
          <p:cNvPr id="6" name="Slide Number Placeholder 5">
            <a:extLst>
              <a:ext uri="{FF2B5EF4-FFF2-40B4-BE49-F238E27FC236}">
                <a16:creationId xmlns:a16="http://schemas.microsoft.com/office/drawing/2014/main" id="{4416B934-BCEF-38BA-7BAC-6873867AD2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3BB8C5E3-F0CC-724E-8619-833AA583FFFF}"/>
              </a:ext>
            </a:extLst>
          </p:cNvPr>
          <p:cNvPicPr>
            <a:picLocks noChangeAspect="1"/>
          </p:cNvPicPr>
          <p:nvPr/>
        </p:nvPicPr>
        <p:blipFill>
          <a:blip r:embed="rId2"/>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3981657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D422A9-E718-40DD-B53E-04D760643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0A6460-D209-41A0-A5A9-3D7CE646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2ACB77-C8EF-C233-B712-947D9E64F93C}"/>
              </a:ext>
            </a:extLst>
          </p:cNvPr>
          <p:cNvSpPr>
            <a:spLocks noGrp="1"/>
          </p:cNvSpPr>
          <p:nvPr>
            <p:ph type="title"/>
          </p:nvPr>
        </p:nvSpPr>
        <p:spPr>
          <a:xfrm>
            <a:off x="647700" y="274321"/>
            <a:ext cx="10553700" cy="601980"/>
          </a:xfrm>
        </p:spPr>
        <p:txBody>
          <a:bodyPr vert="horz" lIns="91440" tIns="45720" rIns="91440" bIns="45720" rtlCol="0" anchor="ctr">
            <a:noAutofit/>
          </a:bodyPr>
          <a:lstStyle/>
          <a:p>
            <a:pPr>
              <a:lnSpc>
                <a:spcPct val="90000"/>
              </a:lnSpc>
            </a:pPr>
            <a:r>
              <a:rPr lang="en-US" sz="4400" spc="-40" dirty="0">
                <a:solidFill>
                  <a:srgbClr val="FFFFFF"/>
                </a:solidFill>
              </a:rPr>
              <a:t>Homework</a:t>
            </a:r>
          </a:p>
        </p:txBody>
      </p:sp>
      <p:sp>
        <p:nvSpPr>
          <p:cNvPr id="3" name="Content Placeholder 2">
            <a:extLst>
              <a:ext uri="{FF2B5EF4-FFF2-40B4-BE49-F238E27FC236}">
                <a16:creationId xmlns:a16="http://schemas.microsoft.com/office/drawing/2014/main" id="{26679CC6-4240-42E4-5838-46D8AD37BDF8}"/>
              </a:ext>
            </a:extLst>
          </p:cNvPr>
          <p:cNvSpPr>
            <a:spLocks noGrp="1"/>
          </p:cNvSpPr>
          <p:nvPr>
            <p:ph sz="quarter" idx="14"/>
          </p:nvPr>
        </p:nvSpPr>
        <p:spPr>
          <a:xfrm>
            <a:off x="647700" y="1690063"/>
            <a:ext cx="10755406" cy="4382629"/>
          </a:xfrm>
        </p:spPr>
        <p:txBody>
          <a:bodyPr vert="horz" lIns="91440" tIns="45720" rIns="91440" bIns="45720" rtlCol="0">
            <a:normAutofit/>
          </a:bodyPr>
          <a:lstStyle/>
          <a:p>
            <a:pPr marL="0"/>
            <a:r>
              <a:rPr lang="en-US" sz="3200" dirty="0"/>
              <a:t>We participate in God’s dream by being ______________________</a:t>
            </a:r>
          </a:p>
          <a:p>
            <a:pPr marL="0"/>
            <a:endParaRPr lang="en-US" sz="3200" dirty="0"/>
          </a:p>
          <a:p>
            <a:pPr marL="0"/>
            <a:r>
              <a:rPr lang="en-US" sz="3200" dirty="0"/>
              <a:t>for ____________________________________.</a:t>
            </a:r>
          </a:p>
        </p:txBody>
      </p:sp>
      <p:sp>
        <p:nvSpPr>
          <p:cNvPr id="4" name="Footer Placeholder 3">
            <a:extLst>
              <a:ext uri="{FF2B5EF4-FFF2-40B4-BE49-F238E27FC236}">
                <a16:creationId xmlns:a16="http://schemas.microsoft.com/office/drawing/2014/main" id="{A115DBE9-3ED0-EC71-05F1-65C8119BEE13}"/>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endParaRPr lang="en-US" kern="1200" dirty="0">
              <a:solidFill>
                <a:schemeClr val="tx1"/>
              </a:solidFill>
              <a:latin typeface="+mn-lt"/>
              <a:ea typeface="+mn-ea"/>
              <a:cs typeface="+mn-cs"/>
            </a:endParaRPr>
          </a:p>
        </p:txBody>
      </p:sp>
      <p:sp>
        <p:nvSpPr>
          <p:cNvPr id="5" name="Date Placeholder 4">
            <a:extLst>
              <a:ext uri="{FF2B5EF4-FFF2-40B4-BE49-F238E27FC236}">
                <a16:creationId xmlns:a16="http://schemas.microsoft.com/office/drawing/2014/main" id="{84E1E217-FA65-D6A4-EDC2-E92EBCD36D93}"/>
              </a:ext>
            </a:extLst>
          </p:cNvPr>
          <p:cNvSpPr>
            <a:spLocks noGrp="1"/>
          </p:cNvSpPr>
          <p:nvPr>
            <p:ph type="dt" sz="half" idx="10"/>
          </p:nvPr>
        </p:nvSpPr>
        <p:spPr>
          <a:xfrm>
            <a:off x="7010400" y="6356350"/>
            <a:ext cx="4289234" cy="365125"/>
          </a:xfrm>
        </p:spPr>
        <p:txBody>
          <a:bodyPr vert="horz" lIns="91440" tIns="45720" rIns="91440" bIns="45720" rtlCol="0" anchor="ctr">
            <a:normAutofit/>
          </a:bodyPr>
          <a:lstStyle/>
          <a:p>
            <a:pPr>
              <a:spcAft>
                <a:spcPts val="600"/>
              </a:spcAft>
              <a:defRPr/>
            </a:pPr>
            <a:endParaRPr lang="en-US" dirty="0"/>
          </a:p>
        </p:txBody>
      </p:sp>
      <p:sp>
        <p:nvSpPr>
          <p:cNvPr id="6" name="Slide Number Placeholder 5">
            <a:extLst>
              <a:ext uri="{FF2B5EF4-FFF2-40B4-BE49-F238E27FC236}">
                <a16:creationId xmlns:a16="http://schemas.microsoft.com/office/drawing/2014/main" id="{391D95A4-BD26-510A-501D-AA5BCED8BF42}"/>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17</a:t>
            </a:fld>
            <a:endParaRPr kumimoji="0" lang="en-US" b="0" i="0" u="none" strike="noStrike" cap="none" spc="0" normalizeH="0" baseline="0" noProof="0" dirty="0">
              <a:ln>
                <a:noFill/>
              </a:ln>
              <a:effectLst/>
              <a:uLnTx/>
              <a:uFillTx/>
            </a:endParaRPr>
          </a:p>
        </p:txBody>
      </p:sp>
      <p:pic>
        <p:nvPicPr>
          <p:cNvPr id="7" name="Picture 6" descr="Logo, company name&#10;&#10;Description automatically generated">
            <a:extLst>
              <a:ext uri="{FF2B5EF4-FFF2-40B4-BE49-F238E27FC236}">
                <a16:creationId xmlns:a16="http://schemas.microsoft.com/office/drawing/2014/main" id="{BF04436A-474F-FD29-4AED-DA0C9F304E91}"/>
              </a:ext>
            </a:extLst>
          </p:cNvPr>
          <p:cNvPicPr>
            <a:picLocks noChangeAspect="1"/>
          </p:cNvPicPr>
          <p:nvPr/>
        </p:nvPicPr>
        <p:blipFill>
          <a:blip r:embed="rId2"/>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304160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51995677-9E12-41BB-95A9-BD49B5265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04A9A4B-1CF5-40D7-ACAA-5220A2CF1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9A92E93D-8BFB-4A21-A47E-78B6DCA21146}"/>
              </a:ext>
            </a:extLst>
          </p:cNvPr>
          <p:cNvSpPr>
            <a:spLocks noGrp="1"/>
          </p:cNvSpPr>
          <p:nvPr>
            <p:ph type="title"/>
          </p:nvPr>
        </p:nvSpPr>
        <p:spPr>
          <a:xfrm>
            <a:off x="957942" y="261258"/>
            <a:ext cx="10374086" cy="696687"/>
          </a:xfrm>
        </p:spPr>
        <p:txBody>
          <a:bodyPr vert="horz" lIns="91440" tIns="45720" rIns="91440" bIns="45720" rtlCol="0" anchor="ctr">
            <a:normAutofit/>
          </a:bodyPr>
          <a:lstStyle/>
          <a:p>
            <a:pPr algn="r"/>
            <a:r>
              <a:rPr lang="en-US" sz="2800">
                <a:solidFill>
                  <a:srgbClr val="FFFFFF"/>
                </a:solidFill>
              </a:rPr>
              <a:t>Key take aways</a:t>
            </a:r>
          </a:p>
        </p:txBody>
      </p:sp>
      <p:pic>
        <p:nvPicPr>
          <p:cNvPr id="11" name="Picture Placeholder 10" descr="A picture containing person, bubble, outdoor&#10;&#10;Description automatically generated">
            <a:extLst>
              <a:ext uri="{FF2B5EF4-FFF2-40B4-BE49-F238E27FC236}">
                <a16:creationId xmlns:a16="http://schemas.microsoft.com/office/drawing/2014/main" id="{35A264CD-AE5C-B9B7-8041-98B280CB138F}"/>
              </a:ext>
            </a:extLst>
          </p:cNvPr>
          <p:cNvPicPr>
            <a:picLocks noGrp="1" noChangeAspect="1"/>
          </p:cNvPicPr>
          <p:nvPr>
            <p:ph type="pic" sz="quarter" idx="15"/>
          </p:nvPr>
        </p:nvPicPr>
        <p:blipFill rotWithShape="1">
          <a:blip r:embed="rId2"/>
          <a:srcRect l="30118" r="34369" b="1"/>
          <a:stretch/>
        </p:blipFill>
        <p:spPr>
          <a:xfrm>
            <a:off x="1" y="1150467"/>
            <a:ext cx="3048000" cy="5707533"/>
          </a:xfrm>
          <a:prstGeom prst="rect">
            <a:avLst/>
          </a:prstGeom>
        </p:spPr>
      </p:pic>
      <p:pic>
        <p:nvPicPr>
          <p:cNvPr id="18" name="Picture Placeholder 17" descr="A picture containing text, graffiti, colorful, drawing&#10;&#10;Description automatically generated">
            <a:extLst>
              <a:ext uri="{FF2B5EF4-FFF2-40B4-BE49-F238E27FC236}">
                <a16:creationId xmlns:a16="http://schemas.microsoft.com/office/drawing/2014/main" id="{0925DF97-5FEB-3B3A-95F7-F5E656F13950}"/>
              </a:ext>
            </a:extLst>
          </p:cNvPr>
          <p:cNvPicPr>
            <a:picLocks noGrp="1" noChangeAspect="1"/>
          </p:cNvPicPr>
          <p:nvPr>
            <p:ph type="pic" sz="quarter" idx="16"/>
          </p:nvPr>
        </p:nvPicPr>
        <p:blipFill rotWithShape="1">
          <a:blip r:embed="rId3"/>
          <a:srcRect l="547" r="1" b="1"/>
          <a:stretch/>
        </p:blipFill>
        <p:spPr>
          <a:xfrm>
            <a:off x="3048001" y="1150467"/>
            <a:ext cx="3047999" cy="2811934"/>
          </a:xfrm>
          <a:prstGeom prst="rect">
            <a:avLst/>
          </a:prstGeom>
        </p:spPr>
      </p:pic>
      <p:pic>
        <p:nvPicPr>
          <p:cNvPr id="24" name="Picture Placeholder 23" descr="A picture containing plant, tree&#10;&#10;Description automatically generated">
            <a:extLst>
              <a:ext uri="{FF2B5EF4-FFF2-40B4-BE49-F238E27FC236}">
                <a16:creationId xmlns:a16="http://schemas.microsoft.com/office/drawing/2014/main" id="{9D45EE1E-3EB6-067F-B3D3-B3D85E675CFC}"/>
              </a:ext>
            </a:extLst>
          </p:cNvPr>
          <p:cNvPicPr>
            <a:picLocks noGrp="1" noChangeAspect="1"/>
          </p:cNvPicPr>
          <p:nvPr>
            <p:ph type="pic" sz="quarter" idx="14"/>
          </p:nvPr>
        </p:nvPicPr>
        <p:blipFill rotWithShape="1">
          <a:blip r:embed="rId4"/>
          <a:srcRect t="27693" r="3" b="9134"/>
          <a:stretch/>
        </p:blipFill>
        <p:spPr>
          <a:xfrm>
            <a:off x="3048001" y="3962401"/>
            <a:ext cx="3047999" cy="2895600"/>
          </a:xfrm>
          <a:prstGeom prst="rect">
            <a:avLst/>
          </a:prstGeom>
        </p:spPr>
      </p:pic>
      <p:sp>
        <p:nvSpPr>
          <p:cNvPr id="10" name="Content Placeholder 9">
            <a:extLst>
              <a:ext uri="{FF2B5EF4-FFF2-40B4-BE49-F238E27FC236}">
                <a16:creationId xmlns:a16="http://schemas.microsoft.com/office/drawing/2014/main" id="{C69C1BDB-253B-4642-94A7-F84048E562F7}"/>
              </a:ext>
            </a:extLst>
          </p:cNvPr>
          <p:cNvSpPr>
            <a:spLocks noGrp="1"/>
          </p:cNvSpPr>
          <p:nvPr>
            <p:ph idx="1"/>
          </p:nvPr>
        </p:nvSpPr>
        <p:spPr>
          <a:xfrm>
            <a:off x="6745043" y="1719943"/>
            <a:ext cx="4728500" cy="4457019"/>
          </a:xfrm>
        </p:spPr>
        <p:txBody>
          <a:bodyPr vert="horz" lIns="91440" tIns="45720" rIns="91440" bIns="45720" rtlCol="0">
            <a:normAutofit/>
          </a:bodyPr>
          <a:lstStyle/>
          <a:p>
            <a:pPr indent="-228600">
              <a:buFont typeface="Arial" panose="020B0604020202020204" pitchFamily="34" charset="0"/>
              <a:buChar char="•"/>
            </a:pPr>
            <a:r>
              <a:rPr lang="en-US" sz="2200"/>
              <a:t>Fundraising is a central part of ministry.</a:t>
            </a:r>
          </a:p>
          <a:p>
            <a:pPr indent="-228600">
              <a:buFont typeface="Arial" panose="020B0604020202020204" pitchFamily="34" charset="0"/>
              <a:buChar char="•"/>
            </a:pPr>
            <a:r>
              <a:rPr lang="en-US" sz="2200"/>
              <a:t>In order to do ministry and fundraising well, we need a vision.</a:t>
            </a:r>
          </a:p>
          <a:p>
            <a:pPr indent="-228600">
              <a:buFont typeface="Arial" panose="020B0604020202020204" pitchFamily="34" charset="0"/>
              <a:buChar char="•"/>
            </a:pPr>
            <a:r>
              <a:rPr lang="en-US" sz="2200"/>
              <a:t>Visions are discerned through the Holy Spirit.</a:t>
            </a:r>
          </a:p>
          <a:p>
            <a:pPr indent="-228600">
              <a:buFont typeface="Arial" panose="020B0604020202020204" pitchFamily="34" charset="0"/>
              <a:buChar char="•"/>
            </a:pPr>
            <a:r>
              <a:rPr lang="en-US" sz="2200"/>
              <a:t>Visions tell the story of how your ministry is participating God’s dream.</a:t>
            </a:r>
          </a:p>
          <a:p>
            <a:pPr indent="-228600">
              <a:buFont typeface="Arial" panose="020B0604020202020204" pitchFamily="34" charset="0"/>
              <a:buChar char="•"/>
            </a:pPr>
            <a:r>
              <a:rPr lang="en-US" sz="2200"/>
              <a:t>Visions should be EXCITING!!!!!</a:t>
            </a:r>
          </a:p>
        </p:txBody>
      </p:sp>
      <p:sp>
        <p:nvSpPr>
          <p:cNvPr id="16" name="Footer Placeholder 15">
            <a:extLst>
              <a:ext uri="{FF2B5EF4-FFF2-40B4-BE49-F238E27FC236}">
                <a16:creationId xmlns:a16="http://schemas.microsoft.com/office/drawing/2014/main" id="{C394FA6A-80EA-46C1-8A4C-B4D8E90A7BCE}"/>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lvl="0">
              <a:spcAft>
                <a:spcPts val="600"/>
              </a:spcAft>
            </a:pPr>
            <a:endParaRPr lang="en-US" sz="1050" kern="1200" noProof="0">
              <a:solidFill>
                <a:srgbClr val="FFFFFF"/>
              </a:solidFill>
              <a:latin typeface="+mn-lt"/>
              <a:ea typeface="+mn-ea"/>
              <a:cs typeface="+mn-cs"/>
            </a:endParaRPr>
          </a:p>
        </p:txBody>
      </p:sp>
      <p:sp>
        <p:nvSpPr>
          <p:cNvPr id="15" name="Date Placeholder 14">
            <a:extLst>
              <a:ext uri="{FF2B5EF4-FFF2-40B4-BE49-F238E27FC236}">
                <a16:creationId xmlns:a16="http://schemas.microsoft.com/office/drawing/2014/main" id="{1AEB8108-A042-4614-9BE5-EA75E8653D79}"/>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lvl="0">
              <a:spcAft>
                <a:spcPts val="600"/>
              </a:spcAft>
            </a:pPr>
            <a:endParaRPr lang="en-US" noProof="0"/>
          </a:p>
        </p:txBody>
      </p:sp>
      <p:sp>
        <p:nvSpPr>
          <p:cNvPr id="17" name="Slide Number Placeholder 16">
            <a:extLst>
              <a:ext uri="{FF2B5EF4-FFF2-40B4-BE49-F238E27FC236}">
                <a16:creationId xmlns:a16="http://schemas.microsoft.com/office/drawing/2014/main" id="{3F88522D-FC32-4BD0-B916-ED439025B734}"/>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endParaRPr lang="en-US" noProof="0"/>
          </a:p>
        </p:txBody>
      </p:sp>
      <p:pic>
        <p:nvPicPr>
          <p:cNvPr id="26" name="Picture 25" descr="Logo, company name&#10;&#10;Description automatically generated">
            <a:extLst>
              <a:ext uri="{FF2B5EF4-FFF2-40B4-BE49-F238E27FC236}">
                <a16:creationId xmlns:a16="http://schemas.microsoft.com/office/drawing/2014/main" id="{097CF58E-1653-FFF3-1785-D2ED76EDB6B0}"/>
              </a:ext>
            </a:extLst>
          </p:cNvPr>
          <p:cNvPicPr>
            <a:picLocks noChangeAspect="1"/>
          </p:cNvPicPr>
          <p:nvPr/>
        </p:nvPicPr>
        <p:blipFill>
          <a:blip r:embed="rId5"/>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4039808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30761B21-88ED-449E-B2B9-3FC40844C36D}"/>
              </a:ext>
            </a:extLst>
          </p:cNvPr>
          <p:cNvSpPr>
            <a:spLocks noGrp="1"/>
          </p:cNvSpPr>
          <p:nvPr>
            <p:ph type="ctrTitle"/>
          </p:nvPr>
        </p:nvSpPr>
        <p:spPr>
          <a:xfrm>
            <a:off x="877001" y="4947313"/>
            <a:ext cx="7700617" cy="1409037"/>
          </a:xfrm>
        </p:spPr>
        <p:txBody>
          <a:bodyPr/>
          <a:lstStyle/>
          <a:p>
            <a:r>
              <a:rPr lang="en-US" dirty="0"/>
              <a:t>Thank you</a:t>
            </a:r>
          </a:p>
        </p:txBody>
      </p:sp>
      <p:sp>
        <p:nvSpPr>
          <p:cNvPr id="33" name="Subtitle 32">
            <a:extLst>
              <a:ext uri="{FF2B5EF4-FFF2-40B4-BE49-F238E27FC236}">
                <a16:creationId xmlns:a16="http://schemas.microsoft.com/office/drawing/2014/main" id="{0EEAA874-288B-4330-9FA4-F1144ACD46DE}"/>
              </a:ext>
            </a:extLst>
          </p:cNvPr>
          <p:cNvSpPr>
            <a:spLocks noGrp="1"/>
          </p:cNvSpPr>
          <p:nvPr>
            <p:ph type="subTitle" idx="1"/>
          </p:nvPr>
        </p:nvSpPr>
        <p:spPr>
          <a:xfrm>
            <a:off x="9446252" y="386989"/>
            <a:ext cx="2443495" cy="3758334"/>
          </a:xfrm>
        </p:spPr>
        <p:txBody>
          <a:bodyPr/>
          <a:lstStyle/>
          <a:p>
            <a:r>
              <a:rPr lang="en-US" dirty="0"/>
              <a:t>Jen de Combe</a:t>
            </a:r>
          </a:p>
          <a:p>
            <a:endParaRPr lang="en-US" dirty="0"/>
          </a:p>
          <a:p>
            <a:r>
              <a:rPr lang="en-US" dirty="0" err="1"/>
              <a:t>jdecombe</a:t>
            </a:r>
            <a:r>
              <a:rPr lang="en-US" dirty="0"/>
              <a:t>@</a:t>
            </a:r>
          </a:p>
          <a:p>
            <a:r>
              <a:rPr lang="en-US" dirty="0"/>
              <a:t>presbyterian.ca</a:t>
            </a:r>
          </a:p>
          <a:p>
            <a:endParaRPr lang="en-US" dirty="0"/>
          </a:p>
        </p:txBody>
      </p:sp>
      <p:pic>
        <p:nvPicPr>
          <p:cNvPr id="52" name="Picture Placeholder 51" descr="A picture containing sky, outdoor, mountain, nature, stars">
            <a:extLst>
              <a:ext uri="{FF2B5EF4-FFF2-40B4-BE49-F238E27FC236}">
                <a16:creationId xmlns:a16="http://schemas.microsoft.com/office/drawing/2014/main" id="{45DFCBF0-F91E-40C0-A4E6-24E8250C3BA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0"/>
            <a:ext cx="9144000" cy="4532313"/>
          </a:xfrm>
        </p:spPr>
      </p:pic>
      <p:sp>
        <p:nvSpPr>
          <p:cNvPr id="4" name="Footer Placeholder 3">
            <a:extLst>
              <a:ext uri="{FF2B5EF4-FFF2-40B4-BE49-F238E27FC236}">
                <a16:creationId xmlns:a16="http://schemas.microsoft.com/office/drawing/2014/main" id="{BBA09E0B-CEBC-425D-8A86-1F858D8DE9AD}"/>
              </a:ext>
            </a:extLst>
          </p:cNvPr>
          <p:cNvSpPr>
            <a:spLocks noGrp="1"/>
          </p:cNvSpPr>
          <p:nvPr>
            <p:ph type="ftr" sz="quarter" idx="11"/>
          </p:nvPr>
        </p:nvSpPr>
        <p:spPr>
          <a:xfrm>
            <a:off x="201168" y="6356350"/>
            <a:ext cx="4837176" cy="365125"/>
          </a:xfrm>
        </p:spPr>
        <p:txBody>
          <a:bodyPr/>
          <a:lstStyle/>
          <a:p>
            <a:pPr lvl="0"/>
            <a:endParaRPr lang="en-US" noProof="0" dirty="0"/>
          </a:p>
        </p:txBody>
      </p:sp>
      <p:pic>
        <p:nvPicPr>
          <p:cNvPr id="58" name="Picture Placeholder 57" descr="A picture containing mountain, sky, outdoor, nature">
            <a:extLst>
              <a:ext uri="{FF2B5EF4-FFF2-40B4-BE49-F238E27FC236}">
                <a16:creationId xmlns:a16="http://schemas.microsoft.com/office/drawing/2014/main" id="{A51C462C-6D3B-4554-9CDC-86D00D0EA07A}"/>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9144000" y="4532313"/>
            <a:ext cx="3048000" cy="2325687"/>
          </a:xfrm>
        </p:spPr>
      </p:pic>
      <p:sp>
        <p:nvSpPr>
          <p:cNvPr id="5" name="Date Placeholder 4">
            <a:extLst>
              <a:ext uri="{FF2B5EF4-FFF2-40B4-BE49-F238E27FC236}">
                <a16:creationId xmlns:a16="http://schemas.microsoft.com/office/drawing/2014/main" id="{4DBAEA19-91BF-48E8-A1D4-8FB745EA44D0}"/>
              </a:ext>
            </a:extLst>
          </p:cNvPr>
          <p:cNvSpPr>
            <a:spLocks noGrp="1"/>
          </p:cNvSpPr>
          <p:nvPr>
            <p:ph type="dt" sz="half" idx="10"/>
          </p:nvPr>
        </p:nvSpPr>
        <p:spPr>
          <a:xfrm>
            <a:off x="7013448" y="6355080"/>
            <a:ext cx="4352544" cy="365125"/>
          </a:xfrm>
        </p:spPr>
        <p:txBody>
          <a:bodyPr/>
          <a:lstStyle/>
          <a:p>
            <a:pPr lvl="0"/>
            <a:endParaRPr lang="en-US" noProof="0" dirty="0"/>
          </a:p>
        </p:txBody>
      </p:sp>
      <p:sp>
        <p:nvSpPr>
          <p:cNvPr id="6" name="Slide Number Placeholder 5">
            <a:extLst>
              <a:ext uri="{FF2B5EF4-FFF2-40B4-BE49-F238E27FC236}">
                <a16:creationId xmlns:a16="http://schemas.microsoft.com/office/drawing/2014/main" id="{9E887279-B48F-43C3-91FA-09BD7EA33A25}"/>
              </a:ext>
            </a:extLst>
          </p:cNvPr>
          <p:cNvSpPr>
            <a:spLocks noGrp="1"/>
          </p:cNvSpPr>
          <p:nvPr>
            <p:ph type="sldNum" sz="quarter" idx="12"/>
          </p:nvPr>
        </p:nvSpPr>
        <p:spPr>
          <a:xfrm>
            <a:off x="11365992" y="6356350"/>
            <a:ext cx="630936" cy="365125"/>
          </a:xfrm>
        </p:spPr>
        <p:txBody>
          <a:bodyPr/>
          <a:lstStyle/>
          <a:p>
            <a:pPr lvl="0"/>
            <a:endParaRPr lang="en-US" noProof="0" dirty="0"/>
          </a:p>
        </p:txBody>
      </p:sp>
      <p:pic>
        <p:nvPicPr>
          <p:cNvPr id="2" name="Picture 1" descr="Logo, company name&#10;&#10;Description automatically generated">
            <a:extLst>
              <a:ext uri="{FF2B5EF4-FFF2-40B4-BE49-F238E27FC236}">
                <a16:creationId xmlns:a16="http://schemas.microsoft.com/office/drawing/2014/main" id="{C2CF8AB0-72B5-C616-7F6D-073D6A293452}"/>
              </a:ext>
            </a:extLst>
          </p:cNvPr>
          <p:cNvPicPr>
            <a:picLocks noChangeAspect="1"/>
          </p:cNvPicPr>
          <p:nvPr/>
        </p:nvPicPr>
        <p:blipFill>
          <a:blip r:embed="rId4"/>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767611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532264" y="776941"/>
            <a:ext cx="3209008" cy="5166659"/>
          </a:xfrm>
        </p:spPr>
        <p:txBody>
          <a:bodyPr/>
          <a:lstStyle/>
          <a:p>
            <a:r>
              <a:rPr lang="en-US" dirty="0"/>
              <a:t>Three Part Series on Vision</a:t>
            </a:r>
          </a:p>
        </p:txBody>
      </p:sp>
      <p:sp>
        <p:nvSpPr>
          <p:cNvPr id="20" name="Footer Placeholder 19">
            <a:extLst>
              <a:ext uri="{FF2B5EF4-FFF2-40B4-BE49-F238E27FC236}">
                <a16:creationId xmlns:a16="http://schemas.microsoft.com/office/drawing/2014/main" id="{6DB8AAF6-0D0C-4F4F-A10E-6A66E4A7BEC3}"/>
              </a:ext>
            </a:extLst>
          </p:cNvPr>
          <p:cNvSpPr>
            <a:spLocks noGrp="1"/>
          </p:cNvSpPr>
          <p:nvPr>
            <p:ph type="ftr" sz="quarter" idx="11"/>
          </p:nvPr>
        </p:nvSpPr>
        <p:spPr>
          <a:xfrm>
            <a:off x="199277" y="6356350"/>
            <a:ext cx="3749040" cy="365125"/>
          </a:xfrm>
        </p:spPr>
        <p:txBody>
          <a:bodyPr/>
          <a:lstStyle/>
          <a:p>
            <a:endParaRPr lang="en-US" dirty="0"/>
          </a:p>
        </p:txBody>
      </p:sp>
      <p:pic>
        <p:nvPicPr>
          <p:cNvPr id="5" name="Picture Placeholder 4" descr="A person standing on a rock">
            <a:extLst>
              <a:ext uri="{FF2B5EF4-FFF2-40B4-BE49-F238E27FC236}">
                <a16:creationId xmlns:a16="http://schemas.microsoft.com/office/drawing/2014/main" id="{633DBDDF-94F3-4001-919E-B56D62CE7A0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4076700" y="0"/>
            <a:ext cx="4038600" cy="3429000"/>
          </a:xfrm>
        </p:spPr>
      </p:pic>
      <p:pic>
        <p:nvPicPr>
          <p:cNvPr id="44" name="Picture Placeholder 43" descr="A picture containing mountain, sky, nature, outdoor">
            <a:extLst>
              <a:ext uri="{FF2B5EF4-FFF2-40B4-BE49-F238E27FC236}">
                <a16:creationId xmlns:a16="http://schemas.microsoft.com/office/drawing/2014/main" id="{73DD8BED-FB17-4ABE-9B18-B6DDA81A0E05}"/>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8115300" y="0"/>
            <a:ext cx="4076701" cy="3429000"/>
          </a:xfrm>
        </p:spPr>
      </p:pic>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864100" y="3841750"/>
            <a:ext cx="6599238" cy="2296083"/>
          </a:xfrm>
        </p:spPr>
        <p:txBody>
          <a:bodyPr>
            <a:normAutofit lnSpcReduction="10000"/>
          </a:bodyPr>
          <a:lstStyle/>
          <a:p>
            <a:r>
              <a:rPr lang="en-US" sz="2400" dirty="0"/>
              <a:t>Can’t we just get to the fundraising! Why bother casting a vision?</a:t>
            </a:r>
          </a:p>
          <a:p>
            <a:r>
              <a:rPr lang="en-US" sz="2400" dirty="0"/>
              <a:t>Where to start if your ministry doesn’t have a clear vision</a:t>
            </a:r>
          </a:p>
          <a:p>
            <a:r>
              <a:rPr lang="en-US" sz="2400" dirty="0"/>
              <a:t>Crafting a vision for ministry and fundraising</a:t>
            </a:r>
          </a:p>
        </p:txBody>
      </p:sp>
      <p:sp>
        <p:nvSpPr>
          <p:cNvPr id="19" name="Date Placeholder 18">
            <a:extLst>
              <a:ext uri="{FF2B5EF4-FFF2-40B4-BE49-F238E27FC236}">
                <a16:creationId xmlns:a16="http://schemas.microsoft.com/office/drawing/2014/main" id="{CE93697D-BFA2-4D84-A860-BA620414419D}"/>
              </a:ext>
            </a:extLst>
          </p:cNvPr>
          <p:cNvSpPr>
            <a:spLocks noGrp="1"/>
          </p:cNvSpPr>
          <p:nvPr>
            <p:ph type="dt" sz="half" idx="10"/>
          </p:nvPr>
        </p:nvSpPr>
        <p:spPr>
          <a:xfrm>
            <a:off x="7013448" y="6360160"/>
            <a:ext cx="4396232" cy="360045"/>
          </a:xfrm>
        </p:spPr>
        <p:txBody>
          <a:bodyPr/>
          <a:lstStyle/>
          <a:p>
            <a:pPr lvl="0"/>
            <a:endParaRPr lang="en-US" noProof="0" dirty="0"/>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2</a:t>
            </a:fld>
            <a:endParaRPr lang="en-US" noProof="0" dirty="0"/>
          </a:p>
        </p:txBody>
      </p:sp>
      <p:pic>
        <p:nvPicPr>
          <p:cNvPr id="3" name="Picture 2" descr="Logo, company name&#10;&#10;Description automatically generated">
            <a:extLst>
              <a:ext uri="{FF2B5EF4-FFF2-40B4-BE49-F238E27FC236}">
                <a16:creationId xmlns:a16="http://schemas.microsoft.com/office/drawing/2014/main" id="{A5B13BFB-07CE-45E4-F17B-65DE2CD24015}"/>
              </a:ext>
            </a:extLst>
          </p:cNvPr>
          <p:cNvPicPr>
            <a:picLocks noChangeAspect="1"/>
          </p:cNvPicPr>
          <p:nvPr/>
        </p:nvPicPr>
        <p:blipFill>
          <a:blip r:embed="rId5"/>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2106347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CDDFFB0-721F-4A15-8F27-1B8597D52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7700" y="365124"/>
            <a:ext cx="5677796" cy="1818678"/>
          </a:xfrm>
        </p:spPr>
        <p:txBody>
          <a:bodyPr vert="horz" lIns="91440" tIns="45720" rIns="91440" bIns="45720" rtlCol="0" anchor="b">
            <a:normAutofit/>
          </a:bodyPr>
          <a:lstStyle/>
          <a:p>
            <a:r>
              <a:rPr lang="en-US" spc="-40">
                <a:solidFill>
                  <a:schemeClr val="accent1"/>
                </a:solidFill>
              </a:rPr>
              <a:t>Who is in the room</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647701" y="2286000"/>
            <a:ext cx="5677796" cy="3890962"/>
          </a:xfrm>
        </p:spPr>
        <p:txBody>
          <a:bodyPr vert="horz" lIns="91440" tIns="45720" rIns="91440" bIns="45720" rtlCol="0">
            <a:normAutofit/>
          </a:bodyPr>
          <a:lstStyle/>
          <a:p>
            <a:pPr indent="-228600">
              <a:buFont typeface="Arial" panose="020B0604020202020204" pitchFamily="34" charset="0"/>
              <a:buChar char="•"/>
            </a:pPr>
            <a:r>
              <a:rPr lang="en-US" dirty="0"/>
              <a:t>Your name </a:t>
            </a:r>
          </a:p>
          <a:p>
            <a:pPr indent="-228600">
              <a:buFont typeface="Arial" panose="020B0604020202020204" pitchFamily="34" charset="0"/>
              <a:buChar char="•"/>
            </a:pPr>
            <a:endParaRPr lang="en-US" dirty="0"/>
          </a:p>
          <a:p>
            <a:pPr indent="-228600">
              <a:buFont typeface="Arial" panose="020B0604020202020204" pitchFamily="34" charset="0"/>
              <a:buChar char="•"/>
            </a:pPr>
            <a:r>
              <a:rPr lang="en-US" dirty="0"/>
              <a:t>Your ministry</a:t>
            </a:r>
          </a:p>
          <a:p>
            <a:pPr indent="-228600">
              <a:buFont typeface="Arial" panose="020B0604020202020204" pitchFamily="34" charset="0"/>
              <a:buChar char="•"/>
            </a:pPr>
            <a:endParaRPr lang="en-US" dirty="0"/>
          </a:p>
          <a:p>
            <a:pPr indent="-228600">
              <a:buFont typeface="Arial" panose="020B0604020202020204" pitchFamily="34" charset="0"/>
              <a:buChar char="•"/>
            </a:pPr>
            <a:r>
              <a:rPr lang="en-US" dirty="0"/>
              <a:t>Why should we be excited about your   ministry?</a:t>
            </a:r>
          </a:p>
        </p:txBody>
      </p:sp>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endParaRPr lang="en-US" kern="1200" dirty="0">
              <a:solidFill>
                <a:schemeClr val="tx1"/>
              </a:solidFill>
              <a:latin typeface="+mn-lt"/>
              <a:ea typeface="+mn-ea"/>
              <a:cs typeface="+mn-cs"/>
            </a:endParaRPr>
          </a:p>
        </p:txBody>
      </p:sp>
      <p:pic>
        <p:nvPicPr>
          <p:cNvPr id="8" name="Picture Placeholder 7" descr="A picture containing mountain, sky, outdoor, nature">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17430" r="15383" b="-1"/>
          <a:stretch/>
        </p:blipFill>
        <p:spPr>
          <a:xfrm>
            <a:off x="7086601" y="10"/>
            <a:ext cx="5105400" cy="6857990"/>
          </a:xfrm>
          <a:prstGeom prst="rect">
            <a:avLst/>
          </a:prstGeom>
        </p:spPr>
      </p:pic>
      <p:sp>
        <p:nvSpPr>
          <p:cNvPr id="4" name="Date Placeholder 3">
            <a:extLst>
              <a:ext uri="{FF2B5EF4-FFF2-40B4-BE49-F238E27FC236}">
                <a16:creationId xmlns:a16="http://schemas.microsoft.com/office/drawing/2014/main" id="{F6D5CF6D-DC44-4734-988C-0AAA60D5F7E2}"/>
              </a:ext>
            </a:extLst>
          </p:cNvPr>
          <p:cNvSpPr>
            <a:spLocks noGrp="1"/>
          </p:cNvSpPr>
          <p:nvPr>
            <p:ph type="dt" sz="half" idx="10"/>
          </p:nvPr>
        </p:nvSpPr>
        <p:spPr>
          <a:xfrm flipV="1">
            <a:off x="7013448" y="6720205"/>
            <a:ext cx="4352544" cy="59445"/>
          </a:xfrm>
        </p:spPr>
        <p:txBody>
          <a:bodyPr vert="horz" lIns="91440" tIns="45720" rIns="91440" bIns="45720" rtlCol="0" anchor="ctr">
            <a:normAutofit fontScale="25000" lnSpcReduction="20000"/>
          </a:bodyPr>
          <a:lstStyle/>
          <a:p>
            <a:pPr lvl="0">
              <a:spcAft>
                <a:spcPts val="600"/>
              </a:spcAft>
            </a:pPr>
            <a:endParaRPr lang="en-US" noProof="0" dirty="0">
              <a:solidFill>
                <a:srgbClr val="FFFFFF"/>
              </a:solidFill>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a:solidFill>
                  <a:srgbClr val="FFFFFF"/>
                </a:solidFill>
              </a:rPr>
              <a:pPr lvl="0">
                <a:spcAft>
                  <a:spcPts val="600"/>
                </a:spcAft>
              </a:pPr>
              <a:t>3</a:t>
            </a:fld>
            <a:endParaRPr lang="en-US" noProof="0">
              <a:solidFill>
                <a:srgbClr val="FFFFFF"/>
              </a:solidFill>
            </a:endParaRPr>
          </a:p>
        </p:txBody>
      </p:sp>
      <p:pic>
        <p:nvPicPr>
          <p:cNvPr id="2" name="Picture 1" descr="Logo, company name&#10;&#10;Description automatically generated">
            <a:extLst>
              <a:ext uri="{FF2B5EF4-FFF2-40B4-BE49-F238E27FC236}">
                <a16:creationId xmlns:a16="http://schemas.microsoft.com/office/drawing/2014/main" id="{F9FF8E79-3319-074C-0212-9731B7D7ED03}"/>
              </a:ext>
            </a:extLst>
          </p:cNvPr>
          <p:cNvPicPr>
            <a:picLocks noChangeAspect="1"/>
          </p:cNvPicPr>
          <p:nvPr/>
        </p:nvPicPr>
        <p:blipFill>
          <a:blip r:embed="rId3"/>
          <a:stretch>
            <a:fillRect/>
          </a:stretch>
        </p:blipFill>
        <p:spPr>
          <a:xfrm>
            <a:off x="11366212" y="5930509"/>
            <a:ext cx="728252" cy="849141"/>
          </a:xfrm>
          <a:prstGeom prst="rect">
            <a:avLst/>
          </a:prstGeom>
        </p:spPr>
      </p:pic>
    </p:spTree>
    <p:extLst>
      <p:ext uri="{BB962C8B-B14F-4D97-AF65-F5344CB8AC3E}">
        <p14:creationId xmlns:p14="http://schemas.microsoft.com/office/powerpoint/2010/main" val="1074753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3E4C6-2A90-1884-80A9-D638F972DE8B}"/>
              </a:ext>
            </a:extLst>
          </p:cNvPr>
          <p:cNvSpPr>
            <a:spLocks noGrp="1"/>
          </p:cNvSpPr>
          <p:nvPr>
            <p:ph type="title"/>
          </p:nvPr>
        </p:nvSpPr>
        <p:spPr/>
        <p:txBody>
          <a:bodyPr>
            <a:normAutofit fontScale="90000"/>
          </a:bodyPr>
          <a:lstStyle/>
          <a:p>
            <a:r>
              <a:rPr lang="en-US" dirty="0"/>
              <a:t>Principles</a:t>
            </a:r>
          </a:p>
        </p:txBody>
      </p:sp>
      <p:sp>
        <p:nvSpPr>
          <p:cNvPr id="3" name="Content Placeholder 2">
            <a:extLst>
              <a:ext uri="{FF2B5EF4-FFF2-40B4-BE49-F238E27FC236}">
                <a16:creationId xmlns:a16="http://schemas.microsoft.com/office/drawing/2014/main" id="{D515B3B8-F634-E16B-D5B2-3918A561F019}"/>
              </a:ext>
            </a:extLst>
          </p:cNvPr>
          <p:cNvSpPr>
            <a:spLocks noGrp="1"/>
          </p:cNvSpPr>
          <p:nvPr>
            <p:ph sz="quarter" idx="14"/>
          </p:nvPr>
        </p:nvSpPr>
        <p:spPr/>
        <p:txBody>
          <a:bodyPr>
            <a:normAutofit fontScale="92500"/>
          </a:bodyPr>
          <a:lstStyle/>
          <a:p>
            <a:r>
              <a:rPr lang="en-US" sz="4000" dirty="0"/>
              <a:t>Fundraising is a fundamental part of ministry</a:t>
            </a:r>
          </a:p>
          <a:p>
            <a:endParaRPr lang="en-US" sz="4000" dirty="0"/>
          </a:p>
          <a:p>
            <a:r>
              <a:rPr lang="en-US" sz="4000" dirty="0"/>
              <a:t>Giving is deeply connected to discipleship</a:t>
            </a:r>
          </a:p>
          <a:p>
            <a:endParaRPr lang="en-US" sz="4000" dirty="0"/>
          </a:p>
          <a:p>
            <a:r>
              <a:rPr lang="en-US" sz="4000" dirty="0"/>
              <a:t>Fundraising is not about the “what”; it is about the “why”</a:t>
            </a:r>
          </a:p>
        </p:txBody>
      </p:sp>
      <p:sp>
        <p:nvSpPr>
          <p:cNvPr id="4" name="Footer Placeholder 3">
            <a:extLst>
              <a:ext uri="{FF2B5EF4-FFF2-40B4-BE49-F238E27FC236}">
                <a16:creationId xmlns:a16="http://schemas.microsoft.com/office/drawing/2014/main" id="{5B16BC29-C808-D9A3-8710-C0BB5C1071A0}"/>
              </a:ext>
            </a:extLst>
          </p:cNvPr>
          <p:cNvSpPr>
            <a:spLocks noGrp="1"/>
          </p:cNvSpPr>
          <p:nvPr>
            <p:ph type="ftr" sz="quarter" idx="11"/>
          </p:nvPr>
        </p:nvSpPr>
        <p:spPr/>
        <p:txBody>
          <a:bodyPr/>
          <a:lstStyle/>
          <a:p>
            <a:endParaRPr lang="en-US" dirty="0">
              <a:solidFill>
                <a:prstClr val="black"/>
              </a:solidFill>
            </a:endParaRPr>
          </a:p>
        </p:txBody>
      </p:sp>
      <p:sp>
        <p:nvSpPr>
          <p:cNvPr id="5" name="Date Placeholder 4">
            <a:extLst>
              <a:ext uri="{FF2B5EF4-FFF2-40B4-BE49-F238E27FC236}">
                <a16:creationId xmlns:a16="http://schemas.microsoft.com/office/drawing/2014/main" id="{0AD1D734-A073-FE03-F6C1-98722D295420}"/>
              </a:ext>
            </a:extLst>
          </p:cNvPr>
          <p:cNvSpPr>
            <a:spLocks noGrp="1"/>
          </p:cNvSpPr>
          <p:nvPr>
            <p:ph type="dt" sz="half" idx="10"/>
          </p:nvPr>
        </p:nvSpPr>
        <p:spPr/>
        <p:txBody>
          <a:bodyPr/>
          <a:lstStyle/>
          <a:p>
            <a:pPr>
              <a:defRPr/>
            </a:pPr>
            <a:endParaRPr lang="en-US" dirty="0">
              <a:solidFill>
                <a:prstClr val="black"/>
              </a:solidFill>
            </a:endParaRPr>
          </a:p>
        </p:txBody>
      </p:sp>
      <p:sp>
        <p:nvSpPr>
          <p:cNvPr id="6" name="Slide Number Placeholder 5">
            <a:extLst>
              <a:ext uri="{FF2B5EF4-FFF2-40B4-BE49-F238E27FC236}">
                <a16:creationId xmlns:a16="http://schemas.microsoft.com/office/drawing/2014/main" id="{3713CC00-E914-3F18-A182-28BFE35289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E04DDE55-A99D-9271-800B-089562F64325}"/>
              </a:ext>
            </a:extLst>
          </p:cNvPr>
          <p:cNvPicPr>
            <a:picLocks noChangeAspect="1"/>
          </p:cNvPicPr>
          <p:nvPr/>
        </p:nvPicPr>
        <p:blipFill>
          <a:blip r:embed="rId2"/>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625099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D776E-91D2-52DA-0721-319A4A0B11CF}"/>
              </a:ext>
            </a:extLst>
          </p:cNvPr>
          <p:cNvSpPr>
            <a:spLocks noGrp="1"/>
          </p:cNvSpPr>
          <p:nvPr>
            <p:ph type="title"/>
          </p:nvPr>
        </p:nvSpPr>
        <p:spPr/>
        <p:txBody>
          <a:bodyPr>
            <a:normAutofit fontScale="90000"/>
          </a:bodyPr>
          <a:lstStyle/>
          <a:p>
            <a:r>
              <a:rPr lang="en-US" dirty="0"/>
              <a:t>Fundraising is central to Ministry</a:t>
            </a:r>
          </a:p>
        </p:txBody>
      </p:sp>
      <p:sp>
        <p:nvSpPr>
          <p:cNvPr id="3" name="Content Placeholder 2">
            <a:extLst>
              <a:ext uri="{FF2B5EF4-FFF2-40B4-BE49-F238E27FC236}">
                <a16:creationId xmlns:a16="http://schemas.microsoft.com/office/drawing/2014/main" id="{C12FE3D7-461C-747A-EB53-CCE076EE7203}"/>
              </a:ext>
            </a:extLst>
          </p:cNvPr>
          <p:cNvSpPr>
            <a:spLocks noGrp="1"/>
          </p:cNvSpPr>
          <p:nvPr>
            <p:ph sz="quarter" idx="14"/>
          </p:nvPr>
        </p:nvSpPr>
        <p:spPr/>
        <p:txBody>
          <a:bodyPr>
            <a:normAutofit fontScale="92500"/>
          </a:bodyPr>
          <a:lstStyle/>
          <a:p>
            <a:pPr marL="0" indent="0">
              <a:buNone/>
            </a:pPr>
            <a:r>
              <a:rPr lang="en-US" dirty="0"/>
              <a:t>“Then Moses said to the whole community of Israel, “This is what the Lord has commanded: Take a sacred offering for the Lord. Let those with generous hearts present the following gifts to the Lord: gold, silver, bronze; blue and scarlet thread; fine linen and goat hair for cloth….” Exodus 35:4-6</a:t>
            </a:r>
          </a:p>
          <a:p>
            <a:pPr marL="0" indent="0">
              <a:buNone/>
            </a:pPr>
            <a:endParaRPr lang="en-US" dirty="0"/>
          </a:p>
          <a:p>
            <a:pPr marL="0" indent="0">
              <a:buNone/>
            </a:pPr>
            <a:r>
              <a:rPr lang="en-US" dirty="0"/>
              <a:t>“So the whole community of Israel left Moses and returned to their tents. All whose hearts were stirred and whose spirits were moved came and brought their sacred offering to the Lord. They brought all the materials needed for the Tabernacle, for the performance of its rituals, and for the sacred garments.” Exodus 35:20-21</a:t>
            </a:r>
          </a:p>
        </p:txBody>
      </p:sp>
      <p:sp>
        <p:nvSpPr>
          <p:cNvPr id="4" name="Footer Placeholder 3">
            <a:extLst>
              <a:ext uri="{FF2B5EF4-FFF2-40B4-BE49-F238E27FC236}">
                <a16:creationId xmlns:a16="http://schemas.microsoft.com/office/drawing/2014/main" id="{B157A846-3155-BC40-7759-5C40EBA1B8DB}"/>
              </a:ext>
            </a:extLst>
          </p:cNvPr>
          <p:cNvSpPr>
            <a:spLocks noGrp="1"/>
          </p:cNvSpPr>
          <p:nvPr>
            <p:ph type="ftr" sz="quarter" idx="11"/>
          </p:nvPr>
        </p:nvSpPr>
        <p:spPr/>
        <p:txBody>
          <a:bodyPr/>
          <a:lstStyle/>
          <a:p>
            <a:endParaRPr lang="en-US" dirty="0">
              <a:solidFill>
                <a:prstClr val="black"/>
              </a:solidFill>
            </a:endParaRPr>
          </a:p>
        </p:txBody>
      </p:sp>
      <p:sp>
        <p:nvSpPr>
          <p:cNvPr id="5" name="Date Placeholder 4">
            <a:extLst>
              <a:ext uri="{FF2B5EF4-FFF2-40B4-BE49-F238E27FC236}">
                <a16:creationId xmlns:a16="http://schemas.microsoft.com/office/drawing/2014/main" id="{F13D633A-EF5D-B1BD-05CD-50718C1C5483}"/>
              </a:ext>
            </a:extLst>
          </p:cNvPr>
          <p:cNvSpPr>
            <a:spLocks noGrp="1"/>
          </p:cNvSpPr>
          <p:nvPr>
            <p:ph type="dt" sz="half" idx="10"/>
          </p:nvPr>
        </p:nvSpPr>
        <p:spPr/>
        <p:txBody>
          <a:bodyPr/>
          <a:lstStyle/>
          <a:p>
            <a:pPr>
              <a:defRPr/>
            </a:pPr>
            <a:endParaRPr lang="en-US" dirty="0">
              <a:solidFill>
                <a:prstClr val="black"/>
              </a:solidFill>
            </a:endParaRPr>
          </a:p>
        </p:txBody>
      </p:sp>
      <p:sp>
        <p:nvSpPr>
          <p:cNvPr id="6" name="Slide Number Placeholder 5">
            <a:extLst>
              <a:ext uri="{FF2B5EF4-FFF2-40B4-BE49-F238E27FC236}">
                <a16:creationId xmlns:a16="http://schemas.microsoft.com/office/drawing/2014/main" id="{2B83720D-6065-5FF0-96F7-F4D217FD66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E6942689-14E9-FE21-AB0D-650089F67843}"/>
              </a:ext>
            </a:extLst>
          </p:cNvPr>
          <p:cNvPicPr>
            <a:picLocks noChangeAspect="1"/>
          </p:cNvPicPr>
          <p:nvPr/>
        </p:nvPicPr>
        <p:blipFill>
          <a:blip r:embed="rId2"/>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3121431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9BA1D-123B-21E5-276F-D3DD86899864}"/>
              </a:ext>
            </a:extLst>
          </p:cNvPr>
          <p:cNvSpPr>
            <a:spLocks noGrp="1"/>
          </p:cNvSpPr>
          <p:nvPr>
            <p:ph type="title"/>
          </p:nvPr>
        </p:nvSpPr>
        <p:spPr/>
        <p:txBody>
          <a:bodyPr>
            <a:normAutofit fontScale="90000"/>
          </a:bodyPr>
          <a:lstStyle/>
          <a:p>
            <a:r>
              <a:rPr lang="en-US" dirty="0"/>
              <a:t>Fundraising is central to ministry</a:t>
            </a:r>
          </a:p>
        </p:txBody>
      </p:sp>
      <p:sp>
        <p:nvSpPr>
          <p:cNvPr id="3" name="Content Placeholder 2">
            <a:extLst>
              <a:ext uri="{FF2B5EF4-FFF2-40B4-BE49-F238E27FC236}">
                <a16:creationId xmlns:a16="http://schemas.microsoft.com/office/drawing/2014/main" id="{7B4D8712-D80D-9571-7F20-1397E30DB07D}"/>
              </a:ext>
            </a:extLst>
          </p:cNvPr>
          <p:cNvSpPr>
            <a:spLocks noGrp="1"/>
          </p:cNvSpPr>
          <p:nvPr>
            <p:ph sz="quarter" idx="14"/>
          </p:nvPr>
        </p:nvSpPr>
        <p:spPr/>
        <p:txBody>
          <a:bodyPr>
            <a:normAutofit lnSpcReduction="10000"/>
          </a:bodyPr>
          <a:lstStyle/>
          <a:p>
            <a:r>
              <a:rPr lang="en-US" dirty="0"/>
              <a:t>“And now because of my devotion to the Temple of my God, I am giving all of my own private treasures of gold and silver to help in the construction. This is in addition to the building materials I have already collected for his holy Temple.” 1 Chronicles 29: 3</a:t>
            </a:r>
          </a:p>
          <a:p>
            <a:endParaRPr lang="en-US" dirty="0"/>
          </a:p>
          <a:p>
            <a:r>
              <a:rPr lang="en-US" dirty="0"/>
              <a:t>“The family leaders, the leaders of the tribes of Israel, the generals and captains of the army, and the king’s administrative officers all gave willingly….The people rejoiced over the offerings, for they had given freely and wholeheartedly to the Lord, and King David was filled with joy.” 1 Chronicles 29:6,9</a:t>
            </a:r>
          </a:p>
        </p:txBody>
      </p:sp>
      <p:sp>
        <p:nvSpPr>
          <p:cNvPr id="4" name="Footer Placeholder 3">
            <a:extLst>
              <a:ext uri="{FF2B5EF4-FFF2-40B4-BE49-F238E27FC236}">
                <a16:creationId xmlns:a16="http://schemas.microsoft.com/office/drawing/2014/main" id="{79C1F665-E5FF-3C24-424C-4E22383C67B0}"/>
              </a:ext>
            </a:extLst>
          </p:cNvPr>
          <p:cNvSpPr>
            <a:spLocks noGrp="1"/>
          </p:cNvSpPr>
          <p:nvPr>
            <p:ph type="ftr" sz="quarter" idx="11"/>
          </p:nvPr>
        </p:nvSpPr>
        <p:spPr/>
        <p:txBody>
          <a:bodyPr/>
          <a:lstStyle/>
          <a:p>
            <a:endParaRPr lang="en-US" dirty="0">
              <a:solidFill>
                <a:prstClr val="black"/>
              </a:solidFill>
            </a:endParaRPr>
          </a:p>
        </p:txBody>
      </p:sp>
      <p:sp>
        <p:nvSpPr>
          <p:cNvPr id="5" name="Date Placeholder 4">
            <a:extLst>
              <a:ext uri="{FF2B5EF4-FFF2-40B4-BE49-F238E27FC236}">
                <a16:creationId xmlns:a16="http://schemas.microsoft.com/office/drawing/2014/main" id="{922F098B-1918-2CFC-AC6D-22184F2583EF}"/>
              </a:ext>
            </a:extLst>
          </p:cNvPr>
          <p:cNvSpPr>
            <a:spLocks noGrp="1"/>
          </p:cNvSpPr>
          <p:nvPr>
            <p:ph type="dt" sz="half" idx="10"/>
          </p:nvPr>
        </p:nvSpPr>
        <p:spPr/>
        <p:txBody>
          <a:bodyPr/>
          <a:lstStyle/>
          <a:p>
            <a:pPr>
              <a:defRPr/>
            </a:pPr>
            <a:endParaRPr lang="en-US" dirty="0">
              <a:solidFill>
                <a:prstClr val="black"/>
              </a:solidFill>
            </a:endParaRPr>
          </a:p>
        </p:txBody>
      </p:sp>
      <p:sp>
        <p:nvSpPr>
          <p:cNvPr id="6" name="Slide Number Placeholder 5">
            <a:extLst>
              <a:ext uri="{FF2B5EF4-FFF2-40B4-BE49-F238E27FC236}">
                <a16:creationId xmlns:a16="http://schemas.microsoft.com/office/drawing/2014/main" id="{466E80C9-354B-7259-513B-325D36EA2A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FEEFA37F-5F5A-7926-151A-E4C189F6C7B5}"/>
              </a:ext>
            </a:extLst>
          </p:cNvPr>
          <p:cNvPicPr>
            <a:picLocks noChangeAspect="1"/>
          </p:cNvPicPr>
          <p:nvPr/>
        </p:nvPicPr>
        <p:blipFill>
          <a:blip r:embed="rId2"/>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453951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DE4A2-6B2A-418C-E2E2-545B174937AE}"/>
              </a:ext>
            </a:extLst>
          </p:cNvPr>
          <p:cNvSpPr>
            <a:spLocks noGrp="1"/>
          </p:cNvSpPr>
          <p:nvPr>
            <p:ph type="title"/>
          </p:nvPr>
        </p:nvSpPr>
        <p:spPr/>
        <p:txBody>
          <a:bodyPr>
            <a:normAutofit fontScale="90000"/>
          </a:bodyPr>
          <a:lstStyle/>
          <a:p>
            <a:r>
              <a:rPr lang="en-US" dirty="0"/>
              <a:t>Fundraising is central to ministry</a:t>
            </a:r>
          </a:p>
        </p:txBody>
      </p:sp>
      <p:sp>
        <p:nvSpPr>
          <p:cNvPr id="3" name="Content Placeholder 2">
            <a:extLst>
              <a:ext uri="{FF2B5EF4-FFF2-40B4-BE49-F238E27FC236}">
                <a16:creationId xmlns:a16="http://schemas.microsoft.com/office/drawing/2014/main" id="{7B340592-3A0D-B525-F1FD-7E01DD9E8450}"/>
              </a:ext>
            </a:extLst>
          </p:cNvPr>
          <p:cNvSpPr>
            <a:spLocks noGrp="1"/>
          </p:cNvSpPr>
          <p:nvPr>
            <p:ph sz="quarter" idx="14"/>
          </p:nvPr>
        </p:nvSpPr>
        <p:spPr/>
        <p:txBody>
          <a:bodyPr/>
          <a:lstStyle/>
          <a:p>
            <a:r>
              <a:rPr lang="en-US" dirty="0"/>
              <a:t>“For God is the one who provides…Yes, you will be enriched in every way so that you can always be generous. And when we take your gifts to those who need them, they will thank God. So two good things will result from this ministry of giving – the needs of the believers in Jerusalem will be met, and they will joyfully express thanks to God. As a result of your ministry, they will give glory to God. For your generosity to them and to all believers will prove that you are obedient to the Good News of Jesus Christ. And they will pray for you with deep affection because of the overflowing grace God has given to you. Thank God for this gift too wonderful for words.” 2 Corinthians 9:10-15</a:t>
            </a:r>
          </a:p>
        </p:txBody>
      </p:sp>
      <p:sp>
        <p:nvSpPr>
          <p:cNvPr id="4" name="Footer Placeholder 3">
            <a:extLst>
              <a:ext uri="{FF2B5EF4-FFF2-40B4-BE49-F238E27FC236}">
                <a16:creationId xmlns:a16="http://schemas.microsoft.com/office/drawing/2014/main" id="{EDE561C5-EB89-0261-2556-F07ADA04511C}"/>
              </a:ext>
            </a:extLst>
          </p:cNvPr>
          <p:cNvSpPr>
            <a:spLocks noGrp="1"/>
          </p:cNvSpPr>
          <p:nvPr>
            <p:ph type="ftr" sz="quarter" idx="11"/>
          </p:nvPr>
        </p:nvSpPr>
        <p:spPr/>
        <p:txBody>
          <a:bodyPr/>
          <a:lstStyle/>
          <a:p>
            <a:endParaRPr lang="en-US" dirty="0">
              <a:solidFill>
                <a:prstClr val="black"/>
              </a:solidFill>
            </a:endParaRPr>
          </a:p>
        </p:txBody>
      </p:sp>
      <p:sp>
        <p:nvSpPr>
          <p:cNvPr id="5" name="Date Placeholder 4">
            <a:extLst>
              <a:ext uri="{FF2B5EF4-FFF2-40B4-BE49-F238E27FC236}">
                <a16:creationId xmlns:a16="http://schemas.microsoft.com/office/drawing/2014/main" id="{0AA0961A-7754-4E3D-90A2-2D2A7A7CFE3A}"/>
              </a:ext>
            </a:extLst>
          </p:cNvPr>
          <p:cNvSpPr>
            <a:spLocks noGrp="1"/>
          </p:cNvSpPr>
          <p:nvPr>
            <p:ph type="dt" sz="half" idx="10"/>
          </p:nvPr>
        </p:nvSpPr>
        <p:spPr/>
        <p:txBody>
          <a:bodyPr/>
          <a:lstStyle/>
          <a:p>
            <a:pPr>
              <a:defRPr/>
            </a:pPr>
            <a:endParaRPr lang="en-US" dirty="0">
              <a:solidFill>
                <a:prstClr val="black"/>
              </a:solidFill>
            </a:endParaRPr>
          </a:p>
        </p:txBody>
      </p:sp>
      <p:sp>
        <p:nvSpPr>
          <p:cNvPr id="6" name="Slide Number Placeholder 5">
            <a:extLst>
              <a:ext uri="{FF2B5EF4-FFF2-40B4-BE49-F238E27FC236}">
                <a16:creationId xmlns:a16="http://schemas.microsoft.com/office/drawing/2014/main" id="{2E1BD03C-D004-17E3-9749-6B5C50976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C1DF4E88-2AF4-C42A-AC79-F447A60E5005}"/>
              </a:ext>
            </a:extLst>
          </p:cNvPr>
          <p:cNvPicPr>
            <a:picLocks noChangeAspect="1"/>
          </p:cNvPicPr>
          <p:nvPr/>
        </p:nvPicPr>
        <p:blipFill>
          <a:blip r:embed="rId2"/>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3274761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569E3417-C771-4F3C-B4DD-356263496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0580DD05-39CD-4456-866A-CD4ADCD8F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FA0611-A694-7F62-8A92-EA9A296A928A}"/>
              </a:ext>
            </a:extLst>
          </p:cNvPr>
          <p:cNvSpPr>
            <a:spLocks noGrp="1"/>
          </p:cNvSpPr>
          <p:nvPr>
            <p:ph type="title"/>
          </p:nvPr>
        </p:nvSpPr>
        <p:spPr>
          <a:xfrm>
            <a:off x="430619" y="801445"/>
            <a:ext cx="2312582" cy="5255111"/>
          </a:xfrm>
        </p:spPr>
        <p:txBody>
          <a:bodyPr vert="horz" lIns="91440" tIns="45720" rIns="91440" bIns="45720" rtlCol="0" anchor="t">
            <a:normAutofit/>
          </a:bodyPr>
          <a:lstStyle/>
          <a:p>
            <a:r>
              <a:rPr lang="en-US" sz="2800" spc="-40">
                <a:solidFill>
                  <a:srgbClr val="FFFFFF"/>
                </a:solidFill>
              </a:rPr>
              <a:t>Questions for reflection</a:t>
            </a:r>
          </a:p>
        </p:txBody>
      </p:sp>
      <p:pic>
        <p:nvPicPr>
          <p:cNvPr id="9" name="Picture Placeholder 8" descr="A picture containing text&#10;&#10;Description automatically generated">
            <a:extLst>
              <a:ext uri="{FF2B5EF4-FFF2-40B4-BE49-F238E27FC236}">
                <a16:creationId xmlns:a16="http://schemas.microsoft.com/office/drawing/2014/main" id="{72D38AE3-1D0C-D5A8-D269-E1B99D2B4865}"/>
              </a:ext>
            </a:extLst>
          </p:cNvPr>
          <p:cNvPicPr>
            <a:picLocks noGrp="1" noChangeAspect="1"/>
          </p:cNvPicPr>
          <p:nvPr>
            <p:ph type="pic" sz="quarter" idx="13"/>
          </p:nvPr>
        </p:nvPicPr>
        <p:blipFill rotWithShape="1">
          <a:blip r:embed="rId2"/>
          <a:srcRect t="25000" b="25000"/>
          <a:stretch/>
        </p:blipFill>
        <p:spPr>
          <a:xfrm>
            <a:off x="3040641" y="10"/>
            <a:ext cx="9144000" cy="4571990"/>
          </a:xfrm>
          <a:prstGeom prst="rect">
            <a:avLst/>
          </a:prstGeom>
        </p:spPr>
      </p:pic>
      <p:sp>
        <p:nvSpPr>
          <p:cNvPr id="5" name="Content Placeholder 4">
            <a:extLst>
              <a:ext uri="{FF2B5EF4-FFF2-40B4-BE49-F238E27FC236}">
                <a16:creationId xmlns:a16="http://schemas.microsoft.com/office/drawing/2014/main" id="{DB6B5EC0-004A-A62C-66A0-22E3E0FFD661}"/>
              </a:ext>
            </a:extLst>
          </p:cNvPr>
          <p:cNvSpPr>
            <a:spLocks noGrp="1"/>
          </p:cNvSpPr>
          <p:nvPr>
            <p:ph idx="1"/>
          </p:nvPr>
        </p:nvSpPr>
        <p:spPr>
          <a:xfrm>
            <a:off x="3595396" y="4964654"/>
            <a:ext cx="7796951" cy="1255171"/>
          </a:xfrm>
        </p:spPr>
        <p:txBody>
          <a:bodyPr vert="horz" lIns="91440" tIns="45720" rIns="91440" bIns="45720" rtlCol="0">
            <a:normAutofit lnSpcReduction="10000"/>
          </a:bodyPr>
          <a:lstStyle/>
          <a:p>
            <a:pPr indent="-228600">
              <a:lnSpc>
                <a:spcPct val="100000"/>
              </a:lnSpc>
              <a:buFont typeface="Arial" panose="020B0604020202020204" pitchFamily="34" charset="0"/>
              <a:buChar char="•"/>
            </a:pPr>
            <a:r>
              <a:rPr lang="en-US" sz="2200" dirty="0"/>
              <a:t>Review the passages.</a:t>
            </a:r>
          </a:p>
          <a:p>
            <a:pPr indent="-228600">
              <a:lnSpc>
                <a:spcPct val="100000"/>
              </a:lnSpc>
              <a:buFont typeface="Arial" panose="020B0604020202020204" pitchFamily="34" charset="0"/>
              <a:buChar char="•"/>
            </a:pPr>
            <a:r>
              <a:rPr lang="en-US" sz="2200" dirty="0"/>
              <a:t>What do you think got the people of God excited about  </a:t>
            </a:r>
          </a:p>
          <a:p>
            <a:pPr>
              <a:lnSpc>
                <a:spcPct val="100000"/>
              </a:lnSpc>
            </a:pPr>
            <a:r>
              <a:rPr lang="en-US" sz="2200" dirty="0"/>
              <a:t>   giving?</a:t>
            </a:r>
          </a:p>
        </p:txBody>
      </p:sp>
      <p:sp>
        <p:nvSpPr>
          <p:cNvPr id="4" name="Footer Placeholder 3">
            <a:extLst>
              <a:ext uri="{FF2B5EF4-FFF2-40B4-BE49-F238E27FC236}">
                <a16:creationId xmlns:a16="http://schemas.microsoft.com/office/drawing/2014/main" id="{D4B20E8B-8620-137A-391F-1F3960C00E06}"/>
              </a:ext>
            </a:extLst>
          </p:cNvPr>
          <p:cNvSpPr>
            <a:spLocks noGrp="1"/>
          </p:cNvSpPr>
          <p:nvPr>
            <p:ph type="ftr" sz="quarter" idx="11"/>
          </p:nvPr>
        </p:nvSpPr>
        <p:spPr>
          <a:xfrm>
            <a:off x="201168" y="6356350"/>
            <a:ext cx="2689266" cy="365125"/>
          </a:xfrm>
        </p:spPr>
        <p:txBody>
          <a:bodyPr vert="horz" lIns="91440" tIns="45720" rIns="91440" bIns="45720" rtlCol="0" anchor="ctr">
            <a:normAutofit/>
          </a:bodyPr>
          <a:lstStyle/>
          <a:p>
            <a:pPr>
              <a:spcAft>
                <a:spcPts val="600"/>
              </a:spcAft>
            </a:pPr>
            <a:endParaRPr lang="en-US" kern="1200" dirty="0">
              <a:solidFill>
                <a:srgbClr val="FFFFFF"/>
              </a:solidFill>
              <a:effectLst>
                <a:outerShdw blurRad="38100" dist="38100" dir="2700000" algn="tl">
                  <a:srgbClr val="000000">
                    <a:alpha val="43137"/>
                  </a:srgbClr>
                </a:outerShdw>
              </a:effectLst>
              <a:latin typeface="+mn-lt"/>
              <a:ea typeface="+mn-ea"/>
              <a:cs typeface="+mn-cs"/>
            </a:endParaRPr>
          </a:p>
        </p:txBody>
      </p:sp>
      <p:sp>
        <p:nvSpPr>
          <p:cNvPr id="6" name="Date Placeholder 5">
            <a:extLst>
              <a:ext uri="{FF2B5EF4-FFF2-40B4-BE49-F238E27FC236}">
                <a16:creationId xmlns:a16="http://schemas.microsoft.com/office/drawing/2014/main" id="{9DC05584-F4CB-E3B9-0E8E-F2668F82C1A2}"/>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endParaRPr lang="en-US" dirty="0"/>
          </a:p>
        </p:txBody>
      </p:sp>
      <p:sp>
        <p:nvSpPr>
          <p:cNvPr id="7" name="Slide Number Placeholder 6">
            <a:extLst>
              <a:ext uri="{FF2B5EF4-FFF2-40B4-BE49-F238E27FC236}">
                <a16:creationId xmlns:a16="http://schemas.microsoft.com/office/drawing/2014/main" id="{2AA5399D-95BC-C76A-8965-7349B6427A10}"/>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CD6D940D-6D44-4DF9-9322-B4B11F7EDCD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8</a:t>
            </a:fld>
            <a:endParaRPr kumimoji="0" lang="en-US" b="0" i="0" u="none" strike="noStrike" cap="none" spc="0" normalizeH="0" baseline="0" noProof="0" dirty="0">
              <a:ln>
                <a:noFill/>
              </a:ln>
              <a:effectLst/>
              <a:uLnTx/>
              <a:uFillTx/>
            </a:endParaRPr>
          </a:p>
        </p:txBody>
      </p:sp>
      <p:pic>
        <p:nvPicPr>
          <p:cNvPr id="10" name="Picture 9" descr="Logo, company name&#10;&#10;Description automatically generated">
            <a:extLst>
              <a:ext uri="{FF2B5EF4-FFF2-40B4-BE49-F238E27FC236}">
                <a16:creationId xmlns:a16="http://schemas.microsoft.com/office/drawing/2014/main" id="{FE5A2ABC-92BC-8EA8-F2AD-68FB6D26CFD5}"/>
              </a:ext>
            </a:extLst>
          </p:cNvPr>
          <p:cNvPicPr>
            <a:picLocks noChangeAspect="1"/>
          </p:cNvPicPr>
          <p:nvPr/>
        </p:nvPicPr>
        <p:blipFill>
          <a:blip r:embed="rId3"/>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4224648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E2893C0A-AB3B-421A-8E3A-2E6AB9DDB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7380F2-7498-405F-B652-B2624F9BC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674EDAEC-43FC-AA38-0266-C84ABE8021A0}"/>
              </a:ext>
            </a:extLst>
          </p:cNvPr>
          <p:cNvSpPr>
            <a:spLocks noGrp="1"/>
          </p:cNvSpPr>
          <p:nvPr>
            <p:ph type="title"/>
          </p:nvPr>
        </p:nvSpPr>
        <p:spPr>
          <a:xfrm>
            <a:off x="649045" y="753035"/>
            <a:ext cx="6650915" cy="3780865"/>
          </a:xfrm>
        </p:spPr>
        <p:txBody>
          <a:bodyPr vert="horz" lIns="91440" tIns="45720" rIns="91440" bIns="45720" rtlCol="0" anchor="t">
            <a:normAutofit/>
          </a:bodyPr>
          <a:lstStyle/>
          <a:p>
            <a:pPr>
              <a:lnSpc>
                <a:spcPct val="90000"/>
              </a:lnSpc>
            </a:pPr>
            <a:r>
              <a:rPr lang="en-US" sz="8800" spc="-40" dirty="0">
                <a:solidFill>
                  <a:srgbClr val="FFFFFF"/>
                </a:solidFill>
              </a:rPr>
              <a:t>Why didn’t this appeal work?</a:t>
            </a:r>
          </a:p>
        </p:txBody>
      </p:sp>
      <p:sp>
        <p:nvSpPr>
          <p:cNvPr id="4" name="Footer Placeholder 3">
            <a:extLst>
              <a:ext uri="{FF2B5EF4-FFF2-40B4-BE49-F238E27FC236}">
                <a16:creationId xmlns:a16="http://schemas.microsoft.com/office/drawing/2014/main" id="{3E175B29-9961-C585-551C-003E07BBDDE7}"/>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endParaRPr lang="en-US" kern="1200" dirty="0">
              <a:solidFill>
                <a:srgbClr val="FFFFFF"/>
              </a:solidFill>
              <a:latin typeface="+mn-lt"/>
              <a:ea typeface="+mn-ea"/>
              <a:cs typeface="+mn-cs"/>
            </a:endParaRPr>
          </a:p>
        </p:txBody>
      </p:sp>
      <p:pic>
        <p:nvPicPr>
          <p:cNvPr id="8" name="Content Placeholder 7" descr="A picture containing website&#10;&#10;Description automatically generated">
            <a:extLst>
              <a:ext uri="{FF2B5EF4-FFF2-40B4-BE49-F238E27FC236}">
                <a16:creationId xmlns:a16="http://schemas.microsoft.com/office/drawing/2014/main" id="{34ACBF61-637F-EA0B-EA2D-F41D8B557A4C}"/>
              </a:ext>
            </a:extLst>
          </p:cNvPr>
          <p:cNvPicPr>
            <a:picLocks noGrp="1" noChangeAspect="1"/>
          </p:cNvPicPr>
          <p:nvPr>
            <p:ph sz="quarter" idx="14"/>
          </p:nvPr>
        </p:nvPicPr>
        <p:blipFill>
          <a:blip r:embed="rId2"/>
          <a:stretch>
            <a:fillRect/>
          </a:stretch>
        </p:blipFill>
        <p:spPr>
          <a:xfrm>
            <a:off x="8534071" y="421640"/>
            <a:ext cx="3219580" cy="5934710"/>
          </a:xfrm>
          <a:prstGeom prst="rect">
            <a:avLst/>
          </a:prstGeom>
        </p:spPr>
      </p:pic>
      <p:sp>
        <p:nvSpPr>
          <p:cNvPr id="5" name="Date Placeholder 4">
            <a:extLst>
              <a:ext uri="{FF2B5EF4-FFF2-40B4-BE49-F238E27FC236}">
                <a16:creationId xmlns:a16="http://schemas.microsoft.com/office/drawing/2014/main" id="{6A4E7AC4-2D8C-C22C-D8C1-AC5E1FA4AA84}"/>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endParaRPr lang="en-US" dirty="0"/>
          </a:p>
        </p:txBody>
      </p:sp>
      <p:sp>
        <p:nvSpPr>
          <p:cNvPr id="6" name="Slide Number Placeholder 5">
            <a:extLst>
              <a:ext uri="{FF2B5EF4-FFF2-40B4-BE49-F238E27FC236}">
                <a16:creationId xmlns:a16="http://schemas.microsoft.com/office/drawing/2014/main" id="{57D9D4F4-475C-AB2D-CFBE-96EDFFFC1D36}"/>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a:ln>
                  <a:noFill/>
                </a:ln>
                <a:effectLst/>
                <a:uLnTx/>
                <a:uFillTx/>
              </a:rPr>
              <a:pPr marR="0" lvl="0" indent="0" fontAlgn="auto">
                <a:spcBef>
                  <a:spcPts val="0"/>
                </a:spcBef>
                <a:spcAft>
                  <a:spcPts val="600"/>
                </a:spcAft>
                <a:buClrTx/>
                <a:buSzTx/>
                <a:buFontTx/>
                <a:buNone/>
                <a:tabLst/>
                <a:defRPr/>
              </a:pPr>
              <a:t>9</a:t>
            </a:fld>
            <a:endParaRPr kumimoji="0" lang="en-US" b="0" i="0" u="none" strike="noStrike" cap="none" spc="0" normalizeH="0" baseline="0" noProof="0">
              <a:ln>
                <a:noFill/>
              </a:ln>
              <a:effectLst/>
              <a:uLnTx/>
              <a:uFillTx/>
            </a:endParaRPr>
          </a:p>
        </p:txBody>
      </p:sp>
      <p:sp>
        <p:nvSpPr>
          <p:cNvPr id="9" name="TextBox 8">
            <a:extLst>
              <a:ext uri="{FF2B5EF4-FFF2-40B4-BE49-F238E27FC236}">
                <a16:creationId xmlns:a16="http://schemas.microsoft.com/office/drawing/2014/main" id="{544723D8-B68F-EB7E-E3CF-1E681F5E75A5}"/>
              </a:ext>
            </a:extLst>
          </p:cNvPr>
          <p:cNvSpPr txBox="1"/>
          <p:nvPr/>
        </p:nvSpPr>
        <p:spPr>
          <a:xfrm>
            <a:off x="548640" y="4754880"/>
            <a:ext cx="6464808" cy="646331"/>
          </a:xfrm>
          <a:prstGeom prst="rect">
            <a:avLst/>
          </a:prstGeom>
          <a:noFill/>
        </p:spPr>
        <p:txBody>
          <a:bodyPr wrap="square" rtlCol="0">
            <a:spAutoFit/>
          </a:bodyPr>
          <a:lstStyle/>
          <a:p>
            <a:r>
              <a:rPr lang="en-US" dirty="0">
                <a:solidFill>
                  <a:schemeClr val="bg1"/>
                </a:solidFill>
              </a:rPr>
              <a:t>“Preserve a remarkable 20</a:t>
            </a:r>
            <a:r>
              <a:rPr lang="en-US" baseline="30000" dirty="0">
                <a:solidFill>
                  <a:schemeClr val="bg1"/>
                </a:solidFill>
              </a:rPr>
              <a:t>th</a:t>
            </a:r>
            <a:r>
              <a:rPr lang="en-US" dirty="0">
                <a:solidFill>
                  <a:schemeClr val="bg1"/>
                </a:solidFill>
              </a:rPr>
              <a:t> Century protestant church designed by Leon </a:t>
            </a:r>
            <a:r>
              <a:rPr lang="en-US" dirty="0" err="1">
                <a:solidFill>
                  <a:schemeClr val="bg1"/>
                </a:solidFill>
              </a:rPr>
              <a:t>Daures</a:t>
            </a:r>
            <a:r>
              <a:rPr lang="en-US" dirty="0">
                <a:solidFill>
                  <a:schemeClr val="bg1"/>
                </a:solidFill>
              </a:rPr>
              <a:t>.” </a:t>
            </a:r>
          </a:p>
        </p:txBody>
      </p:sp>
      <p:pic>
        <p:nvPicPr>
          <p:cNvPr id="10" name="Picture 9" descr="Logo, company name&#10;&#10;Description automatically generated">
            <a:extLst>
              <a:ext uri="{FF2B5EF4-FFF2-40B4-BE49-F238E27FC236}">
                <a16:creationId xmlns:a16="http://schemas.microsoft.com/office/drawing/2014/main" id="{92C3FF94-E4E0-6F10-7E71-10D3FD87900D}"/>
              </a:ext>
            </a:extLst>
          </p:cNvPr>
          <p:cNvPicPr>
            <a:picLocks noChangeAspect="1"/>
          </p:cNvPicPr>
          <p:nvPr/>
        </p:nvPicPr>
        <p:blipFill>
          <a:blip r:embed="rId3"/>
          <a:stretch>
            <a:fillRect/>
          </a:stretch>
        </p:blipFill>
        <p:spPr>
          <a:xfrm>
            <a:off x="11594004" y="6065600"/>
            <a:ext cx="597996" cy="697263"/>
          </a:xfrm>
          <a:prstGeom prst="rect">
            <a:avLst/>
          </a:prstGeom>
        </p:spPr>
      </p:pic>
    </p:spTree>
    <p:extLst>
      <p:ext uri="{BB962C8B-B14F-4D97-AF65-F5344CB8AC3E}">
        <p14:creationId xmlns:p14="http://schemas.microsoft.com/office/powerpoint/2010/main" val="2839210372"/>
      </p:ext>
    </p:extLst>
  </p:cSld>
  <p:clrMapOvr>
    <a:masterClrMapping/>
  </p:clrMapOvr>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aead8993-b1ce-42d2-bea9-d291a882991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53E99B29BE9F4597945B42E6191939" ma:contentTypeVersion="4" ma:contentTypeDescription="Create a new document." ma:contentTypeScope="" ma:versionID="1d484b2222b035bedffee72a2de6b98a">
  <xsd:schema xmlns:xsd="http://www.w3.org/2001/XMLSchema" xmlns:xs="http://www.w3.org/2001/XMLSchema" xmlns:p="http://schemas.microsoft.com/office/2006/metadata/properties" xmlns:ns3="aead8993-b1ce-42d2-bea9-d291a8829915" targetNamespace="http://schemas.microsoft.com/office/2006/metadata/properties" ma:root="true" ma:fieldsID="b722d09955faf7458335eead62bbeb49" ns3:_="">
    <xsd:import namespace="aead8993-b1ce-42d2-bea9-d291a882991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ad8993-b1ce-42d2-bea9-d291a88299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CCB28C-7D26-4A36-9CFC-D739C28F3D18}">
  <ds:schemaRefs>
    <ds:schemaRef ds:uri="http://schemas.microsoft.com/sharepoint/v3/contenttype/forms"/>
  </ds:schemaRefs>
</ds:datastoreItem>
</file>

<file path=customXml/itemProps2.xml><?xml version="1.0" encoding="utf-8"?>
<ds:datastoreItem xmlns:ds="http://schemas.openxmlformats.org/officeDocument/2006/customXml" ds:itemID="{08757C30-AE9A-4680-90EB-19D282EC2B7C}">
  <ds:schemaRefs>
    <ds:schemaRef ds:uri="http://purl.org/dc/dcmitype/"/>
    <ds:schemaRef ds:uri="aead8993-b1ce-42d2-bea9-d291a8829915"/>
    <ds:schemaRef ds:uri="http://schemas.openxmlformats.org/package/2006/metadata/core-properties"/>
    <ds:schemaRef ds:uri="http://purl.org/dc/terms/"/>
    <ds:schemaRef ds:uri="http://purl.org/dc/elements/1.1/"/>
    <ds:schemaRef ds:uri="http://www.w3.org/XML/1998/namespace"/>
    <ds:schemaRef ds:uri="http://schemas.microsoft.com/office/2006/metadata/properties"/>
    <ds:schemaRef ds:uri="http://schemas.microsoft.com/office/2006/documentManagement/types"/>
    <ds:schemaRef ds:uri="http://schemas.microsoft.com/office/infopath/2007/PartnerControls"/>
  </ds:schemaRefs>
</ds:datastoreItem>
</file>

<file path=customXml/itemProps3.xml><?xml version="1.0" encoding="utf-8"?>
<ds:datastoreItem xmlns:ds="http://schemas.openxmlformats.org/officeDocument/2006/customXml" ds:itemID="{341E8C47-D04E-4AC6-9534-12BD453A8E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ad8993-b1ce-42d2-bea9-d291a88299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{87F69EB5-10EC-446F-8782-07B2860DA9CC}tf89117832_win32</Template>
  <TotalTime>1710</TotalTime>
  <Words>1169</Words>
  <Application>Microsoft Office PowerPoint</Application>
  <PresentationFormat>Widescreen</PresentationFormat>
  <Paragraphs>92</Paragraphs>
  <Slides>19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Avenir Next LT Pro</vt:lpstr>
      <vt:lpstr>Calibri</vt:lpstr>
      <vt:lpstr>inherit</vt:lpstr>
      <vt:lpstr>Open Sans</vt:lpstr>
      <vt:lpstr>ColorBlockVTI</vt:lpstr>
      <vt:lpstr>The Role of Vision in Raising Funds</vt:lpstr>
      <vt:lpstr>Three Part Series on Vision</vt:lpstr>
      <vt:lpstr>Who is in the room</vt:lpstr>
      <vt:lpstr>Principles</vt:lpstr>
      <vt:lpstr>Fundraising is central to Ministry</vt:lpstr>
      <vt:lpstr>Fundraising is central to ministry</vt:lpstr>
      <vt:lpstr>Fundraising is central to ministry</vt:lpstr>
      <vt:lpstr>Questions for reflection</vt:lpstr>
      <vt:lpstr>Why didn’t this appeal work?</vt:lpstr>
      <vt:lpstr>You aren’t just fundraising; you are giving people a chance to participate in God’s dream. </vt:lpstr>
      <vt:lpstr>What is God’s dream?</vt:lpstr>
      <vt:lpstr>Verses that point to God’s dream</vt:lpstr>
      <vt:lpstr>In order to do the work of fundraising, we need to  create a vision that points towards God’s dream.</vt:lpstr>
      <vt:lpstr>What is a vision?  “A vision is a clear mental picture of a preferable future (God’s dream) discerned through the leading of the  Holy Spirit.”  David Moody</vt:lpstr>
      <vt:lpstr>                              Vision      </vt:lpstr>
      <vt:lpstr>Examples of Vision Statements</vt:lpstr>
      <vt:lpstr>Homework</vt:lpstr>
      <vt:lpstr>Key take 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Vision</dc:title>
  <dc:creator>Jennifer de Combe</dc:creator>
  <cp:lastModifiedBy>Jennifer de Combe</cp:lastModifiedBy>
  <cp:revision>5</cp:revision>
  <dcterms:created xsi:type="dcterms:W3CDTF">2023-03-09T08:29:57Z</dcterms:created>
  <dcterms:modified xsi:type="dcterms:W3CDTF">2023-03-13T13:49:35Z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0x0101003753E99B29BE9F4597945B42E6191939</vt:lpwstr>
  </property>
</Properties>
</file>