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ls" ContentType="application/vnd.ms-exce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201" strictFirstAndLastChars="0" embedTrueTypeFonts="1">
  <p:sldMasterIdLst>
    <p:sldMasterId id="2147483648" r:id="rId1"/>
  </p:sldMasterIdLst>
  <p:notesMasterIdLst>
    <p:notesMasterId r:id="rId60"/>
  </p:notesMasterIdLst>
  <p:sldIdLst>
    <p:sldId id="513" r:id="rId2"/>
    <p:sldId id="635" r:id="rId3"/>
    <p:sldId id="704" r:id="rId4"/>
    <p:sldId id="651" r:id="rId5"/>
    <p:sldId id="598" r:id="rId6"/>
    <p:sldId id="1812" r:id="rId7"/>
    <p:sldId id="722" r:id="rId8"/>
    <p:sldId id="1785" r:id="rId9"/>
    <p:sldId id="1793" r:id="rId10"/>
    <p:sldId id="1755" r:id="rId11"/>
    <p:sldId id="1692" r:id="rId12"/>
    <p:sldId id="1695" r:id="rId13"/>
    <p:sldId id="1794" r:id="rId14"/>
    <p:sldId id="1742" r:id="rId15"/>
    <p:sldId id="1745" r:id="rId16"/>
    <p:sldId id="1697" r:id="rId17"/>
    <p:sldId id="1795" r:id="rId18"/>
    <p:sldId id="1701" r:id="rId19"/>
    <p:sldId id="1724" r:id="rId20"/>
    <p:sldId id="1725" r:id="rId21"/>
    <p:sldId id="1776" r:id="rId22"/>
    <p:sldId id="1787" r:id="rId23"/>
    <p:sldId id="1757" r:id="rId24"/>
    <p:sldId id="1800" r:id="rId25"/>
    <p:sldId id="1727" r:id="rId26"/>
    <p:sldId id="1798" r:id="rId27"/>
    <p:sldId id="1799" r:id="rId28"/>
    <p:sldId id="1802" r:id="rId29"/>
    <p:sldId id="1753" r:id="rId30"/>
    <p:sldId id="1796" r:id="rId31"/>
    <p:sldId id="1754" r:id="rId32"/>
    <p:sldId id="1759" r:id="rId33"/>
    <p:sldId id="1803" r:id="rId34"/>
    <p:sldId id="1804" r:id="rId35"/>
    <p:sldId id="1805" r:id="rId36"/>
    <p:sldId id="1806" r:id="rId37"/>
    <p:sldId id="1778" r:id="rId38"/>
    <p:sldId id="1731" r:id="rId39"/>
    <p:sldId id="1789" r:id="rId40"/>
    <p:sldId id="1756" r:id="rId41"/>
    <p:sldId id="1801" r:id="rId42"/>
    <p:sldId id="1808" r:id="rId43"/>
    <p:sldId id="1734" r:id="rId44"/>
    <p:sldId id="1809" r:id="rId45"/>
    <p:sldId id="1735" r:id="rId46"/>
    <p:sldId id="1736" r:id="rId47"/>
    <p:sldId id="1761" r:id="rId48"/>
    <p:sldId id="1739" r:id="rId49"/>
    <p:sldId id="1810" r:id="rId50"/>
    <p:sldId id="1763" r:id="rId51"/>
    <p:sldId id="546" r:id="rId52"/>
    <p:sldId id="1771" r:id="rId53"/>
    <p:sldId id="1772" r:id="rId54"/>
    <p:sldId id="619" r:id="rId55"/>
    <p:sldId id="336" r:id="rId56"/>
    <p:sldId id="737" r:id="rId57"/>
    <p:sldId id="1769" r:id="rId58"/>
    <p:sldId id="1811" r:id="rId59"/>
  </p:sldIdLst>
  <p:sldSz cx="12192000" cy="6858000"/>
  <p:notesSz cx="6858000" cy="9144000"/>
  <p:embeddedFontLst>
    <p:embeddedFont>
      <p:font typeface="Roboto" panose="02000000000000000000" pitchFamily="2" charset="0"/>
      <p:regular r:id="rId61"/>
      <p:bold r:id="rId62"/>
      <p:italic r:id="rId63"/>
      <p:boldItalic r:id="rId64"/>
    </p:embeddedFont>
    <p:embeddedFont>
      <p:font typeface="Roboto Light" panose="02000000000000000000" pitchFamily="2" charset="0"/>
      <p:regular r:id="rId65"/>
      <p:italic r:id="rId66"/>
    </p:embeddedFont>
    <p:embeddedFont>
      <p:font typeface="Roboto Medium" panose="02000000000000000000" pitchFamily="2" charset="0"/>
      <p:regular r:id="rId67"/>
      <p:italic r:id="rId68"/>
    </p:embeddedFont>
    <p:embeddedFont>
      <p:font typeface="Roboto Slab" pitchFamily="2" charset="0"/>
      <p:regular r:id="rId69"/>
      <p:bold r:id="rId70"/>
    </p:embeddedFont>
    <p:embeddedFont>
      <p:font typeface="Roboto Slab Medium" pitchFamily="2" charset="0"/>
      <p:regular r:id="rId71"/>
      <p:bold r:id="rId72"/>
    </p:embeddedFont>
    <p:embeddedFont>
      <p:font typeface="Roboto Slab Thin" pitchFamily="2" charset="0"/>
      <p:regular r:id="rId73"/>
    </p:embeddedFont>
  </p:embeddedFontLst>
  <p:custDataLst>
    <p:tags r:id="rId7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510325D-B014-2024-97D8-B9BB0ABCE662}" name="Karen Plater" initials="KP" userId="S::Kplater@presbyterian.ca::7c2870e0-4ce3-4b33-8061-6cc0cb8696a4" providerId="AD"/>
  <p188:author id="{EC1E58DE-55CB-4319-84E1-34F9E19D689A}" name="James MacDonald" initials="JM" userId="S::jim.macdonald@mail.utoronto.ca::1d96890c-61b1-4631-9c6d-6ab4724d108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aren Plater" initials="KP" lastIdx="8" clrIdx="0">
    <p:extLst>
      <p:ext uri="{19B8F6BF-5375-455C-9EA6-DF929625EA0E}">
        <p15:presenceInfo xmlns:p15="http://schemas.microsoft.com/office/powerpoint/2012/main" userId="S::Kplater@presbyterian.ca::7c2870e0-4ce3-4b33-8061-6cc0cb8696a4" providerId="AD"/>
      </p:ext>
    </p:extLst>
  </p:cmAuthor>
  <p:cmAuthor id="2" name="Jim MacDonald" initials="JM" lastIdx="2" clrIdx="1">
    <p:extLst>
      <p:ext uri="{19B8F6BF-5375-455C-9EA6-DF929625EA0E}">
        <p15:presenceInfo xmlns:p15="http://schemas.microsoft.com/office/powerpoint/2012/main" userId="S::JMacDonald@presbyterian.ca::54905850-a2d6-495b-8386-4451d61af2fa" providerId="AD"/>
      </p:ext>
    </p:extLst>
  </p:cmAuthor>
  <p:cmAuthor id="3" name="James MacDonald" initials="JM" lastIdx="50" clrIdx="2">
    <p:extLst>
      <p:ext uri="{19B8F6BF-5375-455C-9EA6-DF929625EA0E}">
        <p15:presenceInfo xmlns:p15="http://schemas.microsoft.com/office/powerpoint/2012/main" userId="S::jim.macdonald@mail.utoronto.ca::1d96890c-61b1-4631-9c6d-6ab4724d108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1F2B"/>
    <a:srgbClr val="6D8ABF"/>
    <a:srgbClr val="6682B3"/>
    <a:srgbClr val="2D5EB3"/>
    <a:srgbClr val="1E3C70"/>
    <a:srgbClr val="FFF9EB"/>
    <a:srgbClr val="F5F5F5"/>
    <a:srgbClr val="FFFFFF"/>
    <a:srgbClr val="F2F2F2"/>
    <a:srgbClr val="E9EA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6092" autoAdjust="0"/>
    <p:restoredTop sz="84010" autoAdjust="0"/>
  </p:normalViewPr>
  <p:slideViewPr>
    <p:cSldViewPr snapToGrid="0">
      <p:cViewPr varScale="1">
        <p:scale>
          <a:sx n="58" d="100"/>
          <a:sy n="58" d="100"/>
        </p:scale>
        <p:origin x="276" y="68"/>
      </p:cViewPr>
      <p:guideLst/>
    </p:cSldViewPr>
  </p:slideViewPr>
  <p:outlineViewPr>
    <p:cViewPr>
      <p:scale>
        <a:sx n="33" d="100"/>
        <a:sy n="33" d="100"/>
      </p:scale>
      <p:origin x="0" y="-9432"/>
    </p:cViewPr>
  </p:outlineViewPr>
  <p:notesTextViewPr>
    <p:cViewPr>
      <p:scale>
        <a:sx n="1" d="1"/>
        <a:sy n="1" d="1"/>
      </p:scale>
      <p:origin x="0" y="0"/>
    </p:cViewPr>
  </p:notesTextViewPr>
  <p:sorterViewPr>
    <p:cViewPr varScale="1">
      <p:scale>
        <a:sx n="1" d="1"/>
        <a:sy n="1" d="1"/>
      </p:scale>
      <p:origin x="0" y="-23088"/>
    </p:cViewPr>
  </p:sorterViewPr>
  <p:notesViewPr>
    <p:cSldViewPr snapToGrid="0">
      <p:cViewPr>
        <p:scale>
          <a:sx n="121" d="100"/>
          <a:sy n="121" d="100"/>
        </p:scale>
        <p:origin x="3384" y="-122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3.fntdata"/><Relationship Id="rId68" Type="http://schemas.openxmlformats.org/officeDocument/2006/relationships/font" Target="fonts/font8.fntdata"/><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6.fntdata"/><Relationship Id="rId74" Type="http://schemas.openxmlformats.org/officeDocument/2006/relationships/tags" Target="tags/tag1.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font" Target="fonts/font1.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4.fntdata"/><Relationship Id="rId69" Type="http://schemas.openxmlformats.org/officeDocument/2006/relationships/font" Target="fonts/font9.fntdata"/><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2.fntdata"/><Relationship Id="rId80" Type="http://schemas.microsoft.com/office/2018/10/relationships/authors" Targe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2.fntdata"/><Relationship Id="rId70" Type="http://schemas.openxmlformats.org/officeDocument/2006/relationships/font" Target="fonts/font10.fntdata"/><Relationship Id="rId75"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font" Target="fonts/font5.fntdata"/><Relationship Id="rId73" Type="http://schemas.openxmlformats.org/officeDocument/2006/relationships/font" Target="fonts/font13.fntdata"/><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font" Target="fonts/font11.fntdata"/><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Roboto" panose="02000000000000000000" pitchFamily="2"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Roboto" panose="02000000000000000000" pitchFamily="2" charset="0"/>
              </a:defRPr>
            </a:lvl1pPr>
          </a:lstStyle>
          <a:p>
            <a:fld id="{80FEF6E0-AF7B-4A31-B55C-60D3C091A0CF}" type="datetimeFigureOut">
              <a:rPr lang="en-US" smtClean="0"/>
              <a:pPr/>
              <a:t>3/21/2024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Roboto" panose="02000000000000000000" pitchFamily="2"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Roboto" panose="02000000000000000000" pitchFamily="2" charset="0"/>
              </a:defRPr>
            </a:lvl1pPr>
          </a:lstStyle>
          <a:p>
            <a:fld id="{130410C0-0AE4-40F4-AF1C-6B64288FA5B0}" type="slidenum">
              <a:rPr lang="en-US" smtClean="0"/>
              <a:pPr/>
              <a:t>‹#›</a:t>
            </a:fld>
            <a:endParaRPr lang="en-US" dirty="0"/>
          </a:p>
        </p:txBody>
      </p:sp>
    </p:spTree>
    <p:extLst>
      <p:ext uri="{BB962C8B-B14F-4D97-AF65-F5344CB8AC3E}">
        <p14:creationId xmlns:p14="http://schemas.microsoft.com/office/powerpoint/2010/main" val="2614566411"/>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Roboto" panose="02000000000000000000" pitchFamily="2" charset="0"/>
        <a:ea typeface="+mn-ea"/>
        <a:cs typeface="+mn-cs"/>
      </a:defRPr>
    </a:lvl1pPr>
    <a:lvl2pPr marL="457200" algn="l" defTabSz="914400" rtl="0" eaLnBrk="1" latinLnBrk="0" hangingPunct="1">
      <a:defRPr sz="1200" b="0" i="0" kern="1200">
        <a:solidFill>
          <a:schemeClr val="tx1"/>
        </a:solidFill>
        <a:latin typeface="Roboto" panose="02000000000000000000" pitchFamily="2" charset="0"/>
        <a:ea typeface="+mn-ea"/>
        <a:cs typeface="+mn-cs"/>
      </a:defRPr>
    </a:lvl2pPr>
    <a:lvl3pPr marL="914400" algn="l" defTabSz="914400" rtl="0" eaLnBrk="1" latinLnBrk="0" hangingPunct="1">
      <a:defRPr sz="1200" b="0" i="0" kern="1200">
        <a:solidFill>
          <a:schemeClr val="tx1"/>
        </a:solidFill>
        <a:latin typeface="Roboto" panose="02000000000000000000" pitchFamily="2" charset="0"/>
        <a:ea typeface="+mn-ea"/>
        <a:cs typeface="+mn-cs"/>
      </a:defRPr>
    </a:lvl3pPr>
    <a:lvl4pPr marL="1371600" algn="l" defTabSz="914400" rtl="0" eaLnBrk="1" latinLnBrk="0" hangingPunct="1">
      <a:defRPr sz="1200" b="0" i="0" kern="1200">
        <a:solidFill>
          <a:schemeClr val="tx1"/>
        </a:solidFill>
        <a:latin typeface="Roboto" panose="02000000000000000000" pitchFamily="2" charset="0"/>
        <a:ea typeface="+mn-ea"/>
        <a:cs typeface="+mn-cs"/>
      </a:defRPr>
    </a:lvl4pPr>
    <a:lvl5pPr marL="1828800" algn="l" defTabSz="914400" rtl="0" eaLnBrk="1" latinLnBrk="0" hangingPunct="1">
      <a:defRPr sz="1200" b="0" i="0" kern="1200">
        <a:solidFill>
          <a:schemeClr val="tx1"/>
        </a:solidFill>
        <a:latin typeface="Roboto" panose="02000000000000000000"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presbyterian.ca/finance"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So let us begin to explore different ways we report and communicate finances. </a:t>
            </a:r>
          </a:p>
        </p:txBody>
      </p:sp>
      <p:sp>
        <p:nvSpPr>
          <p:cNvPr id="4" name="Slide Number Placeholder 3"/>
          <p:cNvSpPr>
            <a:spLocks noGrp="1"/>
          </p:cNvSpPr>
          <p:nvPr>
            <p:ph type="sldNum" sz="quarter" idx="5"/>
          </p:nvPr>
        </p:nvSpPr>
        <p:spPr/>
        <p:txBody>
          <a:bodyPr/>
          <a:lstStyle/>
          <a:p>
            <a:fld id="{130410C0-0AE4-40F4-AF1C-6B64288FA5B0}" type="slidenum">
              <a:rPr lang="en-US" smtClean="0"/>
              <a:t>201</a:t>
            </a:fld>
            <a:endParaRPr lang="en-US"/>
          </a:p>
        </p:txBody>
      </p:sp>
    </p:spTree>
    <p:extLst>
      <p:ext uri="{BB962C8B-B14F-4D97-AF65-F5344CB8AC3E}">
        <p14:creationId xmlns:p14="http://schemas.microsoft.com/office/powerpoint/2010/main" val="7543322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PDF form comes with a guide that contains detailed instructions on how to complete each line.  We’ll cover the changes for this year during this webinar, and you can also double check the updated guide to make sure that the question being asked isn’t different this year.</a:t>
            </a:r>
          </a:p>
        </p:txBody>
      </p:sp>
      <p:sp>
        <p:nvSpPr>
          <p:cNvPr id="4" name="Slide Number Placeholder 3"/>
          <p:cNvSpPr>
            <a:spLocks noGrp="1"/>
          </p:cNvSpPr>
          <p:nvPr>
            <p:ph type="sldNum" sz="quarter" idx="5"/>
          </p:nvPr>
        </p:nvSpPr>
        <p:spPr/>
        <p:txBody>
          <a:bodyPr/>
          <a:lstStyle/>
          <a:p>
            <a:fld id="{130410C0-0AE4-40F4-AF1C-6B64288FA5B0}" type="slidenum">
              <a:rPr lang="en-US" smtClean="0"/>
              <a:t>210</a:t>
            </a:fld>
            <a:endParaRPr lang="en-US"/>
          </a:p>
        </p:txBody>
      </p:sp>
    </p:spTree>
    <p:extLst>
      <p:ext uri="{BB962C8B-B14F-4D97-AF65-F5344CB8AC3E}">
        <p14:creationId xmlns:p14="http://schemas.microsoft.com/office/powerpoint/2010/main" val="33349680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284663"/>
          </a:xfrm>
        </p:spPr>
        <p:txBody>
          <a:bodyPr/>
          <a:lstStyle/>
          <a:p>
            <a:pPr>
              <a:spcAft>
                <a:spcPts val="600"/>
              </a:spcAft>
            </a:pPr>
            <a:r>
              <a:rPr lang="en-CA" sz="1400" dirty="0"/>
              <a:t>A few years ago, congregations began to fill out the statistical report electronically. This helps us to keep costs of entering the data needed for the Acts &amp; Proceedings low. </a:t>
            </a:r>
          </a:p>
          <a:p>
            <a:pPr>
              <a:spcAft>
                <a:spcPts val="600"/>
              </a:spcAft>
            </a:pPr>
            <a:r>
              <a:rPr lang="en-CA" sz="1400" dirty="0"/>
              <a:t>For importing data, the most effective form is the online form as there have been numerous challenges with the auto-calculations on the pdf forms depending on the type of computer or browser used. Sometimes the calculation codes can be overwritten, or the data doesn’t import well, which can lead to errors. If possible, please submit via the online form, otherwise follow the pdf instructions very carefully to minimize errors. </a:t>
            </a:r>
          </a:p>
          <a:p>
            <a:pPr>
              <a:spcAft>
                <a:spcPts val="600"/>
              </a:spcAft>
            </a:pPr>
            <a:r>
              <a:rPr lang="en-CA" sz="1400" dirty="0"/>
              <a:t>To use the online form </a:t>
            </a:r>
          </a:p>
          <a:p>
            <a:pPr>
              <a:spcAft>
                <a:spcPts val="600"/>
              </a:spcAft>
            </a:pPr>
            <a:r>
              <a:rPr lang="en-CA" sz="1400" dirty="0"/>
              <a:t>Gather your information using the pdf form and then enter the data at </a:t>
            </a:r>
            <a:r>
              <a:rPr lang="en-CA" sz="1400" dirty="0" err="1"/>
              <a:t>presbyterian.ca</a:t>
            </a:r>
            <a:r>
              <a:rPr lang="en-CA" sz="1400" dirty="0"/>
              <a:t>/stat-report. </a:t>
            </a:r>
          </a:p>
          <a:p>
            <a:pPr marL="228600" indent="-228600">
              <a:spcAft>
                <a:spcPts val="600"/>
              </a:spcAft>
              <a:buAutoNum type="arabicParenR"/>
            </a:pPr>
            <a:r>
              <a:rPr lang="en-CA" sz="1400" dirty="0"/>
              <a:t> Begin by entering your name and email address</a:t>
            </a:r>
          </a:p>
          <a:p>
            <a:pPr marL="228600" indent="-228600">
              <a:spcAft>
                <a:spcPts val="600"/>
              </a:spcAft>
              <a:buAutoNum type="arabicParenR"/>
            </a:pPr>
            <a:r>
              <a:rPr lang="en-CA" sz="1400" dirty="0"/>
              <a:t>Then click “Create my online stat form”</a:t>
            </a:r>
            <a:endParaRPr lang="en-US" sz="1400" dirty="0"/>
          </a:p>
        </p:txBody>
      </p:sp>
      <p:sp>
        <p:nvSpPr>
          <p:cNvPr id="4" name="Slide Number Placeholder 3"/>
          <p:cNvSpPr>
            <a:spLocks noGrp="1"/>
          </p:cNvSpPr>
          <p:nvPr>
            <p:ph type="sldNum" sz="quarter" idx="5"/>
          </p:nvPr>
        </p:nvSpPr>
        <p:spPr/>
        <p:txBody>
          <a:bodyPr/>
          <a:lstStyle/>
          <a:p>
            <a:fld id="{130410C0-0AE4-40F4-AF1C-6B64288FA5B0}" type="slidenum">
              <a:rPr lang="en-US" smtClean="0"/>
              <a:t>211</a:t>
            </a:fld>
            <a:endParaRPr lang="en-US"/>
          </a:p>
        </p:txBody>
      </p:sp>
    </p:spTree>
    <p:extLst>
      <p:ext uri="{BB962C8B-B14F-4D97-AF65-F5344CB8AC3E}">
        <p14:creationId xmlns:p14="http://schemas.microsoft.com/office/powerpoint/2010/main" val="8339345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400" dirty="0"/>
              <a:t>You’ll know it’s submitted when you see the confirmation page.</a:t>
            </a:r>
          </a:p>
          <a:p>
            <a:endParaRPr lang="en-CA" sz="1400" dirty="0"/>
          </a:p>
          <a:p>
            <a:r>
              <a:rPr lang="en-CA" sz="1400" dirty="0"/>
              <a:t>On that page, you will see a link.  </a:t>
            </a:r>
          </a:p>
          <a:p>
            <a:endParaRPr lang="en-CA" sz="1400" dirty="0"/>
          </a:p>
          <a:p>
            <a:r>
              <a:rPr lang="en-CA" sz="1400" dirty="0"/>
              <a:t>Save this link because it allows you to save the information and return to continue to fill in the form at a later date and/or share the link with another person. </a:t>
            </a:r>
          </a:p>
          <a:p>
            <a:endParaRPr lang="en-US" dirty="0"/>
          </a:p>
        </p:txBody>
      </p:sp>
      <p:sp>
        <p:nvSpPr>
          <p:cNvPr id="4" name="Slide Number Placeholder 3"/>
          <p:cNvSpPr>
            <a:spLocks noGrp="1"/>
          </p:cNvSpPr>
          <p:nvPr>
            <p:ph type="sldNum" sz="quarter" idx="5"/>
          </p:nvPr>
        </p:nvSpPr>
        <p:spPr/>
        <p:txBody>
          <a:bodyPr/>
          <a:lstStyle/>
          <a:p>
            <a:fld id="{130410C0-0AE4-40F4-AF1C-6B64288FA5B0}" type="slidenum">
              <a:rPr lang="en-US" smtClean="0"/>
              <a:t>212</a:t>
            </a:fld>
            <a:endParaRPr lang="en-US"/>
          </a:p>
        </p:txBody>
      </p:sp>
    </p:spTree>
    <p:extLst>
      <p:ext uri="{BB962C8B-B14F-4D97-AF65-F5344CB8AC3E}">
        <p14:creationId xmlns:p14="http://schemas.microsoft.com/office/powerpoint/2010/main" val="12063532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400" dirty="0"/>
              <a:t>You’ll know it’s submitted when you see the confirmation page.</a:t>
            </a:r>
          </a:p>
          <a:p>
            <a:endParaRPr lang="en-CA" sz="1400" dirty="0"/>
          </a:p>
          <a:p>
            <a:r>
              <a:rPr lang="en-CA" sz="1400" dirty="0"/>
              <a:t>On that page, you will see a link.  </a:t>
            </a:r>
          </a:p>
          <a:p>
            <a:endParaRPr lang="en-CA" sz="1400" dirty="0"/>
          </a:p>
          <a:p>
            <a:r>
              <a:rPr lang="en-CA" sz="1400" dirty="0"/>
              <a:t>Save this link because it allows you to save the information and return to continue to fill in the form at a later date and/or share the link with another person. </a:t>
            </a:r>
          </a:p>
          <a:p>
            <a:endParaRPr lang="en-US" dirty="0"/>
          </a:p>
        </p:txBody>
      </p:sp>
      <p:sp>
        <p:nvSpPr>
          <p:cNvPr id="4" name="Slide Number Placeholder 3"/>
          <p:cNvSpPr>
            <a:spLocks noGrp="1"/>
          </p:cNvSpPr>
          <p:nvPr>
            <p:ph type="sldNum" sz="quarter" idx="5"/>
          </p:nvPr>
        </p:nvSpPr>
        <p:spPr/>
        <p:txBody>
          <a:bodyPr/>
          <a:lstStyle/>
          <a:p>
            <a:fld id="{130410C0-0AE4-40F4-AF1C-6B64288FA5B0}" type="slidenum">
              <a:rPr lang="en-US" smtClean="0"/>
              <a:t>213</a:t>
            </a:fld>
            <a:endParaRPr lang="en-US"/>
          </a:p>
        </p:txBody>
      </p:sp>
    </p:spTree>
    <p:extLst>
      <p:ext uri="{BB962C8B-B14F-4D97-AF65-F5344CB8AC3E}">
        <p14:creationId xmlns:p14="http://schemas.microsoft.com/office/powerpoint/2010/main" val="8019271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400" dirty="0"/>
              <a:t>You will also receive a confirmation email, which contains that same link. Save this link because it allows you to return to continue to fill in the form at a later date, to save the information and share the link with another person. </a:t>
            </a:r>
          </a:p>
        </p:txBody>
      </p:sp>
      <p:sp>
        <p:nvSpPr>
          <p:cNvPr id="4" name="Slide Number Placeholder 3"/>
          <p:cNvSpPr>
            <a:spLocks noGrp="1"/>
          </p:cNvSpPr>
          <p:nvPr>
            <p:ph type="sldNum" sz="quarter" idx="5"/>
          </p:nvPr>
        </p:nvSpPr>
        <p:spPr/>
        <p:txBody>
          <a:bodyPr/>
          <a:lstStyle/>
          <a:p>
            <a:fld id="{130410C0-0AE4-40F4-AF1C-6B64288FA5B0}" type="slidenum">
              <a:rPr lang="en-US" smtClean="0"/>
              <a:t>214</a:t>
            </a:fld>
            <a:endParaRPr lang="en-US"/>
          </a:p>
        </p:txBody>
      </p:sp>
    </p:spTree>
    <p:extLst>
      <p:ext uri="{BB962C8B-B14F-4D97-AF65-F5344CB8AC3E}">
        <p14:creationId xmlns:p14="http://schemas.microsoft.com/office/powerpoint/2010/main" val="13254728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400" dirty="0"/>
              <a:t>Any history about the report?  </a:t>
            </a:r>
          </a:p>
          <a:p>
            <a:r>
              <a:rPr lang="en-CA" sz="1400" dirty="0"/>
              <a:t>How long the stats have been collected?  </a:t>
            </a:r>
          </a:p>
          <a:p>
            <a:r>
              <a:rPr lang="en-CA" sz="1400" dirty="0"/>
              <a:t>Changes over the years? </a:t>
            </a:r>
          </a:p>
          <a:p>
            <a:endParaRPr lang="en-CA" sz="1400" dirty="0"/>
          </a:p>
          <a:p>
            <a:endParaRPr lang="en-CA" sz="1400" dirty="0"/>
          </a:p>
        </p:txBody>
      </p:sp>
      <p:sp>
        <p:nvSpPr>
          <p:cNvPr id="4" name="Slide Number Placeholder 3"/>
          <p:cNvSpPr>
            <a:spLocks noGrp="1"/>
          </p:cNvSpPr>
          <p:nvPr>
            <p:ph type="sldNum" sz="quarter" idx="5"/>
          </p:nvPr>
        </p:nvSpPr>
        <p:spPr/>
        <p:txBody>
          <a:bodyPr/>
          <a:lstStyle/>
          <a:p>
            <a:fld id="{130410C0-0AE4-40F4-AF1C-6B64288FA5B0}" type="slidenum">
              <a:rPr lang="en-US" smtClean="0"/>
              <a:t>215</a:t>
            </a:fld>
            <a:endParaRPr lang="en-US"/>
          </a:p>
        </p:txBody>
      </p:sp>
    </p:spTree>
    <p:extLst>
      <p:ext uri="{BB962C8B-B14F-4D97-AF65-F5344CB8AC3E}">
        <p14:creationId xmlns:p14="http://schemas.microsoft.com/office/powerpoint/2010/main" val="6756750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417629"/>
          </a:xfrm>
        </p:spPr>
        <p:txBody>
          <a:bodyPr/>
          <a:lstStyle/>
          <a:p>
            <a:r>
              <a:rPr lang="en-US" dirty="0"/>
              <a:t>LINE 4	</a:t>
            </a:r>
          </a:p>
          <a:p>
            <a:r>
              <a:rPr lang="en-US" dirty="0"/>
              <a:t>(a)  Asks for the number of Ruling Elders on your Session.</a:t>
            </a:r>
            <a:endParaRPr lang="en-CA" dirty="0"/>
          </a:p>
          <a:p>
            <a:r>
              <a:rPr lang="en-CA" dirty="0"/>
              <a:t>(b) P</a:t>
            </a:r>
            <a:r>
              <a:rPr lang="en-US" dirty="0"/>
              <a:t>lease indicate whether or not the session uses term service for elders.</a:t>
            </a:r>
            <a:endParaRPr lang="en-CA" dirty="0"/>
          </a:p>
          <a:p>
            <a:r>
              <a:rPr lang="en-US" dirty="0"/>
              <a:t> </a:t>
            </a:r>
            <a:endParaRPr lang="en-CA" dirty="0"/>
          </a:p>
          <a:p>
            <a:r>
              <a:rPr lang="en-US" dirty="0"/>
              <a:t>LINE 5 asks for the total number of children between 0 -18 who participate in the life of the congregation, whether attending church school or otherwise.</a:t>
            </a:r>
            <a:endParaRPr lang="en-CA" dirty="0"/>
          </a:p>
          <a:p>
            <a:r>
              <a:rPr lang="en-US" dirty="0"/>
              <a:t> </a:t>
            </a:r>
            <a:endParaRPr lang="en-CA" dirty="0"/>
          </a:p>
          <a:p>
            <a:r>
              <a:rPr lang="en-US" dirty="0"/>
              <a:t>LINE 6 asks for the Total Number of Households with one or more professing members or adherents.  A professing member is defined as: “those who have been admitted into the fellowship of the Lord’s Table and who, on profession of their faith in Christ and obedience to him, have been received by the Session”. </a:t>
            </a:r>
            <a:r>
              <a:rPr lang="en-US" i="1" dirty="0"/>
              <a:t>Book of Forms, 140.1.  </a:t>
            </a:r>
            <a:r>
              <a:rPr lang="en-US" dirty="0"/>
              <a:t>Adherents are others who are associated with and support the life of the church.</a:t>
            </a:r>
            <a:endParaRPr lang="en-CA" dirty="0"/>
          </a:p>
          <a:p>
            <a:r>
              <a:rPr lang="en-US" dirty="0"/>
              <a:t> </a:t>
            </a:r>
            <a:endParaRPr lang="en-CA" dirty="0"/>
          </a:p>
          <a:p>
            <a:r>
              <a:rPr lang="en-US" dirty="0"/>
              <a:t>LINE 7</a:t>
            </a:r>
          </a:p>
          <a:p>
            <a:r>
              <a:rPr lang="en-US" dirty="0"/>
              <a:t>Baptisms: Please list the number of baptisms that took place during 2020 in each age group. The total will be shown automatically in the third box.</a:t>
            </a:r>
            <a:endParaRPr lang="en-CA" dirty="0"/>
          </a:p>
          <a:p>
            <a:endParaRPr lang="en-CA" dirty="0"/>
          </a:p>
        </p:txBody>
      </p:sp>
      <p:sp>
        <p:nvSpPr>
          <p:cNvPr id="4" name="Slide Number Placeholder 3"/>
          <p:cNvSpPr>
            <a:spLocks noGrp="1"/>
          </p:cNvSpPr>
          <p:nvPr>
            <p:ph type="sldNum" sz="quarter" idx="5"/>
          </p:nvPr>
        </p:nvSpPr>
        <p:spPr/>
        <p:txBody>
          <a:bodyPr/>
          <a:lstStyle/>
          <a:p>
            <a:fld id="{130410C0-0AE4-40F4-AF1C-6B64288FA5B0}" type="slidenum">
              <a:rPr lang="en-US" smtClean="0"/>
              <a:t>216</a:t>
            </a:fld>
            <a:endParaRPr lang="en-US"/>
          </a:p>
        </p:txBody>
      </p:sp>
    </p:spTree>
    <p:extLst>
      <p:ext uri="{BB962C8B-B14F-4D97-AF65-F5344CB8AC3E}">
        <p14:creationId xmlns:p14="http://schemas.microsoft.com/office/powerpoint/2010/main" val="25575857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417629"/>
          </a:xfrm>
        </p:spPr>
        <p:txBody>
          <a:bodyPr/>
          <a:lstStyle/>
          <a:p>
            <a:r>
              <a:rPr lang="en-US" dirty="0"/>
              <a:t>LINE 7</a:t>
            </a:r>
          </a:p>
          <a:p>
            <a:r>
              <a:rPr lang="en-US" dirty="0"/>
              <a:t>Baptisms: Please list the number of baptisms that took place in each age group. The total will be shown automatically in the third box.</a:t>
            </a:r>
            <a:endParaRPr lang="en-CA" dirty="0"/>
          </a:p>
          <a:p>
            <a:endParaRPr lang="en-CA" dirty="0"/>
          </a:p>
        </p:txBody>
      </p:sp>
      <p:sp>
        <p:nvSpPr>
          <p:cNvPr id="4" name="Slide Number Placeholder 3"/>
          <p:cNvSpPr>
            <a:spLocks noGrp="1"/>
          </p:cNvSpPr>
          <p:nvPr>
            <p:ph type="sldNum" sz="quarter" idx="5"/>
          </p:nvPr>
        </p:nvSpPr>
        <p:spPr/>
        <p:txBody>
          <a:bodyPr/>
          <a:lstStyle/>
          <a:p>
            <a:fld id="{130410C0-0AE4-40F4-AF1C-6B64288FA5B0}" type="slidenum">
              <a:rPr lang="en-US" smtClean="0"/>
              <a:t>217</a:t>
            </a:fld>
            <a:endParaRPr lang="en-US"/>
          </a:p>
        </p:txBody>
      </p:sp>
    </p:spTree>
    <p:extLst>
      <p:ext uri="{BB962C8B-B14F-4D97-AF65-F5344CB8AC3E}">
        <p14:creationId xmlns:p14="http://schemas.microsoft.com/office/powerpoint/2010/main" val="26772197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US" sz="1400" dirty="0"/>
              <a:t>LINE 8 covers Professing Membership: </a:t>
            </a:r>
          </a:p>
          <a:p>
            <a:pPr>
              <a:spcAft>
                <a:spcPts val="600"/>
              </a:spcAft>
            </a:pPr>
            <a:r>
              <a:rPr lang="en-US" sz="1400" dirty="0"/>
              <a:t>This begins with the official membership number that appeared in the 2020 Acts and Proceedings from last year’s Statistical Report.</a:t>
            </a:r>
          </a:p>
          <a:p>
            <a:pPr>
              <a:spcAft>
                <a:spcPts val="600"/>
              </a:spcAft>
            </a:pPr>
            <a:r>
              <a:rPr lang="en-US" sz="1400" dirty="0"/>
              <a:t>Do not change this figure. Your new membership figure will be calculated by reporting the people who have been added and removed using the various sections.</a:t>
            </a:r>
          </a:p>
          <a:p>
            <a:pPr>
              <a:spcAft>
                <a:spcPts val="600"/>
              </a:spcAft>
            </a:pPr>
            <a:r>
              <a:rPr lang="en-US" sz="1400" dirty="0"/>
              <a:t>For instance, section B) asks for those added by profession of faith</a:t>
            </a:r>
          </a:p>
          <a:p>
            <a:pPr>
              <a:spcAft>
                <a:spcPts val="600"/>
              </a:spcAft>
            </a:pPr>
            <a:r>
              <a:rPr lang="en-US" sz="1400" dirty="0"/>
              <a:t>C) asks for those added by certificate of transfer</a:t>
            </a:r>
          </a:p>
          <a:p>
            <a:pPr>
              <a:spcAft>
                <a:spcPts val="600"/>
              </a:spcAft>
            </a:pPr>
            <a:r>
              <a:rPr lang="en-US" sz="1400" dirty="0"/>
              <a:t>D) Adds those additions up</a:t>
            </a:r>
          </a:p>
          <a:p>
            <a:pPr>
              <a:spcAft>
                <a:spcPts val="600"/>
              </a:spcAft>
            </a:pPr>
            <a:r>
              <a:rPr lang="en-US" sz="1400" dirty="0"/>
              <a:t>And E) provides a subtotal</a:t>
            </a:r>
            <a:endParaRPr lang="en-CA" sz="1400" dirty="0"/>
          </a:p>
          <a:p>
            <a:pPr>
              <a:spcAft>
                <a:spcPts val="600"/>
              </a:spcAft>
            </a:pPr>
            <a:r>
              <a:rPr lang="en-US" sz="1400" dirty="0"/>
              <a:t> </a:t>
            </a:r>
            <a:endParaRPr lang="en-CA" sz="1400" dirty="0"/>
          </a:p>
          <a:p>
            <a:endParaRPr lang="en-US" dirty="0"/>
          </a:p>
        </p:txBody>
      </p:sp>
      <p:sp>
        <p:nvSpPr>
          <p:cNvPr id="4" name="Slide Number Placeholder 3"/>
          <p:cNvSpPr>
            <a:spLocks noGrp="1"/>
          </p:cNvSpPr>
          <p:nvPr>
            <p:ph type="sldNum" sz="quarter" idx="5"/>
          </p:nvPr>
        </p:nvSpPr>
        <p:spPr/>
        <p:txBody>
          <a:bodyPr/>
          <a:lstStyle/>
          <a:p>
            <a:fld id="{130410C0-0AE4-40F4-AF1C-6B64288FA5B0}" type="slidenum">
              <a:rPr lang="en-US" smtClean="0"/>
              <a:pPr/>
              <a:t>218</a:t>
            </a:fld>
            <a:endParaRPr lang="en-US" dirty="0"/>
          </a:p>
        </p:txBody>
      </p:sp>
    </p:spTree>
    <p:extLst>
      <p:ext uri="{BB962C8B-B14F-4D97-AF65-F5344CB8AC3E}">
        <p14:creationId xmlns:p14="http://schemas.microsoft.com/office/powerpoint/2010/main" val="27149810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0" i="0" kern="1200" dirty="0">
                <a:solidFill>
                  <a:schemeClr val="tx1"/>
                </a:solidFill>
                <a:effectLst/>
                <a:latin typeface="Roboto" panose="02000000000000000000" pitchFamily="2" charset="0"/>
                <a:ea typeface="+mn-ea"/>
                <a:cs typeface="+mn-cs"/>
              </a:rPr>
              <a:t>LINE 8	Professing Membership: This begins with the official membership number that appeared in the 2020 Acts and Proceedings from last year’s Statistical Report. Do not change this figure. Your new membership figure will be calculated by reporting the people who have been added and removed using the various sections.</a:t>
            </a:r>
            <a:endParaRPr lang="en-CA" sz="1400" b="0" i="0" kern="1200" dirty="0">
              <a:solidFill>
                <a:schemeClr val="tx1"/>
              </a:solidFill>
              <a:effectLst/>
              <a:latin typeface="Roboto" panose="02000000000000000000" pitchFamily="2" charset="0"/>
              <a:ea typeface="+mn-ea"/>
              <a:cs typeface="+mn-cs"/>
            </a:endParaRPr>
          </a:p>
          <a:p>
            <a:endParaRPr lang="en-US"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tx1"/>
                </a:solidFill>
                <a:effectLst/>
                <a:latin typeface="Roboto" panose="02000000000000000000" pitchFamily="2" charset="0"/>
                <a:ea typeface="+mn-ea"/>
                <a:cs typeface="+mn-cs"/>
              </a:rPr>
              <a:t>LINE 9	Adherents under Pastoral Care: This includes adults associated with the congregation.</a:t>
            </a:r>
            <a:endParaRPr lang="en-CA" sz="1400" b="0" i="0" kern="1200" dirty="0">
              <a:solidFill>
                <a:schemeClr val="tx1"/>
              </a:solidFill>
              <a:effectLst/>
              <a:latin typeface="Roboto" panose="02000000000000000000" pitchFamily="2" charset="0"/>
              <a:ea typeface="+mn-ea"/>
              <a:cs typeface="+mn-cs"/>
            </a:endParaRPr>
          </a:p>
          <a:p>
            <a:endParaRPr lang="en-US" dirty="0"/>
          </a:p>
        </p:txBody>
      </p:sp>
      <p:sp>
        <p:nvSpPr>
          <p:cNvPr id="4" name="Slide Number Placeholder 3"/>
          <p:cNvSpPr>
            <a:spLocks noGrp="1"/>
          </p:cNvSpPr>
          <p:nvPr>
            <p:ph type="sldNum" sz="quarter" idx="5"/>
          </p:nvPr>
        </p:nvSpPr>
        <p:spPr/>
        <p:txBody>
          <a:bodyPr/>
          <a:lstStyle/>
          <a:p>
            <a:fld id="{130410C0-0AE4-40F4-AF1C-6B64288FA5B0}" type="slidenum">
              <a:rPr lang="en-US" smtClean="0"/>
              <a:pPr/>
              <a:t>219</a:t>
            </a:fld>
            <a:endParaRPr lang="en-US" dirty="0"/>
          </a:p>
        </p:txBody>
      </p:sp>
    </p:spTree>
    <p:extLst>
      <p:ext uri="{BB962C8B-B14F-4D97-AF65-F5344CB8AC3E}">
        <p14:creationId xmlns:p14="http://schemas.microsoft.com/office/powerpoint/2010/main" val="3373150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0410C0-0AE4-40F4-AF1C-6B64288FA5B0}" type="slidenum">
              <a:rPr lang="en-US" smtClean="0"/>
              <a:t>202</a:t>
            </a:fld>
            <a:endParaRPr lang="en-US"/>
          </a:p>
        </p:txBody>
      </p:sp>
    </p:spTree>
    <p:extLst>
      <p:ext uri="{BB962C8B-B14F-4D97-AF65-F5344CB8AC3E}">
        <p14:creationId xmlns:p14="http://schemas.microsoft.com/office/powerpoint/2010/main" val="25037310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648857"/>
          </a:xfrm>
        </p:spPr>
        <p:txBody>
          <a:bodyPr/>
          <a:lstStyle/>
          <a:p>
            <a:r>
              <a:rPr lang="en-US" sz="1200" b="0" i="0" kern="1200" dirty="0">
                <a:solidFill>
                  <a:schemeClr val="tx1"/>
                </a:solidFill>
                <a:effectLst/>
                <a:latin typeface="Roboto" panose="02000000000000000000" pitchFamily="2" charset="0"/>
                <a:ea typeface="+mn-ea"/>
                <a:cs typeface="+mn-cs"/>
              </a:rPr>
              <a:t>LINE 10	Estimated Weekly Worship Attendance: We know 2020 was a year that changed the definition of worship attendance for many. In this section, as best you can, estimate your normal weekly attendance for Sunday worship over this past year. Consider both online (live- streaming, Zoom, YouTube, Facebook Live, pre-recorded services, etc.) and in-person participation. Think about whether attendance went up or down overall, compared to previous years.</a:t>
            </a:r>
            <a:endParaRPr lang="en-CA" sz="1200" b="0" i="0" kern="1200" dirty="0">
              <a:solidFill>
                <a:schemeClr val="tx1"/>
              </a:solidFill>
              <a:effectLst/>
              <a:latin typeface="Roboto" panose="02000000000000000000" pitchFamily="2" charset="0"/>
              <a:ea typeface="+mn-ea"/>
              <a:cs typeface="+mn-cs"/>
            </a:endParaRPr>
          </a:p>
          <a:p>
            <a:r>
              <a:rPr lang="en-US" sz="1200" b="0" i="0" kern="1200" dirty="0">
                <a:solidFill>
                  <a:schemeClr val="tx1"/>
                </a:solidFill>
                <a:effectLst/>
                <a:latin typeface="Roboto" panose="02000000000000000000" pitchFamily="2" charset="0"/>
                <a:ea typeface="+mn-ea"/>
                <a:cs typeface="+mn-cs"/>
              </a:rPr>
              <a:t> </a:t>
            </a:r>
            <a:endParaRPr lang="en-CA" sz="1200" b="0" i="0" kern="1200" dirty="0">
              <a:solidFill>
                <a:schemeClr val="tx1"/>
              </a:solidFill>
              <a:effectLst/>
              <a:latin typeface="Roboto" panose="02000000000000000000" pitchFamily="2" charset="0"/>
              <a:ea typeface="+mn-ea"/>
              <a:cs typeface="+mn-cs"/>
            </a:endParaRPr>
          </a:p>
          <a:p>
            <a:r>
              <a:rPr lang="en-US" sz="1200" b="0" i="0" kern="1200" dirty="0">
                <a:solidFill>
                  <a:schemeClr val="tx1"/>
                </a:solidFill>
                <a:effectLst/>
                <a:latin typeface="Roboto" panose="02000000000000000000" pitchFamily="2" charset="0"/>
                <a:ea typeface="+mn-ea"/>
                <a:cs typeface="+mn-cs"/>
              </a:rPr>
              <a:t>To estimate the number of online participants, use your knowledge of your congregation, the number of people who would participate in worship when the building was open, unique views/opens of recordings over a one-week period and any feedback you have had. For example, based on your knowledge and feedback, you might calculate your online views like this: one Sunday, you know that there were 54 unique views of the service. You polled the congregation and 96 people said they participated online. There were four families with four participants each (16 people, 4 views) +, 30 couples (60 people, 30 views) + 20 singles (20 people, 20 views. 96 people /54 unique views = 1.7 participants per unique view. You would then use this multiplier to interpret the number of people participating from the number of unique views. If people used their own devices (like for a Zoom service), the number of participants will be closer 1 participant per unique view. While the multipliers are will be subjective, they can give us a rough idea of participants. Use the same multiplier for (b), (c) and (d).</a:t>
            </a:r>
            <a:endParaRPr lang="en-CA" sz="1200" b="0" i="0" kern="1200" dirty="0">
              <a:solidFill>
                <a:schemeClr val="tx1"/>
              </a:solidFill>
              <a:effectLst/>
              <a:latin typeface="Roboto" panose="02000000000000000000" pitchFamily="2" charset="0"/>
              <a:ea typeface="+mn-ea"/>
              <a:cs typeface="+mn-cs"/>
            </a:endParaRPr>
          </a:p>
          <a:p>
            <a:endParaRPr lang="en-US" dirty="0"/>
          </a:p>
        </p:txBody>
      </p:sp>
      <p:sp>
        <p:nvSpPr>
          <p:cNvPr id="4" name="Slide Number Placeholder 3"/>
          <p:cNvSpPr>
            <a:spLocks noGrp="1"/>
          </p:cNvSpPr>
          <p:nvPr>
            <p:ph type="sldNum" sz="quarter" idx="5"/>
          </p:nvPr>
        </p:nvSpPr>
        <p:spPr/>
        <p:txBody>
          <a:bodyPr/>
          <a:lstStyle/>
          <a:p>
            <a:fld id="{130410C0-0AE4-40F4-AF1C-6B64288FA5B0}" type="slidenum">
              <a:rPr lang="en-US" smtClean="0"/>
              <a:pPr/>
              <a:t>220</a:t>
            </a:fld>
            <a:endParaRPr lang="en-US" dirty="0"/>
          </a:p>
        </p:txBody>
      </p:sp>
    </p:spTree>
    <p:extLst>
      <p:ext uri="{BB962C8B-B14F-4D97-AF65-F5344CB8AC3E}">
        <p14:creationId xmlns:p14="http://schemas.microsoft.com/office/powerpoint/2010/main" val="13372492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PART II	</a:t>
            </a:r>
            <a:r>
              <a:rPr lang="en-US" sz="1400" u="sng" dirty="0"/>
              <a:t>FINANCES</a:t>
            </a:r>
          </a:p>
          <a:p>
            <a:endParaRPr lang="en-US" sz="1400" u="sng" dirty="0"/>
          </a:p>
          <a:p>
            <a:r>
              <a:rPr lang="en-US" sz="1400" dirty="0"/>
              <a:t>Now we get to the finances section.  These statistics are divided into two sections because often the finances and stats sections are filled out by different people. </a:t>
            </a:r>
          </a:p>
          <a:p>
            <a:endParaRPr lang="en-US" sz="1400" dirty="0"/>
          </a:p>
          <a:p>
            <a:r>
              <a:rPr lang="en-US" sz="1400" dirty="0"/>
              <a:t>This is for financial statistics – but also to help us determined the congregational dollar base. </a:t>
            </a:r>
            <a:endParaRPr lang="en-CA" sz="1400" dirty="0"/>
          </a:p>
        </p:txBody>
      </p:sp>
      <p:sp>
        <p:nvSpPr>
          <p:cNvPr id="4" name="Slide Number Placeholder 3"/>
          <p:cNvSpPr>
            <a:spLocks noGrp="1"/>
          </p:cNvSpPr>
          <p:nvPr>
            <p:ph type="sldNum" sz="quarter" idx="5"/>
          </p:nvPr>
        </p:nvSpPr>
        <p:spPr/>
        <p:txBody>
          <a:bodyPr/>
          <a:lstStyle/>
          <a:p>
            <a:fld id="{130410C0-0AE4-40F4-AF1C-6B64288FA5B0}" type="slidenum">
              <a:rPr lang="en-US" smtClean="0"/>
              <a:t>221</a:t>
            </a:fld>
            <a:endParaRPr lang="en-US"/>
          </a:p>
        </p:txBody>
      </p:sp>
    </p:spTree>
    <p:extLst>
      <p:ext uri="{BB962C8B-B14F-4D97-AF65-F5344CB8AC3E}">
        <p14:creationId xmlns:p14="http://schemas.microsoft.com/office/powerpoint/2010/main" val="11280177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US" sz="1400" dirty="0"/>
              <a:t>LINE 11	Accommodation: This area relates to accommodation and accommodation allowance paid to the minister. </a:t>
            </a:r>
          </a:p>
          <a:p>
            <a:pPr>
              <a:spcAft>
                <a:spcPts val="600"/>
              </a:spcAft>
            </a:pPr>
            <a:r>
              <a:rPr lang="en-US" sz="1400" dirty="0"/>
              <a:t>On Line 11(d), enter the total accommodation allowance paid to other Professional Church Workers </a:t>
            </a:r>
          </a:p>
          <a:p>
            <a:pPr>
              <a:spcAft>
                <a:spcPts val="600"/>
              </a:spcAft>
            </a:pPr>
            <a:r>
              <a:rPr lang="en-US" sz="1400" dirty="0"/>
              <a:t>(defined at Line 22 in this guide) and include that amount in the figure on Line 23 of the report.  </a:t>
            </a:r>
          </a:p>
          <a:p>
            <a:endParaRPr lang="en-US" dirty="0"/>
          </a:p>
        </p:txBody>
      </p:sp>
      <p:sp>
        <p:nvSpPr>
          <p:cNvPr id="4" name="Slide Number Placeholder 3"/>
          <p:cNvSpPr>
            <a:spLocks noGrp="1"/>
          </p:cNvSpPr>
          <p:nvPr>
            <p:ph type="sldNum" sz="quarter" idx="5"/>
          </p:nvPr>
        </p:nvSpPr>
        <p:spPr/>
        <p:txBody>
          <a:bodyPr/>
          <a:lstStyle/>
          <a:p>
            <a:fld id="{130410C0-0AE4-40F4-AF1C-6B64288FA5B0}" type="slidenum">
              <a:rPr lang="en-US" smtClean="0"/>
              <a:pPr/>
              <a:t>222</a:t>
            </a:fld>
            <a:endParaRPr lang="en-US" dirty="0"/>
          </a:p>
        </p:txBody>
      </p:sp>
    </p:spTree>
    <p:extLst>
      <p:ext uri="{BB962C8B-B14F-4D97-AF65-F5344CB8AC3E}">
        <p14:creationId xmlns:p14="http://schemas.microsoft.com/office/powerpoint/2010/main" val="41911771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US" sz="1400" dirty="0"/>
              <a:t>LINE 13	Canada Revenue Agency filing date: </a:t>
            </a:r>
          </a:p>
          <a:p>
            <a:pPr>
              <a:spcAft>
                <a:spcPts val="600"/>
              </a:spcAft>
            </a:pPr>
            <a:r>
              <a:rPr lang="en-US" sz="1400" dirty="0"/>
              <a:t>Each year, a charity must complete and file, with CRA, an annual information return (T3010), within six months of its year-end date i.e. normally by June 30th of the year following. </a:t>
            </a:r>
          </a:p>
          <a:p>
            <a:pPr>
              <a:spcAft>
                <a:spcPts val="600"/>
              </a:spcAft>
            </a:pPr>
            <a:r>
              <a:rPr lang="en-US" sz="1400" dirty="0"/>
              <a:t>Enter the date in 2022 on which your 2021 return was filed. </a:t>
            </a:r>
          </a:p>
          <a:p>
            <a:pPr>
              <a:spcAft>
                <a:spcPts val="600"/>
              </a:spcAft>
            </a:pPr>
            <a:r>
              <a:rPr lang="en-US" sz="1400" dirty="0"/>
              <a:t>You’ll notice there’s a note here: if your congregation’s T3010 has not been filed with CRA, or if your CRA number has changed, inform both National offices and your Presbytery Clerk.</a:t>
            </a:r>
            <a:endParaRPr lang="en-CA" sz="1400" dirty="0"/>
          </a:p>
          <a:p>
            <a:pPr lvl="0">
              <a:spcAft>
                <a:spcPts val="600"/>
              </a:spcAft>
              <a:defRPr/>
            </a:pPr>
            <a:r>
              <a:rPr lang="en-US" sz="1400" dirty="0"/>
              <a:t>Your CRA number is unlikely to change, except in a few rare circumstances.</a:t>
            </a:r>
          </a:p>
        </p:txBody>
      </p:sp>
      <p:sp>
        <p:nvSpPr>
          <p:cNvPr id="4" name="Slide Number Placeholder 3"/>
          <p:cNvSpPr>
            <a:spLocks noGrp="1"/>
          </p:cNvSpPr>
          <p:nvPr>
            <p:ph type="sldNum" sz="quarter" idx="5"/>
          </p:nvPr>
        </p:nvSpPr>
        <p:spPr/>
        <p:txBody>
          <a:bodyPr/>
          <a:lstStyle/>
          <a:p>
            <a:fld id="{130410C0-0AE4-40F4-AF1C-6B64288FA5B0}" type="slidenum">
              <a:rPr lang="en-US" smtClean="0"/>
              <a:pPr/>
              <a:t>223</a:t>
            </a:fld>
            <a:endParaRPr lang="en-US" dirty="0"/>
          </a:p>
        </p:txBody>
      </p:sp>
    </p:spTree>
    <p:extLst>
      <p:ext uri="{BB962C8B-B14F-4D97-AF65-F5344CB8AC3E}">
        <p14:creationId xmlns:p14="http://schemas.microsoft.com/office/powerpoint/2010/main" val="21748786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PART II	</a:t>
            </a:r>
            <a:r>
              <a:rPr lang="en-US" sz="1400" u="sng" dirty="0"/>
              <a:t>FINANCES</a:t>
            </a:r>
          </a:p>
          <a:p>
            <a:endParaRPr lang="en-US" sz="1400" u="sng" dirty="0"/>
          </a:p>
          <a:p>
            <a:r>
              <a:rPr lang="en-US" sz="1400" dirty="0"/>
              <a:t>Now we get to the finances section.  These statistics are divided into two sections because often the finances and stats sections are filled out by different people. </a:t>
            </a:r>
          </a:p>
          <a:p>
            <a:endParaRPr lang="en-US" sz="1400" dirty="0"/>
          </a:p>
          <a:p>
            <a:r>
              <a:rPr lang="en-US" sz="1400" dirty="0"/>
              <a:t>This is for financial statistics – but also to help us determined the congregational dollar base. </a:t>
            </a:r>
            <a:endParaRPr lang="en-CA" sz="1400" dirty="0"/>
          </a:p>
        </p:txBody>
      </p:sp>
      <p:sp>
        <p:nvSpPr>
          <p:cNvPr id="4" name="Slide Number Placeholder 3"/>
          <p:cNvSpPr>
            <a:spLocks noGrp="1"/>
          </p:cNvSpPr>
          <p:nvPr>
            <p:ph type="sldNum" sz="quarter" idx="5"/>
          </p:nvPr>
        </p:nvSpPr>
        <p:spPr/>
        <p:txBody>
          <a:bodyPr/>
          <a:lstStyle/>
          <a:p>
            <a:fld id="{130410C0-0AE4-40F4-AF1C-6B64288FA5B0}" type="slidenum">
              <a:rPr lang="en-US" smtClean="0"/>
              <a:t>224</a:t>
            </a:fld>
            <a:endParaRPr lang="en-US"/>
          </a:p>
        </p:txBody>
      </p:sp>
    </p:spTree>
    <p:extLst>
      <p:ext uri="{BB962C8B-B14F-4D97-AF65-F5344CB8AC3E}">
        <p14:creationId xmlns:p14="http://schemas.microsoft.com/office/powerpoint/2010/main" val="15661221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CA" sz="1400" dirty="0"/>
              <a:t>Here is a mock-up two-part Statement of Operations for an example church. </a:t>
            </a:r>
          </a:p>
          <a:p>
            <a:pPr>
              <a:spcAft>
                <a:spcPts val="600"/>
              </a:spcAft>
            </a:pPr>
            <a:r>
              <a:rPr lang="en-CA" sz="1400" dirty="0"/>
              <a:t>The Schedule 1 section totals tie into the expenditure sections on the statement of operations. </a:t>
            </a:r>
          </a:p>
          <a:p>
            <a:r>
              <a:rPr lang="en-CA" sz="1200" b="0" i="0" u="none" strike="noStrike" kern="1200" dirty="0">
                <a:solidFill>
                  <a:schemeClr val="tx1"/>
                </a:solidFill>
                <a:effectLst/>
                <a:latin typeface="Roboto" panose="02000000000000000000" pitchFamily="2" charset="0"/>
                <a:ea typeface="+mn-ea"/>
                <a:cs typeface="+mn-cs"/>
              </a:rPr>
              <a:t> </a:t>
            </a:r>
          </a:p>
          <a:p>
            <a:endParaRPr lang="en-US" dirty="0"/>
          </a:p>
        </p:txBody>
      </p:sp>
      <p:sp>
        <p:nvSpPr>
          <p:cNvPr id="4" name="Slide Number Placeholder 3"/>
          <p:cNvSpPr>
            <a:spLocks noGrp="1"/>
          </p:cNvSpPr>
          <p:nvPr>
            <p:ph type="sldNum" sz="quarter" idx="5"/>
          </p:nvPr>
        </p:nvSpPr>
        <p:spPr/>
        <p:txBody>
          <a:bodyPr/>
          <a:lstStyle/>
          <a:p>
            <a:fld id="{130410C0-0AE4-40F4-AF1C-6B64288FA5B0}" type="slidenum">
              <a:rPr lang="en-US" smtClean="0"/>
              <a:pPr/>
              <a:t>225</a:t>
            </a:fld>
            <a:endParaRPr lang="en-US" dirty="0"/>
          </a:p>
        </p:txBody>
      </p:sp>
    </p:spTree>
    <p:extLst>
      <p:ext uri="{BB962C8B-B14F-4D97-AF65-F5344CB8AC3E}">
        <p14:creationId xmlns:p14="http://schemas.microsoft.com/office/powerpoint/2010/main" val="8444221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400" b="0" i="0" u="none" strike="noStrike" kern="1200" dirty="0">
                <a:solidFill>
                  <a:schemeClr val="tx1"/>
                </a:solidFill>
                <a:effectLst/>
                <a:latin typeface="Roboto" panose="02000000000000000000" pitchFamily="2" charset="0"/>
                <a:ea typeface="+mn-ea"/>
                <a:cs typeface="+mn-cs"/>
              </a:rPr>
              <a:t>To calculate your congregation’s recommended allocation for a given year, you need the dollar base from two years previous. The dollar base is congregational revenue* in a given year minus expenditures for Presbyterians Sharing, PWS&amp;D and other mission and debt repayment. (See </a:t>
            </a:r>
            <a:r>
              <a:rPr lang="en-CA" sz="1400" b="0" i="0" u="none" strike="noStrike" kern="1200" dirty="0">
                <a:solidFill>
                  <a:schemeClr val="tx1"/>
                </a:solidFill>
                <a:effectLst/>
                <a:latin typeface="Roboto" panose="02000000000000000000" pitchFamily="2" charset="0"/>
                <a:ea typeface="+mn-ea"/>
                <a:cs typeface="+mn-cs"/>
                <a:hlinkClick r:id="rId3" tooltip="https://presbyterian.ca/finance"/>
              </a:rPr>
              <a:t>Statistical Report Information Guide</a:t>
            </a:r>
            <a:r>
              <a:rPr lang="en-CA" sz="1400" b="0" i="0" u="none" strike="noStrike" kern="1200" dirty="0">
                <a:solidFill>
                  <a:schemeClr val="tx1"/>
                </a:solidFill>
                <a:effectLst/>
                <a:latin typeface="Roboto" panose="02000000000000000000" pitchFamily="2" charset="0"/>
                <a:ea typeface="+mn-ea"/>
                <a:cs typeface="+mn-cs"/>
              </a:rPr>
              <a:t> to find out what is included in congregational revenue.) The dollar base for each congregation can be found in the final column on the far right side of the page in the Statistical and Financial Reports of the Acts and Proceedings or you can use a calculator and plug in the lines from the statistical report and use the formula below to see how the dollar base was calculated for your congregation.</a:t>
            </a:r>
            <a:endParaRPr lang="en-US" sz="1400" dirty="0"/>
          </a:p>
        </p:txBody>
      </p:sp>
      <p:sp>
        <p:nvSpPr>
          <p:cNvPr id="4" name="Slide Number Placeholder 3"/>
          <p:cNvSpPr>
            <a:spLocks noGrp="1"/>
          </p:cNvSpPr>
          <p:nvPr>
            <p:ph type="sldNum" sz="quarter" idx="5"/>
          </p:nvPr>
        </p:nvSpPr>
        <p:spPr/>
        <p:txBody>
          <a:bodyPr/>
          <a:lstStyle/>
          <a:p>
            <a:fld id="{130410C0-0AE4-40F4-AF1C-6B64288FA5B0}" type="slidenum">
              <a:rPr lang="en-US" smtClean="0"/>
              <a:t>226</a:t>
            </a:fld>
            <a:endParaRPr lang="en-US"/>
          </a:p>
        </p:txBody>
      </p:sp>
    </p:spTree>
    <p:extLst>
      <p:ext uri="{BB962C8B-B14F-4D97-AF65-F5344CB8AC3E}">
        <p14:creationId xmlns:p14="http://schemas.microsoft.com/office/powerpoint/2010/main" val="29847218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743451"/>
          </a:xfrm>
        </p:spPr>
        <p:txBody>
          <a:bodyPr/>
          <a:lstStyle/>
          <a:p>
            <a:pPr>
              <a:spcAft>
                <a:spcPts val="200"/>
              </a:spcAft>
            </a:pPr>
            <a:r>
              <a:rPr lang="en-US" sz="900" dirty="0"/>
              <a:t>LINE 14 Total $ received by congregation </a:t>
            </a:r>
            <a:r>
              <a:rPr lang="en-US" sz="900" u="sng" dirty="0"/>
              <a:t>for church operations for current purposes</a:t>
            </a:r>
            <a:r>
              <a:rPr lang="en-US" sz="900" dirty="0"/>
              <a:t> (Current purposes covers expenses reported in lines 21-27.)</a:t>
            </a:r>
            <a:endParaRPr lang="en-CA" sz="900" dirty="0"/>
          </a:p>
          <a:p>
            <a:pPr>
              <a:spcAft>
                <a:spcPts val="200"/>
              </a:spcAft>
            </a:pPr>
            <a:r>
              <a:rPr lang="en-US" sz="900" b="1" dirty="0"/>
              <a:t>Include the following items:</a:t>
            </a:r>
            <a:endParaRPr lang="en-CA" sz="900" b="1" dirty="0"/>
          </a:p>
          <a:p>
            <a:pPr lvl="0">
              <a:spcAft>
                <a:spcPts val="200"/>
              </a:spcAft>
            </a:pPr>
            <a:r>
              <a:rPr lang="en-US" sz="900" dirty="0"/>
              <a:t>Envelope, PAR, online donations, and loose offerings</a:t>
            </a:r>
            <a:endParaRPr lang="en-CA" sz="900" dirty="0"/>
          </a:p>
          <a:p>
            <a:pPr lvl="0">
              <a:spcAft>
                <a:spcPts val="200"/>
              </a:spcAft>
            </a:pPr>
            <a:r>
              <a:rPr lang="en-US" sz="900" dirty="0"/>
              <a:t>Rental income (gross amount) and donations for use of the manse or church facilities (day-care centers, banquets, weddings etc.)</a:t>
            </a:r>
            <a:endParaRPr lang="en-CA" sz="900" dirty="0"/>
          </a:p>
          <a:p>
            <a:pPr lvl="0">
              <a:spcAft>
                <a:spcPts val="200"/>
              </a:spcAft>
            </a:pPr>
            <a:r>
              <a:rPr lang="en-US" sz="900" dirty="0"/>
              <a:t>Amount raised for mission purposes (Presbyterians Sharing, PWS&amp;D, and other PCC mission funds, other Canadian registered charitable mission organizations, and refugee sponsorship etc.)</a:t>
            </a:r>
            <a:endParaRPr lang="en-CA" sz="900" dirty="0"/>
          </a:p>
          <a:p>
            <a:pPr lvl="0">
              <a:spcAft>
                <a:spcPts val="200"/>
              </a:spcAft>
            </a:pPr>
            <a:r>
              <a:rPr lang="en-US" sz="900" dirty="0"/>
              <a:t>Amounts received from organizations within the congregation </a:t>
            </a:r>
            <a:r>
              <a:rPr lang="en-US" sz="900" u="sng" dirty="0"/>
              <a:t>for current purposes</a:t>
            </a:r>
            <a:r>
              <a:rPr lang="en-US" sz="900" dirty="0"/>
              <a:t> (Session, church school, women's groups, men's groups and youth groups, etc.)</a:t>
            </a:r>
            <a:endParaRPr lang="en-CA" sz="900" dirty="0"/>
          </a:p>
          <a:p>
            <a:pPr lvl="0">
              <a:spcAft>
                <a:spcPts val="200"/>
              </a:spcAft>
            </a:pPr>
            <a:r>
              <a:rPr lang="en-US" sz="900" dirty="0"/>
              <a:t>Bequests and legacies </a:t>
            </a:r>
            <a:r>
              <a:rPr lang="en-US" sz="900" u="sng" dirty="0"/>
              <a:t>used for current purposes</a:t>
            </a:r>
            <a:endParaRPr lang="en-CA" sz="900" dirty="0"/>
          </a:p>
          <a:p>
            <a:pPr lvl="0">
              <a:spcAft>
                <a:spcPts val="200"/>
              </a:spcAft>
            </a:pPr>
            <a:r>
              <a:rPr lang="en-US" sz="900" dirty="0"/>
              <a:t>Interest and capital from endowment, restricted or other funds </a:t>
            </a:r>
            <a:r>
              <a:rPr lang="en-US" sz="900" u="sng" dirty="0"/>
              <a:t>used for current</a:t>
            </a:r>
            <a:r>
              <a:rPr lang="en-US" sz="900" dirty="0"/>
              <a:t> </a:t>
            </a:r>
            <a:r>
              <a:rPr lang="en-US" sz="900" u="sng" dirty="0"/>
              <a:t>purposes</a:t>
            </a:r>
            <a:endParaRPr lang="en-CA" sz="900" dirty="0"/>
          </a:p>
          <a:p>
            <a:pPr lvl="0">
              <a:spcAft>
                <a:spcPts val="200"/>
              </a:spcAft>
            </a:pPr>
            <a:r>
              <a:rPr lang="en-US" sz="900" dirty="0"/>
              <a:t>Funds from the sale of property </a:t>
            </a:r>
            <a:r>
              <a:rPr lang="en-US" sz="900" u="sng" dirty="0"/>
              <a:t>used for current purposes</a:t>
            </a:r>
            <a:r>
              <a:rPr lang="en-US" sz="900" dirty="0"/>
              <a:t>.</a:t>
            </a:r>
            <a:endParaRPr lang="en-CA" sz="900" dirty="0"/>
          </a:p>
          <a:p>
            <a:pPr lvl="0">
              <a:spcAft>
                <a:spcPts val="200"/>
              </a:spcAft>
            </a:pPr>
            <a:r>
              <a:rPr lang="en-US" sz="900" dirty="0"/>
              <a:t>The Canada Emergency Wage Subsidy (CEWS) grants and other support from the government (Federal, Provincial, Municipal), church grants or other sources to help congregations with their expenses related to COVID-19.</a:t>
            </a:r>
            <a:endParaRPr lang="en-CA" sz="900" dirty="0"/>
          </a:p>
          <a:p>
            <a:pPr lvl="0">
              <a:spcAft>
                <a:spcPts val="200"/>
              </a:spcAft>
            </a:pPr>
            <a:r>
              <a:rPr lang="en-US" sz="900" dirty="0"/>
              <a:t>Other funds from any source which were used to pay for current purposes.</a:t>
            </a:r>
            <a:endParaRPr lang="en-CA" sz="900" dirty="0"/>
          </a:p>
          <a:p>
            <a:pPr>
              <a:spcAft>
                <a:spcPts val="200"/>
              </a:spcAft>
            </a:pPr>
            <a:r>
              <a:rPr lang="en-US" sz="900" b="1" dirty="0"/>
              <a:t>Do not include:</a:t>
            </a:r>
            <a:endParaRPr lang="en-CA" sz="900" b="1" dirty="0"/>
          </a:p>
          <a:p>
            <a:pPr lvl="0">
              <a:spcAft>
                <a:spcPts val="200"/>
              </a:spcAft>
            </a:pPr>
            <a:r>
              <a:rPr lang="en-US" sz="900" dirty="0"/>
              <a:t>Funds raised by Women's Missionary Society/Atlantic Mission Society which are sent to the WMS and AMS. (These are reported on line 29.)</a:t>
            </a:r>
            <a:endParaRPr lang="en-CA" sz="900" dirty="0"/>
          </a:p>
          <a:p>
            <a:pPr lvl="0">
              <a:spcAft>
                <a:spcPts val="200"/>
              </a:spcAft>
            </a:pPr>
            <a:r>
              <a:rPr lang="en-US" sz="900" dirty="0"/>
              <a:t>The share paid by other points to support the minister in multi-point congregations (This is reflected on each point’s statistical report.)</a:t>
            </a:r>
            <a:endParaRPr lang="en-CA" sz="900" dirty="0"/>
          </a:p>
          <a:p>
            <a:pPr lvl="0">
              <a:spcAft>
                <a:spcPts val="200"/>
              </a:spcAft>
            </a:pPr>
            <a:r>
              <a:rPr lang="en-US" sz="900" dirty="0"/>
              <a:t>Bequest and legacies which will be used in future years through endowment or special funds. (This is reported in Line 16.)</a:t>
            </a:r>
            <a:endParaRPr lang="en-CA" sz="900" dirty="0"/>
          </a:p>
          <a:p>
            <a:pPr lvl="0">
              <a:spcAft>
                <a:spcPts val="200"/>
              </a:spcAft>
            </a:pPr>
            <a:r>
              <a:rPr lang="en-US" sz="900" dirty="0"/>
              <a:t>Grants from Canadian Ministries (reported in Line 17.)</a:t>
            </a:r>
            <a:endParaRPr lang="en-CA" sz="900" dirty="0"/>
          </a:p>
          <a:p>
            <a:pPr>
              <a:spcAft>
                <a:spcPts val="200"/>
              </a:spcAft>
            </a:pPr>
            <a:r>
              <a:rPr lang="en-US" sz="900" b="1" dirty="0"/>
              <a:t>Note:</a:t>
            </a:r>
            <a:endParaRPr lang="en-CA" sz="900" b="1" dirty="0"/>
          </a:p>
          <a:p>
            <a:pPr lvl="0">
              <a:spcAft>
                <a:spcPts val="200"/>
              </a:spcAft>
            </a:pPr>
            <a:r>
              <a:rPr lang="en-US" sz="900" dirty="0"/>
              <a:t>GST/HST should be credited against operating expenses and not be included on any revenue line.</a:t>
            </a:r>
            <a:endParaRPr lang="en-CA" sz="900" dirty="0"/>
          </a:p>
          <a:p>
            <a:pPr lvl="0">
              <a:spcAft>
                <a:spcPts val="200"/>
              </a:spcAft>
            </a:pPr>
            <a:r>
              <a:rPr lang="en-US" sz="900" dirty="0"/>
              <a:t>CEWS and other funds provided for financial relief during COVID-19 should be reported as revenue in Line 14 and not credited against operating expenses.</a:t>
            </a:r>
            <a:endParaRPr lang="en-CA" sz="900" dirty="0"/>
          </a:p>
          <a:p>
            <a:pPr>
              <a:spcAft>
                <a:spcPts val="200"/>
              </a:spcAft>
            </a:pPr>
            <a:r>
              <a:rPr lang="en-US" sz="900" dirty="0"/>
              <a:t> </a:t>
            </a:r>
          </a:p>
        </p:txBody>
      </p:sp>
      <p:sp>
        <p:nvSpPr>
          <p:cNvPr id="4" name="Slide Number Placeholder 3"/>
          <p:cNvSpPr>
            <a:spLocks noGrp="1"/>
          </p:cNvSpPr>
          <p:nvPr>
            <p:ph type="sldNum" sz="quarter" idx="5"/>
          </p:nvPr>
        </p:nvSpPr>
        <p:spPr/>
        <p:txBody>
          <a:bodyPr/>
          <a:lstStyle/>
          <a:p>
            <a:fld id="{130410C0-0AE4-40F4-AF1C-6B64288FA5B0}" type="slidenum">
              <a:rPr lang="en-US" smtClean="0"/>
              <a:pPr/>
              <a:t>227</a:t>
            </a:fld>
            <a:endParaRPr lang="en-US" dirty="0"/>
          </a:p>
        </p:txBody>
      </p:sp>
    </p:spTree>
    <p:extLst>
      <p:ext uri="{BB962C8B-B14F-4D97-AF65-F5344CB8AC3E}">
        <p14:creationId xmlns:p14="http://schemas.microsoft.com/office/powerpoint/2010/main" val="41282070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743451"/>
          </a:xfrm>
        </p:spPr>
        <p:txBody>
          <a:bodyPr/>
          <a:lstStyle/>
          <a:p>
            <a:pPr>
              <a:spcAft>
                <a:spcPts val="200"/>
              </a:spcAft>
            </a:pPr>
            <a:r>
              <a:rPr lang="en-US" sz="900" dirty="0"/>
              <a:t>LINE 14 Total $ received by congregation </a:t>
            </a:r>
            <a:r>
              <a:rPr lang="en-US" sz="900" u="sng" dirty="0"/>
              <a:t>for church operations for current purposes</a:t>
            </a:r>
            <a:r>
              <a:rPr lang="en-US" sz="900" dirty="0"/>
              <a:t> (Current purposes covers expenses reported in lines 21-27.)</a:t>
            </a:r>
            <a:endParaRPr lang="en-CA" sz="900" dirty="0"/>
          </a:p>
          <a:p>
            <a:pPr>
              <a:spcAft>
                <a:spcPts val="200"/>
              </a:spcAft>
            </a:pPr>
            <a:r>
              <a:rPr lang="en-US" sz="900" b="1" dirty="0"/>
              <a:t>Include the following items:</a:t>
            </a:r>
            <a:endParaRPr lang="en-CA" sz="900" b="1" dirty="0"/>
          </a:p>
          <a:p>
            <a:pPr lvl="0">
              <a:spcAft>
                <a:spcPts val="200"/>
              </a:spcAft>
            </a:pPr>
            <a:r>
              <a:rPr lang="en-US" sz="900" dirty="0"/>
              <a:t>Envelope, PAR, online donations, and loose offerings</a:t>
            </a:r>
            <a:endParaRPr lang="en-CA" sz="900" dirty="0"/>
          </a:p>
          <a:p>
            <a:pPr lvl="0">
              <a:spcAft>
                <a:spcPts val="200"/>
              </a:spcAft>
            </a:pPr>
            <a:r>
              <a:rPr lang="en-US" sz="900" dirty="0"/>
              <a:t>Rental income (gross amount) and donations for use of the manse or church facilities (day-care centers, banquets, weddings etc.)</a:t>
            </a:r>
            <a:endParaRPr lang="en-CA" sz="900" dirty="0"/>
          </a:p>
          <a:p>
            <a:pPr lvl="0">
              <a:spcAft>
                <a:spcPts val="200"/>
              </a:spcAft>
            </a:pPr>
            <a:r>
              <a:rPr lang="en-US" sz="900" dirty="0"/>
              <a:t>Amount raised for mission purposes (Presbyterians Sharing, PWS&amp;D, and other PCC mission funds, other Canadian registered charitable mission organizations, and refugee sponsorship etc.)</a:t>
            </a:r>
            <a:endParaRPr lang="en-CA" sz="900" dirty="0"/>
          </a:p>
          <a:p>
            <a:pPr lvl="0">
              <a:spcAft>
                <a:spcPts val="200"/>
              </a:spcAft>
            </a:pPr>
            <a:r>
              <a:rPr lang="en-US" sz="900" dirty="0"/>
              <a:t>Amounts received from organizations within the congregation </a:t>
            </a:r>
            <a:r>
              <a:rPr lang="en-US" sz="900" u="sng" dirty="0"/>
              <a:t>for current purposes</a:t>
            </a:r>
            <a:r>
              <a:rPr lang="en-US" sz="900" dirty="0"/>
              <a:t> (Session, church school, women's groups, men's groups and youth groups, etc.)</a:t>
            </a:r>
            <a:endParaRPr lang="en-CA" sz="900" dirty="0"/>
          </a:p>
          <a:p>
            <a:pPr lvl="0">
              <a:spcAft>
                <a:spcPts val="200"/>
              </a:spcAft>
            </a:pPr>
            <a:r>
              <a:rPr lang="en-US" sz="900" dirty="0"/>
              <a:t>Bequests and legacies </a:t>
            </a:r>
            <a:r>
              <a:rPr lang="en-US" sz="900" u="sng" dirty="0"/>
              <a:t>used for current purposes</a:t>
            </a:r>
            <a:endParaRPr lang="en-CA" sz="900" dirty="0"/>
          </a:p>
          <a:p>
            <a:pPr lvl="0">
              <a:spcAft>
                <a:spcPts val="200"/>
              </a:spcAft>
            </a:pPr>
            <a:r>
              <a:rPr lang="en-US" sz="900" dirty="0"/>
              <a:t>Interest and capital from endowment, restricted or other funds </a:t>
            </a:r>
            <a:r>
              <a:rPr lang="en-US" sz="900" u="sng" dirty="0"/>
              <a:t>used for current</a:t>
            </a:r>
            <a:r>
              <a:rPr lang="en-US" sz="900" dirty="0"/>
              <a:t> </a:t>
            </a:r>
            <a:r>
              <a:rPr lang="en-US" sz="900" u="sng" dirty="0"/>
              <a:t>purposes</a:t>
            </a:r>
            <a:endParaRPr lang="en-CA" sz="900" dirty="0"/>
          </a:p>
          <a:p>
            <a:pPr lvl="0">
              <a:spcAft>
                <a:spcPts val="200"/>
              </a:spcAft>
            </a:pPr>
            <a:r>
              <a:rPr lang="en-US" sz="900" dirty="0"/>
              <a:t>Funds from the sale of property </a:t>
            </a:r>
            <a:r>
              <a:rPr lang="en-US" sz="900" u="sng" dirty="0"/>
              <a:t>used for current purposes</a:t>
            </a:r>
            <a:r>
              <a:rPr lang="en-US" sz="900" dirty="0"/>
              <a:t>.</a:t>
            </a:r>
            <a:endParaRPr lang="en-CA" sz="900" dirty="0"/>
          </a:p>
          <a:p>
            <a:pPr lvl="0">
              <a:spcAft>
                <a:spcPts val="200"/>
              </a:spcAft>
            </a:pPr>
            <a:r>
              <a:rPr lang="en-US" sz="900" dirty="0"/>
              <a:t>The Canada Emergency Wage Subsidy (CEWS) grants and other support from the government (Federal, Provincial, Municipal), church grants or other sources to help congregations with their expenses related to COVID-19.</a:t>
            </a:r>
            <a:endParaRPr lang="en-CA" sz="900" dirty="0"/>
          </a:p>
          <a:p>
            <a:pPr lvl="0">
              <a:spcAft>
                <a:spcPts val="200"/>
              </a:spcAft>
            </a:pPr>
            <a:r>
              <a:rPr lang="en-US" sz="900" dirty="0"/>
              <a:t>Other funds from any source which were used to pay for current purposes.</a:t>
            </a:r>
            <a:endParaRPr lang="en-CA" sz="900" dirty="0"/>
          </a:p>
          <a:p>
            <a:pPr>
              <a:spcAft>
                <a:spcPts val="200"/>
              </a:spcAft>
            </a:pPr>
            <a:r>
              <a:rPr lang="en-US" sz="900" b="1" dirty="0"/>
              <a:t>Do not include:</a:t>
            </a:r>
            <a:endParaRPr lang="en-CA" sz="900" b="1" dirty="0"/>
          </a:p>
          <a:p>
            <a:pPr lvl="0">
              <a:spcAft>
                <a:spcPts val="200"/>
              </a:spcAft>
            </a:pPr>
            <a:r>
              <a:rPr lang="en-US" sz="900" dirty="0"/>
              <a:t>Funds raised by Women's Missionary Society/Atlantic Mission Society which are sent to the WMS and AMS. (These are reported on line 29.)</a:t>
            </a:r>
            <a:endParaRPr lang="en-CA" sz="900" dirty="0"/>
          </a:p>
          <a:p>
            <a:pPr lvl="0">
              <a:spcAft>
                <a:spcPts val="200"/>
              </a:spcAft>
            </a:pPr>
            <a:r>
              <a:rPr lang="en-US" sz="900" dirty="0"/>
              <a:t>The share paid by other points to support the minister in multi-point congregations (This is reflected on each point’s statistical report.)</a:t>
            </a:r>
            <a:endParaRPr lang="en-CA" sz="900" dirty="0"/>
          </a:p>
          <a:p>
            <a:pPr lvl="0">
              <a:spcAft>
                <a:spcPts val="200"/>
              </a:spcAft>
            </a:pPr>
            <a:r>
              <a:rPr lang="en-US" sz="900" dirty="0"/>
              <a:t>Bequest and legacies which will be used in future years through endowment or special funds. (This is reported in Line 16.)</a:t>
            </a:r>
            <a:endParaRPr lang="en-CA" sz="900" dirty="0"/>
          </a:p>
          <a:p>
            <a:pPr lvl="0">
              <a:spcAft>
                <a:spcPts val="200"/>
              </a:spcAft>
            </a:pPr>
            <a:r>
              <a:rPr lang="en-US" sz="900" dirty="0"/>
              <a:t>Grants from Canadian Ministries (reported in Line 17.)</a:t>
            </a:r>
            <a:endParaRPr lang="en-CA" sz="900" dirty="0"/>
          </a:p>
          <a:p>
            <a:pPr>
              <a:spcAft>
                <a:spcPts val="200"/>
              </a:spcAft>
            </a:pPr>
            <a:r>
              <a:rPr lang="en-US" sz="900" b="1" dirty="0"/>
              <a:t>Note:</a:t>
            </a:r>
            <a:endParaRPr lang="en-CA" sz="900" b="1" dirty="0"/>
          </a:p>
          <a:p>
            <a:pPr lvl="0">
              <a:spcAft>
                <a:spcPts val="200"/>
              </a:spcAft>
            </a:pPr>
            <a:r>
              <a:rPr lang="en-US" sz="900" dirty="0"/>
              <a:t>GST/HST should be credited against operating expenses and not be included on any revenue line.</a:t>
            </a:r>
            <a:endParaRPr lang="en-CA" sz="900" dirty="0"/>
          </a:p>
          <a:p>
            <a:pPr lvl="0">
              <a:spcAft>
                <a:spcPts val="200"/>
              </a:spcAft>
            </a:pPr>
            <a:r>
              <a:rPr lang="en-US" sz="900" dirty="0"/>
              <a:t>CEWS and other funds provided for financial relief during COVID-19 should be reported as revenue in Line 14 and not credited against operating expenses.</a:t>
            </a:r>
            <a:endParaRPr lang="en-CA" sz="900" dirty="0"/>
          </a:p>
          <a:p>
            <a:pPr>
              <a:spcAft>
                <a:spcPts val="200"/>
              </a:spcAft>
            </a:pPr>
            <a:r>
              <a:rPr lang="en-US" sz="900" dirty="0"/>
              <a:t> </a:t>
            </a:r>
          </a:p>
        </p:txBody>
      </p:sp>
      <p:sp>
        <p:nvSpPr>
          <p:cNvPr id="4" name="Slide Number Placeholder 3"/>
          <p:cNvSpPr>
            <a:spLocks noGrp="1"/>
          </p:cNvSpPr>
          <p:nvPr>
            <p:ph type="sldNum" sz="quarter" idx="5"/>
          </p:nvPr>
        </p:nvSpPr>
        <p:spPr/>
        <p:txBody>
          <a:bodyPr/>
          <a:lstStyle/>
          <a:p>
            <a:fld id="{130410C0-0AE4-40F4-AF1C-6B64288FA5B0}" type="slidenum">
              <a:rPr lang="en-US" smtClean="0"/>
              <a:pPr/>
              <a:t>228</a:t>
            </a:fld>
            <a:endParaRPr lang="en-US" dirty="0"/>
          </a:p>
        </p:txBody>
      </p:sp>
    </p:spTree>
    <p:extLst>
      <p:ext uri="{BB962C8B-B14F-4D97-AF65-F5344CB8AC3E}">
        <p14:creationId xmlns:p14="http://schemas.microsoft.com/office/powerpoint/2010/main" val="8087981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to clarify, some of the lines in the receipts section refer to receipts received for current use and a few refer to receipts for future use…</a:t>
            </a:r>
          </a:p>
          <a:p>
            <a:endParaRPr lang="en-US" dirty="0"/>
          </a:p>
        </p:txBody>
      </p:sp>
      <p:sp>
        <p:nvSpPr>
          <p:cNvPr id="4" name="Slide Number Placeholder 3"/>
          <p:cNvSpPr>
            <a:spLocks noGrp="1"/>
          </p:cNvSpPr>
          <p:nvPr>
            <p:ph type="sldNum" sz="quarter" idx="5"/>
          </p:nvPr>
        </p:nvSpPr>
        <p:spPr/>
        <p:txBody>
          <a:bodyPr/>
          <a:lstStyle/>
          <a:p>
            <a:fld id="{130410C0-0AE4-40F4-AF1C-6B64288FA5B0}" type="slidenum">
              <a:rPr lang="en-US" smtClean="0"/>
              <a:pPr/>
              <a:t>229</a:t>
            </a:fld>
            <a:endParaRPr lang="en-US" dirty="0"/>
          </a:p>
        </p:txBody>
      </p:sp>
    </p:spTree>
    <p:extLst>
      <p:ext uri="{BB962C8B-B14F-4D97-AF65-F5344CB8AC3E}">
        <p14:creationId xmlns:p14="http://schemas.microsoft.com/office/powerpoint/2010/main" val="22605575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Recordings will also be posted at https://presbyterian.ca/leadership-webinars/ for people to find and use in the future.  </a:t>
            </a:r>
          </a:p>
        </p:txBody>
      </p:sp>
      <p:sp>
        <p:nvSpPr>
          <p:cNvPr id="4" name="Slide Number Placeholder 3"/>
          <p:cNvSpPr>
            <a:spLocks noGrp="1"/>
          </p:cNvSpPr>
          <p:nvPr>
            <p:ph type="sldNum" sz="quarter" idx="5"/>
          </p:nvPr>
        </p:nvSpPr>
        <p:spPr/>
        <p:txBody>
          <a:bodyPr/>
          <a:lstStyle/>
          <a:p>
            <a:fld id="{130410C0-0AE4-40F4-AF1C-6B64288FA5B0}" type="slidenum">
              <a:rPr lang="en-US" smtClean="0"/>
              <a:t>203</a:t>
            </a:fld>
            <a:endParaRPr lang="en-US"/>
          </a:p>
        </p:txBody>
      </p:sp>
    </p:spTree>
    <p:extLst>
      <p:ext uri="{BB962C8B-B14F-4D97-AF65-F5344CB8AC3E}">
        <p14:creationId xmlns:p14="http://schemas.microsoft.com/office/powerpoint/2010/main" val="5666135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to clarify, some of the lines in the receipts section refer to receipts received for current use and a few refer to receipts for future use…</a:t>
            </a:r>
          </a:p>
          <a:p>
            <a:endParaRPr lang="en-US" dirty="0"/>
          </a:p>
        </p:txBody>
      </p:sp>
      <p:sp>
        <p:nvSpPr>
          <p:cNvPr id="4" name="Slide Number Placeholder 3"/>
          <p:cNvSpPr>
            <a:spLocks noGrp="1"/>
          </p:cNvSpPr>
          <p:nvPr>
            <p:ph type="sldNum" sz="quarter" idx="5"/>
          </p:nvPr>
        </p:nvSpPr>
        <p:spPr/>
        <p:txBody>
          <a:bodyPr/>
          <a:lstStyle/>
          <a:p>
            <a:fld id="{130410C0-0AE4-40F4-AF1C-6B64288FA5B0}" type="slidenum">
              <a:rPr lang="en-US" smtClean="0"/>
              <a:pPr/>
              <a:t>230</a:t>
            </a:fld>
            <a:endParaRPr lang="en-US" dirty="0"/>
          </a:p>
        </p:txBody>
      </p:sp>
    </p:spTree>
    <p:extLst>
      <p:ext uri="{BB962C8B-B14F-4D97-AF65-F5344CB8AC3E}">
        <p14:creationId xmlns:p14="http://schemas.microsoft.com/office/powerpoint/2010/main" val="4910263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Roboto" panose="02000000000000000000" pitchFamily="2" charset="0"/>
                <a:ea typeface="+mn-ea"/>
                <a:cs typeface="+mn-cs"/>
              </a:rPr>
              <a:t>Lines 14a and 14b are for statistical purposes only.</a:t>
            </a:r>
            <a:endParaRPr lang="en-CA" sz="1200" b="0" i="0" kern="1200" dirty="0">
              <a:solidFill>
                <a:schemeClr val="tx1"/>
              </a:solidFill>
              <a:effectLst/>
              <a:latin typeface="Roboto" panose="02000000000000000000" pitchFamily="2" charset="0"/>
              <a:ea typeface="+mn-ea"/>
              <a:cs typeface="+mn-cs"/>
            </a:endParaRPr>
          </a:p>
          <a:p>
            <a:r>
              <a:rPr lang="en-US" sz="1200" b="0" i="0" kern="1200" dirty="0">
                <a:solidFill>
                  <a:schemeClr val="tx1"/>
                </a:solidFill>
                <a:effectLst/>
                <a:latin typeface="Roboto" panose="02000000000000000000" pitchFamily="2" charset="0"/>
                <a:ea typeface="+mn-ea"/>
                <a:cs typeface="+mn-cs"/>
              </a:rPr>
              <a:t> </a:t>
            </a:r>
            <a:endParaRPr lang="en-CA" sz="1800" b="0" i="0" kern="1200" dirty="0">
              <a:solidFill>
                <a:schemeClr val="tx1"/>
              </a:solidFill>
              <a:effectLst/>
              <a:latin typeface="Roboto" panose="02000000000000000000" pitchFamily="2" charset="0"/>
              <a:ea typeface="+mn-ea"/>
              <a:cs typeface="+mn-cs"/>
            </a:endParaRPr>
          </a:p>
          <a:p>
            <a:r>
              <a:rPr lang="en-US" sz="1200" b="0" i="0" kern="1200" dirty="0">
                <a:solidFill>
                  <a:schemeClr val="tx1"/>
                </a:solidFill>
                <a:effectLst/>
                <a:latin typeface="Roboto" panose="02000000000000000000" pitchFamily="2" charset="0"/>
                <a:ea typeface="+mn-ea"/>
                <a:cs typeface="+mn-cs"/>
              </a:rPr>
              <a:t>LINE 14a	Gross Rental Income for use of manse or church facilities. This is the total of all receipts for using the church facilities. This is the amount you have included in Line 14.</a:t>
            </a:r>
            <a:endParaRPr lang="en-CA" sz="1200" b="0" i="0" kern="1200" dirty="0">
              <a:solidFill>
                <a:schemeClr val="tx1"/>
              </a:solidFill>
              <a:effectLst/>
              <a:latin typeface="Roboto" panose="02000000000000000000" pitchFamily="2" charset="0"/>
              <a:ea typeface="+mn-ea"/>
              <a:cs typeface="+mn-cs"/>
            </a:endParaRPr>
          </a:p>
          <a:p>
            <a:r>
              <a:rPr lang="en-US" sz="1200" b="0" i="0" kern="1200" dirty="0">
                <a:solidFill>
                  <a:schemeClr val="tx1"/>
                </a:solidFill>
                <a:effectLst/>
                <a:latin typeface="Roboto" panose="02000000000000000000" pitchFamily="2" charset="0"/>
                <a:ea typeface="+mn-ea"/>
                <a:cs typeface="+mn-cs"/>
              </a:rPr>
              <a:t> </a:t>
            </a:r>
            <a:endParaRPr lang="en-CA" sz="1800" b="0" i="0" kern="1200" dirty="0">
              <a:solidFill>
                <a:schemeClr val="tx1"/>
              </a:solidFill>
              <a:effectLst/>
              <a:latin typeface="Roboto" panose="02000000000000000000" pitchFamily="2" charset="0"/>
              <a:ea typeface="+mn-ea"/>
              <a:cs typeface="+mn-cs"/>
            </a:endParaRPr>
          </a:p>
          <a:p>
            <a:r>
              <a:rPr lang="en-US" sz="1200" b="0" i="0" kern="1200" dirty="0">
                <a:solidFill>
                  <a:schemeClr val="tx1"/>
                </a:solidFill>
                <a:effectLst/>
                <a:latin typeface="Roboto" panose="02000000000000000000" pitchFamily="2" charset="0"/>
                <a:ea typeface="+mn-ea"/>
                <a:cs typeface="+mn-cs"/>
              </a:rPr>
              <a:t>Line 14b	Net Rental Income for use of manse or church facilities. Deduct the following expenses related to rentals to determine the net income:</a:t>
            </a:r>
            <a:endParaRPr lang="en-CA" sz="1200" b="0" i="0" kern="1200" dirty="0">
              <a:solidFill>
                <a:schemeClr val="tx1"/>
              </a:solidFill>
              <a:effectLst/>
              <a:latin typeface="Roboto" panose="02000000000000000000" pitchFamily="2" charset="0"/>
              <a:ea typeface="+mn-ea"/>
              <a:cs typeface="+mn-cs"/>
            </a:endParaRPr>
          </a:p>
          <a:p>
            <a:pPr marL="628650" lvl="1" indent="-171450">
              <a:buFont typeface="Arial" panose="020B0604020202020204" pitchFamily="34" charset="0"/>
              <a:buChar char="•"/>
            </a:pPr>
            <a:r>
              <a:rPr lang="en-US" b="0" i="0" kern="1200" dirty="0">
                <a:solidFill>
                  <a:schemeClr val="tx1"/>
                </a:solidFill>
                <a:effectLst/>
                <a:latin typeface="Roboto" panose="02000000000000000000" pitchFamily="2" charset="0"/>
                <a:ea typeface="+mn-ea"/>
                <a:cs typeface="+mn-cs"/>
              </a:rPr>
              <a:t>Pro-rated utilities – pro-rate according to the days of the week the facility is used and the area of the facilities which are used.</a:t>
            </a:r>
            <a:endParaRPr lang="en-CA" b="0" i="0" kern="1200" dirty="0">
              <a:solidFill>
                <a:schemeClr val="tx1"/>
              </a:solidFill>
              <a:effectLst/>
              <a:latin typeface="Roboto" panose="02000000000000000000" pitchFamily="2" charset="0"/>
              <a:ea typeface="+mn-ea"/>
              <a:cs typeface="+mn-cs"/>
            </a:endParaRPr>
          </a:p>
          <a:p>
            <a:pPr marL="628650" lvl="1" indent="-171450">
              <a:buFont typeface="Arial" panose="020B0604020202020204" pitchFamily="34" charset="0"/>
              <a:buChar char="•"/>
            </a:pPr>
            <a:r>
              <a:rPr lang="en-US" b="0" i="0" kern="1200" dirty="0">
                <a:solidFill>
                  <a:schemeClr val="tx1"/>
                </a:solidFill>
                <a:effectLst/>
                <a:latin typeface="Roboto" panose="02000000000000000000" pitchFamily="2" charset="0"/>
                <a:ea typeface="+mn-ea"/>
                <a:cs typeface="+mn-cs"/>
              </a:rPr>
              <a:t>Staff hired only for rental purposes (cost of extra cleaning staff for special events or to host the event) or pro-rated staff who have a significant portion of their job due to rental purposes.</a:t>
            </a:r>
            <a:endParaRPr lang="en-CA" b="0" i="0" kern="1200" dirty="0">
              <a:solidFill>
                <a:schemeClr val="tx1"/>
              </a:solidFill>
              <a:effectLst/>
              <a:latin typeface="Roboto" panose="02000000000000000000" pitchFamily="2" charset="0"/>
              <a:ea typeface="+mn-ea"/>
              <a:cs typeface="+mn-cs"/>
            </a:endParaRPr>
          </a:p>
          <a:p>
            <a:pPr marL="628650" lvl="1" indent="-171450">
              <a:buFont typeface="Arial" panose="020B0604020202020204" pitchFamily="34" charset="0"/>
              <a:buChar char="•"/>
            </a:pPr>
            <a:r>
              <a:rPr lang="en-US" b="0" i="0" kern="1200" dirty="0">
                <a:solidFill>
                  <a:schemeClr val="tx1"/>
                </a:solidFill>
                <a:effectLst/>
                <a:latin typeface="Roboto" panose="02000000000000000000" pitchFamily="2" charset="0"/>
                <a:ea typeface="+mn-ea"/>
                <a:cs typeface="+mn-cs"/>
              </a:rPr>
              <a:t>Repairs to facilities used by renters – pro-rate according to the days of the week the facility is used and the area of the facilities which are used.</a:t>
            </a:r>
            <a:endParaRPr lang="en-CA" b="0" i="0" kern="1200" dirty="0">
              <a:solidFill>
                <a:schemeClr val="tx1"/>
              </a:solidFill>
              <a:effectLst/>
              <a:latin typeface="Roboto" panose="02000000000000000000" pitchFamily="2" charset="0"/>
              <a:ea typeface="+mn-ea"/>
              <a:cs typeface="+mn-cs"/>
            </a:endParaRPr>
          </a:p>
          <a:p>
            <a:pPr marL="628650" lvl="1" indent="-171450">
              <a:buFont typeface="Arial" panose="020B0604020202020204" pitchFamily="34" charset="0"/>
              <a:buChar char="•"/>
            </a:pPr>
            <a:r>
              <a:rPr lang="en-US" b="0" i="0" kern="1200" dirty="0">
                <a:solidFill>
                  <a:schemeClr val="tx1"/>
                </a:solidFill>
                <a:effectLst/>
                <a:latin typeface="Roboto" panose="02000000000000000000" pitchFamily="2" charset="0"/>
                <a:ea typeface="+mn-ea"/>
                <a:cs typeface="+mn-cs"/>
              </a:rPr>
              <a:t>Amortization of buildings and equipment – pro-rate according to the days of the week the facility is used and the area of the facilities which are used.</a:t>
            </a:r>
            <a:endParaRPr lang="en-CA" b="0" i="0" kern="1200" dirty="0">
              <a:solidFill>
                <a:schemeClr val="tx1"/>
              </a:solidFill>
              <a:effectLst/>
              <a:latin typeface="Roboto" panose="02000000000000000000" pitchFamily="2" charset="0"/>
              <a:ea typeface="+mn-ea"/>
              <a:cs typeface="+mn-cs"/>
            </a:endParaRPr>
          </a:p>
        </p:txBody>
      </p:sp>
      <p:sp>
        <p:nvSpPr>
          <p:cNvPr id="4" name="Slide Number Placeholder 3"/>
          <p:cNvSpPr>
            <a:spLocks noGrp="1"/>
          </p:cNvSpPr>
          <p:nvPr>
            <p:ph type="sldNum" sz="quarter" idx="5"/>
          </p:nvPr>
        </p:nvSpPr>
        <p:spPr/>
        <p:txBody>
          <a:bodyPr/>
          <a:lstStyle/>
          <a:p>
            <a:fld id="{130410C0-0AE4-40F4-AF1C-6B64288FA5B0}" type="slidenum">
              <a:rPr lang="en-US" smtClean="0"/>
              <a:pPr/>
              <a:t>231</a:t>
            </a:fld>
            <a:endParaRPr lang="en-US" dirty="0"/>
          </a:p>
        </p:txBody>
      </p:sp>
    </p:spTree>
    <p:extLst>
      <p:ext uri="{BB962C8B-B14F-4D97-AF65-F5344CB8AC3E}">
        <p14:creationId xmlns:p14="http://schemas.microsoft.com/office/powerpoint/2010/main" val="20090257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0" i="0" kern="1200" dirty="0">
                <a:solidFill>
                  <a:schemeClr val="tx1"/>
                </a:solidFill>
                <a:effectLst/>
                <a:latin typeface="Roboto" panose="02000000000000000000" pitchFamily="2" charset="0"/>
                <a:ea typeface="+mn-ea"/>
                <a:cs typeface="+mn-cs"/>
              </a:rPr>
              <a:t>LINE 15	Sale of Property: The amount recorded should be the sale price less any mortgages or loans on the property, and any legal costs. </a:t>
            </a:r>
          </a:p>
          <a:p>
            <a:r>
              <a:rPr lang="en-US" sz="1400" b="0" i="0" kern="1200" dirty="0">
                <a:solidFill>
                  <a:schemeClr val="tx1"/>
                </a:solidFill>
                <a:effectLst/>
                <a:latin typeface="Roboto" panose="02000000000000000000" pitchFamily="2" charset="0"/>
                <a:ea typeface="+mn-ea"/>
                <a:cs typeface="+mn-cs"/>
              </a:rPr>
              <a:t>(Net dollars recovered by the congregation during this year.)</a:t>
            </a:r>
            <a:endParaRPr lang="en-CA" sz="1400" b="0" i="0" kern="1200" dirty="0">
              <a:solidFill>
                <a:schemeClr val="tx1"/>
              </a:solidFill>
              <a:effectLst/>
              <a:latin typeface="Roboto" panose="02000000000000000000" pitchFamily="2" charset="0"/>
              <a:ea typeface="+mn-ea"/>
              <a:cs typeface="+mn-cs"/>
            </a:endParaRPr>
          </a:p>
          <a:p>
            <a:r>
              <a:rPr lang="en-US" sz="1400" b="0" i="0" kern="1200" dirty="0">
                <a:solidFill>
                  <a:schemeClr val="tx1"/>
                </a:solidFill>
                <a:effectLst/>
                <a:latin typeface="Roboto" panose="02000000000000000000" pitchFamily="2" charset="0"/>
                <a:ea typeface="+mn-ea"/>
                <a:cs typeface="+mn-cs"/>
              </a:rPr>
              <a:t> </a:t>
            </a:r>
            <a:endParaRPr lang="en-CA" sz="1400" b="0" i="0" kern="1200" dirty="0">
              <a:solidFill>
                <a:schemeClr val="tx1"/>
              </a:solidFill>
              <a:effectLst/>
              <a:latin typeface="Roboto" panose="02000000000000000000" pitchFamily="2" charset="0"/>
              <a:ea typeface="+mn-ea"/>
              <a:cs typeface="+mn-cs"/>
            </a:endParaRPr>
          </a:p>
          <a:p>
            <a:endParaRPr lang="en-US" dirty="0"/>
          </a:p>
        </p:txBody>
      </p:sp>
      <p:sp>
        <p:nvSpPr>
          <p:cNvPr id="4" name="Slide Number Placeholder 3"/>
          <p:cNvSpPr>
            <a:spLocks noGrp="1"/>
          </p:cNvSpPr>
          <p:nvPr>
            <p:ph type="sldNum" sz="quarter" idx="5"/>
          </p:nvPr>
        </p:nvSpPr>
        <p:spPr/>
        <p:txBody>
          <a:bodyPr/>
          <a:lstStyle/>
          <a:p>
            <a:fld id="{130410C0-0AE4-40F4-AF1C-6B64288FA5B0}" type="slidenum">
              <a:rPr lang="en-US" smtClean="0"/>
              <a:pPr/>
              <a:t>232</a:t>
            </a:fld>
            <a:endParaRPr lang="en-US" dirty="0"/>
          </a:p>
        </p:txBody>
      </p:sp>
    </p:spTree>
    <p:extLst>
      <p:ext uri="{BB962C8B-B14F-4D97-AF65-F5344CB8AC3E}">
        <p14:creationId xmlns:p14="http://schemas.microsoft.com/office/powerpoint/2010/main" val="29384866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0410C0-0AE4-40F4-AF1C-6B64288FA5B0}" type="slidenum">
              <a:rPr lang="en-US" smtClean="0"/>
              <a:pPr/>
              <a:t>233</a:t>
            </a:fld>
            <a:endParaRPr lang="en-US" dirty="0"/>
          </a:p>
        </p:txBody>
      </p:sp>
    </p:spTree>
    <p:extLst>
      <p:ext uri="{BB962C8B-B14F-4D97-AF65-F5344CB8AC3E}">
        <p14:creationId xmlns:p14="http://schemas.microsoft.com/office/powerpoint/2010/main" val="22011106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0410C0-0AE4-40F4-AF1C-6B64288FA5B0}" type="slidenum">
              <a:rPr lang="en-US" smtClean="0"/>
              <a:pPr/>
              <a:t>234</a:t>
            </a:fld>
            <a:endParaRPr lang="en-US" dirty="0"/>
          </a:p>
        </p:txBody>
      </p:sp>
    </p:spTree>
    <p:extLst>
      <p:ext uri="{BB962C8B-B14F-4D97-AF65-F5344CB8AC3E}">
        <p14:creationId xmlns:p14="http://schemas.microsoft.com/office/powerpoint/2010/main" val="4373128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0410C0-0AE4-40F4-AF1C-6B64288FA5B0}" type="slidenum">
              <a:rPr lang="en-US" smtClean="0"/>
              <a:pPr/>
              <a:t>235</a:t>
            </a:fld>
            <a:endParaRPr lang="en-US" dirty="0"/>
          </a:p>
        </p:txBody>
      </p:sp>
    </p:spTree>
    <p:extLst>
      <p:ext uri="{BB962C8B-B14F-4D97-AF65-F5344CB8AC3E}">
        <p14:creationId xmlns:p14="http://schemas.microsoft.com/office/powerpoint/2010/main" val="25966863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743451"/>
          </a:xfrm>
        </p:spPr>
        <p:txBody>
          <a:bodyPr/>
          <a:lstStyle/>
          <a:p>
            <a:pPr>
              <a:spcAft>
                <a:spcPts val="200"/>
              </a:spcAft>
            </a:pPr>
            <a:r>
              <a:rPr lang="en-US" sz="900" dirty="0"/>
              <a:t>LINE 14 Total $ received by congregation </a:t>
            </a:r>
            <a:r>
              <a:rPr lang="en-US" sz="900" u="sng" dirty="0"/>
              <a:t>for church operations for current purposes</a:t>
            </a:r>
            <a:r>
              <a:rPr lang="en-US" sz="900" dirty="0"/>
              <a:t> (Current purposes covers expenses reported in lines 21-27.)</a:t>
            </a:r>
            <a:endParaRPr lang="en-CA" sz="900" dirty="0"/>
          </a:p>
          <a:p>
            <a:pPr>
              <a:spcAft>
                <a:spcPts val="200"/>
              </a:spcAft>
            </a:pPr>
            <a:r>
              <a:rPr lang="en-US" sz="900" b="1" dirty="0"/>
              <a:t>Include the following items:</a:t>
            </a:r>
            <a:endParaRPr lang="en-CA" sz="900" b="1" dirty="0"/>
          </a:p>
          <a:p>
            <a:pPr lvl="0">
              <a:spcAft>
                <a:spcPts val="200"/>
              </a:spcAft>
            </a:pPr>
            <a:r>
              <a:rPr lang="en-US" sz="900" dirty="0"/>
              <a:t>Envelope, PAR, online donations, and loose offerings</a:t>
            </a:r>
            <a:endParaRPr lang="en-CA" sz="900" dirty="0"/>
          </a:p>
          <a:p>
            <a:pPr lvl="0">
              <a:spcAft>
                <a:spcPts val="200"/>
              </a:spcAft>
            </a:pPr>
            <a:r>
              <a:rPr lang="en-US" sz="900" dirty="0"/>
              <a:t>Rental income (gross amount) and donations for use of the manse or church facilities (day-care centers, banquets, weddings etc.)</a:t>
            </a:r>
            <a:endParaRPr lang="en-CA" sz="900" dirty="0"/>
          </a:p>
          <a:p>
            <a:pPr lvl="0">
              <a:spcAft>
                <a:spcPts val="200"/>
              </a:spcAft>
            </a:pPr>
            <a:r>
              <a:rPr lang="en-US" sz="900" dirty="0"/>
              <a:t>Amount raised for mission purposes (Presbyterians Sharing, PWS&amp;D, and other PCC mission funds, other Canadian registered charitable mission organizations, and refugee sponsorship etc.)</a:t>
            </a:r>
            <a:endParaRPr lang="en-CA" sz="900" dirty="0"/>
          </a:p>
          <a:p>
            <a:pPr lvl="0">
              <a:spcAft>
                <a:spcPts val="200"/>
              </a:spcAft>
            </a:pPr>
            <a:r>
              <a:rPr lang="en-US" sz="900" dirty="0"/>
              <a:t>Amounts received from organizations within the congregation </a:t>
            </a:r>
            <a:r>
              <a:rPr lang="en-US" sz="900" u="sng" dirty="0"/>
              <a:t>for current purposes</a:t>
            </a:r>
            <a:r>
              <a:rPr lang="en-US" sz="900" dirty="0"/>
              <a:t> (Session, church school, women's groups, men's groups and youth groups, etc.)</a:t>
            </a:r>
            <a:endParaRPr lang="en-CA" sz="900" dirty="0"/>
          </a:p>
          <a:p>
            <a:pPr lvl="0">
              <a:spcAft>
                <a:spcPts val="200"/>
              </a:spcAft>
            </a:pPr>
            <a:r>
              <a:rPr lang="en-US" sz="900" dirty="0"/>
              <a:t>Bequests and legacies </a:t>
            </a:r>
            <a:r>
              <a:rPr lang="en-US" sz="900" u="sng" dirty="0"/>
              <a:t>used for current purposes</a:t>
            </a:r>
            <a:endParaRPr lang="en-CA" sz="900" dirty="0"/>
          </a:p>
          <a:p>
            <a:pPr lvl="0">
              <a:spcAft>
                <a:spcPts val="200"/>
              </a:spcAft>
            </a:pPr>
            <a:r>
              <a:rPr lang="en-US" sz="900" dirty="0"/>
              <a:t>Interest and capital from endowment, restricted or other funds </a:t>
            </a:r>
            <a:r>
              <a:rPr lang="en-US" sz="900" u="sng" dirty="0"/>
              <a:t>used for current</a:t>
            </a:r>
            <a:r>
              <a:rPr lang="en-US" sz="900" dirty="0"/>
              <a:t> </a:t>
            </a:r>
            <a:r>
              <a:rPr lang="en-US" sz="900" u="sng" dirty="0"/>
              <a:t>purposes</a:t>
            </a:r>
            <a:endParaRPr lang="en-CA" sz="900" dirty="0"/>
          </a:p>
          <a:p>
            <a:pPr lvl="0">
              <a:spcAft>
                <a:spcPts val="200"/>
              </a:spcAft>
            </a:pPr>
            <a:r>
              <a:rPr lang="en-US" sz="900" dirty="0"/>
              <a:t>Funds from the sale of property </a:t>
            </a:r>
            <a:r>
              <a:rPr lang="en-US" sz="900" u="sng" dirty="0"/>
              <a:t>used for current purposes</a:t>
            </a:r>
            <a:r>
              <a:rPr lang="en-US" sz="900" dirty="0"/>
              <a:t>.</a:t>
            </a:r>
            <a:endParaRPr lang="en-CA" sz="900" dirty="0"/>
          </a:p>
          <a:p>
            <a:pPr lvl="0">
              <a:spcAft>
                <a:spcPts val="200"/>
              </a:spcAft>
            </a:pPr>
            <a:r>
              <a:rPr lang="en-US" sz="900" dirty="0"/>
              <a:t>The Canada Emergency Wage Subsidy (CEWS) grants and other support from the government (Federal, Provincial, Municipal), church grants or other sources to help congregations with their expenses related to COVID-19.</a:t>
            </a:r>
            <a:endParaRPr lang="en-CA" sz="900" dirty="0"/>
          </a:p>
          <a:p>
            <a:pPr lvl="0">
              <a:spcAft>
                <a:spcPts val="200"/>
              </a:spcAft>
            </a:pPr>
            <a:r>
              <a:rPr lang="en-US" sz="900" dirty="0"/>
              <a:t>Other funds from any source which were used to pay for current purposes.</a:t>
            </a:r>
            <a:endParaRPr lang="en-CA" sz="900" dirty="0"/>
          </a:p>
          <a:p>
            <a:pPr>
              <a:spcAft>
                <a:spcPts val="200"/>
              </a:spcAft>
            </a:pPr>
            <a:r>
              <a:rPr lang="en-US" sz="900" b="1" dirty="0"/>
              <a:t>Do not include:</a:t>
            </a:r>
            <a:endParaRPr lang="en-CA" sz="900" b="1" dirty="0"/>
          </a:p>
          <a:p>
            <a:pPr lvl="0">
              <a:spcAft>
                <a:spcPts val="200"/>
              </a:spcAft>
            </a:pPr>
            <a:r>
              <a:rPr lang="en-US" sz="900" dirty="0"/>
              <a:t>Funds raised by Women's Missionary Society/Atlantic Mission Society which are sent to the WMS and AMS. (These are reported on line 29.)</a:t>
            </a:r>
            <a:endParaRPr lang="en-CA" sz="900" dirty="0"/>
          </a:p>
          <a:p>
            <a:pPr lvl="0">
              <a:spcAft>
                <a:spcPts val="200"/>
              </a:spcAft>
            </a:pPr>
            <a:r>
              <a:rPr lang="en-US" sz="900" dirty="0"/>
              <a:t>The share paid by other points to support the minister in multi-point congregations (This is reflected on each point’s statistical report.)</a:t>
            </a:r>
            <a:endParaRPr lang="en-CA" sz="900" dirty="0"/>
          </a:p>
          <a:p>
            <a:pPr lvl="0">
              <a:spcAft>
                <a:spcPts val="200"/>
              </a:spcAft>
            </a:pPr>
            <a:r>
              <a:rPr lang="en-US" sz="900" dirty="0"/>
              <a:t>Bequest and legacies which will be used in future years through endowment or special funds. (This is reported in Line 16.)</a:t>
            </a:r>
            <a:endParaRPr lang="en-CA" sz="900" dirty="0"/>
          </a:p>
          <a:p>
            <a:pPr lvl="0">
              <a:spcAft>
                <a:spcPts val="200"/>
              </a:spcAft>
            </a:pPr>
            <a:r>
              <a:rPr lang="en-US" sz="900" dirty="0"/>
              <a:t>Grants from Canadian Ministries (reported in Line 17.)</a:t>
            </a:r>
            <a:endParaRPr lang="en-CA" sz="900" dirty="0"/>
          </a:p>
          <a:p>
            <a:pPr>
              <a:spcAft>
                <a:spcPts val="200"/>
              </a:spcAft>
            </a:pPr>
            <a:r>
              <a:rPr lang="en-US" sz="900" b="1" dirty="0"/>
              <a:t>Note:</a:t>
            </a:r>
            <a:endParaRPr lang="en-CA" sz="900" b="1" dirty="0"/>
          </a:p>
          <a:p>
            <a:pPr lvl="0">
              <a:spcAft>
                <a:spcPts val="200"/>
              </a:spcAft>
            </a:pPr>
            <a:r>
              <a:rPr lang="en-US" sz="900" dirty="0"/>
              <a:t>GST/HST should be credited against operating expenses and not be included on any revenue line.</a:t>
            </a:r>
            <a:endParaRPr lang="en-CA" sz="900" dirty="0"/>
          </a:p>
          <a:p>
            <a:pPr lvl="0">
              <a:spcAft>
                <a:spcPts val="200"/>
              </a:spcAft>
            </a:pPr>
            <a:r>
              <a:rPr lang="en-US" sz="900" dirty="0"/>
              <a:t>CEWS and other funds provided for financial relief during COVID-19 should be reported as revenue in Line 14 and not credited against operating expenses.</a:t>
            </a:r>
            <a:endParaRPr lang="en-CA" sz="900" dirty="0"/>
          </a:p>
          <a:p>
            <a:pPr>
              <a:spcAft>
                <a:spcPts val="200"/>
              </a:spcAft>
            </a:pPr>
            <a:r>
              <a:rPr lang="en-US" sz="900" dirty="0"/>
              <a:t> </a:t>
            </a:r>
          </a:p>
        </p:txBody>
      </p:sp>
      <p:sp>
        <p:nvSpPr>
          <p:cNvPr id="4" name="Slide Number Placeholder 3"/>
          <p:cNvSpPr>
            <a:spLocks noGrp="1"/>
          </p:cNvSpPr>
          <p:nvPr>
            <p:ph type="sldNum" sz="quarter" idx="5"/>
          </p:nvPr>
        </p:nvSpPr>
        <p:spPr/>
        <p:txBody>
          <a:bodyPr/>
          <a:lstStyle/>
          <a:p>
            <a:fld id="{130410C0-0AE4-40F4-AF1C-6B64288FA5B0}" type="slidenum">
              <a:rPr lang="en-US" smtClean="0"/>
              <a:pPr/>
              <a:t>236</a:t>
            </a:fld>
            <a:endParaRPr lang="en-US" dirty="0"/>
          </a:p>
        </p:txBody>
      </p:sp>
    </p:spTree>
    <p:extLst>
      <p:ext uri="{BB962C8B-B14F-4D97-AF65-F5344CB8AC3E}">
        <p14:creationId xmlns:p14="http://schemas.microsoft.com/office/powerpoint/2010/main" val="18239013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200" b="0" i="0" kern="1200" dirty="0">
              <a:solidFill>
                <a:schemeClr val="tx1"/>
              </a:solidFill>
              <a:effectLst/>
              <a:latin typeface="Roboto" panose="02000000000000000000" pitchFamily="2" charset="0"/>
              <a:ea typeface="+mn-ea"/>
              <a:cs typeface="+mn-cs"/>
            </a:endParaRPr>
          </a:p>
        </p:txBody>
      </p:sp>
      <p:sp>
        <p:nvSpPr>
          <p:cNvPr id="4" name="Slide Number Placeholder 3"/>
          <p:cNvSpPr>
            <a:spLocks noGrp="1"/>
          </p:cNvSpPr>
          <p:nvPr>
            <p:ph type="sldNum" sz="quarter" idx="5"/>
          </p:nvPr>
        </p:nvSpPr>
        <p:spPr/>
        <p:txBody>
          <a:bodyPr/>
          <a:lstStyle/>
          <a:p>
            <a:fld id="{130410C0-0AE4-40F4-AF1C-6B64288FA5B0}" type="slidenum">
              <a:rPr lang="en-US" smtClean="0"/>
              <a:t>237</a:t>
            </a:fld>
            <a:endParaRPr lang="en-US"/>
          </a:p>
        </p:txBody>
      </p:sp>
    </p:spTree>
    <p:extLst>
      <p:ext uri="{BB962C8B-B14F-4D97-AF65-F5344CB8AC3E}">
        <p14:creationId xmlns:p14="http://schemas.microsoft.com/office/powerpoint/2010/main" val="23951011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743450"/>
          </a:xfrm>
        </p:spPr>
        <p:txBody>
          <a:bodyPr/>
          <a:lstStyle/>
          <a:p>
            <a:r>
              <a:rPr lang="en-US" sz="1000" b="1" i="0" kern="1200" dirty="0">
                <a:solidFill>
                  <a:schemeClr val="tx1"/>
                </a:solidFill>
                <a:effectLst/>
                <a:latin typeface="Roboto" panose="02000000000000000000" pitchFamily="2" charset="0"/>
                <a:ea typeface="+mn-ea"/>
                <a:cs typeface="+mn-cs"/>
              </a:rPr>
              <a:t>LINE 21 Stipend of Principal Minister:</a:t>
            </a:r>
            <a:endParaRPr lang="en-CA" sz="1000" b="1" i="0" kern="1200" dirty="0">
              <a:solidFill>
                <a:schemeClr val="tx1"/>
              </a:solidFill>
              <a:effectLst/>
              <a:latin typeface="Roboto" panose="02000000000000000000" pitchFamily="2" charset="0"/>
              <a:ea typeface="+mn-ea"/>
              <a:cs typeface="+mn-cs"/>
            </a:endParaRPr>
          </a:p>
          <a:p>
            <a:r>
              <a:rPr lang="en-US" sz="1000" b="0" i="0" kern="1200" dirty="0">
                <a:solidFill>
                  <a:schemeClr val="tx1"/>
                </a:solidFill>
                <a:effectLst/>
                <a:latin typeface="Roboto" panose="02000000000000000000" pitchFamily="2" charset="0"/>
                <a:ea typeface="+mn-ea"/>
                <a:cs typeface="+mn-cs"/>
              </a:rPr>
              <a:t>This does not include the amount paid to an interim moderator, interim minister, or supply minister no matter what length of time they are with the congregation.</a:t>
            </a:r>
          </a:p>
          <a:p>
            <a:endParaRPr lang="en-US" sz="1000" b="1" dirty="0"/>
          </a:p>
          <a:p>
            <a:r>
              <a:rPr lang="en-US" sz="1000" b="1" dirty="0"/>
              <a:t>(Note: </a:t>
            </a:r>
            <a:r>
              <a:rPr lang="en-US" sz="1000" dirty="0"/>
              <a:t>change may be coming in 2022 – currently only principal minister, in future will be all ministers because of study on pay equity.)</a:t>
            </a:r>
            <a:endParaRPr lang="en-CA" sz="1000" b="0" i="0" kern="1200" dirty="0">
              <a:solidFill>
                <a:schemeClr val="tx1"/>
              </a:solidFill>
              <a:effectLst/>
              <a:latin typeface="Roboto" panose="02000000000000000000" pitchFamily="2" charset="0"/>
              <a:ea typeface="+mn-ea"/>
              <a:cs typeface="+mn-cs"/>
            </a:endParaRPr>
          </a:p>
          <a:p>
            <a:r>
              <a:rPr lang="en-US" sz="1000" b="0" i="0" kern="1200" dirty="0">
                <a:solidFill>
                  <a:schemeClr val="tx1"/>
                </a:solidFill>
                <a:effectLst/>
                <a:latin typeface="Roboto" panose="02000000000000000000" pitchFamily="2" charset="0"/>
                <a:ea typeface="+mn-ea"/>
                <a:cs typeface="+mn-cs"/>
              </a:rPr>
              <a:t> </a:t>
            </a:r>
            <a:endParaRPr lang="en-CA" sz="1000" b="0" i="0" kern="1200" dirty="0">
              <a:solidFill>
                <a:schemeClr val="tx1"/>
              </a:solidFill>
              <a:effectLst/>
              <a:latin typeface="Roboto" panose="02000000000000000000" pitchFamily="2" charset="0"/>
              <a:ea typeface="+mn-ea"/>
              <a:cs typeface="+mn-cs"/>
            </a:endParaRPr>
          </a:p>
          <a:p>
            <a:pPr lvl="0"/>
            <a:r>
              <a:rPr lang="en-US" sz="1000" b="0" i="0" kern="1200" dirty="0">
                <a:solidFill>
                  <a:schemeClr val="tx1"/>
                </a:solidFill>
                <a:effectLst/>
                <a:latin typeface="Roboto" panose="02000000000000000000" pitchFamily="2" charset="0"/>
                <a:ea typeface="+mn-ea"/>
                <a:cs typeface="+mn-cs"/>
              </a:rPr>
              <a:t>Apart from utilities, do not include any amount paid to the principal minister in respect to accommodation. If an accommodation allowance is paid in lieu of a manse, this amount should be entered in Line 11(c) and also included as part of "All other operating expenses", Line 23.</a:t>
            </a:r>
            <a:endParaRPr lang="en-CA" sz="1000" b="0" i="0" kern="1200" dirty="0">
              <a:solidFill>
                <a:schemeClr val="tx1"/>
              </a:solidFill>
              <a:effectLst/>
              <a:latin typeface="Roboto" panose="02000000000000000000" pitchFamily="2" charset="0"/>
              <a:ea typeface="+mn-ea"/>
              <a:cs typeface="+mn-cs"/>
            </a:endParaRPr>
          </a:p>
          <a:p>
            <a:r>
              <a:rPr lang="en-US" sz="1000" b="0" i="0" kern="1200" dirty="0">
                <a:solidFill>
                  <a:schemeClr val="tx1"/>
                </a:solidFill>
                <a:effectLst/>
                <a:latin typeface="Roboto" panose="02000000000000000000" pitchFamily="2" charset="0"/>
                <a:ea typeface="+mn-ea"/>
                <a:cs typeface="+mn-cs"/>
              </a:rPr>
              <a:t> </a:t>
            </a:r>
            <a:endParaRPr lang="en-CA" sz="1000" b="0" i="0" kern="1200" dirty="0">
              <a:solidFill>
                <a:schemeClr val="tx1"/>
              </a:solidFill>
              <a:effectLst/>
              <a:latin typeface="Roboto" panose="02000000000000000000" pitchFamily="2" charset="0"/>
              <a:ea typeface="+mn-ea"/>
              <a:cs typeface="+mn-cs"/>
            </a:endParaRPr>
          </a:p>
          <a:p>
            <a:pPr lvl="0"/>
            <a:r>
              <a:rPr lang="en-US" sz="1000" b="0" i="0" kern="1200" dirty="0">
                <a:solidFill>
                  <a:schemeClr val="tx1"/>
                </a:solidFill>
                <a:effectLst/>
                <a:latin typeface="Roboto" panose="02000000000000000000" pitchFamily="2" charset="0"/>
                <a:ea typeface="+mn-ea"/>
                <a:cs typeface="+mn-cs"/>
              </a:rPr>
              <a:t>If the Cost of Utilities is paid as part of a lump sum accommodation allowance, before entering the accommodation allowance in Line 11(c) and 23, please subtract an approximate amount for utilities and enter this amount on the appropriate line under stipend of principal minister.</a:t>
            </a:r>
            <a:endParaRPr lang="en-CA" sz="1000" b="0" i="0" kern="1200" dirty="0">
              <a:solidFill>
                <a:schemeClr val="tx1"/>
              </a:solidFill>
              <a:effectLst/>
              <a:latin typeface="Roboto" panose="02000000000000000000" pitchFamily="2" charset="0"/>
              <a:ea typeface="+mn-ea"/>
              <a:cs typeface="+mn-cs"/>
            </a:endParaRPr>
          </a:p>
          <a:p>
            <a:r>
              <a:rPr lang="en-US" sz="1000" b="0" i="0" kern="1200" dirty="0">
                <a:solidFill>
                  <a:schemeClr val="tx1"/>
                </a:solidFill>
                <a:effectLst/>
                <a:latin typeface="Roboto" panose="02000000000000000000" pitchFamily="2" charset="0"/>
                <a:ea typeface="+mn-ea"/>
                <a:cs typeface="+mn-cs"/>
              </a:rPr>
              <a:t> </a:t>
            </a:r>
            <a:endParaRPr lang="en-CA" sz="1000" b="0" i="0" kern="1200" dirty="0">
              <a:solidFill>
                <a:schemeClr val="tx1"/>
              </a:solidFill>
              <a:effectLst/>
              <a:latin typeface="Roboto" panose="02000000000000000000" pitchFamily="2" charset="0"/>
              <a:ea typeface="+mn-ea"/>
              <a:cs typeface="+mn-cs"/>
            </a:endParaRPr>
          </a:p>
          <a:p>
            <a:pPr lvl="0"/>
            <a:r>
              <a:rPr lang="en-US" sz="1000" b="0" i="0" kern="1200" dirty="0">
                <a:solidFill>
                  <a:schemeClr val="tx1"/>
                </a:solidFill>
                <a:effectLst/>
                <a:latin typeface="Roboto" panose="02000000000000000000" pitchFamily="2" charset="0"/>
                <a:ea typeface="+mn-ea"/>
                <a:cs typeface="+mn-cs"/>
              </a:rPr>
              <a:t>Other Monies Provided by Congregation may be defined as any sum provided by the congregation to a minister whether on a regular or irregular basis, which has not been provided for in one of the other lines above.</a:t>
            </a:r>
            <a:endParaRPr lang="en-CA" sz="1000" b="0" i="0" kern="1200" dirty="0">
              <a:solidFill>
                <a:schemeClr val="tx1"/>
              </a:solidFill>
              <a:effectLst/>
              <a:latin typeface="Roboto" panose="02000000000000000000" pitchFamily="2" charset="0"/>
              <a:ea typeface="+mn-ea"/>
              <a:cs typeface="+mn-cs"/>
            </a:endParaRPr>
          </a:p>
          <a:p>
            <a:r>
              <a:rPr lang="en-US" sz="1000" b="0" i="0" kern="1200" dirty="0">
                <a:solidFill>
                  <a:schemeClr val="tx1"/>
                </a:solidFill>
                <a:effectLst/>
                <a:latin typeface="Roboto" panose="02000000000000000000" pitchFamily="2" charset="0"/>
                <a:ea typeface="+mn-ea"/>
                <a:cs typeface="+mn-cs"/>
              </a:rPr>
              <a:t> </a:t>
            </a:r>
            <a:endParaRPr lang="en-CA" sz="1000" b="0" i="0" kern="1200" dirty="0">
              <a:solidFill>
                <a:schemeClr val="tx1"/>
              </a:solidFill>
              <a:effectLst/>
              <a:latin typeface="Roboto" panose="02000000000000000000" pitchFamily="2" charset="0"/>
              <a:ea typeface="+mn-ea"/>
              <a:cs typeface="+mn-cs"/>
            </a:endParaRPr>
          </a:p>
          <a:p>
            <a:pPr lvl="0"/>
            <a:r>
              <a:rPr lang="en-US" sz="1000" b="0" i="0" kern="1200" dirty="0">
                <a:solidFill>
                  <a:schemeClr val="tx1"/>
                </a:solidFill>
                <a:effectLst/>
                <a:latin typeface="Roboto" panose="02000000000000000000" pitchFamily="2" charset="0"/>
                <a:ea typeface="+mn-ea"/>
                <a:cs typeface="+mn-cs"/>
              </a:rPr>
              <a:t>For a multi-point charge, the amount actually paid by the congregation filling in this form should be reported, not the total stipend paid to the minister from all points.</a:t>
            </a:r>
            <a:endParaRPr lang="en-CA" sz="1000" b="0" i="0" kern="1200" dirty="0">
              <a:solidFill>
                <a:schemeClr val="tx1"/>
              </a:solidFill>
              <a:effectLst/>
              <a:latin typeface="Roboto" panose="02000000000000000000" pitchFamily="2" charset="0"/>
              <a:ea typeface="+mn-ea"/>
              <a:cs typeface="+mn-cs"/>
            </a:endParaRPr>
          </a:p>
          <a:p>
            <a:r>
              <a:rPr lang="en-US" sz="1000" b="0" i="0" kern="1200" dirty="0">
                <a:solidFill>
                  <a:schemeClr val="tx1"/>
                </a:solidFill>
                <a:effectLst/>
                <a:latin typeface="Roboto" panose="02000000000000000000" pitchFamily="2" charset="0"/>
                <a:ea typeface="+mn-ea"/>
                <a:cs typeface="+mn-cs"/>
              </a:rPr>
              <a:t> </a:t>
            </a:r>
            <a:endParaRPr lang="en-CA" sz="1000" b="0" i="0" kern="1200" dirty="0">
              <a:solidFill>
                <a:schemeClr val="tx1"/>
              </a:solidFill>
              <a:effectLst/>
              <a:latin typeface="Roboto" panose="02000000000000000000" pitchFamily="2" charset="0"/>
              <a:ea typeface="+mn-ea"/>
              <a:cs typeface="+mn-cs"/>
            </a:endParaRPr>
          </a:p>
          <a:p>
            <a:r>
              <a:rPr lang="en-US" sz="1000" b="1" i="0" kern="1200" dirty="0">
                <a:solidFill>
                  <a:schemeClr val="tx1"/>
                </a:solidFill>
                <a:effectLst/>
                <a:latin typeface="Roboto" panose="02000000000000000000" pitchFamily="2" charset="0"/>
                <a:ea typeface="+mn-ea"/>
                <a:cs typeface="+mn-cs"/>
              </a:rPr>
              <a:t>LINE 22 Total Stipend of Other Professional Church Workers</a:t>
            </a:r>
            <a:r>
              <a:rPr lang="en-US" sz="1000" b="0" i="0" kern="1200" dirty="0">
                <a:solidFill>
                  <a:schemeClr val="tx1"/>
                </a:solidFill>
                <a:effectLst/>
                <a:latin typeface="Roboto" panose="02000000000000000000" pitchFamily="2" charset="0"/>
                <a:ea typeface="+mn-ea"/>
                <a:cs typeface="+mn-cs"/>
              </a:rPr>
              <a:t>: In this instance, the term Other Professional Church Workers is understood to mean full-time or part-time workers such as ministers other than the principal minister, members of the Order of Diaconal Ministries, Youth Workers, Christian Educators. It does not include church secretary, organist, etc. whose salaries are included in the figure at Line 23.</a:t>
            </a:r>
            <a:endParaRPr lang="en-CA" sz="1000" b="0" i="0" kern="1200" dirty="0">
              <a:solidFill>
                <a:schemeClr val="tx1"/>
              </a:solidFill>
              <a:effectLst/>
              <a:latin typeface="Roboto" panose="02000000000000000000" pitchFamily="2" charset="0"/>
              <a:ea typeface="+mn-ea"/>
              <a:cs typeface="+mn-cs"/>
            </a:endParaRPr>
          </a:p>
          <a:p>
            <a:r>
              <a:rPr lang="en-US" sz="1000" b="0" i="0" kern="1200" dirty="0">
                <a:solidFill>
                  <a:schemeClr val="tx1"/>
                </a:solidFill>
                <a:effectLst/>
                <a:latin typeface="Roboto" panose="02000000000000000000" pitchFamily="2" charset="0"/>
                <a:ea typeface="+mn-ea"/>
                <a:cs typeface="+mn-cs"/>
              </a:rPr>
              <a:t> </a:t>
            </a:r>
            <a:endParaRPr lang="en-CA" sz="1000" b="0" i="0" kern="1200" dirty="0">
              <a:solidFill>
                <a:schemeClr val="tx1"/>
              </a:solidFill>
              <a:effectLst/>
              <a:latin typeface="Roboto" panose="02000000000000000000" pitchFamily="2" charset="0"/>
              <a:ea typeface="+mn-ea"/>
              <a:cs typeface="+mn-cs"/>
            </a:endParaRPr>
          </a:p>
          <a:p>
            <a:endParaRPr lang="en-US" sz="1000" dirty="0"/>
          </a:p>
        </p:txBody>
      </p:sp>
      <p:sp>
        <p:nvSpPr>
          <p:cNvPr id="4" name="Slide Number Placeholder 3"/>
          <p:cNvSpPr>
            <a:spLocks noGrp="1"/>
          </p:cNvSpPr>
          <p:nvPr>
            <p:ph type="sldNum" sz="quarter" idx="5"/>
          </p:nvPr>
        </p:nvSpPr>
        <p:spPr/>
        <p:txBody>
          <a:bodyPr/>
          <a:lstStyle/>
          <a:p>
            <a:fld id="{130410C0-0AE4-40F4-AF1C-6B64288FA5B0}" type="slidenum">
              <a:rPr lang="en-US" smtClean="0"/>
              <a:pPr/>
              <a:t>238</a:t>
            </a:fld>
            <a:endParaRPr lang="en-US" dirty="0"/>
          </a:p>
        </p:txBody>
      </p:sp>
    </p:spTree>
    <p:extLst>
      <p:ext uri="{BB962C8B-B14F-4D97-AF65-F5344CB8AC3E}">
        <p14:creationId xmlns:p14="http://schemas.microsoft.com/office/powerpoint/2010/main" val="34974343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743450"/>
          </a:xfrm>
        </p:spPr>
        <p:txBody>
          <a:bodyPr/>
          <a:lstStyle/>
          <a:p>
            <a:r>
              <a:rPr lang="en-US" sz="1000" b="1" i="0" kern="1200" dirty="0">
                <a:solidFill>
                  <a:schemeClr val="tx1"/>
                </a:solidFill>
                <a:effectLst/>
                <a:latin typeface="Roboto" panose="02000000000000000000" pitchFamily="2" charset="0"/>
                <a:ea typeface="+mn-ea"/>
                <a:cs typeface="+mn-cs"/>
              </a:rPr>
              <a:t>LINE 21 Stipend of Principal Minister:</a:t>
            </a:r>
            <a:endParaRPr lang="en-CA" sz="1000" b="1" i="0" kern="1200" dirty="0">
              <a:solidFill>
                <a:schemeClr val="tx1"/>
              </a:solidFill>
              <a:effectLst/>
              <a:latin typeface="Roboto" panose="02000000000000000000" pitchFamily="2" charset="0"/>
              <a:ea typeface="+mn-ea"/>
              <a:cs typeface="+mn-cs"/>
            </a:endParaRPr>
          </a:p>
          <a:p>
            <a:r>
              <a:rPr lang="en-US" sz="1000" b="0" i="0" kern="1200" dirty="0">
                <a:solidFill>
                  <a:schemeClr val="tx1"/>
                </a:solidFill>
                <a:effectLst/>
                <a:latin typeface="Roboto" panose="02000000000000000000" pitchFamily="2" charset="0"/>
                <a:ea typeface="+mn-ea"/>
                <a:cs typeface="+mn-cs"/>
              </a:rPr>
              <a:t>This does not include the amount paid to an interim moderator, interim minister, or supply minister no matter what length of time they are with the congregation.</a:t>
            </a:r>
          </a:p>
          <a:p>
            <a:endParaRPr lang="en-US" sz="1000" b="1" dirty="0"/>
          </a:p>
          <a:p>
            <a:r>
              <a:rPr lang="en-US" sz="1000" b="1" dirty="0"/>
              <a:t>(Note: </a:t>
            </a:r>
            <a:r>
              <a:rPr lang="en-US" sz="1000" dirty="0"/>
              <a:t>change may be coming in 2022 – currently only principal minister, in future will be all ministers because of study on pay equity.)</a:t>
            </a:r>
            <a:endParaRPr lang="en-CA" sz="1000" b="0" i="0" kern="1200" dirty="0">
              <a:solidFill>
                <a:schemeClr val="tx1"/>
              </a:solidFill>
              <a:effectLst/>
              <a:latin typeface="Roboto" panose="02000000000000000000" pitchFamily="2" charset="0"/>
              <a:ea typeface="+mn-ea"/>
              <a:cs typeface="+mn-cs"/>
            </a:endParaRPr>
          </a:p>
          <a:p>
            <a:r>
              <a:rPr lang="en-US" sz="1000" b="0" i="0" kern="1200" dirty="0">
                <a:solidFill>
                  <a:schemeClr val="tx1"/>
                </a:solidFill>
                <a:effectLst/>
                <a:latin typeface="Roboto" panose="02000000000000000000" pitchFamily="2" charset="0"/>
                <a:ea typeface="+mn-ea"/>
                <a:cs typeface="+mn-cs"/>
              </a:rPr>
              <a:t> </a:t>
            </a:r>
            <a:endParaRPr lang="en-CA" sz="1000" b="0" i="0" kern="1200" dirty="0">
              <a:solidFill>
                <a:schemeClr val="tx1"/>
              </a:solidFill>
              <a:effectLst/>
              <a:latin typeface="Roboto" panose="02000000000000000000" pitchFamily="2" charset="0"/>
              <a:ea typeface="+mn-ea"/>
              <a:cs typeface="+mn-cs"/>
            </a:endParaRPr>
          </a:p>
          <a:p>
            <a:pPr lvl="0"/>
            <a:r>
              <a:rPr lang="en-US" sz="1000" b="0" i="0" kern="1200" dirty="0">
                <a:solidFill>
                  <a:schemeClr val="tx1"/>
                </a:solidFill>
                <a:effectLst/>
                <a:latin typeface="Roboto" panose="02000000000000000000" pitchFamily="2" charset="0"/>
                <a:ea typeface="+mn-ea"/>
                <a:cs typeface="+mn-cs"/>
              </a:rPr>
              <a:t>Apart from utilities, do not include any amount paid to the principal minister in respect to accommodation. If an accommodation allowance is paid in lieu of a manse, this amount should be entered in Line 11(c) and also included as part of "All other operating expenses", Line 23.</a:t>
            </a:r>
            <a:endParaRPr lang="en-CA" sz="1000" b="0" i="0" kern="1200" dirty="0">
              <a:solidFill>
                <a:schemeClr val="tx1"/>
              </a:solidFill>
              <a:effectLst/>
              <a:latin typeface="Roboto" panose="02000000000000000000" pitchFamily="2" charset="0"/>
              <a:ea typeface="+mn-ea"/>
              <a:cs typeface="+mn-cs"/>
            </a:endParaRPr>
          </a:p>
          <a:p>
            <a:r>
              <a:rPr lang="en-US" sz="1000" b="0" i="0" kern="1200" dirty="0">
                <a:solidFill>
                  <a:schemeClr val="tx1"/>
                </a:solidFill>
                <a:effectLst/>
                <a:latin typeface="Roboto" panose="02000000000000000000" pitchFamily="2" charset="0"/>
                <a:ea typeface="+mn-ea"/>
                <a:cs typeface="+mn-cs"/>
              </a:rPr>
              <a:t> </a:t>
            </a:r>
            <a:endParaRPr lang="en-CA" sz="1000" b="0" i="0" kern="1200" dirty="0">
              <a:solidFill>
                <a:schemeClr val="tx1"/>
              </a:solidFill>
              <a:effectLst/>
              <a:latin typeface="Roboto" panose="02000000000000000000" pitchFamily="2" charset="0"/>
              <a:ea typeface="+mn-ea"/>
              <a:cs typeface="+mn-cs"/>
            </a:endParaRPr>
          </a:p>
          <a:p>
            <a:pPr lvl="0"/>
            <a:r>
              <a:rPr lang="en-US" sz="1000" b="0" i="0" kern="1200" dirty="0">
                <a:solidFill>
                  <a:schemeClr val="tx1"/>
                </a:solidFill>
                <a:effectLst/>
                <a:latin typeface="Roboto" panose="02000000000000000000" pitchFamily="2" charset="0"/>
                <a:ea typeface="+mn-ea"/>
                <a:cs typeface="+mn-cs"/>
              </a:rPr>
              <a:t>If the Cost of Utilities is paid as part of a lump sum accommodation allowance, before entering the accommodation allowance in Line 11(c) and 23, please subtract an approximate amount for utilities and enter this amount on the appropriate line under stipend of principal minister.</a:t>
            </a:r>
            <a:endParaRPr lang="en-CA" sz="1000" b="0" i="0" kern="1200" dirty="0">
              <a:solidFill>
                <a:schemeClr val="tx1"/>
              </a:solidFill>
              <a:effectLst/>
              <a:latin typeface="Roboto" panose="02000000000000000000" pitchFamily="2" charset="0"/>
              <a:ea typeface="+mn-ea"/>
              <a:cs typeface="+mn-cs"/>
            </a:endParaRPr>
          </a:p>
          <a:p>
            <a:r>
              <a:rPr lang="en-US" sz="1000" b="0" i="0" kern="1200" dirty="0">
                <a:solidFill>
                  <a:schemeClr val="tx1"/>
                </a:solidFill>
                <a:effectLst/>
                <a:latin typeface="Roboto" panose="02000000000000000000" pitchFamily="2" charset="0"/>
                <a:ea typeface="+mn-ea"/>
                <a:cs typeface="+mn-cs"/>
              </a:rPr>
              <a:t> </a:t>
            </a:r>
            <a:endParaRPr lang="en-CA" sz="1000" b="0" i="0" kern="1200" dirty="0">
              <a:solidFill>
                <a:schemeClr val="tx1"/>
              </a:solidFill>
              <a:effectLst/>
              <a:latin typeface="Roboto" panose="02000000000000000000" pitchFamily="2" charset="0"/>
              <a:ea typeface="+mn-ea"/>
              <a:cs typeface="+mn-cs"/>
            </a:endParaRPr>
          </a:p>
          <a:p>
            <a:pPr lvl="0"/>
            <a:r>
              <a:rPr lang="en-US" sz="1000" b="0" i="0" kern="1200" dirty="0">
                <a:solidFill>
                  <a:schemeClr val="tx1"/>
                </a:solidFill>
                <a:effectLst/>
                <a:latin typeface="Roboto" panose="02000000000000000000" pitchFamily="2" charset="0"/>
                <a:ea typeface="+mn-ea"/>
                <a:cs typeface="+mn-cs"/>
              </a:rPr>
              <a:t>Other Monies Provided by Congregation may be defined as any sum provided by the congregation to a minister whether on a regular or irregular basis, which has not been provided for in one of the other lines above.</a:t>
            </a:r>
            <a:endParaRPr lang="en-CA" sz="1000" b="0" i="0" kern="1200" dirty="0">
              <a:solidFill>
                <a:schemeClr val="tx1"/>
              </a:solidFill>
              <a:effectLst/>
              <a:latin typeface="Roboto" panose="02000000000000000000" pitchFamily="2" charset="0"/>
              <a:ea typeface="+mn-ea"/>
              <a:cs typeface="+mn-cs"/>
            </a:endParaRPr>
          </a:p>
          <a:p>
            <a:r>
              <a:rPr lang="en-US" sz="1000" b="0" i="0" kern="1200" dirty="0">
                <a:solidFill>
                  <a:schemeClr val="tx1"/>
                </a:solidFill>
                <a:effectLst/>
                <a:latin typeface="Roboto" panose="02000000000000000000" pitchFamily="2" charset="0"/>
                <a:ea typeface="+mn-ea"/>
                <a:cs typeface="+mn-cs"/>
              </a:rPr>
              <a:t> </a:t>
            </a:r>
            <a:endParaRPr lang="en-CA" sz="1000" b="0" i="0" kern="1200" dirty="0">
              <a:solidFill>
                <a:schemeClr val="tx1"/>
              </a:solidFill>
              <a:effectLst/>
              <a:latin typeface="Roboto" panose="02000000000000000000" pitchFamily="2" charset="0"/>
              <a:ea typeface="+mn-ea"/>
              <a:cs typeface="+mn-cs"/>
            </a:endParaRPr>
          </a:p>
          <a:p>
            <a:pPr lvl="0"/>
            <a:r>
              <a:rPr lang="en-US" sz="1000" b="0" i="0" kern="1200" dirty="0">
                <a:solidFill>
                  <a:schemeClr val="tx1"/>
                </a:solidFill>
                <a:effectLst/>
                <a:latin typeface="Roboto" panose="02000000000000000000" pitchFamily="2" charset="0"/>
                <a:ea typeface="+mn-ea"/>
                <a:cs typeface="+mn-cs"/>
              </a:rPr>
              <a:t>For a multi-point charge, the amount actually paid by the congregation filling in this form should be reported, not the total stipend paid to the minister from all points.</a:t>
            </a:r>
            <a:endParaRPr lang="en-CA" sz="1000" b="0" i="0" kern="1200" dirty="0">
              <a:solidFill>
                <a:schemeClr val="tx1"/>
              </a:solidFill>
              <a:effectLst/>
              <a:latin typeface="Roboto" panose="02000000000000000000" pitchFamily="2" charset="0"/>
              <a:ea typeface="+mn-ea"/>
              <a:cs typeface="+mn-cs"/>
            </a:endParaRPr>
          </a:p>
          <a:p>
            <a:r>
              <a:rPr lang="en-US" sz="1000" b="0" i="0" kern="1200" dirty="0">
                <a:solidFill>
                  <a:schemeClr val="tx1"/>
                </a:solidFill>
                <a:effectLst/>
                <a:latin typeface="Roboto" panose="02000000000000000000" pitchFamily="2" charset="0"/>
                <a:ea typeface="+mn-ea"/>
                <a:cs typeface="+mn-cs"/>
              </a:rPr>
              <a:t> </a:t>
            </a:r>
            <a:endParaRPr lang="en-CA" sz="1000" b="0" i="0" kern="1200" dirty="0">
              <a:solidFill>
                <a:schemeClr val="tx1"/>
              </a:solidFill>
              <a:effectLst/>
              <a:latin typeface="Roboto" panose="02000000000000000000" pitchFamily="2" charset="0"/>
              <a:ea typeface="+mn-ea"/>
              <a:cs typeface="+mn-cs"/>
            </a:endParaRPr>
          </a:p>
          <a:p>
            <a:r>
              <a:rPr lang="en-US" sz="1000" b="1" i="0" kern="1200" dirty="0">
                <a:solidFill>
                  <a:schemeClr val="tx1"/>
                </a:solidFill>
                <a:effectLst/>
                <a:latin typeface="Roboto" panose="02000000000000000000" pitchFamily="2" charset="0"/>
                <a:ea typeface="+mn-ea"/>
                <a:cs typeface="+mn-cs"/>
              </a:rPr>
              <a:t>LINE 22 Total Stipend of Other Professional Church Workers</a:t>
            </a:r>
            <a:r>
              <a:rPr lang="en-US" sz="1000" b="0" i="0" kern="1200" dirty="0">
                <a:solidFill>
                  <a:schemeClr val="tx1"/>
                </a:solidFill>
                <a:effectLst/>
                <a:latin typeface="Roboto" panose="02000000000000000000" pitchFamily="2" charset="0"/>
                <a:ea typeface="+mn-ea"/>
                <a:cs typeface="+mn-cs"/>
              </a:rPr>
              <a:t>: In this instance, the term Other Professional Church Workers is understood to mean full-time or part-time workers such as ministers other than the principal minister, members of the Order of Diaconal Ministries, Youth Workers, Christian Educators. It does not include church secretary, organist, etc. whose salaries are included in the figure at Line 23.</a:t>
            </a:r>
            <a:endParaRPr lang="en-CA" sz="1000" b="0" i="0" kern="1200" dirty="0">
              <a:solidFill>
                <a:schemeClr val="tx1"/>
              </a:solidFill>
              <a:effectLst/>
              <a:latin typeface="Roboto" panose="02000000000000000000" pitchFamily="2" charset="0"/>
              <a:ea typeface="+mn-ea"/>
              <a:cs typeface="+mn-cs"/>
            </a:endParaRPr>
          </a:p>
          <a:p>
            <a:r>
              <a:rPr lang="en-US" sz="1000" b="0" i="0" kern="1200" dirty="0">
                <a:solidFill>
                  <a:schemeClr val="tx1"/>
                </a:solidFill>
                <a:effectLst/>
                <a:latin typeface="Roboto" panose="02000000000000000000" pitchFamily="2" charset="0"/>
                <a:ea typeface="+mn-ea"/>
                <a:cs typeface="+mn-cs"/>
              </a:rPr>
              <a:t> </a:t>
            </a:r>
            <a:endParaRPr lang="en-CA" sz="1000" b="0" i="0" kern="1200" dirty="0">
              <a:solidFill>
                <a:schemeClr val="tx1"/>
              </a:solidFill>
              <a:effectLst/>
              <a:latin typeface="Roboto" panose="02000000000000000000" pitchFamily="2" charset="0"/>
              <a:ea typeface="+mn-ea"/>
              <a:cs typeface="+mn-cs"/>
            </a:endParaRPr>
          </a:p>
          <a:p>
            <a:endParaRPr lang="en-US" sz="1000" dirty="0"/>
          </a:p>
        </p:txBody>
      </p:sp>
      <p:sp>
        <p:nvSpPr>
          <p:cNvPr id="4" name="Slide Number Placeholder 3"/>
          <p:cNvSpPr>
            <a:spLocks noGrp="1"/>
          </p:cNvSpPr>
          <p:nvPr>
            <p:ph type="sldNum" sz="quarter" idx="5"/>
          </p:nvPr>
        </p:nvSpPr>
        <p:spPr/>
        <p:txBody>
          <a:bodyPr/>
          <a:lstStyle/>
          <a:p>
            <a:fld id="{130410C0-0AE4-40F4-AF1C-6B64288FA5B0}" type="slidenum">
              <a:rPr lang="en-US" smtClean="0"/>
              <a:pPr/>
              <a:t>239</a:t>
            </a:fld>
            <a:endParaRPr lang="en-US" dirty="0"/>
          </a:p>
        </p:txBody>
      </p:sp>
    </p:spTree>
    <p:extLst>
      <p:ext uri="{BB962C8B-B14F-4D97-AF65-F5344CB8AC3E}">
        <p14:creationId xmlns:p14="http://schemas.microsoft.com/office/powerpoint/2010/main" val="19950796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400" b="0" i="0" dirty="0">
                <a:solidFill>
                  <a:srgbClr val="2E2821"/>
                </a:solidFill>
                <a:effectLst/>
              </a:rPr>
              <a:t>One of the benefits of a webinar is that you can pull in multiple people to present.  This really is a collaborative effort. </a:t>
            </a:r>
          </a:p>
        </p:txBody>
      </p:sp>
      <p:sp>
        <p:nvSpPr>
          <p:cNvPr id="4" name="Slide Number Placeholder 3"/>
          <p:cNvSpPr>
            <a:spLocks noGrp="1"/>
          </p:cNvSpPr>
          <p:nvPr>
            <p:ph type="sldNum" sz="quarter" idx="5"/>
          </p:nvPr>
        </p:nvSpPr>
        <p:spPr/>
        <p:txBody>
          <a:bodyPr/>
          <a:lstStyle/>
          <a:p>
            <a:fld id="{130410C0-0AE4-40F4-AF1C-6B64288FA5B0}" type="slidenum">
              <a:rPr lang="en-US" smtClean="0"/>
              <a:t>204</a:t>
            </a:fld>
            <a:endParaRPr lang="en-US"/>
          </a:p>
        </p:txBody>
      </p:sp>
    </p:spTree>
    <p:extLst>
      <p:ext uri="{BB962C8B-B14F-4D97-AF65-F5344CB8AC3E}">
        <p14:creationId xmlns:p14="http://schemas.microsoft.com/office/powerpoint/2010/main" val="34937583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0" i="0" kern="1200" dirty="0">
                <a:solidFill>
                  <a:schemeClr val="tx1"/>
                </a:solidFill>
                <a:effectLst/>
                <a:latin typeface="Roboto" panose="02000000000000000000" pitchFamily="2" charset="0"/>
                <a:ea typeface="+mn-ea"/>
                <a:cs typeface="+mn-cs"/>
              </a:rPr>
              <a:t>LINE 12	Total Debt: Please fill in the total long-term debt owed by the congregation</a:t>
            </a:r>
            <a:endParaRPr lang="en-CA" sz="1400" b="0" i="0" kern="1200" dirty="0">
              <a:solidFill>
                <a:schemeClr val="tx1"/>
              </a:solidFill>
              <a:effectLst/>
              <a:latin typeface="Roboto" panose="02000000000000000000" pitchFamily="2" charset="0"/>
              <a:ea typeface="+mn-ea"/>
              <a:cs typeface="+mn-cs"/>
            </a:endParaRPr>
          </a:p>
          <a:p>
            <a:r>
              <a:rPr lang="en-US" sz="1200" b="0" i="0" kern="1200" dirty="0">
                <a:solidFill>
                  <a:schemeClr val="tx1"/>
                </a:solidFill>
                <a:effectLst/>
                <a:latin typeface="Roboto" panose="02000000000000000000" pitchFamily="2" charset="0"/>
                <a:ea typeface="+mn-ea"/>
                <a:cs typeface="+mn-cs"/>
              </a:rPr>
              <a:t> </a:t>
            </a:r>
            <a:endParaRPr lang="en-CA" sz="1200" b="0" i="0" kern="1200" dirty="0">
              <a:solidFill>
                <a:schemeClr val="tx1"/>
              </a:solidFill>
              <a:effectLst/>
              <a:latin typeface="Roboto" panose="02000000000000000000" pitchFamily="2" charset="0"/>
              <a:ea typeface="+mn-ea"/>
              <a:cs typeface="+mn-cs"/>
            </a:endParaRPr>
          </a:p>
        </p:txBody>
      </p:sp>
      <p:sp>
        <p:nvSpPr>
          <p:cNvPr id="4" name="Slide Number Placeholder 3"/>
          <p:cNvSpPr>
            <a:spLocks noGrp="1"/>
          </p:cNvSpPr>
          <p:nvPr>
            <p:ph type="sldNum" sz="quarter" idx="5"/>
          </p:nvPr>
        </p:nvSpPr>
        <p:spPr/>
        <p:txBody>
          <a:bodyPr/>
          <a:lstStyle/>
          <a:p>
            <a:fld id="{130410C0-0AE4-40F4-AF1C-6B64288FA5B0}" type="slidenum">
              <a:rPr lang="en-US" smtClean="0"/>
              <a:pPr/>
              <a:t>240</a:t>
            </a:fld>
            <a:endParaRPr lang="en-US" dirty="0"/>
          </a:p>
        </p:txBody>
      </p:sp>
    </p:spTree>
    <p:extLst>
      <p:ext uri="{BB962C8B-B14F-4D97-AF65-F5344CB8AC3E}">
        <p14:creationId xmlns:p14="http://schemas.microsoft.com/office/powerpoint/2010/main" val="4152954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154871"/>
          </a:xfrm>
        </p:spPr>
        <p:txBody>
          <a:bodyPr/>
          <a:lstStyle/>
          <a:p>
            <a:r>
              <a:rPr lang="en-US" sz="1200" b="1" i="0" kern="1200" dirty="0">
                <a:solidFill>
                  <a:schemeClr val="tx1"/>
                </a:solidFill>
                <a:effectLst/>
                <a:latin typeface="Roboto" panose="02000000000000000000" pitchFamily="2" charset="0"/>
                <a:ea typeface="+mn-ea"/>
                <a:cs typeface="+mn-cs"/>
              </a:rPr>
              <a:t>LINE 26 (a) </a:t>
            </a:r>
            <a:r>
              <a:rPr lang="en-US" sz="1200" b="0" i="0" kern="1200" dirty="0">
                <a:solidFill>
                  <a:schemeClr val="tx1"/>
                </a:solidFill>
                <a:effectLst/>
                <a:latin typeface="Roboto" panose="02000000000000000000" pitchFamily="2" charset="0"/>
                <a:ea typeface="+mn-ea"/>
                <a:cs typeface="+mn-cs"/>
              </a:rPr>
              <a:t>Amount Remitted to Presbyterians Sharing: Report the amount remitted to Presbyterians Sharing for 2020 and received by the PCC for 2020. You may find this amount on your final congregational remittance report (report period ended Dec 31, 2020). This amount must have been remitted before the PCC books closed on January 18, 2021 or it will be included as a 2021 gift. It may include funds remitted directly to the PCC from individuals who asked that they be credited to your congregation’s allocation. When you receive your year-end congregational remittance reports, be sure they are correct.</a:t>
            </a:r>
            <a:endParaRPr lang="en-CA" sz="1200" b="0" i="0" kern="1200" dirty="0">
              <a:solidFill>
                <a:schemeClr val="tx1"/>
              </a:solidFill>
              <a:effectLst/>
              <a:latin typeface="Roboto" panose="02000000000000000000" pitchFamily="2" charset="0"/>
              <a:ea typeface="+mn-ea"/>
              <a:cs typeface="+mn-cs"/>
            </a:endParaRPr>
          </a:p>
          <a:p>
            <a:r>
              <a:rPr lang="en-US" sz="1200" b="0" i="0" kern="1200" dirty="0">
                <a:solidFill>
                  <a:schemeClr val="tx1"/>
                </a:solidFill>
                <a:effectLst/>
                <a:latin typeface="Roboto" panose="02000000000000000000" pitchFamily="2" charset="0"/>
                <a:ea typeface="+mn-ea"/>
                <a:cs typeface="+mn-cs"/>
              </a:rPr>
              <a:t> </a:t>
            </a:r>
            <a:endParaRPr lang="en-CA" sz="1200" b="0" i="0" kern="1200" dirty="0">
              <a:solidFill>
                <a:schemeClr val="tx1"/>
              </a:solidFill>
              <a:effectLst/>
              <a:latin typeface="Roboto" panose="02000000000000000000" pitchFamily="2" charset="0"/>
              <a:ea typeface="+mn-ea"/>
              <a:cs typeface="+mn-cs"/>
            </a:endParaRPr>
          </a:p>
          <a:p>
            <a:r>
              <a:rPr lang="en-US" sz="1200" b="1" i="0" kern="1200" dirty="0">
                <a:solidFill>
                  <a:schemeClr val="tx1"/>
                </a:solidFill>
                <a:effectLst/>
                <a:latin typeface="Roboto" panose="02000000000000000000" pitchFamily="2" charset="0"/>
                <a:ea typeface="+mn-ea"/>
                <a:cs typeface="+mn-cs"/>
              </a:rPr>
              <a:t>LINE 26 (b) </a:t>
            </a:r>
            <a:r>
              <a:rPr lang="en-US" sz="1200" b="0" i="0" kern="1200" dirty="0">
                <a:solidFill>
                  <a:schemeClr val="tx1"/>
                </a:solidFill>
                <a:effectLst/>
                <a:latin typeface="Roboto" panose="02000000000000000000" pitchFamily="2" charset="0"/>
                <a:ea typeface="+mn-ea"/>
                <a:cs typeface="+mn-cs"/>
              </a:rPr>
              <a:t>Amounts remitted for PCC mission projects; official refugee sponsorships; and other external registered charitable organizations. The related income for these donations must be reported on Line 14, and remittances need to be supported by an official charitable registration number. </a:t>
            </a:r>
            <a:r>
              <a:rPr lang="en-US" sz="1200" b="0" i="0" u="sng" kern="1200" dirty="0">
                <a:solidFill>
                  <a:schemeClr val="tx1"/>
                </a:solidFill>
                <a:effectLst/>
                <a:latin typeface="Roboto" panose="02000000000000000000" pitchFamily="2" charset="0"/>
                <a:ea typeface="+mn-ea"/>
                <a:cs typeface="+mn-cs"/>
              </a:rPr>
              <a:t>This should not include Presbytery or Synod allocations.</a:t>
            </a:r>
          </a:p>
          <a:p>
            <a:endParaRPr lang="en-US" sz="1200" b="0" i="0" u="sng" kern="1200" dirty="0">
              <a:solidFill>
                <a:schemeClr val="tx1"/>
              </a:solidFill>
              <a:effectLst/>
              <a:latin typeface="Roboto" panose="02000000000000000000" pitchFamily="2" charset="0"/>
              <a:ea typeface="+mn-ea"/>
              <a:cs typeface="+mn-cs"/>
            </a:endParaRPr>
          </a:p>
          <a:p>
            <a:r>
              <a:rPr lang="en-US" b="1" dirty="0"/>
              <a:t>26b1) </a:t>
            </a:r>
            <a:r>
              <a:rPr lang="en-US" dirty="0"/>
              <a:t>This is for gifts given to The Presbyterian Church in Canada for PWS&amp;D and other special mission projects. You will find this amount on your final 2020 congregational remittance report (report period ended Dec 31, 2020).</a:t>
            </a:r>
            <a:endParaRPr lang="en-CA" dirty="0"/>
          </a:p>
          <a:p>
            <a:endParaRPr lang="en-US" sz="1200" b="0" i="0" kern="1200" dirty="0">
              <a:solidFill>
                <a:schemeClr val="tx1"/>
              </a:solidFill>
              <a:effectLst/>
              <a:latin typeface="Roboto" panose="02000000000000000000" pitchFamily="2" charset="0"/>
              <a:ea typeface="+mn-ea"/>
              <a:cs typeface="+mn-cs"/>
            </a:endParaRPr>
          </a:p>
          <a:p>
            <a:endParaRPr lang="en-US" sz="1200" b="0" i="0" kern="1200" dirty="0">
              <a:solidFill>
                <a:schemeClr val="tx1"/>
              </a:solidFill>
              <a:effectLst/>
              <a:latin typeface="Roboto" panose="02000000000000000000" pitchFamily="2" charset="0"/>
              <a:ea typeface="+mn-ea"/>
              <a:cs typeface="+mn-cs"/>
            </a:endParaRPr>
          </a:p>
        </p:txBody>
      </p:sp>
      <p:sp>
        <p:nvSpPr>
          <p:cNvPr id="4" name="Slide Number Placeholder 3"/>
          <p:cNvSpPr>
            <a:spLocks noGrp="1"/>
          </p:cNvSpPr>
          <p:nvPr>
            <p:ph type="sldNum" sz="quarter" idx="5"/>
          </p:nvPr>
        </p:nvSpPr>
        <p:spPr/>
        <p:txBody>
          <a:bodyPr/>
          <a:lstStyle/>
          <a:p>
            <a:fld id="{130410C0-0AE4-40F4-AF1C-6B64288FA5B0}" type="slidenum">
              <a:rPr lang="en-US" smtClean="0"/>
              <a:pPr/>
              <a:t>241</a:t>
            </a:fld>
            <a:endParaRPr lang="en-US" dirty="0"/>
          </a:p>
        </p:txBody>
      </p:sp>
    </p:spTree>
    <p:extLst>
      <p:ext uri="{BB962C8B-B14F-4D97-AF65-F5344CB8AC3E}">
        <p14:creationId xmlns:p14="http://schemas.microsoft.com/office/powerpoint/2010/main" val="16998063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154871"/>
          </a:xfrm>
        </p:spPr>
        <p:txBody>
          <a:bodyPr/>
          <a:lstStyle/>
          <a:p>
            <a:r>
              <a:rPr lang="en-US" sz="1200" b="1" i="0" kern="1200" dirty="0">
                <a:solidFill>
                  <a:schemeClr val="tx1"/>
                </a:solidFill>
                <a:effectLst/>
                <a:latin typeface="Roboto" panose="02000000000000000000" pitchFamily="2" charset="0"/>
                <a:ea typeface="+mn-ea"/>
                <a:cs typeface="+mn-cs"/>
              </a:rPr>
              <a:t>LINE 26 (a) </a:t>
            </a:r>
            <a:r>
              <a:rPr lang="en-US" sz="1200" b="0" i="0" kern="1200" dirty="0">
                <a:solidFill>
                  <a:schemeClr val="tx1"/>
                </a:solidFill>
                <a:effectLst/>
                <a:latin typeface="Roboto" panose="02000000000000000000" pitchFamily="2" charset="0"/>
                <a:ea typeface="+mn-ea"/>
                <a:cs typeface="+mn-cs"/>
              </a:rPr>
              <a:t>Amount Remitted to Presbyterians Sharing: Report the amount remitted to Presbyterians Sharing for 2020 and received by the PCC for 2020. You may find this amount on your final congregational remittance report (report period ended Dec 31, 2020). This amount must have been remitted before the PCC books closed on January 18, 2021 or it will be included as a 2021 gift. It may include funds remitted directly to the PCC from individuals who asked that they be credited to your congregation’s allocation. When you receive your year-end congregational remittance reports, be sure they are correct.</a:t>
            </a:r>
            <a:endParaRPr lang="en-CA" sz="1200" b="0" i="0" kern="1200" dirty="0">
              <a:solidFill>
                <a:schemeClr val="tx1"/>
              </a:solidFill>
              <a:effectLst/>
              <a:latin typeface="Roboto" panose="02000000000000000000" pitchFamily="2" charset="0"/>
              <a:ea typeface="+mn-ea"/>
              <a:cs typeface="+mn-cs"/>
            </a:endParaRPr>
          </a:p>
          <a:p>
            <a:r>
              <a:rPr lang="en-US" sz="1200" b="0" i="0" kern="1200" dirty="0">
                <a:solidFill>
                  <a:schemeClr val="tx1"/>
                </a:solidFill>
                <a:effectLst/>
                <a:latin typeface="Roboto" panose="02000000000000000000" pitchFamily="2" charset="0"/>
                <a:ea typeface="+mn-ea"/>
                <a:cs typeface="+mn-cs"/>
              </a:rPr>
              <a:t> </a:t>
            </a:r>
            <a:endParaRPr lang="en-CA" sz="1200" b="0" i="0" kern="1200" dirty="0">
              <a:solidFill>
                <a:schemeClr val="tx1"/>
              </a:solidFill>
              <a:effectLst/>
              <a:latin typeface="Roboto" panose="02000000000000000000" pitchFamily="2" charset="0"/>
              <a:ea typeface="+mn-ea"/>
              <a:cs typeface="+mn-cs"/>
            </a:endParaRPr>
          </a:p>
          <a:p>
            <a:r>
              <a:rPr lang="en-US" sz="1200" b="1" i="0" kern="1200" dirty="0">
                <a:solidFill>
                  <a:schemeClr val="tx1"/>
                </a:solidFill>
                <a:effectLst/>
                <a:latin typeface="Roboto" panose="02000000000000000000" pitchFamily="2" charset="0"/>
                <a:ea typeface="+mn-ea"/>
                <a:cs typeface="+mn-cs"/>
              </a:rPr>
              <a:t>LINE 26 (b) </a:t>
            </a:r>
            <a:r>
              <a:rPr lang="en-US" sz="1200" b="0" i="0" kern="1200" dirty="0">
                <a:solidFill>
                  <a:schemeClr val="tx1"/>
                </a:solidFill>
                <a:effectLst/>
                <a:latin typeface="Roboto" panose="02000000000000000000" pitchFamily="2" charset="0"/>
                <a:ea typeface="+mn-ea"/>
                <a:cs typeface="+mn-cs"/>
              </a:rPr>
              <a:t>Amounts remitted for PCC mission projects; official refugee sponsorships; and other external registered charitable organizations. The related income for these donations must be reported on Line 14, and remittances need to be supported by an official charitable registration number. </a:t>
            </a:r>
            <a:r>
              <a:rPr lang="en-US" sz="1200" b="0" i="0" u="sng" kern="1200" dirty="0">
                <a:solidFill>
                  <a:schemeClr val="tx1"/>
                </a:solidFill>
                <a:effectLst/>
                <a:latin typeface="Roboto" panose="02000000000000000000" pitchFamily="2" charset="0"/>
                <a:ea typeface="+mn-ea"/>
                <a:cs typeface="+mn-cs"/>
              </a:rPr>
              <a:t>This should not include Presbytery or Synod allocations.</a:t>
            </a:r>
          </a:p>
          <a:p>
            <a:endParaRPr lang="en-US" sz="1200" b="0" i="0" u="sng" kern="1200" dirty="0">
              <a:solidFill>
                <a:schemeClr val="tx1"/>
              </a:solidFill>
              <a:effectLst/>
              <a:latin typeface="Roboto" panose="02000000000000000000" pitchFamily="2" charset="0"/>
              <a:ea typeface="+mn-ea"/>
              <a:cs typeface="+mn-cs"/>
            </a:endParaRPr>
          </a:p>
          <a:p>
            <a:r>
              <a:rPr lang="en-US" b="1" dirty="0"/>
              <a:t>26b1) </a:t>
            </a:r>
            <a:r>
              <a:rPr lang="en-US" dirty="0"/>
              <a:t>This is for gifts given to The Presbyterian Church in Canada for PWS&amp;D and other special mission projects. You will find this amount on your final 2020 congregational remittance report (report period ended Dec 31, 2020).</a:t>
            </a:r>
            <a:endParaRPr lang="en-CA" dirty="0"/>
          </a:p>
          <a:p>
            <a:endParaRPr lang="en-US" sz="1200" b="0" i="0" kern="1200" dirty="0">
              <a:solidFill>
                <a:schemeClr val="tx1"/>
              </a:solidFill>
              <a:effectLst/>
              <a:latin typeface="Roboto" panose="02000000000000000000" pitchFamily="2" charset="0"/>
              <a:ea typeface="+mn-ea"/>
              <a:cs typeface="+mn-cs"/>
            </a:endParaRPr>
          </a:p>
          <a:p>
            <a:endParaRPr lang="en-US" sz="1200" b="0" i="0" kern="1200" dirty="0">
              <a:solidFill>
                <a:schemeClr val="tx1"/>
              </a:solidFill>
              <a:effectLst/>
              <a:latin typeface="Roboto" panose="02000000000000000000" pitchFamily="2" charset="0"/>
              <a:ea typeface="+mn-ea"/>
              <a:cs typeface="+mn-cs"/>
            </a:endParaRPr>
          </a:p>
        </p:txBody>
      </p:sp>
      <p:sp>
        <p:nvSpPr>
          <p:cNvPr id="4" name="Slide Number Placeholder 3"/>
          <p:cNvSpPr>
            <a:spLocks noGrp="1"/>
          </p:cNvSpPr>
          <p:nvPr>
            <p:ph type="sldNum" sz="quarter" idx="5"/>
          </p:nvPr>
        </p:nvSpPr>
        <p:spPr/>
        <p:txBody>
          <a:bodyPr/>
          <a:lstStyle/>
          <a:p>
            <a:fld id="{130410C0-0AE4-40F4-AF1C-6B64288FA5B0}" type="slidenum">
              <a:rPr lang="en-US" smtClean="0"/>
              <a:pPr/>
              <a:t>242</a:t>
            </a:fld>
            <a:endParaRPr lang="en-US" dirty="0"/>
          </a:p>
        </p:txBody>
      </p:sp>
    </p:spTree>
    <p:extLst>
      <p:ext uri="{BB962C8B-B14F-4D97-AF65-F5344CB8AC3E}">
        <p14:creationId xmlns:p14="http://schemas.microsoft.com/office/powerpoint/2010/main" val="260569206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i="0" kern="1200" dirty="0">
                <a:solidFill>
                  <a:schemeClr val="tx1"/>
                </a:solidFill>
                <a:effectLst/>
                <a:latin typeface="Roboto" panose="02000000000000000000" pitchFamily="2" charset="0"/>
                <a:ea typeface="+mn-ea"/>
                <a:cs typeface="+mn-cs"/>
              </a:rPr>
              <a:t>LINE 27* </a:t>
            </a:r>
            <a:r>
              <a:rPr lang="en-US" sz="1400" b="0" i="0" kern="1200" dirty="0">
                <a:solidFill>
                  <a:schemeClr val="tx1"/>
                </a:solidFill>
                <a:effectLst/>
                <a:latin typeface="Roboto" panose="02000000000000000000" pitchFamily="2" charset="0"/>
                <a:ea typeface="+mn-ea"/>
                <a:cs typeface="+mn-cs"/>
              </a:rPr>
              <a:t>Total Expenditures: Add Lines 25 and 26.</a:t>
            </a:r>
            <a:endParaRPr lang="en-CA" sz="1400" b="0" i="0" kern="1200" dirty="0">
              <a:solidFill>
                <a:schemeClr val="tx1"/>
              </a:solidFill>
              <a:effectLst/>
              <a:latin typeface="Roboto" panose="02000000000000000000" pitchFamily="2" charset="0"/>
              <a:ea typeface="+mn-ea"/>
              <a:cs typeface="+mn-cs"/>
            </a:endParaRPr>
          </a:p>
          <a:p>
            <a:r>
              <a:rPr lang="en-US" sz="1400" b="0" i="0" kern="1200" dirty="0">
                <a:solidFill>
                  <a:schemeClr val="tx1"/>
                </a:solidFill>
                <a:effectLst/>
                <a:latin typeface="Roboto" panose="02000000000000000000" pitchFamily="2" charset="0"/>
                <a:ea typeface="+mn-ea"/>
                <a:cs typeface="+mn-cs"/>
              </a:rPr>
              <a:t> </a:t>
            </a:r>
            <a:endParaRPr lang="en-CA" sz="1400" b="0" i="0" kern="1200" dirty="0">
              <a:solidFill>
                <a:schemeClr val="tx1"/>
              </a:solidFill>
              <a:effectLst/>
              <a:latin typeface="Roboto" panose="02000000000000000000" pitchFamily="2" charset="0"/>
              <a:ea typeface="+mn-ea"/>
              <a:cs typeface="+mn-cs"/>
            </a:endParaRPr>
          </a:p>
          <a:p>
            <a:r>
              <a:rPr lang="en-US" sz="1400" b="1" i="0" kern="1200" dirty="0">
                <a:solidFill>
                  <a:schemeClr val="tx1"/>
                </a:solidFill>
                <a:effectLst/>
                <a:latin typeface="Roboto" panose="02000000000000000000" pitchFamily="2" charset="0"/>
                <a:ea typeface="+mn-ea"/>
                <a:cs typeface="+mn-cs"/>
              </a:rPr>
              <a:t>LINE 28* </a:t>
            </a:r>
            <a:r>
              <a:rPr lang="en-US" sz="1400" b="0" i="0" kern="1200" dirty="0">
                <a:solidFill>
                  <a:schemeClr val="tx1"/>
                </a:solidFill>
                <a:effectLst/>
                <a:latin typeface="Roboto" panose="02000000000000000000" pitchFamily="2" charset="0"/>
                <a:ea typeface="+mn-ea"/>
                <a:cs typeface="+mn-cs"/>
              </a:rPr>
              <a:t>Congregational Surplus (Deficit): This is the result of Line 20 minus Line 27. It will either be a produce a surplus or a deficit (shown as a negative figure.) If there is a large deficit (greater than $10,000) please attach an explanation where the money is coming from to deal with this deficit. (savings/GIC, bank balance, loans etc.)</a:t>
            </a:r>
            <a:endParaRPr lang="en-CA" sz="1400" b="0" i="0" kern="1200" dirty="0">
              <a:solidFill>
                <a:schemeClr val="tx1"/>
              </a:solidFill>
              <a:effectLst/>
              <a:latin typeface="Roboto" panose="02000000000000000000" pitchFamily="2" charset="0"/>
              <a:ea typeface="+mn-ea"/>
              <a:cs typeface="+mn-cs"/>
            </a:endParaRPr>
          </a:p>
          <a:p>
            <a:r>
              <a:rPr lang="en-US" sz="1200" b="0" i="0" kern="1200" dirty="0">
                <a:solidFill>
                  <a:schemeClr val="tx1"/>
                </a:solidFill>
                <a:effectLst/>
                <a:latin typeface="Roboto" panose="02000000000000000000" pitchFamily="2" charset="0"/>
                <a:ea typeface="+mn-ea"/>
                <a:cs typeface="+mn-cs"/>
              </a:rPr>
              <a:t> </a:t>
            </a:r>
            <a:endParaRPr lang="en-CA" sz="1200" b="0" i="0" kern="1200" dirty="0">
              <a:solidFill>
                <a:schemeClr val="tx1"/>
              </a:solidFill>
              <a:effectLst/>
              <a:latin typeface="Roboto" panose="02000000000000000000" pitchFamily="2" charset="0"/>
              <a:ea typeface="+mn-ea"/>
              <a:cs typeface="+mn-cs"/>
            </a:endParaRPr>
          </a:p>
          <a:p>
            <a:endParaRPr lang="en-US" dirty="0"/>
          </a:p>
        </p:txBody>
      </p:sp>
      <p:sp>
        <p:nvSpPr>
          <p:cNvPr id="4" name="Slide Number Placeholder 3"/>
          <p:cNvSpPr>
            <a:spLocks noGrp="1"/>
          </p:cNvSpPr>
          <p:nvPr>
            <p:ph type="sldNum" sz="quarter" idx="5"/>
          </p:nvPr>
        </p:nvSpPr>
        <p:spPr/>
        <p:txBody>
          <a:bodyPr/>
          <a:lstStyle/>
          <a:p>
            <a:fld id="{130410C0-0AE4-40F4-AF1C-6B64288FA5B0}" type="slidenum">
              <a:rPr lang="en-US" smtClean="0"/>
              <a:pPr/>
              <a:t>243</a:t>
            </a:fld>
            <a:endParaRPr lang="en-US" dirty="0"/>
          </a:p>
        </p:txBody>
      </p:sp>
    </p:spTree>
    <p:extLst>
      <p:ext uri="{BB962C8B-B14F-4D97-AF65-F5344CB8AC3E}">
        <p14:creationId xmlns:p14="http://schemas.microsoft.com/office/powerpoint/2010/main" val="427854867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get to the final page of the report, consider whether or not you have filled in all the information.  Remember, you don’t need to click on the “submit statistical report” button to save your data.  As long as you clicked the ”next” button on each page as you went along, you’ve saved your data. </a:t>
            </a:r>
          </a:p>
          <a:p>
            <a:r>
              <a:rPr lang="en-US" dirty="0"/>
              <a:t>When you do click on the “submit statistical report” button your submission will be sent.</a:t>
            </a:r>
          </a:p>
        </p:txBody>
      </p:sp>
      <p:sp>
        <p:nvSpPr>
          <p:cNvPr id="4" name="Slide Number Placeholder 3"/>
          <p:cNvSpPr>
            <a:spLocks noGrp="1"/>
          </p:cNvSpPr>
          <p:nvPr>
            <p:ph type="sldNum" sz="quarter" idx="5"/>
          </p:nvPr>
        </p:nvSpPr>
        <p:spPr/>
        <p:txBody>
          <a:bodyPr/>
          <a:lstStyle/>
          <a:p>
            <a:fld id="{130410C0-0AE4-40F4-AF1C-6B64288FA5B0}" type="slidenum">
              <a:rPr lang="en-US" smtClean="0"/>
              <a:pPr/>
              <a:t>244</a:t>
            </a:fld>
            <a:endParaRPr lang="en-US" dirty="0"/>
          </a:p>
        </p:txBody>
      </p:sp>
    </p:spTree>
    <p:extLst>
      <p:ext uri="{BB962C8B-B14F-4D97-AF65-F5344CB8AC3E}">
        <p14:creationId xmlns:p14="http://schemas.microsoft.com/office/powerpoint/2010/main" val="290419863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US" sz="1400" b="1" i="0" kern="1200" dirty="0">
                <a:solidFill>
                  <a:schemeClr val="tx1"/>
                </a:solidFill>
                <a:effectLst/>
                <a:latin typeface="Roboto" panose="02000000000000000000" pitchFamily="2" charset="0"/>
                <a:ea typeface="+mn-ea"/>
                <a:cs typeface="+mn-cs"/>
              </a:rPr>
              <a:t>LINE 31* </a:t>
            </a:r>
            <a:r>
              <a:rPr lang="en-US" sz="1400" b="0" i="0" kern="1200" dirty="0">
                <a:solidFill>
                  <a:schemeClr val="tx1"/>
                </a:solidFill>
                <a:effectLst/>
                <a:latin typeface="Roboto" panose="02000000000000000000" pitchFamily="2" charset="0"/>
                <a:ea typeface="+mn-ea"/>
                <a:cs typeface="+mn-cs"/>
              </a:rPr>
              <a:t>Calculation of $ Base: Please complete this calculation if filling in by hand. On the electronic forms, the calculation will fill in automatically. We recommend that that you check this amount with the figures you have filled in to be sure the automatic calculations are working properly. Also compare the figures with what is published at the back of the 2020 Acts &amp; Proceedings. If the figure is vastly different, without a reason of which you are already aware, you may have made an error in calculations. </a:t>
            </a:r>
            <a:endParaRPr lang="en-US" sz="1400" dirty="0"/>
          </a:p>
          <a:p>
            <a:pPr>
              <a:spcAft>
                <a:spcPts val="600"/>
              </a:spcAft>
            </a:pPr>
            <a:r>
              <a:rPr lang="en-US" sz="1400" b="0" i="0" kern="1200" dirty="0">
                <a:solidFill>
                  <a:schemeClr val="tx1"/>
                </a:solidFill>
                <a:effectLst/>
                <a:latin typeface="Roboto" panose="02000000000000000000" pitchFamily="2" charset="0"/>
                <a:ea typeface="+mn-ea"/>
                <a:cs typeface="+mn-cs"/>
              </a:rPr>
              <a:t>Contact Jackie </a:t>
            </a:r>
            <a:r>
              <a:rPr lang="en-US" sz="1400" b="0" i="0" kern="1200" dirty="0" err="1">
                <a:solidFill>
                  <a:schemeClr val="tx1"/>
                </a:solidFill>
                <a:effectLst/>
                <a:latin typeface="Roboto" panose="02000000000000000000" pitchFamily="2" charset="0"/>
                <a:ea typeface="+mn-ea"/>
                <a:cs typeface="+mn-cs"/>
              </a:rPr>
              <a:t>Czegledi</a:t>
            </a:r>
            <a:r>
              <a:rPr lang="en-US" sz="1400" b="0" i="0" kern="1200" dirty="0">
                <a:solidFill>
                  <a:schemeClr val="tx1"/>
                </a:solidFill>
                <a:effectLst/>
                <a:latin typeface="Roboto" panose="02000000000000000000" pitchFamily="2" charset="0"/>
                <a:ea typeface="+mn-ea"/>
                <a:cs typeface="+mn-cs"/>
              </a:rPr>
              <a:t>, ext. 320, or Oliver Ng, ext. 316, for assistance.</a:t>
            </a:r>
            <a:endParaRPr lang="en-CA" sz="1400" b="0" i="0" kern="1200" dirty="0">
              <a:solidFill>
                <a:schemeClr val="tx1"/>
              </a:solidFill>
              <a:effectLst/>
              <a:latin typeface="Roboto" panose="02000000000000000000" pitchFamily="2" charset="0"/>
              <a:ea typeface="+mn-ea"/>
              <a:cs typeface="+mn-cs"/>
            </a:endParaRPr>
          </a:p>
          <a:p>
            <a:pPr>
              <a:spcAft>
                <a:spcPts val="600"/>
              </a:spcAft>
            </a:pPr>
            <a:r>
              <a:rPr lang="en-US" sz="1400" b="0" i="0" kern="1200" dirty="0">
                <a:solidFill>
                  <a:schemeClr val="tx1"/>
                </a:solidFill>
                <a:effectLst/>
                <a:latin typeface="Roboto" panose="02000000000000000000" pitchFamily="2" charset="0"/>
                <a:ea typeface="+mn-ea"/>
                <a:cs typeface="+mn-cs"/>
              </a:rPr>
              <a:t>* All fields in these lines are auto-calculated with the data from previous lines.</a:t>
            </a:r>
            <a:endParaRPr lang="en-CA" sz="1400" b="0" i="0" kern="1200" dirty="0">
              <a:solidFill>
                <a:schemeClr val="tx1"/>
              </a:solidFill>
              <a:effectLst/>
              <a:latin typeface="Roboto" panose="02000000000000000000" pitchFamily="2" charset="0"/>
              <a:ea typeface="+mn-ea"/>
              <a:cs typeface="+mn-cs"/>
            </a:endParaRPr>
          </a:p>
          <a:p>
            <a:endParaRPr lang="en-US" dirty="0"/>
          </a:p>
        </p:txBody>
      </p:sp>
      <p:sp>
        <p:nvSpPr>
          <p:cNvPr id="4" name="Slide Number Placeholder 3"/>
          <p:cNvSpPr>
            <a:spLocks noGrp="1"/>
          </p:cNvSpPr>
          <p:nvPr>
            <p:ph type="sldNum" sz="quarter" idx="5"/>
          </p:nvPr>
        </p:nvSpPr>
        <p:spPr/>
        <p:txBody>
          <a:bodyPr/>
          <a:lstStyle/>
          <a:p>
            <a:fld id="{130410C0-0AE4-40F4-AF1C-6B64288FA5B0}" type="slidenum">
              <a:rPr lang="en-US" smtClean="0"/>
              <a:pPr/>
              <a:t>245</a:t>
            </a:fld>
            <a:endParaRPr lang="en-US" dirty="0"/>
          </a:p>
        </p:txBody>
      </p:sp>
    </p:spTree>
    <p:extLst>
      <p:ext uri="{BB962C8B-B14F-4D97-AF65-F5344CB8AC3E}">
        <p14:creationId xmlns:p14="http://schemas.microsoft.com/office/powerpoint/2010/main" val="9940225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This is the contact info for people filling out the sections and who we will contact if we have questions about these specific reports. </a:t>
            </a:r>
          </a:p>
        </p:txBody>
      </p:sp>
      <p:sp>
        <p:nvSpPr>
          <p:cNvPr id="4" name="Slide Number Placeholder 3"/>
          <p:cNvSpPr>
            <a:spLocks noGrp="1"/>
          </p:cNvSpPr>
          <p:nvPr>
            <p:ph type="sldNum" sz="quarter" idx="5"/>
          </p:nvPr>
        </p:nvSpPr>
        <p:spPr/>
        <p:txBody>
          <a:bodyPr/>
          <a:lstStyle/>
          <a:p>
            <a:fld id="{130410C0-0AE4-40F4-AF1C-6B64288FA5B0}" type="slidenum">
              <a:rPr lang="en-US" smtClean="0"/>
              <a:pPr/>
              <a:t>246</a:t>
            </a:fld>
            <a:endParaRPr lang="en-US" dirty="0"/>
          </a:p>
        </p:txBody>
      </p:sp>
    </p:spTree>
    <p:extLst>
      <p:ext uri="{BB962C8B-B14F-4D97-AF65-F5344CB8AC3E}">
        <p14:creationId xmlns:p14="http://schemas.microsoft.com/office/powerpoint/2010/main" val="12314900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This is to build our database and keep informed of information important to the treasurer and clerk throughout the year.  You can send updates throughout the year,  particularly when we are doing emails, so this is primarily for congregations who fill-in once a year, and might not have a treasurer on email. </a:t>
            </a:r>
          </a:p>
          <a:p>
            <a:endParaRPr lang="en-US" sz="1400" dirty="0"/>
          </a:p>
          <a:p>
            <a:r>
              <a:rPr lang="en-US" sz="1400" dirty="0"/>
              <a:t>Please list them, even if they are the same as the finance contact (ASK MAGGIE)</a:t>
            </a:r>
          </a:p>
        </p:txBody>
      </p:sp>
      <p:sp>
        <p:nvSpPr>
          <p:cNvPr id="4" name="Slide Number Placeholder 3"/>
          <p:cNvSpPr>
            <a:spLocks noGrp="1"/>
          </p:cNvSpPr>
          <p:nvPr>
            <p:ph type="sldNum" sz="quarter" idx="5"/>
          </p:nvPr>
        </p:nvSpPr>
        <p:spPr/>
        <p:txBody>
          <a:bodyPr/>
          <a:lstStyle/>
          <a:p>
            <a:fld id="{130410C0-0AE4-40F4-AF1C-6B64288FA5B0}" type="slidenum">
              <a:rPr lang="en-US" smtClean="0"/>
              <a:pPr/>
              <a:t>247</a:t>
            </a:fld>
            <a:endParaRPr lang="en-US" dirty="0"/>
          </a:p>
        </p:txBody>
      </p:sp>
    </p:spTree>
    <p:extLst>
      <p:ext uri="{BB962C8B-B14F-4D97-AF65-F5344CB8AC3E}">
        <p14:creationId xmlns:p14="http://schemas.microsoft.com/office/powerpoint/2010/main" val="291431018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get to the final page of the report, consider whether or not you have filled in all the information.  Remember, you don’t need to click on the “submit statistical report” button to save your data.  As long as you clicked the ”next” button on each page as you went along, you’ve saved your data. </a:t>
            </a:r>
          </a:p>
          <a:p>
            <a:r>
              <a:rPr lang="en-US" dirty="0"/>
              <a:t>When you do click on the “submit statistical report” button your submission will be sent.</a:t>
            </a:r>
          </a:p>
        </p:txBody>
      </p:sp>
      <p:sp>
        <p:nvSpPr>
          <p:cNvPr id="4" name="Slide Number Placeholder 3"/>
          <p:cNvSpPr>
            <a:spLocks noGrp="1"/>
          </p:cNvSpPr>
          <p:nvPr>
            <p:ph type="sldNum" sz="quarter" idx="5"/>
          </p:nvPr>
        </p:nvSpPr>
        <p:spPr/>
        <p:txBody>
          <a:bodyPr/>
          <a:lstStyle/>
          <a:p>
            <a:fld id="{130410C0-0AE4-40F4-AF1C-6B64288FA5B0}" type="slidenum">
              <a:rPr lang="en-US" smtClean="0"/>
              <a:pPr/>
              <a:t>248</a:t>
            </a:fld>
            <a:endParaRPr lang="en-US" dirty="0"/>
          </a:p>
        </p:txBody>
      </p:sp>
    </p:spTree>
    <p:extLst>
      <p:ext uri="{BB962C8B-B14F-4D97-AF65-F5344CB8AC3E}">
        <p14:creationId xmlns:p14="http://schemas.microsoft.com/office/powerpoint/2010/main" val="38725570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get to the final page of the report, consider whether or not you have filled in all the information.  Remember, you don’t need to click on the “submit statistical report” button to save your data.  As long as you clicked the ”next” button on each page as you went along, you’ve saved your data. </a:t>
            </a:r>
          </a:p>
          <a:p>
            <a:r>
              <a:rPr lang="en-US" dirty="0"/>
              <a:t>When you do click on the “submit statistical report” button your submission will be sent.</a:t>
            </a:r>
          </a:p>
        </p:txBody>
      </p:sp>
      <p:sp>
        <p:nvSpPr>
          <p:cNvPr id="4" name="Slide Number Placeholder 3"/>
          <p:cNvSpPr>
            <a:spLocks noGrp="1"/>
          </p:cNvSpPr>
          <p:nvPr>
            <p:ph type="sldNum" sz="quarter" idx="5"/>
          </p:nvPr>
        </p:nvSpPr>
        <p:spPr/>
        <p:txBody>
          <a:bodyPr/>
          <a:lstStyle/>
          <a:p>
            <a:fld id="{130410C0-0AE4-40F4-AF1C-6B64288FA5B0}" type="slidenum">
              <a:rPr lang="en-US" smtClean="0"/>
              <a:pPr/>
              <a:t>249</a:t>
            </a:fld>
            <a:endParaRPr lang="en-US" dirty="0"/>
          </a:p>
        </p:txBody>
      </p:sp>
    </p:spTree>
    <p:extLst>
      <p:ext uri="{BB962C8B-B14F-4D97-AF65-F5344CB8AC3E}">
        <p14:creationId xmlns:p14="http://schemas.microsoft.com/office/powerpoint/2010/main" val="3370504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743451"/>
          </a:xfrm>
        </p:spPr>
        <p:txBody>
          <a:bodyPr/>
          <a:lstStyle/>
          <a:p>
            <a:r>
              <a:rPr lang="en-CA" sz="900" kern="1200" dirty="0">
                <a:solidFill>
                  <a:schemeClr val="tx1"/>
                </a:solidFill>
                <a:effectLst/>
                <a:ea typeface="+mn-ea"/>
                <a:cs typeface="+mn-cs"/>
              </a:rPr>
              <a:t>As Presbyterians we are connected with each other in God’s mission.</a:t>
            </a:r>
          </a:p>
          <a:p>
            <a:r>
              <a:rPr lang="en-CA" sz="900" kern="1200" dirty="0">
                <a:solidFill>
                  <a:schemeClr val="tx1"/>
                </a:solidFill>
                <a:effectLst/>
                <a:ea typeface="+mn-ea"/>
                <a:cs typeface="+mn-cs"/>
              </a:rPr>
              <a:t>Completing the statistical report is one way we express our connectedness.  </a:t>
            </a:r>
          </a:p>
          <a:p>
            <a:endParaRPr lang="en-CA" sz="900" kern="1200" dirty="0">
              <a:solidFill>
                <a:schemeClr val="tx1"/>
              </a:solidFill>
              <a:effectLst/>
              <a:ea typeface="+mn-ea"/>
              <a:cs typeface="+mn-cs"/>
            </a:endParaRPr>
          </a:p>
          <a:p>
            <a:r>
              <a:rPr lang="en-CA" sz="900" kern="1200" dirty="0">
                <a:solidFill>
                  <a:schemeClr val="tx1"/>
                </a:solidFill>
                <a:effectLst/>
                <a:ea typeface="+mn-ea"/>
                <a:cs typeface="+mn-cs"/>
              </a:rPr>
              <a:t>The report becomes an official record of your congregation and tells an important story about our denomination. The numbers are recorded annually in The Acts and Proceedings of General Assembly and distributed to PCC congregations and partner churches throughout the world.</a:t>
            </a:r>
          </a:p>
          <a:p>
            <a:endParaRPr lang="en-CA" sz="900" kern="1200" dirty="0">
              <a:solidFill>
                <a:schemeClr val="tx1"/>
              </a:solidFill>
              <a:effectLst/>
              <a:ea typeface="+mn-ea"/>
              <a:cs typeface="+mn-cs"/>
            </a:endParaRPr>
          </a:p>
          <a:p>
            <a:r>
              <a:rPr lang="en-CA" sz="900" kern="1200" dirty="0">
                <a:solidFill>
                  <a:schemeClr val="tx1"/>
                </a:solidFill>
                <a:effectLst/>
                <a:ea typeface="+mn-ea"/>
                <a:cs typeface="+mn-cs"/>
              </a:rPr>
              <a:t>Presbyteries may look at them when they are looking at the health of the congregation</a:t>
            </a:r>
          </a:p>
          <a:p>
            <a:endParaRPr lang="en-CA" sz="900" kern="1200" dirty="0">
              <a:solidFill>
                <a:schemeClr val="tx1"/>
              </a:solidFill>
              <a:effectLst/>
              <a:ea typeface="+mn-ea"/>
              <a:cs typeface="+mn-cs"/>
            </a:endParaRPr>
          </a:p>
          <a:p>
            <a:r>
              <a:rPr lang="en-CA" sz="900" kern="1200" dirty="0">
                <a:solidFill>
                  <a:schemeClr val="tx1"/>
                </a:solidFill>
                <a:effectLst/>
                <a:ea typeface="+mn-ea"/>
                <a:cs typeface="+mn-cs"/>
              </a:rPr>
              <a:t>And they are also a way in which we express our shared stewardship – both in supporting mission and ministry at national and regions levels, and in supporting pensions of ministers and professional church workers. </a:t>
            </a:r>
          </a:p>
          <a:p>
            <a:endParaRPr lang="en-CA" sz="900" kern="1200" dirty="0">
              <a:solidFill>
                <a:schemeClr val="tx1"/>
              </a:solidFill>
              <a:effectLst/>
              <a:ea typeface="+mn-ea"/>
              <a:cs typeface="+mn-cs"/>
            </a:endParaRPr>
          </a:p>
          <a:p>
            <a:r>
              <a:rPr lang="en-CA" sz="900" kern="1200" dirty="0">
                <a:solidFill>
                  <a:schemeClr val="tx1"/>
                </a:solidFill>
                <a:effectLst/>
                <a:ea typeface="+mn-ea"/>
                <a:cs typeface="+mn-cs"/>
              </a:rPr>
              <a:t>A congregation’s dollar base provides a fair way to determine a congregation’s recommended allocation for Presbyterians Sharing (10% of dollar base) and pension assessment (5% of dollar base). </a:t>
            </a:r>
          </a:p>
          <a:p>
            <a:endParaRPr lang="en-CA" sz="900" kern="1200" dirty="0">
              <a:solidFill>
                <a:schemeClr val="tx1"/>
              </a:solidFill>
              <a:effectLst/>
              <a:ea typeface="+mn-ea"/>
              <a:cs typeface="+mn-cs"/>
            </a:endParaRPr>
          </a:p>
          <a:p>
            <a:r>
              <a:rPr lang="en-CA" sz="900" kern="1200" dirty="0">
                <a:solidFill>
                  <a:schemeClr val="tx1"/>
                </a:solidFill>
                <a:effectLst/>
                <a:ea typeface="+mn-ea"/>
                <a:cs typeface="+mn-cs"/>
              </a:rPr>
              <a:t>Some synods and presbyteries also use the dollar base to determine their assessments. </a:t>
            </a:r>
          </a:p>
          <a:p>
            <a:endParaRPr lang="en-CA" sz="900" dirty="0"/>
          </a:p>
          <a:p>
            <a:r>
              <a:rPr lang="en-CA" sz="900" kern="1200" dirty="0">
                <a:solidFill>
                  <a:schemeClr val="tx1"/>
                </a:solidFill>
                <a:effectLst/>
                <a:ea typeface="+mn-ea"/>
                <a:cs typeface="+mn-cs"/>
              </a:rPr>
              <a:t>It is important to note that pension contributions are a legal requirement set out in the constitution of the Pension Plan, so it is essential that all congregations are treated equally in the calculation. The 5% figure was based on the needs of the pension fund.</a:t>
            </a:r>
          </a:p>
          <a:p>
            <a:endParaRPr lang="en-CA" sz="900" kern="1200" dirty="0">
              <a:solidFill>
                <a:schemeClr val="tx1"/>
              </a:solidFill>
              <a:effectLst/>
              <a:ea typeface="+mn-ea"/>
              <a:cs typeface="+mn-cs"/>
            </a:endParaRPr>
          </a:p>
          <a:p>
            <a:r>
              <a:rPr lang="en-CA" sz="900" kern="1200" dirty="0">
                <a:solidFill>
                  <a:schemeClr val="tx1"/>
                </a:solidFill>
                <a:effectLst/>
                <a:ea typeface="+mn-ea"/>
                <a:cs typeface="+mn-cs"/>
              </a:rPr>
              <a:t> Presbyterians Sharing is a recommended allocation which allows congregations to participate as fully as they are able in the spirit of joining in common mission and ministry. The 10% figure was chosen to mirror the tithe, which teaches proportional, intentional, faithful giving off the top of one’s income. Congregations are encouraged to meet or exceed the recommended allocation. The levels of these contributions were accepted by congregations through General Assembly. </a:t>
            </a:r>
          </a:p>
          <a:p>
            <a:endParaRPr lang="en-CA" sz="900" dirty="0"/>
          </a:p>
          <a:p>
            <a:r>
              <a:rPr lang="en-CA" sz="900" kern="1200" dirty="0">
                <a:solidFill>
                  <a:schemeClr val="tx1"/>
                </a:solidFill>
                <a:effectLst/>
                <a:ea typeface="+mn-ea"/>
                <a:cs typeface="+mn-cs"/>
              </a:rPr>
              <a:t>Filling out the form to determine these amounts can make some people feel like they are paying a tax. But what it is really doing is helping to establish amounts which allow congregations to faithfully participate in the mission and ministry of our denomination. By adhering to a common system of calculation, we ensure equity for all. </a:t>
            </a:r>
            <a:endParaRPr lang="en-CA" sz="900" dirty="0"/>
          </a:p>
        </p:txBody>
      </p:sp>
      <p:sp>
        <p:nvSpPr>
          <p:cNvPr id="4" name="Slide Number Placeholder 3"/>
          <p:cNvSpPr>
            <a:spLocks noGrp="1"/>
          </p:cNvSpPr>
          <p:nvPr>
            <p:ph type="sldNum" sz="quarter" idx="5"/>
          </p:nvPr>
        </p:nvSpPr>
        <p:spPr/>
        <p:txBody>
          <a:bodyPr/>
          <a:lstStyle/>
          <a:p>
            <a:fld id="{130410C0-0AE4-40F4-AF1C-6B64288FA5B0}" type="slidenum">
              <a:rPr lang="en-US" smtClean="0"/>
              <a:t>205</a:t>
            </a:fld>
            <a:endParaRPr lang="en-US"/>
          </a:p>
        </p:txBody>
      </p:sp>
    </p:spTree>
    <p:extLst>
      <p:ext uri="{BB962C8B-B14F-4D97-AF65-F5344CB8AC3E}">
        <p14:creationId xmlns:p14="http://schemas.microsoft.com/office/powerpoint/2010/main" val="202859207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400" dirty="0"/>
              <a:t>The final confirmation email includes the information you submitted in the form.  This acts as a record of what you submitted.  The email reminds you to forward a copy of the email to your Presbytery Clerk by April 15</a:t>
            </a:r>
            <a:r>
              <a:rPr lang="en-CA" sz="1400" baseline="30000" dirty="0"/>
              <a:t>th</a:t>
            </a:r>
            <a:r>
              <a:rPr lang="en-CA" sz="1400" dirty="0"/>
              <a:t>.</a:t>
            </a:r>
          </a:p>
        </p:txBody>
      </p:sp>
      <p:sp>
        <p:nvSpPr>
          <p:cNvPr id="4" name="Slide Number Placeholder 3"/>
          <p:cNvSpPr>
            <a:spLocks noGrp="1"/>
          </p:cNvSpPr>
          <p:nvPr>
            <p:ph type="sldNum" sz="quarter" idx="5"/>
          </p:nvPr>
        </p:nvSpPr>
        <p:spPr/>
        <p:txBody>
          <a:bodyPr/>
          <a:lstStyle/>
          <a:p>
            <a:fld id="{130410C0-0AE4-40F4-AF1C-6B64288FA5B0}" type="slidenum">
              <a:rPr lang="en-US" smtClean="0"/>
              <a:t>250</a:t>
            </a:fld>
            <a:endParaRPr lang="en-US"/>
          </a:p>
        </p:txBody>
      </p:sp>
    </p:spTree>
    <p:extLst>
      <p:ext uri="{BB962C8B-B14F-4D97-AF65-F5344CB8AC3E}">
        <p14:creationId xmlns:p14="http://schemas.microsoft.com/office/powerpoint/2010/main" val="162945420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Bef>
                <a:spcPts val="300"/>
              </a:spcBef>
            </a:pPr>
            <a:r>
              <a:rPr lang="en-US" altLang="en-US" sz="1400" dirty="0">
                <a:cs typeface="Roboto" panose="02000000000000000000" pitchFamily="2" charset="0"/>
              </a:rPr>
              <a:t>Financial Responsibilities and Reporting</a:t>
            </a:r>
          </a:p>
          <a:p>
            <a:pPr algn="l">
              <a:spcBef>
                <a:spcPts val="300"/>
              </a:spcBef>
            </a:pPr>
            <a:endParaRPr lang="en-US" altLang="en-US" sz="1400" dirty="0">
              <a:cs typeface="Roboto" panose="02000000000000000000" pitchFamily="2" charset="0"/>
            </a:endParaRPr>
          </a:p>
          <a:p>
            <a:pPr lvl="0" algn="l">
              <a:spcBef>
                <a:spcPts val="300"/>
              </a:spcBef>
              <a:buFont typeface="Arial" panose="020B0604020202020204" pitchFamily="34" charset="0"/>
              <a:buChar char="•"/>
            </a:pPr>
            <a:r>
              <a:rPr lang="en-US" altLang="en-US" sz="1400" dirty="0">
                <a:cs typeface="Roboto" panose="02000000000000000000" pitchFamily="2" charset="0"/>
              </a:rPr>
              <a:t>Bear in mind that the financial statements will primarily be used by the treasurer for three different reporting purposes, and thus when the data is being extracted, it  should serve to “feed” all the reporting requests</a:t>
            </a:r>
          </a:p>
          <a:p>
            <a:pPr lvl="0" algn="l">
              <a:spcBef>
                <a:spcPts val="300"/>
              </a:spcBef>
              <a:buFont typeface="Wingdings" panose="05000000000000000000" pitchFamily="2" charset="2"/>
              <a:buChar char="Ø"/>
            </a:pPr>
            <a:r>
              <a:rPr lang="en-US" altLang="en-US" sz="1400" dirty="0">
                <a:cs typeface="Roboto" panose="02000000000000000000" pitchFamily="2" charset="0"/>
              </a:rPr>
              <a:t>Annual report to the congregation</a:t>
            </a:r>
          </a:p>
          <a:p>
            <a:pPr lvl="0" algn="l">
              <a:spcBef>
                <a:spcPts val="300"/>
              </a:spcBef>
              <a:buFont typeface="Wingdings" panose="05000000000000000000" pitchFamily="2" charset="2"/>
              <a:buChar char="Ø"/>
            </a:pPr>
            <a:r>
              <a:rPr lang="en-US" altLang="en-US" sz="1400" dirty="0">
                <a:cs typeface="Roboto" panose="02000000000000000000" pitchFamily="2" charset="0"/>
              </a:rPr>
              <a:t>Canada Revenue Agency (CRA) Public Information return (T3010)</a:t>
            </a:r>
          </a:p>
          <a:p>
            <a:pPr lvl="0" algn="l">
              <a:spcBef>
                <a:spcPts val="300"/>
              </a:spcBef>
              <a:buFont typeface="Wingdings" panose="05000000000000000000" pitchFamily="2" charset="2"/>
              <a:buChar char="Ø"/>
            </a:pPr>
            <a:r>
              <a:rPr lang="en-US" altLang="en-US" sz="1400" dirty="0">
                <a:cs typeface="Roboto" panose="02000000000000000000" pitchFamily="2" charset="0"/>
              </a:rPr>
              <a:t>PCC annual statistical return </a:t>
            </a:r>
          </a:p>
          <a:p>
            <a:endParaRPr lang="en-US" sz="1400" dirty="0"/>
          </a:p>
        </p:txBody>
      </p:sp>
      <p:sp>
        <p:nvSpPr>
          <p:cNvPr id="4" name="Slide Number Placeholder 3"/>
          <p:cNvSpPr>
            <a:spLocks noGrp="1"/>
          </p:cNvSpPr>
          <p:nvPr>
            <p:ph type="sldNum" sz="quarter" idx="5"/>
          </p:nvPr>
        </p:nvSpPr>
        <p:spPr/>
        <p:txBody>
          <a:bodyPr/>
          <a:lstStyle/>
          <a:p>
            <a:fld id="{130410C0-0AE4-40F4-AF1C-6B64288FA5B0}" type="slidenum">
              <a:rPr lang="en-US" smtClean="0"/>
              <a:t>251</a:t>
            </a:fld>
            <a:endParaRPr lang="en-US"/>
          </a:p>
        </p:txBody>
      </p:sp>
    </p:spTree>
    <p:extLst>
      <p:ext uri="{BB962C8B-B14F-4D97-AF65-F5344CB8AC3E}">
        <p14:creationId xmlns:p14="http://schemas.microsoft.com/office/powerpoint/2010/main" val="193857593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Slide Image Placeholder 1">
            <a:extLst>
              <a:ext uri="{FF2B5EF4-FFF2-40B4-BE49-F238E27FC236}">
                <a16:creationId xmlns:a16="http://schemas.microsoft.com/office/drawing/2014/main" id="{A11CED63-EE08-47B2-8E53-020CF4D61F2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0" name="Slide Number Placeholder 3">
            <a:extLst>
              <a:ext uri="{FF2B5EF4-FFF2-40B4-BE49-F238E27FC236}">
                <a16:creationId xmlns:a16="http://schemas.microsoft.com/office/drawing/2014/main" id="{424ED6F1-904B-4CA6-B276-C2D0CA1F4DF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2C4848FC-C48C-4B4A-8335-A64CCA3EA6C8}" type="slidenum">
              <a:rPr lang="en-US" altLang="en-US" smtClean="0">
                <a:latin typeface="Roboto" panose="02000000000000000000" pitchFamily="2" charset="0"/>
              </a:rPr>
              <a:pPr fontAlgn="base">
                <a:spcBef>
                  <a:spcPct val="0"/>
                </a:spcBef>
                <a:spcAft>
                  <a:spcPct val="0"/>
                </a:spcAft>
              </a:pPr>
              <a:t>252</a:t>
            </a:fld>
            <a:endParaRPr lang="en-US" altLang="en-US" dirty="0">
              <a:latin typeface="Roboto" panose="02000000000000000000" pitchFamily="2" charset="0"/>
            </a:endParaRPr>
          </a:p>
        </p:txBody>
      </p:sp>
      <p:sp>
        <p:nvSpPr>
          <p:cNvPr id="165891" name="Notes Placeholder 1">
            <a:extLst>
              <a:ext uri="{FF2B5EF4-FFF2-40B4-BE49-F238E27FC236}">
                <a16:creationId xmlns:a16="http://schemas.microsoft.com/office/drawing/2014/main" id="{2142B6F9-08F0-4F25-B72E-3D2843D977FF}"/>
              </a:ext>
            </a:extLst>
          </p:cNvPr>
          <p:cNvSpPr>
            <a:spLocks noGrp="1" noChangeArrowheads="1"/>
          </p:cNvSpPr>
          <p:nvPr/>
        </p:nvSpPr>
        <p:spPr bwMode="auto">
          <a:xfrm>
            <a:off x="685800" y="4400550"/>
            <a:ext cx="54864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endParaRPr lang="en-US" altLang="en-US" dirty="0">
              <a:latin typeface="Roboto" panose="02000000000000000000" pitchFamily="2" charset="0"/>
            </a:endParaRPr>
          </a:p>
        </p:txBody>
      </p:sp>
      <p:sp>
        <p:nvSpPr>
          <p:cNvPr id="2" name="Notes Placeholder 1">
            <a:extLst>
              <a:ext uri="{FF2B5EF4-FFF2-40B4-BE49-F238E27FC236}">
                <a16:creationId xmlns:a16="http://schemas.microsoft.com/office/drawing/2014/main" id="{F863C15C-1AB2-2F48-A470-8744BFC96B9F}"/>
              </a:ext>
            </a:extLst>
          </p:cNvPr>
          <p:cNvSpPr>
            <a:spLocks noGrp="1"/>
          </p:cNvSpPr>
          <p:nvPr>
            <p:ph type="body" idx="1"/>
          </p:nvPr>
        </p:nvSpPr>
        <p:spPr/>
        <p:txBody>
          <a:bodyPr/>
          <a:lstStyle/>
          <a:p>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Slide Image Placeholder 1">
            <a:extLst>
              <a:ext uri="{FF2B5EF4-FFF2-40B4-BE49-F238E27FC236}">
                <a16:creationId xmlns:a16="http://schemas.microsoft.com/office/drawing/2014/main" id="{F2E736D3-0654-481C-AAE5-7F75F4DFBB0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4018" name="Notes Placeholder 2">
            <a:extLst>
              <a:ext uri="{FF2B5EF4-FFF2-40B4-BE49-F238E27FC236}">
                <a16:creationId xmlns:a16="http://schemas.microsoft.com/office/drawing/2014/main" id="{0A8F3D2A-A2FE-4D4F-A4E1-032A1ABCA74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a:extLst>
              <a:ext uri="{FF2B5EF4-FFF2-40B4-BE49-F238E27FC236}">
                <a16:creationId xmlns:a16="http://schemas.microsoft.com/office/drawing/2014/main" id="{CEA39E39-5A43-41F7-98BB-689D89650BE1}"/>
              </a:ext>
            </a:extLst>
          </p:cNvPr>
          <p:cNvSpPr>
            <a:spLocks noGrp="1"/>
          </p:cNvSpPr>
          <p:nvPr>
            <p:ph type="sldNum" sz="quarter" idx="5"/>
          </p:nvPr>
        </p:nvSpPr>
        <p:spPr/>
        <p:txBody>
          <a:bodyPr/>
          <a:lstStyle/>
          <a:p>
            <a:pPr>
              <a:defRPr/>
            </a:pPr>
            <a:fld id="{D7A4A04C-ADBC-4393-8056-B3B846DFC53E}" type="slidenum">
              <a:rPr lang="en-US" smtClean="0"/>
              <a:pPr>
                <a:defRPr/>
              </a:pPr>
              <a:t>253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Recordings will also be posted at https://presbyterian.ca/leadership-webinars/ for people to find and use in the future.  </a:t>
            </a:r>
          </a:p>
        </p:txBody>
      </p:sp>
      <p:sp>
        <p:nvSpPr>
          <p:cNvPr id="4" name="Slide Number Placeholder 3"/>
          <p:cNvSpPr>
            <a:spLocks noGrp="1"/>
          </p:cNvSpPr>
          <p:nvPr>
            <p:ph type="sldNum" sz="quarter" idx="5"/>
          </p:nvPr>
        </p:nvSpPr>
        <p:spPr/>
        <p:txBody>
          <a:bodyPr/>
          <a:lstStyle/>
          <a:p>
            <a:fld id="{130410C0-0AE4-40F4-AF1C-6B64288FA5B0}" type="slidenum">
              <a:rPr lang="en-US" smtClean="0"/>
              <a:t>254</a:t>
            </a:fld>
            <a:endParaRPr lang="en-US"/>
          </a:p>
        </p:txBody>
      </p:sp>
    </p:spTree>
    <p:extLst>
      <p:ext uri="{BB962C8B-B14F-4D97-AF65-F5344CB8AC3E}">
        <p14:creationId xmlns:p14="http://schemas.microsoft.com/office/powerpoint/2010/main" val="67458779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We are always happy to help.  Contact us if you have questions!</a:t>
            </a:r>
          </a:p>
        </p:txBody>
      </p:sp>
      <p:sp>
        <p:nvSpPr>
          <p:cNvPr id="4" name="Slide Number Placeholder 3"/>
          <p:cNvSpPr>
            <a:spLocks noGrp="1"/>
          </p:cNvSpPr>
          <p:nvPr>
            <p:ph type="sldNum" sz="quarter" idx="5"/>
          </p:nvPr>
        </p:nvSpPr>
        <p:spPr/>
        <p:txBody>
          <a:bodyPr/>
          <a:lstStyle/>
          <a:p>
            <a:fld id="{130410C0-0AE4-40F4-AF1C-6B64288FA5B0}" type="slidenum">
              <a:rPr lang="en-US" smtClean="0"/>
              <a:t>255</a:t>
            </a:fld>
            <a:endParaRPr lang="en-US"/>
          </a:p>
        </p:txBody>
      </p:sp>
    </p:spTree>
    <p:extLst>
      <p:ext uri="{BB962C8B-B14F-4D97-AF65-F5344CB8AC3E}">
        <p14:creationId xmlns:p14="http://schemas.microsoft.com/office/powerpoint/2010/main" val="375358326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effectLst/>
              <a:ea typeface="Roboto" panose="02000000000000000000" pitchFamily="2" charset="0"/>
              <a:cs typeface="Roboto" panose="02000000000000000000" pitchFamily="2" charset="0"/>
            </a:endParaRPr>
          </a:p>
        </p:txBody>
      </p:sp>
      <p:sp>
        <p:nvSpPr>
          <p:cNvPr id="4" name="Slide Number Placeholder 3"/>
          <p:cNvSpPr>
            <a:spLocks noGrp="1"/>
          </p:cNvSpPr>
          <p:nvPr>
            <p:ph type="sldNum" sz="quarter" idx="5"/>
          </p:nvPr>
        </p:nvSpPr>
        <p:spPr/>
        <p:txBody>
          <a:bodyPr/>
          <a:lstStyle/>
          <a:p>
            <a:fld id="{130410C0-0AE4-40F4-AF1C-6B64288FA5B0}" type="slidenum">
              <a:rPr lang="en-US" smtClean="0"/>
              <a:t>256</a:t>
            </a:fld>
            <a:endParaRPr lang="en-US"/>
          </a:p>
        </p:txBody>
      </p:sp>
    </p:spTree>
    <p:extLst>
      <p:ext uri="{BB962C8B-B14F-4D97-AF65-F5344CB8AC3E}">
        <p14:creationId xmlns:p14="http://schemas.microsoft.com/office/powerpoint/2010/main" val="27811417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Slide Image Placeholder 1">
            <a:extLst>
              <a:ext uri="{FF2B5EF4-FFF2-40B4-BE49-F238E27FC236}">
                <a16:creationId xmlns:a16="http://schemas.microsoft.com/office/drawing/2014/main" id="{969F024D-C73F-4679-8B66-C1440D9F78A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8" name="Notes Placeholder 2">
            <a:extLst>
              <a:ext uri="{FF2B5EF4-FFF2-40B4-BE49-F238E27FC236}">
                <a16:creationId xmlns:a16="http://schemas.microsoft.com/office/drawing/2014/main" id="{D9120D9F-D38E-439D-B67E-7BB5E8FF3AF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  </a:t>
            </a:r>
          </a:p>
        </p:txBody>
      </p:sp>
      <p:sp>
        <p:nvSpPr>
          <p:cNvPr id="126979" name="Slide Number Placeholder 3">
            <a:extLst>
              <a:ext uri="{FF2B5EF4-FFF2-40B4-BE49-F238E27FC236}">
                <a16:creationId xmlns:a16="http://schemas.microsoft.com/office/drawing/2014/main" id="{1804A7B9-568C-45B7-A812-53E05585D68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8CE2C0C-FA0A-4081-B7D0-E031F168BF47}" type="slidenum">
              <a:rPr lang="en-US" altLang="en-US" smtClean="0"/>
              <a:pPr fontAlgn="base">
                <a:spcBef>
                  <a:spcPct val="0"/>
                </a:spcBef>
                <a:spcAft>
                  <a:spcPct val="0"/>
                </a:spcAft>
              </a:pPr>
              <a:t>257</a:t>
            </a:fld>
            <a:endParaRPr lang="en-US" altLang="en-US"/>
          </a:p>
        </p:txBody>
      </p:sp>
    </p:spTree>
    <p:extLst>
      <p:ext uri="{BB962C8B-B14F-4D97-AF65-F5344CB8AC3E}">
        <p14:creationId xmlns:p14="http://schemas.microsoft.com/office/powerpoint/2010/main" val="28826857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Slide Image Placeholder 1">
            <a:extLst>
              <a:ext uri="{FF2B5EF4-FFF2-40B4-BE49-F238E27FC236}">
                <a16:creationId xmlns:a16="http://schemas.microsoft.com/office/drawing/2014/main" id="{969F024D-C73F-4679-8B66-C1440D9F78A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8" name="Notes Placeholder 2">
            <a:extLst>
              <a:ext uri="{FF2B5EF4-FFF2-40B4-BE49-F238E27FC236}">
                <a16:creationId xmlns:a16="http://schemas.microsoft.com/office/drawing/2014/main" id="{D9120D9F-D38E-439D-B67E-7BB5E8FF3AF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  </a:t>
            </a:r>
          </a:p>
        </p:txBody>
      </p:sp>
      <p:sp>
        <p:nvSpPr>
          <p:cNvPr id="126979" name="Slide Number Placeholder 3">
            <a:extLst>
              <a:ext uri="{FF2B5EF4-FFF2-40B4-BE49-F238E27FC236}">
                <a16:creationId xmlns:a16="http://schemas.microsoft.com/office/drawing/2014/main" id="{1804A7B9-568C-45B7-A812-53E05585D68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8CE2C0C-FA0A-4081-B7D0-E031F168BF47}" type="slidenum">
              <a:rPr lang="en-US" altLang="en-US" smtClean="0"/>
              <a:pPr fontAlgn="base">
                <a:spcBef>
                  <a:spcPct val="0"/>
                </a:spcBef>
                <a:spcAft>
                  <a:spcPct val="0"/>
                </a:spcAft>
              </a:pPr>
              <a:t>258</a:t>
            </a:fld>
            <a:endParaRPr lang="en-US" altLang="en-US"/>
          </a:p>
        </p:txBody>
      </p:sp>
    </p:spTree>
    <p:extLst>
      <p:ext uri="{BB962C8B-B14F-4D97-AF65-F5344CB8AC3E}">
        <p14:creationId xmlns:p14="http://schemas.microsoft.com/office/powerpoint/2010/main" val="566999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743451"/>
          </a:xfrm>
        </p:spPr>
        <p:txBody>
          <a:bodyPr/>
          <a:lstStyle/>
          <a:p>
            <a:r>
              <a:rPr lang="en-US" sz="1800" dirty="0">
                <a:solidFill>
                  <a:srgbClr val="000000"/>
                </a:solidFill>
                <a:effectLst/>
                <a:latin typeface="Aptos" panose="020B0004020202020204" pitchFamily="34" charset="0"/>
                <a:ea typeface="Aptos" panose="020B0004020202020204" pitchFamily="34" charset="0"/>
                <a:cs typeface="Aptos" panose="020B0004020202020204" pitchFamily="34" charset="0"/>
              </a:rPr>
              <a:t>s we gather, we acknowledge our failings and apologize, and we reaffirm our commitment to healing and reconciliation with Indigenous people—First Nations, Inuit, and Metis.</a:t>
            </a:r>
            <a:endParaRPr lang="en-CA" sz="900" dirty="0"/>
          </a:p>
        </p:txBody>
      </p:sp>
      <p:sp>
        <p:nvSpPr>
          <p:cNvPr id="4" name="Slide Number Placeholder 3"/>
          <p:cNvSpPr>
            <a:spLocks noGrp="1"/>
          </p:cNvSpPr>
          <p:nvPr>
            <p:ph type="sldNum" sz="quarter" idx="5"/>
          </p:nvPr>
        </p:nvSpPr>
        <p:spPr/>
        <p:txBody>
          <a:bodyPr/>
          <a:lstStyle/>
          <a:p>
            <a:fld id="{130410C0-0AE4-40F4-AF1C-6B64288FA5B0}" type="slidenum">
              <a:rPr lang="en-US" smtClean="0"/>
              <a:t>206</a:t>
            </a:fld>
            <a:endParaRPr lang="en-US"/>
          </a:p>
        </p:txBody>
      </p:sp>
    </p:spTree>
    <p:extLst>
      <p:ext uri="{BB962C8B-B14F-4D97-AF65-F5344CB8AC3E}">
        <p14:creationId xmlns:p14="http://schemas.microsoft.com/office/powerpoint/2010/main" val="29616530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400" b="0" i="0" kern="1200" dirty="0">
                <a:solidFill>
                  <a:schemeClr val="tx1"/>
                </a:solidFill>
                <a:effectLst/>
                <a:latin typeface="Roboto" panose="02000000000000000000" pitchFamily="2" charset="0"/>
                <a:ea typeface="+mn-ea"/>
                <a:cs typeface="+mn-cs"/>
              </a:rPr>
              <a:t>All of the information in our presentation will be found in the PCC statistical guide – so this is the stat report bible!   If you can’t find the answer in it, contact us for clarity.  It helps us update it in the future.  We almost have the 2021 ready to go – but our prep meeting on Monday and questions we’ve already been asked, mean we have held off, as we can update it after this webinar based on your input. </a:t>
            </a:r>
          </a:p>
        </p:txBody>
      </p:sp>
      <p:sp>
        <p:nvSpPr>
          <p:cNvPr id="4" name="Slide Number Placeholder 3"/>
          <p:cNvSpPr>
            <a:spLocks noGrp="1"/>
          </p:cNvSpPr>
          <p:nvPr>
            <p:ph type="sldNum" sz="quarter" idx="5"/>
          </p:nvPr>
        </p:nvSpPr>
        <p:spPr/>
        <p:txBody>
          <a:bodyPr/>
          <a:lstStyle/>
          <a:p>
            <a:fld id="{130410C0-0AE4-40F4-AF1C-6B64288FA5B0}" type="slidenum">
              <a:rPr lang="en-US" smtClean="0"/>
              <a:pPr/>
              <a:t>207</a:t>
            </a:fld>
            <a:endParaRPr lang="en-US" dirty="0"/>
          </a:p>
        </p:txBody>
      </p:sp>
    </p:spTree>
    <p:extLst>
      <p:ext uri="{BB962C8B-B14F-4D97-AF65-F5344CB8AC3E}">
        <p14:creationId xmlns:p14="http://schemas.microsoft.com/office/powerpoint/2010/main" val="2726015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download the PDF guide and form and also access the online form from </a:t>
            </a:r>
            <a:r>
              <a:rPr lang="en-US" dirty="0" err="1"/>
              <a:t>presbyterian.ca</a:t>
            </a:r>
            <a:r>
              <a:rPr lang="en-US" dirty="0"/>
              <a:t>/resources/finance.</a:t>
            </a:r>
          </a:p>
          <a:p>
            <a:endParaRPr lang="en-US" dirty="0"/>
          </a:p>
        </p:txBody>
      </p:sp>
      <p:sp>
        <p:nvSpPr>
          <p:cNvPr id="4" name="Slide Number Placeholder 3"/>
          <p:cNvSpPr>
            <a:spLocks noGrp="1"/>
          </p:cNvSpPr>
          <p:nvPr>
            <p:ph type="sldNum" sz="quarter" idx="5"/>
          </p:nvPr>
        </p:nvSpPr>
        <p:spPr/>
        <p:txBody>
          <a:bodyPr/>
          <a:lstStyle/>
          <a:p>
            <a:fld id="{130410C0-0AE4-40F4-AF1C-6B64288FA5B0}" type="slidenum">
              <a:rPr lang="en-US" smtClean="0"/>
              <a:pPr/>
              <a:t>208</a:t>
            </a:fld>
            <a:endParaRPr lang="en-US" dirty="0"/>
          </a:p>
        </p:txBody>
      </p:sp>
    </p:spTree>
    <p:extLst>
      <p:ext uri="{BB962C8B-B14F-4D97-AF65-F5344CB8AC3E}">
        <p14:creationId xmlns:p14="http://schemas.microsoft.com/office/powerpoint/2010/main" val="16735396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400" b="0" i="0" kern="1200" dirty="0">
                <a:solidFill>
                  <a:schemeClr val="tx1"/>
                </a:solidFill>
                <a:effectLst/>
                <a:latin typeface="Roboto" panose="02000000000000000000" pitchFamily="2" charset="0"/>
                <a:ea typeface="+mn-ea"/>
                <a:cs typeface="+mn-cs"/>
              </a:rPr>
              <a:t>All of the information in our presentation will be found in the PCC statistical guide – so this is the stat report bible!   If you can’t find the answer in it, contact us for clarity.  It helps us update it in the future.  We almost have the 2021 ready to go – but our prep meeting on Monday and questions we’ve already been asked, mean we have held off, as we can update it after this webinar based on your input. </a:t>
            </a:r>
          </a:p>
        </p:txBody>
      </p:sp>
      <p:sp>
        <p:nvSpPr>
          <p:cNvPr id="4" name="Slide Number Placeholder 3"/>
          <p:cNvSpPr>
            <a:spLocks noGrp="1"/>
          </p:cNvSpPr>
          <p:nvPr>
            <p:ph type="sldNum" sz="quarter" idx="5"/>
          </p:nvPr>
        </p:nvSpPr>
        <p:spPr/>
        <p:txBody>
          <a:bodyPr/>
          <a:lstStyle/>
          <a:p>
            <a:fld id="{130410C0-0AE4-40F4-AF1C-6B64288FA5B0}" type="slidenum">
              <a:rPr lang="en-US" smtClean="0"/>
              <a:pPr/>
              <a:t>209</a:t>
            </a:fld>
            <a:endParaRPr lang="en-US" dirty="0"/>
          </a:p>
        </p:txBody>
      </p:sp>
    </p:spTree>
    <p:extLst>
      <p:ext uri="{BB962C8B-B14F-4D97-AF65-F5344CB8AC3E}">
        <p14:creationId xmlns:p14="http://schemas.microsoft.com/office/powerpoint/2010/main" val="17473928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71E200A-F27F-4647-885B-823344C2D16B}"/>
              </a:ext>
            </a:extLst>
          </p:cNvPr>
          <p:cNvPicPr>
            <a:picLocks noChangeAspect="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60300" y="822624"/>
            <a:ext cx="4149877" cy="1760239"/>
          </a:xfrm>
          <a:prstGeom prst="rect">
            <a:avLst/>
          </a:prstGeom>
        </p:spPr>
      </p:pic>
      <p:sp>
        <p:nvSpPr>
          <p:cNvPr id="2" name="Title 1">
            <a:extLst>
              <a:ext uri="{FF2B5EF4-FFF2-40B4-BE49-F238E27FC236}">
                <a16:creationId xmlns:a16="http://schemas.microsoft.com/office/drawing/2014/main" id="{63082D45-0865-451E-8682-F42DC7EC605A}"/>
              </a:ext>
            </a:extLst>
          </p:cNvPr>
          <p:cNvSpPr>
            <a:spLocks noGrp="1"/>
          </p:cNvSpPr>
          <p:nvPr>
            <p:ph type="ctrTitle"/>
          </p:nvPr>
        </p:nvSpPr>
        <p:spPr>
          <a:xfrm>
            <a:off x="0" y="1389062"/>
            <a:ext cx="12192000" cy="3113087"/>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D22F5A1F-8B9E-40EE-9F3E-2A49093B8056}"/>
              </a:ext>
            </a:extLst>
          </p:cNvPr>
          <p:cNvSpPr>
            <a:spLocks noGrp="1"/>
          </p:cNvSpPr>
          <p:nvPr>
            <p:ph type="subTitle" idx="1"/>
          </p:nvPr>
        </p:nvSpPr>
        <p:spPr>
          <a:xfrm>
            <a:off x="1524000" y="4601369"/>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0ACE7F59-B243-4B14-B6F8-1C426CDAED34}"/>
              </a:ext>
            </a:extLst>
          </p:cNvPr>
          <p:cNvSpPr>
            <a:spLocks noGrp="1"/>
          </p:cNvSpPr>
          <p:nvPr>
            <p:ph type="dt" sz="half" idx="10"/>
          </p:nvPr>
        </p:nvSpPr>
        <p:spPr>
          <a:xfrm>
            <a:off x="9296400" y="6356350"/>
            <a:ext cx="2743200" cy="365125"/>
          </a:xfrm>
        </p:spPr>
        <p:txBody>
          <a:bodyPr/>
          <a:lstStyle/>
          <a:p>
            <a:fld id="{F49C9381-BB89-FA4E-B9E8-09F0B011C732}" type="datetime1">
              <a:rPr lang="en-CA" smtClean="0"/>
              <a:t>2024-03-21</a:t>
            </a:fld>
            <a:endParaRPr lang="en-US"/>
          </a:p>
        </p:txBody>
      </p:sp>
    </p:spTree>
    <p:extLst>
      <p:ext uri="{BB962C8B-B14F-4D97-AF65-F5344CB8AC3E}">
        <p14:creationId xmlns:p14="http://schemas.microsoft.com/office/powerpoint/2010/main" val="27304731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823973-26D7-490C-A1A9-5A89E118199D}"/>
              </a:ext>
            </a:extLst>
          </p:cNvPr>
          <p:cNvSpPr/>
          <p:nvPr userDrawn="1"/>
        </p:nvSpPr>
        <p:spPr>
          <a:xfrm>
            <a:off x="-41096" y="2055811"/>
            <a:ext cx="12276000" cy="216000"/>
          </a:xfrm>
          <a:prstGeom prst="rect">
            <a:avLst/>
          </a:prstGeom>
          <a:solidFill>
            <a:srgbClr val="D1202B"/>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b="0" i="0" dirty="0">
              <a:latin typeface="Roboto" panose="02000000000000000000" pitchFamily="2" charset="0"/>
            </a:endParaRPr>
          </a:p>
        </p:txBody>
      </p:sp>
      <p:sp>
        <p:nvSpPr>
          <p:cNvPr id="8" name="Rectangle 7">
            <a:extLst>
              <a:ext uri="{FF2B5EF4-FFF2-40B4-BE49-F238E27FC236}">
                <a16:creationId xmlns:a16="http://schemas.microsoft.com/office/drawing/2014/main" id="{8D871C08-E55B-4A6E-BD2C-2585579EAE8F}"/>
              </a:ext>
            </a:extLst>
          </p:cNvPr>
          <p:cNvSpPr/>
          <p:nvPr userDrawn="1"/>
        </p:nvSpPr>
        <p:spPr>
          <a:xfrm>
            <a:off x="1980000" y="1"/>
            <a:ext cx="108000" cy="6858000"/>
          </a:xfrm>
          <a:prstGeom prst="rect">
            <a:avLst/>
          </a:prstGeom>
          <a:solidFill>
            <a:srgbClr val="1E3C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Roboto" panose="02000000000000000000" pitchFamily="2" charset="0"/>
            </a:endParaRPr>
          </a:p>
        </p:txBody>
      </p:sp>
      <p:sp>
        <p:nvSpPr>
          <p:cNvPr id="2" name="Title 1">
            <a:extLst>
              <a:ext uri="{FF2B5EF4-FFF2-40B4-BE49-F238E27FC236}">
                <a16:creationId xmlns:a16="http://schemas.microsoft.com/office/drawing/2014/main" id="{D0C345C5-F0B8-499F-B482-6EB60C6477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A1B483-E115-460E-8EE8-F801A1787DA9}"/>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7BBDF5D-ED1F-47DC-8753-FA6833435296}"/>
              </a:ext>
            </a:extLst>
          </p:cNvPr>
          <p:cNvSpPr>
            <a:spLocks noGrp="1"/>
          </p:cNvSpPr>
          <p:nvPr>
            <p:ph type="dt" sz="half" idx="10"/>
          </p:nvPr>
        </p:nvSpPr>
        <p:spPr/>
        <p:txBody>
          <a:bodyPr/>
          <a:lstStyle/>
          <a:p>
            <a:fld id="{EAFC5EA2-0360-D949-AAA5-7068C88788FE}" type="datetime1">
              <a:rPr lang="en-CA" smtClean="0"/>
              <a:t>2024-03-21</a:t>
            </a:fld>
            <a:endParaRPr lang="en-US"/>
          </a:p>
        </p:txBody>
      </p:sp>
      <p:sp>
        <p:nvSpPr>
          <p:cNvPr id="5" name="Footer Placeholder 4">
            <a:extLst>
              <a:ext uri="{FF2B5EF4-FFF2-40B4-BE49-F238E27FC236}">
                <a16:creationId xmlns:a16="http://schemas.microsoft.com/office/drawing/2014/main" id="{825C7A8A-8015-4FD4-8A73-24CC1F4985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ECB02B-0A7D-49AB-95ED-FBD48F922B65}"/>
              </a:ext>
            </a:extLst>
          </p:cNvPr>
          <p:cNvSpPr>
            <a:spLocks noGrp="1"/>
          </p:cNvSpPr>
          <p:nvPr>
            <p:ph type="sldNum" sz="quarter" idx="12"/>
          </p:nvPr>
        </p:nvSpPr>
        <p:spPr/>
        <p:txBody>
          <a:bodyPr/>
          <a:lstStyle/>
          <a:p>
            <a:fld id="{E0E11A1D-E09C-48F7-8F4C-D8113979A85E}" type="slidenum">
              <a:rPr lang="en-US" smtClean="0"/>
              <a:t>‹#›</a:t>
            </a:fld>
            <a:endParaRPr lang="en-US"/>
          </a:p>
        </p:txBody>
      </p:sp>
    </p:spTree>
    <p:extLst>
      <p:ext uri="{BB962C8B-B14F-4D97-AF65-F5344CB8AC3E}">
        <p14:creationId xmlns:p14="http://schemas.microsoft.com/office/powerpoint/2010/main" val="16243371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61B58D77-4F65-499D-84D1-1D58A226AE0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7650" y="-2118617"/>
            <a:ext cx="12687300" cy="9159888"/>
          </a:xfrm>
          <a:prstGeom prst="rect">
            <a:avLst/>
          </a:prstGeom>
        </p:spPr>
      </p:pic>
      <p:sp>
        <p:nvSpPr>
          <p:cNvPr id="10" name="Rectangle 9">
            <a:extLst>
              <a:ext uri="{FF2B5EF4-FFF2-40B4-BE49-F238E27FC236}">
                <a16:creationId xmlns:a16="http://schemas.microsoft.com/office/drawing/2014/main" id="{ACE50568-7125-4C5E-B85F-80D1103BA52D}"/>
              </a:ext>
            </a:extLst>
          </p:cNvPr>
          <p:cNvSpPr/>
          <p:nvPr userDrawn="1"/>
        </p:nvSpPr>
        <p:spPr>
          <a:xfrm>
            <a:off x="-41096" y="2055811"/>
            <a:ext cx="12276000" cy="108000"/>
          </a:xfrm>
          <a:prstGeom prst="rect">
            <a:avLst/>
          </a:prstGeom>
          <a:solidFill>
            <a:srgbClr val="1E3C71"/>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b="0" i="0" dirty="0">
              <a:latin typeface="Roboto" panose="02000000000000000000" pitchFamily="2" charset="0"/>
            </a:endParaRPr>
          </a:p>
        </p:txBody>
      </p:sp>
      <p:sp>
        <p:nvSpPr>
          <p:cNvPr id="11" name="Rectangle 10">
            <a:extLst>
              <a:ext uri="{FF2B5EF4-FFF2-40B4-BE49-F238E27FC236}">
                <a16:creationId xmlns:a16="http://schemas.microsoft.com/office/drawing/2014/main" id="{1E1D0F3A-08BF-4862-9996-381C3F1D0930}"/>
              </a:ext>
            </a:extLst>
          </p:cNvPr>
          <p:cNvSpPr/>
          <p:nvPr userDrawn="1"/>
        </p:nvSpPr>
        <p:spPr>
          <a:xfrm>
            <a:off x="1980000" y="1"/>
            <a:ext cx="216000" cy="6858000"/>
          </a:xfrm>
          <a:prstGeom prst="rect">
            <a:avLst/>
          </a:prstGeom>
          <a:solidFill>
            <a:srgbClr val="D12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Roboto" panose="02000000000000000000" pitchFamily="2" charset="0"/>
            </a:endParaRPr>
          </a:p>
        </p:txBody>
      </p:sp>
      <p:sp>
        <p:nvSpPr>
          <p:cNvPr id="2" name="Title 1">
            <a:extLst>
              <a:ext uri="{FF2B5EF4-FFF2-40B4-BE49-F238E27FC236}">
                <a16:creationId xmlns:a16="http://schemas.microsoft.com/office/drawing/2014/main" id="{D0C345C5-F0B8-499F-B482-6EB60C6477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A1B483-E115-460E-8EE8-F801A1787DA9}"/>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7BBDF5D-ED1F-47DC-8753-FA6833435296}"/>
              </a:ext>
            </a:extLst>
          </p:cNvPr>
          <p:cNvSpPr>
            <a:spLocks noGrp="1"/>
          </p:cNvSpPr>
          <p:nvPr>
            <p:ph type="dt" sz="half" idx="10"/>
          </p:nvPr>
        </p:nvSpPr>
        <p:spPr/>
        <p:txBody>
          <a:bodyPr/>
          <a:lstStyle/>
          <a:p>
            <a:fld id="{762FF83E-07EA-914D-B162-6989B77C25C1}" type="datetime1">
              <a:rPr lang="en-CA" smtClean="0"/>
              <a:t>2024-03-21</a:t>
            </a:fld>
            <a:endParaRPr lang="en-US"/>
          </a:p>
        </p:txBody>
      </p:sp>
      <p:sp>
        <p:nvSpPr>
          <p:cNvPr id="5" name="Footer Placeholder 4">
            <a:extLst>
              <a:ext uri="{FF2B5EF4-FFF2-40B4-BE49-F238E27FC236}">
                <a16:creationId xmlns:a16="http://schemas.microsoft.com/office/drawing/2014/main" id="{825C7A8A-8015-4FD4-8A73-24CC1F4985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ECB02B-0A7D-49AB-95ED-FBD48F922B65}"/>
              </a:ext>
            </a:extLst>
          </p:cNvPr>
          <p:cNvSpPr>
            <a:spLocks noGrp="1"/>
          </p:cNvSpPr>
          <p:nvPr>
            <p:ph type="sldNum" sz="quarter" idx="12"/>
          </p:nvPr>
        </p:nvSpPr>
        <p:spPr/>
        <p:txBody>
          <a:bodyPr/>
          <a:lstStyle/>
          <a:p>
            <a:fld id="{E0E11A1D-E09C-48F7-8F4C-D8113979A85E}" type="slidenum">
              <a:rPr lang="en-US" smtClean="0"/>
              <a:t>‹#›</a:t>
            </a:fld>
            <a:endParaRPr lang="en-US"/>
          </a:p>
        </p:txBody>
      </p:sp>
    </p:spTree>
    <p:extLst>
      <p:ext uri="{BB962C8B-B14F-4D97-AF65-F5344CB8AC3E}">
        <p14:creationId xmlns:p14="http://schemas.microsoft.com/office/powerpoint/2010/main" val="16967422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38FFC6D0-72E0-4EA9-BF20-41B8606021E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205336" y="-2025084"/>
            <a:ext cx="12687300" cy="9034037"/>
          </a:xfrm>
          <a:prstGeom prst="rect">
            <a:avLst/>
          </a:prstGeom>
        </p:spPr>
      </p:pic>
      <p:sp>
        <p:nvSpPr>
          <p:cNvPr id="10" name="Rectangle 9">
            <a:extLst>
              <a:ext uri="{FF2B5EF4-FFF2-40B4-BE49-F238E27FC236}">
                <a16:creationId xmlns:a16="http://schemas.microsoft.com/office/drawing/2014/main" id="{647B2F2F-7D07-4F97-A269-CBF52B114E4D}"/>
              </a:ext>
            </a:extLst>
          </p:cNvPr>
          <p:cNvSpPr/>
          <p:nvPr userDrawn="1"/>
        </p:nvSpPr>
        <p:spPr>
          <a:xfrm>
            <a:off x="-41096" y="2055811"/>
            <a:ext cx="12276000" cy="216000"/>
          </a:xfrm>
          <a:prstGeom prst="rect">
            <a:avLst/>
          </a:prstGeom>
          <a:solidFill>
            <a:srgbClr val="1E3C71"/>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b="0" i="0" dirty="0">
              <a:latin typeface="Roboto" panose="02000000000000000000" pitchFamily="2" charset="0"/>
            </a:endParaRPr>
          </a:p>
        </p:txBody>
      </p:sp>
      <p:sp>
        <p:nvSpPr>
          <p:cNvPr id="11" name="Rectangle 10">
            <a:extLst>
              <a:ext uri="{FF2B5EF4-FFF2-40B4-BE49-F238E27FC236}">
                <a16:creationId xmlns:a16="http://schemas.microsoft.com/office/drawing/2014/main" id="{28A26E7C-3B93-4E36-8657-B58BB8D236CB}"/>
              </a:ext>
            </a:extLst>
          </p:cNvPr>
          <p:cNvSpPr/>
          <p:nvPr userDrawn="1"/>
        </p:nvSpPr>
        <p:spPr>
          <a:xfrm>
            <a:off x="1980000" y="1"/>
            <a:ext cx="108000" cy="6858000"/>
          </a:xfrm>
          <a:prstGeom prst="rect">
            <a:avLst/>
          </a:prstGeom>
          <a:solidFill>
            <a:srgbClr val="D12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Roboto" panose="02000000000000000000" pitchFamily="2" charset="0"/>
            </a:endParaRPr>
          </a:p>
        </p:txBody>
      </p:sp>
      <p:sp>
        <p:nvSpPr>
          <p:cNvPr id="2" name="Title 1">
            <a:extLst>
              <a:ext uri="{FF2B5EF4-FFF2-40B4-BE49-F238E27FC236}">
                <a16:creationId xmlns:a16="http://schemas.microsoft.com/office/drawing/2014/main" id="{D0C345C5-F0B8-499F-B482-6EB60C6477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A1B483-E115-460E-8EE8-F801A1787DA9}"/>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7BBDF5D-ED1F-47DC-8753-FA6833435296}"/>
              </a:ext>
            </a:extLst>
          </p:cNvPr>
          <p:cNvSpPr>
            <a:spLocks noGrp="1"/>
          </p:cNvSpPr>
          <p:nvPr>
            <p:ph type="dt" sz="half" idx="10"/>
          </p:nvPr>
        </p:nvSpPr>
        <p:spPr/>
        <p:txBody>
          <a:bodyPr/>
          <a:lstStyle/>
          <a:p>
            <a:fld id="{4F8B2843-FEFF-E24D-B722-0D1ED8A5A634}" type="datetime1">
              <a:rPr lang="en-CA" smtClean="0"/>
              <a:t>2024-03-21</a:t>
            </a:fld>
            <a:endParaRPr lang="en-US"/>
          </a:p>
        </p:txBody>
      </p:sp>
      <p:sp>
        <p:nvSpPr>
          <p:cNvPr id="5" name="Footer Placeholder 4">
            <a:extLst>
              <a:ext uri="{FF2B5EF4-FFF2-40B4-BE49-F238E27FC236}">
                <a16:creationId xmlns:a16="http://schemas.microsoft.com/office/drawing/2014/main" id="{825C7A8A-8015-4FD4-8A73-24CC1F4985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ECB02B-0A7D-49AB-95ED-FBD48F922B65}"/>
              </a:ext>
            </a:extLst>
          </p:cNvPr>
          <p:cNvSpPr>
            <a:spLocks noGrp="1"/>
          </p:cNvSpPr>
          <p:nvPr>
            <p:ph type="sldNum" sz="quarter" idx="12"/>
          </p:nvPr>
        </p:nvSpPr>
        <p:spPr/>
        <p:txBody>
          <a:bodyPr/>
          <a:lstStyle/>
          <a:p>
            <a:fld id="{E0E11A1D-E09C-48F7-8F4C-D8113979A85E}" type="slidenum">
              <a:rPr lang="en-US" smtClean="0"/>
              <a:t>‹#›</a:t>
            </a:fld>
            <a:endParaRPr lang="en-US"/>
          </a:p>
        </p:txBody>
      </p:sp>
    </p:spTree>
    <p:extLst>
      <p:ext uri="{BB962C8B-B14F-4D97-AF65-F5344CB8AC3E}">
        <p14:creationId xmlns:p14="http://schemas.microsoft.com/office/powerpoint/2010/main" val="8715441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B2C197A8-F2BA-4E71-808A-FFC635F32E1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209550" y="-2028375"/>
            <a:ext cx="12649200" cy="9006908"/>
          </a:xfrm>
          <a:prstGeom prst="rect">
            <a:avLst/>
          </a:prstGeom>
        </p:spPr>
      </p:pic>
      <p:sp>
        <p:nvSpPr>
          <p:cNvPr id="8" name="Rectangle 7">
            <a:extLst>
              <a:ext uri="{FF2B5EF4-FFF2-40B4-BE49-F238E27FC236}">
                <a16:creationId xmlns:a16="http://schemas.microsoft.com/office/drawing/2014/main" id="{A23B3725-2D4F-4241-B8BB-D1DD59016907}"/>
              </a:ext>
            </a:extLst>
          </p:cNvPr>
          <p:cNvSpPr/>
          <p:nvPr userDrawn="1"/>
        </p:nvSpPr>
        <p:spPr>
          <a:xfrm>
            <a:off x="-41096" y="2055811"/>
            <a:ext cx="12276000" cy="216000"/>
          </a:xfrm>
          <a:prstGeom prst="rect">
            <a:avLst/>
          </a:prstGeom>
          <a:solidFill>
            <a:srgbClr val="1E3C71"/>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b="0" i="0" dirty="0">
              <a:latin typeface="Roboto" panose="02000000000000000000" pitchFamily="2" charset="0"/>
            </a:endParaRPr>
          </a:p>
        </p:txBody>
      </p:sp>
      <p:sp>
        <p:nvSpPr>
          <p:cNvPr id="9" name="Rectangle 8">
            <a:extLst>
              <a:ext uri="{FF2B5EF4-FFF2-40B4-BE49-F238E27FC236}">
                <a16:creationId xmlns:a16="http://schemas.microsoft.com/office/drawing/2014/main" id="{C509C5CD-83C1-46C1-888A-2B7064339C34}"/>
              </a:ext>
            </a:extLst>
          </p:cNvPr>
          <p:cNvSpPr/>
          <p:nvPr userDrawn="1"/>
        </p:nvSpPr>
        <p:spPr>
          <a:xfrm>
            <a:off x="1980000" y="1"/>
            <a:ext cx="108000" cy="6858000"/>
          </a:xfrm>
          <a:prstGeom prst="rect">
            <a:avLst/>
          </a:prstGeom>
          <a:solidFill>
            <a:srgbClr val="D12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Roboto" panose="02000000000000000000" pitchFamily="2" charset="0"/>
            </a:endParaRPr>
          </a:p>
        </p:txBody>
      </p:sp>
      <p:sp>
        <p:nvSpPr>
          <p:cNvPr id="2" name="Title 1">
            <a:extLst>
              <a:ext uri="{FF2B5EF4-FFF2-40B4-BE49-F238E27FC236}">
                <a16:creationId xmlns:a16="http://schemas.microsoft.com/office/drawing/2014/main" id="{D0C345C5-F0B8-499F-B482-6EB60C6477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A1B483-E115-460E-8EE8-F801A1787DA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BBDF5D-ED1F-47DC-8753-FA6833435296}"/>
              </a:ext>
            </a:extLst>
          </p:cNvPr>
          <p:cNvSpPr>
            <a:spLocks noGrp="1"/>
          </p:cNvSpPr>
          <p:nvPr>
            <p:ph type="dt" sz="half" idx="10"/>
          </p:nvPr>
        </p:nvSpPr>
        <p:spPr/>
        <p:txBody>
          <a:bodyPr/>
          <a:lstStyle/>
          <a:p>
            <a:fld id="{333CF1BF-6865-0747-A041-703169C8D836}" type="datetime1">
              <a:rPr lang="en-CA" smtClean="0"/>
              <a:t>2024-03-21</a:t>
            </a:fld>
            <a:endParaRPr lang="en-US"/>
          </a:p>
        </p:txBody>
      </p:sp>
      <p:sp>
        <p:nvSpPr>
          <p:cNvPr id="5" name="Footer Placeholder 4">
            <a:extLst>
              <a:ext uri="{FF2B5EF4-FFF2-40B4-BE49-F238E27FC236}">
                <a16:creationId xmlns:a16="http://schemas.microsoft.com/office/drawing/2014/main" id="{825C7A8A-8015-4FD4-8A73-24CC1F4985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ECB02B-0A7D-49AB-95ED-FBD48F922B65}"/>
              </a:ext>
            </a:extLst>
          </p:cNvPr>
          <p:cNvSpPr>
            <a:spLocks noGrp="1"/>
          </p:cNvSpPr>
          <p:nvPr>
            <p:ph type="sldNum" sz="quarter" idx="12"/>
          </p:nvPr>
        </p:nvSpPr>
        <p:spPr/>
        <p:txBody>
          <a:bodyPr/>
          <a:lstStyle/>
          <a:p>
            <a:fld id="{E0E11A1D-E09C-48F7-8F4C-D8113979A85E}" type="slidenum">
              <a:rPr lang="en-US" smtClean="0"/>
              <a:t>‹#›</a:t>
            </a:fld>
            <a:endParaRPr lang="en-US"/>
          </a:p>
        </p:txBody>
      </p:sp>
    </p:spTree>
    <p:extLst>
      <p:ext uri="{BB962C8B-B14F-4D97-AF65-F5344CB8AC3E}">
        <p14:creationId xmlns:p14="http://schemas.microsoft.com/office/powerpoint/2010/main" val="12077110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345C5-F0B8-499F-B482-6EB60C6477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A1B483-E115-460E-8EE8-F801A1787DA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BBDF5D-ED1F-47DC-8753-FA6833435296}"/>
              </a:ext>
            </a:extLst>
          </p:cNvPr>
          <p:cNvSpPr>
            <a:spLocks noGrp="1"/>
          </p:cNvSpPr>
          <p:nvPr>
            <p:ph type="dt" sz="half" idx="10"/>
          </p:nvPr>
        </p:nvSpPr>
        <p:spPr/>
        <p:txBody>
          <a:bodyPr/>
          <a:lstStyle/>
          <a:p>
            <a:fld id="{B661E959-B388-154A-8847-5F0365EAA924}" type="datetime1">
              <a:rPr lang="en-CA" smtClean="0"/>
              <a:t>2024-03-21</a:t>
            </a:fld>
            <a:endParaRPr lang="en-US"/>
          </a:p>
        </p:txBody>
      </p:sp>
      <p:sp>
        <p:nvSpPr>
          <p:cNvPr id="5" name="Footer Placeholder 4">
            <a:extLst>
              <a:ext uri="{FF2B5EF4-FFF2-40B4-BE49-F238E27FC236}">
                <a16:creationId xmlns:a16="http://schemas.microsoft.com/office/drawing/2014/main" id="{825C7A8A-8015-4FD4-8A73-24CC1F4985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ECB02B-0A7D-49AB-95ED-FBD48F922B65}"/>
              </a:ext>
            </a:extLst>
          </p:cNvPr>
          <p:cNvSpPr>
            <a:spLocks noGrp="1"/>
          </p:cNvSpPr>
          <p:nvPr>
            <p:ph type="sldNum" sz="quarter" idx="12"/>
          </p:nvPr>
        </p:nvSpPr>
        <p:spPr/>
        <p:txBody>
          <a:bodyPr/>
          <a:lstStyle/>
          <a:p>
            <a:fld id="{E0E11A1D-E09C-48F7-8F4C-D8113979A85E}" type="slidenum">
              <a:rPr lang="en-US" smtClean="0"/>
              <a:t>‹#›</a:t>
            </a:fld>
            <a:endParaRPr lang="en-US"/>
          </a:p>
        </p:txBody>
      </p:sp>
      <p:pic>
        <p:nvPicPr>
          <p:cNvPr id="7" name="Graphic 6">
            <a:extLst>
              <a:ext uri="{FF2B5EF4-FFF2-40B4-BE49-F238E27FC236}">
                <a16:creationId xmlns:a16="http://schemas.microsoft.com/office/drawing/2014/main" id="{2A5CD77E-124C-4D1E-9EAD-B750A5C4266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23850" y="-2184081"/>
            <a:ext cx="12662617" cy="9162613"/>
          </a:xfrm>
          <a:prstGeom prst="rect">
            <a:avLst/>
          </a:prstGeom>
        </p:spPr>
      </p:pic>
      <p:sp>
        <p:nvSpPr>
          <p:cNvPr id="8" name="Rectangle 7">
            <a:extLst>
              <a:ext uri="{FF2B5EF4-FFF2-40B4-BE49-F238E27FC236}">
                <a16:creationId xmlns:a16="http://schemas.microsoft.com/office/drawing/2014/main" id="{80AE3ECB-C6C1-445E-A04C-72EEFCD7946A}"/>
              </a:ext>
            </a:extLst>
          </p:cNvPr>
          <p:cNvSpPr/>
          <p:nvPr userDrawn="1"/>
        </p:nvSpPr>
        <p:spPr>
          <a:xfrm>
            <a:off x="-41096" y="2055811"/>
            <a:ext cx="12276000" cy="216000"/>
          </a:xfrm>
          <a:prstGeom prst="rect">
            <a:avLst/>
          </a:prstGeom>
          <a:solidFill>
            <a:srgbClr val="D1202B"/>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b="0" i="0" dirty="0">
              <a:latin typeface="Roboto" panose="02000000000000000000" pitchFamily="2" charset="0"/>
            </a:endParaRPr>
          </a:p>
        </p:txBody>
      </p:sp>
      <p:sp>
        <p:nvSpPr>
          <p:cNvPr id="9" name="Rectangle 8">
            <a:extLst>
              <a:ext uri="{FF2B5EF4-FFF2-40B4-BE49-F238E27FC236}">
                <a16:creationId xmlns:a16="http://schemas.microsoft.com/office/drawing/2014/main" id="{4C98FC0D-C469-4A97-B91A-60FC5923DD4A}"/>
              </a:ext>
            </a:extLst>
          </p:cNvPr>
          <p:cNvSpPr/>
          <p:nvPr userDrawn="1"/>
        </p:nvSpPr>
        <p:spPr>
          <a:xfrm>
            <a:off x="1980000" y="1"/>
            <a:ext cx="108000" cy="6858000"/>
          </a:xfrm>
          <a:prstGeom prst="rect">
            <a:avLst/>
          </a:prstGeom>
          <a:solidFill>
            <a:srgbClr val="1E3C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Roboto" panose="02000000000000000000" pitchFamily="2" charset="0"/>
            </a:endParaRPr>
          </a:p>
        </p:txBody>
      </p:sp>
    </p:spTree>
    <p:extLst>
      <p:ext uri="{BB962C8B-B14F-4D97-AF65-F5344CB8AC3E}">
        <p14:creationId xmlns:p14="http://schemas.microsoft.com/office/powerpoint/2010/main" val="34152114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345C5-F0B8-499F-B482-6EB60C6477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A1B483-E115-460E-8EE8-F801A1787DA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BBDF5D-ED1F-47DC-8753-FA6833435296}"/>
              </a:ext>
            </a:extLst>
          </p:cNvPr>
          <p:cNvSpPr>
            <a:spLocks noGrp="1"/>
          </p:cNvSpPr>
          <p:nvPr>
            <p:ph type="dt" sz="half" idx="10"/>
          </p:nvPr>
        </p:nvSpPr>
        <p:spPr/>
        <p:txBody>
          <a:bodyPr/>
          <a:lstStyle/>
          <a:p>
            <a:fld id="{9E633B03-743C-9C4E-A0D0-04CBAC295A64}" type="datetime1">
              <a:rPr lang="en-CA" smtClean="0"/>
              <a:t>2024-03-21</a:t>
            </a:fld>
            <a:endParaRPr lang="en-US"/>
          </a:p>
        </p:txBody>
      </p:sp>
      <p:sp>
        <p:nvSpPr>
          <p:cNvPr id="5" name="Footer Placeholder 4">
            <a:extLst>
              <a:ext uri="{FF2B5EF4-FFF2-40B4-BE49-F238E27FC236}">
                <a16:creationId xmlns:a16="http://schemas.microsoft.com/office/drawing/2014/main" id="{825C7A8A-8015-4FD4-8A73-24CC1F4985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ECB02B-0A7D-49AB-95ED-FBD48F922B65}"/>
              </a:ext>
            </a:extLst>
          </p:cNvPr>
          <p:cNvSpPr>
            <a:spLocks noGrp="1"/>
          </p:cNvSpPr>
          <p:nvPr>
            <p:ph type="sldNum" sz="quarter" idx="12"/>
          </p:nvPr>
        </p:nvSpPr>
        <p:spPr/>
        <p:txBody>
          <a:bodyPr/>
          <a:lstStyle/>
          <a:p>
            <a:fld id="{E0E11A1D-E09C-48F7-8F4C-D8113979A85E}" type="slidenum">
              <a:rPr lang="en-US" smtClean="0"/>
              <a:t>‹#›</a:t>
            </a:fld>
            <a:endParaRPr lang="en-US"/>
          </a:p>
        </p:txBody>
      </p:sp>
      <p:pic>
        <p:nvPicPr>
          <p:cNvPr id="7" name="Graphic 6">
            <a:extLst>
              <a:ext uri="{FF2B5EF4-FFF2-40B4-BE49-F238E27FC236}">
                <a16:creationId xmlns:a16="http://schemas.microsoft.com/office/drawing/2014/main" id="{B956D4C5-85B2-4888-858B-88BDFF3D3C4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flipH="1">
            <a:off x="-228600" y="-2184081"/>
            <a:ext cx="12662617" cy="9162613"/>
          </a:xfrm>
          <a:prstGeom prst="rect">
            <a:avLst/>
          </a:prstGeom>
        </p:spPr>
      </p:pic>
      <p:sp>
        <p:nvSpPr>
          <p:cNvPr id="8" name="Rectangle 7">
            <a:extLst>
              <a:ext uri="{FF2B5EF4-FFF2-40B4-BE49-F238E27FC236}">
                <a16:creationId xmlns:a16="http://schemas.microsoft.com/office/drawing/2014/main" id="{529D8FE6-49E9-4938-AA1F-360683D2C0BB}"/>
              </a:ext>
            </a:extLst>
          </p:cNvPr>
          <p:cNvSpPr/>
          <p:nvPr userDrawn="1"/>
        </p:nvSpPr>
        <p:spPr>
          <a:xfrm>
            <a:off x="-41096" y="2055811"/>
            <a:ext cx="10080000" cy="54000"/>
          </a:xfrm>
          <a:prstGeom prst="rect">
            <a:avLst/>
          </a:prstGeom>
          <a:solidFill>
            <a:srgbClr val="D1202B"/>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b="0" i="0" dirty="0">
              <a:latin typeface="Roboto" panose="02000000000000000000" pitchFamily="2" charset="0"/>
            </a:endParaRPr>
          </a:p>
        </p:txBody>
      </p:sp>
    </p:spTree>
    <p:extLst>
      <p:ext uri="{BB962C8B-B14F-4D97-AF65-F5344CB8AC3E}">
        <p14:creationId xmlns:p14="http://schemas.microsoft.com/office/powerpoint/2010/main" val="235010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345C5-F0B8-499F-B482-6EB60C6477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A1B483-E115-460E-8EE8-F801A1787DA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BBDF5D-ED1F-47DC-8753-FA6833435296}"/>
              </a:ext>
            </a:extLst>
          </p:cNvPr>
          <p:cNvSpPr>
            <a:spLocks noGrp="1"/>
          </p:cNvSpPr>
          <p:nvPr>
            <p:ph type="dt" sz="half" idx="10"/>
          </p:nvPr>
        </p:nvSpPr>
        <p:spPr/>
        <p:txBody>
          <a:bodyPr/>
          <a:lstStyle/>
          <a:p>
            <a:fld id="{071C6E37-AA42-364B-8115-699C431067DB}" type="datetime1">
              <a:rPr lang="en-CA" smtClean="0"/>
              <a:t>2024-03-21</a:t>
            </a:fld>
            <a:endParaRPr lang="en-US"/>
          </a:p>
        </p:txBody>
      </p:sp>
      <p:sp>
        <p:nvSpPr>
          <p:cNvPr id="5" name="Footer Placeholder 4">
            <a:extLst>
              <a:ext uri="{FF2B5EF4-FFF2-40B4-BE49-F238E27FC236}">
                <a16:creationId xmlns:a16="http://schemas.microsoft.com/office/drawing/2014/main" id="{825C7A8A-8015-4FD4-8A73-24CC1F4985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ECB02B-0A7D-49AB-95ED-FBD48F922B65}"/>
              </a:ext>
            </a:extLst>
          </p:cNvPr>
          <p:cNvSpPr>
            <a:spLocks noGrp="1"/>
          </p:cNvSpPr>
          <p:nvPr>
            <p:ph type="sldNum" sz="quarter" idx="12"/>
          </p:nvPr>
        </p:nvSpPr>
        <p:spPr/>
        <p:txBody>
          <a:bodyPr/>
          <a:lstStyle/>
          <a:p>
            <a:fld id="{E0E11A1D-E09C-48F7-8F4C-D8113979A85E}" type="slidenum">
              <a:rPr lang="en-US" smtClean="0"/>
              <a:t>‹#›</a:t>
            </a:fld>
            <a:endParaRPr lang="en-US"/>
          </a:p>
        </p:txBody>
      </p:sp>
      <p:pic>
        <p:nvPicPr>
          <p:cNvPr id="7" name="Graphic 6">
            <a:extLst>
              <a:ext uri="{FF2B5EF4-FFF2-40B4-BE49-F238E27FC236}">
                <a16:creationId xmlns:a16="http://schemas.microsoft.com/office/drawing/2014/main" id="{60B798E4-54A4-4416-87B1-D4A05620A73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flipH="1">
            <a:off x="-228600" y="-2028375"/>
            <a:ext cx="12649200" cy="9006908"/>
          </a:xfrm>
          <a:prstGeom prst="rect">
            <a:avLst/>
          </a:prstGeom>
        </p:spPr>
      </p:pic>
      <p:sp>
        <p:nvSpPr>
          <p:cNvPr id="8" name="Rectangle 7">
            <a:extLst>
              <a:ext uri="{FF2B5EF4-FFF2-40B4-BE49-F238E27FC236}">
                <a16:creationId xmlns:a16="http://schemas.microsoft.com/office/drawing/2014/main" id="{346EB542-5656-40D0-8181-585EB488FA8A}"/>
              </a:ext>
            </a:extLst>
          </p:cNvPr>
          <p:cNvSpPr/>
          <p:nvPr userDrawn="1"/>
        </p:nvSpPr>
        <p:spPr>
          <a:xfrm>
            <a:off x="-41096" y="2055811"/>
            <a:ext cx="10080000" cy="54000"/>
          </a:xfrm>
          <a:prstGeom prst="rect">
            <a:avLst/>
          </a:prstGeom>
          <a:solidFill>
            <a:srgbClr val="1E3C71"/>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b="0" i="0" dirty="0">
              <a:latin typeface="Roboto" panose="02000000000000000000" pitchFamily="2" charset="0"/>
            </a:endParaRPr>
          </a:p>
        </p:txBody>
      </p:sp>
    </p:spTree>
    <p:extLst>
      <p:ext uri="{BB962C8B-B14F-4D97-AF65-F5344CB8AC3E}">
        <p14:creationId xmlns:p14="http://schemas.microsoft.com/office/powerpoint/2010/main" val="12093044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345C5-F0B8-499F-B482-6EB60C6477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A1B483-E115-460E-8EE8-F801A1787DA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BBDF5D-ED1F-47DC-8753-FA6833435296}"/>
              </a:ext>
            </a:extLst>
          </p:cNvPr>
          <p:cNvSpPr>
            <a:spLocks noGrp="1"/>
          </p:cNvSpPr>
          <p:nvPr>
            <p:ph type="dt" sz="half" idx="10"/>
          </p:nvPr>
        </p:nvSpPr>
        <p:spPr/>
        <p:txBody>
          <a:bodyPr/>
          <a:lstStyle/>
          <a:p>
            <a:fld id="{4BC1962B-DFED-014D-8EC2-ED7660E2F141}" type="datetime1">
              <a:rPr lang="en-CA" smtClean="0"/>
              <a:t>2024-03-21</a:t>
            </a:fld>
            <a:endParaRPr lang="en-US"/>
          </a:p>
        </p:txBody>
      </p:sp>
      <p:sp>
        <p:nvSpPr>
          <p:cNvPr id="5" name="Footer Placeholder 4">
            <a:extLst>
              <a:ext uri="{FF2B5EF4-FFF2-40B4-BE49-F238E27FC236}">
                <a16:creationId xmlns:a16="http://schemas.microsoft.com/office/drawing/2014/main" id="{825C7A8A-8015-4FD4-8A73-24CC1F4985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ECB02B-0A7D-49AB-95ED-FBD48F922B65}"/>
              </a:ext>
            </a:extLst>
          </p:cNvPr>
          <p:cNvSpPr>
            <a:spLocks noGrp="1"/>
          </p:cNvSpPr>
          <p:nvPr>
            <p:ph type="sldNum" sz="quarter" idx="12"/>
          </p:nvPr>
        </p:nvSpPr>
        <p:spPr/>
        <p:txBody>
          <a:bodyPr/>
          <a:lstStyle/>
          <a:p>
            <a:fld id="{E0E11A1D-E09C-48F7-8F4C-D8113979A85E}" type="slidenum">
              <a:rPr lang="en-US" smtClean="0"/>
              <a:t>‹#›</a:t>
            </a:fld>
            <a:endParaRPr lang="en-US"/>
          </a:p>
        </p:txBody>
      </p:sp>
      <p:pic>
        <p:nvPicPr>
          <p:cNvPr id="7" name="Graphic 6">
            <a:extLst>
              <a:ext uri="{FF2B5EF4-FFF2-40B4-BE49-F238E27FC236}">
                <a16:creationId xmlns:a16="http://schemas.microsoft.com/office/drawing/2014/main" id="{3F0A720F-4BA8-4084-AED8-08CD72B86B9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flipH="1">
            <a:off x="-205336" y="-2025084"/>
            <a:ext cx="12687300" cy="9034037"/>
          </a:xfrm>
          <a:prstGeom prst="rect">
            <a:avLst/>
          </a:prstGeom>
        </p:spPr>
      </p:pic>
      <p:sp>
        <p:nvSpPr>
          <p:cNvPr id="8" name="Rectangle 7">
            <a:extLst>
              <a:ext uri="{FF2B5EF4-FFF2-40B4-BE49-F238E27FC236}">
                <a16:creationId xmlns:a16="http://schemas.microsoft.com/office/drawing/2014/main" id="{E3EFA7AC-A042-4F60-B300-95EBEB65866A}"/>
              </a:ext>
            </a:extLst>
          </p:cNvPr>
          <p:cNvSpPr/>
          <p:nvPr userDrawn="1"/>
        </p:nvSpPr>
        <p:spPr>
          <a:xfrm>
            <a:off x="-41096" y="2055811"/>
            <a:ext cx="12276000" cy="216000"/>
          </a:xfrm>
          <a:prstGeom prst="rect">
            <a:avLst/>
          </a:prstGeom>
          <a:solidFill>
            <a:srgbClr val="1E3C71"/>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b="0" i="0" dirty="0">
              <a:latin typeface="Roboto" panose="02000000000000000000" pitchFamily="2" charset="0"/>
            </a:endParaRPr>
          </a:p>
        </p:txBody>
      </p:sp>
      <p:sp>
        <p:nvSpPr>
          <p:cNvPr id="9" name="Rectangle 8">
            <a:extLst>
              <a:ext uri="{FF2B5EF4-FFF2-40B4-BE49-F238E27FC236}">
                <a16:creationId xmlns:a16="http://schemas.microsoft.com/office/drawing/2014/main" id="{18F4EA05-BF54-49A2-BBD9-FA63844C8C9C}"/>
              </a:ext>
            </a:extLst>
          </p:cNvPr>
          <p:cNvSpPr/>
          <p:nvPr userDrawn="1"/>
        </p:nvSpPr>
        <p:spPr>
          <a:xfrm>
            <a:off x="1980000" y="1"/>
            <a:ext cx="108000" cy="6858000"/>
          </a:xfrm>
          <a:prstGeom prst="rect">
            <a:avLst/>
          </a:prstGeom>
          <a:solidFill>
            <a:srgbClr val="D12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Roboto" panose="02000000000000000000" pitchFamily="2" charset="0"/>
            </a:endParaRPr>
          </a:p>
        </p:txBody>
      </p:sp>
    </p:spTree>
    <p:extLst>
      <p:ext uri="{BB962C8B-B14F-4D97-AF65-F5344CB8AC3E}">
        <p14:creationId xmlns:p14="http://schemas.microsoft.com/office/powerpoint/2010/main" val="33890611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7538780E-DE4C-4856-8772-6645927D0D67}"/>
              </a:ext>
            </a:extLst>
          </p:cNvPr>
          <p:cNvGrpSpPr/>
          <p:nvPr userDrawn="1"/>
        </p:nvGrpSpPr>
        <p:grpSpPr>
          <a:xfrm>
            <a:off x="0" y="-1"/>
            <a:ext cx="12192000" cy="6858001"/>
            <a:chOff x="0" y="-1"/>
            <a:chExt cx="12192000" cy="6858001"/>
          </a:xfrm>
        </p:grpSpPr>
        <p:sp>
          <p:nvSpPr>
            <p:cNvPr id="7" name="Rectangle 6">
              <a:extLst>
                <a:ext uri="{FF2B5EF4-FFF2-40B4-BE49-F238E27FC236}">
                  <a16:creationId xmlns:a16="http://schemas.microsoft.com/office/drawing/2014/main" id="{DF338B38-9132-4867-A1DA-84F7E20B0162}"/>
                </a:ext>
              </a:extLst>
            </p:cNvPr>
            <p:cNvSpPr/>
            <p:nvPr userDrawn="1"/>
          </p:nvSpPr>
          <p:spPr>
            <a:xfrm>
              <a:off x="0" y="-1"/>
              <a:ext cx="12192000" cy="2268000"/>
            </a:xfrm>
            <a:prstGeom prst="rect">
              <a:avLst/>
            </a:prstGeom>
            <a:solidFill>
              <a:srgbClr val="1E3C71"/>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b="0" i="0" dirty="0">
                <a:latin typeface="Roboto" panose="02000000000000000000" pitchFamily="2" charset="0"/>
              </a:endParaRPr>
            </a:p>
          </p:txBody>
        </p:sp>
        <p:sp>
          <p:nvSpPr>
            <p:cNvPr id="8" name="Rectangle 7">
              <a:extLst>
                <a:ext uri="{FF2B5EF4-FFF2-40B4-BE49-F238E27FC236}">
                  <a16:creationId xmlns:a16="http://schemas.microsoft.com/office/drawing/2014/main" id="{2DE86577-5EFF-49C6-B6EF-7C1C0A3634CD}"/>
                </a:ext>
              </a:extLst>
            </p:cNvPr>
            <p:cNvSpPr/>
            <p:nvPr userDrawn="1"/>
          </p:nvSpPr>
          <p:spPr>
            <a:xfrm>
              <a:off x="0" y="0"/>
              <a:ext cx="4068000" cy="6858000"/>
            </a:xfrm>
            <a:prstGeom prst="rect">
              <a:avLst/>
            </a:prstGeom>
            <a:solidFill>
              <a:srgbClr val="D1202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Roboto" panose="02000000000000000000" pitchFamily="2" charset="0"/>
              </a:endParaRPr>
            </a:p>
          </p:txBody>
        </p:sp>
      </p:grpSp>
      <p:sp>
        <p:nvSpPr>
          <p:cNvPr id="3" name="Content Placeholder 2">
            <a:extLst>
              <a:ext uri="{FF2B5EF4-FFF2-40B4-BE49-F238E27FC236}">
                <a16:creationId xmlns:a16="http://schemas.microsoft.com/office/drawing/2014/main" id="{4DA1B483-E115-460E-8EE8-F801A1787DA9}"/>
              </a:ext>
            </a:extLst>
          </p:cNvPr>
          <p:cNvSpPr>
            <a:spLocks noGrp="1"/>
          </p:cNvSpPr>
          <p:nvPr>
            <p:ph idx="1"/>
          </p:nvPr>
        </p:nvSpPr>
        <p:spPr>
          <a:xfrm>
            <a:off x="5429250" y="2806261"/>
            <a:ext cx="6396990" cy="337070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D0C345C5-F0B8-499F-B482-6EB60C6477D6}"/>
              </a:ext>
            </a:extLst>
          </p:cNvPr>
          <p:cNvSpPr>
            <a:spLocks noGrp="1"/>
          </p:cNvSpPr>
          <p:nvPr>
            <p:ph type="title"/>
          </p:nvPr>
        </p:nvSpPr>
        <p:spPr>
          <a:xfrm>
            <a:off x="5429250" y="372168"/>
            <a:ext cx="6396990" cy="1325563"/>
          </a:xfrm>
        </p:spPr>
        <p:txBody>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0908342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F338B38-9132-4867-A1DA-84F7E20B0162}"/>
              </a:ext>
            </a:extLst>
          </p:cNvPr>
          <p:cNvSpPr/>
          <p:nvPr userDrawn="1"/>
        </p:nvSpPr>
        <p:spPr>
          <a:xfrm>
            <a:off x="0" y="-1"/>
            <a:ext cx="12192000" cy="2268000"/>
          </a:xfrm>
          <a:prstGeom prst="rect">
            <a:avLst/>
          </a:prstGeom>
          <a:solidFill>
            <a:srgbClr val="1E3C71"/>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b="0" i="0" dirty="0">
              <a:latin typeface="Roboto" panose="02000000000000000000" pitchFamily="2" charset="0"/>
            </a:endParaRPr>
          </a:p>
        </p:txBody>
      </p:sp>
      <p:sp>
        <p:nvSpPr>
          <p:cNvPr id="3" name="Content Placeholder 2">
            <a:extLst>
              <a:ext uri="{FF2B5EF4-FFF2-40B4-BE49-F238E27FC236}">
                <a16:creationId xmlns:a16="http://schemas.microsoft.com/office/drawing/2014/main" id="{4DA1B483-E115-460E-8EE8-F801A1787DA9}"/>
              </a:ext>
            </a:extLst>
          </p:cNvPr>
          <p:cNvSpPr>
            <a:spLocks noGrp="1"/>
          </p:cNvSpPr>
          <p:nvPr>
            <p:ph idx="1"/>
          </p:nvPr>
        </p:nvSpPr>
        <p:spPr>
          <a:xfrm>
            <a:off x="5429250" y="2806261"/>
            <a:ext cx="6396990" cy="337070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D0C345C5-F0B8-499F-B482-6EB60C6477D6}"/>
              </a:ext>
            </a:extLst>
          </p:cNvPr>
          <p:cNvSpPr>
            <a:spLocks noGrp="1"/>
          </p:cNvSpPr>
          <p:nvPr>
            <p:ph type="title"/>
          </p:nvPr>
        </p:nvSpPr>
        <p:spPr>
          <a:xfrm>
            <a:off x="5429250" y="372168"/>
            <a:ext cx="6396990" cy="1325563"/>
          </a:xfrm>
        </p:spPr>
        <p:txBody>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9475310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_Title Slide">
    <p:bg>
      <p:bgPr>
        <a:solidFill>
          <a:srgbClr val="D1202B"/>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ACE7F59-B243-4B14-B6F8-1C426CDAED34}"/>
              </a:ext>
            </a:extLst>
          </p:cNvPr>
          <p:cNvSpPr>
            <a:spLocks noGrp="1"/>
          </p:cNvSpPr>
          <p:nvPr>
            <p:ph type="dt" sz="half" idx="10"/>
          </p:nvPr>
        </p:nvSpPr>
        <p:spPr>
          <a:xfrm>
            <a:off x="9296400" y="6356350"/>
            <a:ext cx="2743200" cy="365125"/>
          </a:xfrm>
        </p:spPr>
        <p:txBody>
          <a:bodyPr/>
          <a:lstStyle/>
          <a:p>
            <a:fld id="{AD7A48F8-1E44-124D-8F59-5E1B4CBC3EFA}" type="datetime1">
              <a:rPr lang="en-CA" smtClean="0"/>
              <a:t>2024-03-21</a:t>
            </a:fld>
            <a:endParaRPr lang="en-US"/>
          </a:p>
        </p:txBody>
      </p:sp>
      <p:sp>
        <p:nvSpPr>
          <p:cNvPr id="6" name="Oval 5">
            <a:extLst>
              <a:ext uri="{FF2B5EF4-FFF2-40B4-BE49-F238E27FC236}">
                <a16:creationId xmlns:a16="http://schemas.microsoft.com/office/drawing/2014/main" id="{C5C185F3-4555-4E62-BE89-F27EC76D9A8B}"/>
              </a:ext>
            </a:extLst>
          </p:cNvPr>
          <p:cNvSpPr/>
          <p:nvPr userDrawn="1"/>
        </p:nvSpPr>
        <p:spPr>
          <a:xfrm rot="20075005">
            <a:off x="-10518" y="-2896710"/>
            <a:ext cx="12533189" cy="8858302"/>
          </a:xfrm>
          <a:prstGeom prst="ellipse">
            <a:avLst/>
          </a:prstGeom>
          <a:solidFill>
            <a:srgbClr val="FFF8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Roboto" panose="02000000000000000000" pitchFamily="2" charset="0"/>
            </a:endParaRPr>
          </a:p>
        </p:txBody>
      </p:sp>
      <p:sp>
        <p:nvSpPr>
          <p:cNvPr id="7" name="Rectangle 6">
            <a:extLst>
              <a:ext uri="{FF2B5EF4-FFF2-40B4-BE49-F238E27FC236}">
                <a16:creationId xmlns:a16="http://schemas.microsoft.com/office/drawing/2014/main" id="{C1E293C8-10EF-4A01-9790-2595457BD2C2}"/>
              </a:ext>
            </a:extLst>
          </p:cNvPr>
          <p:cNvSpPr/>
          <p:nvPr userDrawn="1"/>
        </p:nvSpPr>
        <p:spPr>
          <a:xfrm>
            <a:off x="0" y="1867989"/>
            <a:ext cx="12192000" cy="3122022"/>
          </a:xfrm>
          <a:prstGeom prst="rect">
            <a:avLst/>
          </a:prstGeom>
          <a:solidFill>
            <a:srgbClr val="1E3C71"/>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b="0" i="0" dirty="0">
              <a:latin typeface="Roboto" panose="02000000000000000000" pitchFamily="2" charset="0"/>
            </a:endParaRPr>
          </a:p>
        </p:txBody>
      </p:sp>
      <p:sp>
        <p:nvSpPr>
          <p:cNvPr id="8" name="Oval 7">
            <a:extLst>
              <a:ext uri="{FF2B5EF4-FFF2-40B4-BE49-F238E27FC236}">
                <a16:creationId xmlns:a16="http://schemas.microsoft.com/office/drawing/2014/main" id="{DB7F4A53-6B52-4237-A312-9047022EDE56}"/>
              </a:ext>
            </a:extLst>
          </p:cNvPr>
          <p:cNvSpPr/>
          <p:nvPr userDrawn="1"/>
        </p:nvSpPr>
        <p:spPr>
          <a:xfrm>
            <a:off x="2313602" y="853432"/>
            <a:ext cx="2160000" cy="2160000"/>
          </a:xfrm>
          <a:prstGeom prst="ellipse">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Roboto" panose="02000000000000000000" pitchFamily="2" charset="0"/>
            </a:endParaRPr>
          </a:p>
        </p:txBody>
      </p:sp>
      <p:pic>
        <p:nvPicPr>
          <p:cNvPr id="10" name="Picture 9">
            <a:extLst>
              <a:ext uri="{FF2B5EF4-FFF2-40B4-BE49-F238E27FC236}">
                <a16:creationId xmlns:a16="http://schemas.microsoft.com/office/drawing/2014/main" id="{0A61C1E6-C5A4-4D05-8498-4A6BD1167284}"/>
              </a:ext>
            </a:extLst>
          </p:cNvPr>
          <p:cNvPicPr>
            <a:picLocks noChangeAspect="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67963" y="1307664"/>
            <a:ext cx="1251278" cy="1251278"/>
          </a:xfrm>
          <a:prstGeom prst="rect">
            <a:avLst/>
          </a:prstGeom>
        </p:spPr>
      </p:pic>
      <p:sp>
        <p:nvSpPr>
          <p:cNvPr id="3" name="Subtitle 2">
            <a:extLst>
              <a:ext uri="{FF2B5EF4-FFF2-40B4-BE49-F238E27FC236}">
                <a16:creationId xmlns:a16="http://schemas.microsoft.com/office/drawing/2014/main" id="{D22F5A1F-8B9E-40EE-9F3E-2A49093B8056}"/>
              </a:ext>
            </a:extLst>
          </p:cNvPr>
          <p:cNvSpPr>
            <a:spLocks noGrp="1"/>
          </p:cNvSpPr>
          <p:nvPr>
            <p:ph type="subTitle" idx="1"/>
          </p:nvPr>
        </p:nvSpPr>
        <p:spPr>
          <a:xfrm>
            <a:off x="2687612" y="5139847"/>
            <a:ext cx="5680011" cy="712503"/>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 name="Title 1">
            <a:extLst>
              <a:ext uri="{FF2B5EF4-FFF2-40B4-BE49-F238E27FC236}">
                <a16:creationId xmlns:a16="http://schemas.microsoft.com/office/drawing/2014/main" id="{63082D45-0865-451E-8682-F42DC7EC605A}"/>
              </a:ext>
            </a:extLst>
          </p:cNvPr>
          <p:cNvSpPr>
            <a:spLocks noGrp="1"/>
          </p:cNvSpPr>
          <p:nvPr>
            <p:ph type="ctrTitle"/>
          </p:nvPr>
        </p:nvSpPr>
        <p:spPr>
          <a:xfrm>
            <a:off x="2639686" y="3467664"/>
            <a:ext cx="9074988" cy="930973"/>
          </a:xfrm>
        </p:spPr>
        <p:txBody>
          <a:bodyPr anchor="b"/>
          <a:lstStyle>
            <a:lvl1pPr algn="l">
              <a:defRPr sz="4800">
                <a:solidFill>
                  <a:schemeClr val="bg1"/>
                </a:solidFill>
              </a:defRPr>
            </a:lvl1pPr>
          </a:lstStyle>
          <a:p>
            <a:r>
              <a:rPr lang="en-US" dirty="0"/>
              <a:t>Click to edit Master title style</a:t>
            </a:r>
          </a:p>
        </p:txBody>
      </p:sp>
      <p:sp>
        <p:nvSpPr>
          <p:cNvPr id="12" name="Flowchart: Preparation 11">
            <a:extLst>
              <a:ext uri="{FF2B5EF4-FFF2-40B4-BE49-F238E27FC236}">
                <a16:creationId xmlns:a16="http://schemas.microsoft.com/office/drawing/2014/main" id="{00F589C2-2343-4751-8562-775667C8970E}"/>
              </a:ext>
            </a:extLst>
          </p:cNvPr>
          <p:cNvSpPr/>
          <p:nvPr userDrawn="1"/>
        </p:nvSpPr>
        <p:spPr>
          <a:xfrm>
            <a:off x="152400" y="5348350"/>
            <a:ext cx="1008000" cy="1008000"/>
          </a:xfrm>
          <a:prstGeom prst="flowChartPreparation">
            <a:avLst/>
          </a:prstGeom>
          <a:solidFill>
            <a:srgbClr val="D12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Roboto" panose="02000000000000000000" pitchFamily="2" charset="0"/>
            </a:endParaRPr>
          </a:p>
        </p:txBody>
      </p:sp>
    </p:spTree>
    <p:extLst>
      <p:ext uri="{BB962C8B-B14F-4D97-AF65-F5344CB8AC3E}">
        <p14:creationId xmlns:p14="http://schemas.microsoft.com/office/powerpoint/2010/main" val="14736982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135B73A-42A8-4B49-94F1-6D4D05BE2C1B}"/>
              </a:ext>
            </a:extLst>
          </p:cNvPr>
          <p:cNvSpPr/>
          <p:nvPr userDrawn="1"/>
        </p:nvSpPr>
        <p:spPr>
          <a:xfrm>
            <a:off x="0" y="-2"/>
            <a:ext cx="12192000" cy="756000"/>
          </a:xfrm>
          <a:prstGeom prst="rect">
            <a:avLst/>
          </a:prstGeom>
          <a:solidFill>
            <a:srgbClr val="D12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Roboto" panose="02000000000000000000" pitchFamily="2" charset="0"/>
            </a:endParaRPr>
          </a:p>
        </p:txBody>
      </p:sp>
      <p:sp>
        <p:nvSpPr>
          <p:cNvPr id="9" name="Rectangle 8">
            <a:extLst>
              <a:ext uri="{FF2B5EF4-FFF2-40B4-BE49-F238E27FC236}">
                <a16:creationId xmlns:a16="http://schemas.microsoft.com/office/drawing/2014/main" id="{EE88101F-F932-4FA6-8096-E77C881FCE00}"/>
              </a:ext>
            </a:extLst>
          </p:cNvPr>
          <p:cNvSpPr/>
          <p:nvPr userDrawn="1"/>
        </p:nvSpPr>
        <p:spPr>
          <a:xfrm>
            <a:off x="0" y="1"/>
            <a:ext cx="1368000" cy="6858000"/>
          </a:xfrm>
          <a:prstGeom prst="rect">
            <a:avLst/>
          </a:prstGeom>
          <a:solidFill>
            <a:srgbClr val="1E3C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Roboto" panose="02000000000000000000" pitchFamily="2" charset="0"/>
            </a:endParaRPr>
          </a:p>
        </p:txBody>
      </p:sp>
      <p:sp>
        <p:nvSpPr>
          <p:cNvPr id="2" name="Title 1">
            <a:extLst>
              <a:ext uri="{FF2B5EF4-FFF2-40B4-BE49-F238E27FC236}">
                <a16:creationId xmlns:a16="http://schemas.microsoft.com/office/drawing/2014/main" id="{D0C345C5-F0B8-499F-B482-6EB60C6477D6}"/>
              </a:ext>
            </a:extLst>
          </p:cNvPr>
          <p:cNvSpPr>
            <a:spLocks noGrp="1"/>
          </p:cNvSpPr>
          <p:nvPr>
            <p:ph type="title"/>
          </p:nvPr>
        </p:nvSpPr>
        <p:spPr>
          <a:xfrm>
            <a:off x="3230880" y="995045"/>
            <a:ext cx="11353800" cy="1325563"/>
          </a:xfrm>
        </p:spPr>
        <p:txBody>
          <a:bodyPr/>
          <a:lstStyle>
            <a:lvl1pPr>
              <a:defRPr>
                <a:solidFill>
                  <a:srgbClr val="1E3C7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4DA1B483-E115-460E-8EE8-F801A1787DA9}"/>
              </a:ext>
            </a:extLst>
          </p:cNvPr>
          <p:cNvSpPr>
            <a:spLocks noGrp="1"/>
          </p:cNvSpPr>
          <p:nvPr>
            <p:ph idx="1"/>
          </p:nvPr>
        </p:nvSpPr>
        <p:spPr>
          <a:xfrm>
            <a:off x="5593634" y="2806261"/>
            <a:ext cx="6598366" cy="337070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359316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345C5-F0B8-499F-B482-6EB60C6477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A1B483-E115-460E-8EE8-F801A1787DA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BBDF5D-ED1F-47DC-8753-FA6833435296}"/>
              </a:ext>
            </a:extLst>
          </p:cNvPr>
          <p:cNvSpPr>
            <a:spLocks noGrp="1"/>
          </p:cNvSpPr>
          <p:nvPr>
            <p:ph type="dt" sz="half" idx="10"/>
          </p:nvPr>
        </p:nvSpPr>
        <p:spPr/>
        <p:txBody>
          <a:bodyPr/>
          <a:lstStyle/>
          <a:p>
            <a:fld id="{02C90878-5AE5-434A-A6E6-CF9D47D858BF}" type="datetime1">
              <a:rPr lang="en-CA" smtClean="0"/>
              <a:t>2024-03-21</a:t>
            </a:fld>
            <a:endParaRPr lang="en-US"/>
          </a:p>
        </p:txBody>
      </p:sp>
      <p:sp>
        <p:nvSpPr>
          <p:cNvPr id="5" name="Footer Placeholder 4">
            <a:extLst>
              <a:ext uri="{FF2B5EF4-FFF2-40B4-BE49-F238E27FC236}">
                <a16:creationId xmlns:a16="http://schemas.microsoft.com/office/drawing/2014/main" id="{825C7A8A-8015-4FD4-8A73-24CC1F4985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ECB02B-0A7D-49AB-95ED-FBD48F922B65}"/>
              </a:ext>
            </a:extLst>
          </p:cNvPr>
          <p:cNvSpPr>
            <a:spLocks noGrp="1"/>
          </p:cNvSpPr>
          <p:nvPr>
            <p:ph type="sldNum" sz="quarter" idx="12"/>
          </p:nvPr>
        </p:nvSpPr>
        <p:spPr/>
        <p:txBody>
          <a:bodyPr/>
          <a:lstStyle/>
          <a:p>
            <a:fld id="{E0E11A1D-E09C-48F7-8F4C-D8113979A85E}" type="slidenum">
              <a:rPr lang="en-US" smtClean="0"/>
              <a:t>‹#›</a:t>
            </a:fld>
            <a:endParaRPr lang="en-US"/>
          </a:p>
        </p:txBody>
      </p:sp>
    </p:spTree>
    <p:extLst>
      <p:ext uri="{BB962C8B-B14F-4D97-AF65-F5344CB8AC3E}">
        <p14:creationId xmlns:p14="http://schemas.microsoft.com/office/powerpoint/2010/main" val="17350956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345C5-F0B8-499F-B482-6EB60C6477D6}"/>
              </a:ext>
            </a:extLst>
          </p:cNvPr>
          <p:cNvSpPr>
            <a:spLocks noGrp="1"/>
          </p:cNvSpPr>
          <p:nvPr>
            <p:ph type="title"/>
          </p:nvPr>
        </p:nvSpPr>
        <p:spPr/>
        <p:txBody>
          <a:bodyPr/>
          <a:lstStyle>
            <a:lvl1pPr>
              <a:defRPr sz="3600"/>
            </a:lvl1pPr>
          </a:lstStyle>
          <a:p>
            <a:r>
              <a:rPr lang="en-US" dirty="0"/>
              <a:t>Click to edit Master title style</a:t>
            </a:r>
          </a:p>
        </p:txBody>
      </p:sp>
      <p:sp>
        <p:nvSpPr>
          <p:cNvPr id="3" name="Content Placeholder 2">
            <a:extLst>
              <a:ext uri="{FF2B5EF4-FFF2-40B4-BE49-F238E27FC236}">
                <a16:creationId xmlns:a16="http://schemas.microsoft.com/office/drawing/2014/main" id="{4DA1B483-E115-460E-8EE8-F801A1787DA9}"/>
              </a:ext>
            </a:extLst>
          </p:cNvPr>
          <p:cNvSpPr>
            <a:spLocks noGrp="1"/>
          </p:cNvSpPr>
          <p:nvPr>
            <p:ph idx="1"/>
          </p:nvPr>
        </p:nvSpPr>
        <p:spPr/>
        <p:txBody>
          <a:bodyPr>
            <a:normAutofit/>
          </a:bodyPr>
          <a:lstStyle>
            <a:lvl1pPr>
              <a:defRPr sz="2800"/>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7BBDF5D-ED1F-47DC-8753-FA6833435296}"/>
              </a:ext>
            </a:extLst>
          </p:cNvPr>
          <p:cNvSpPr>
            <a:spLocks noGrp="1"/>
          </p:cNvSpPr>
          <p:nvPr>
            <p:ph type="dt" sz="half" idx="10"/>
          </p:nvPr>
        </p:nvSpPr>
        <p:spPr/>
        <p:txBody>
          <a:bodyPr/>
          <a:lstStyle/>
          <a:p>
            <a:fld id="{5686E639-ED23-B341-84A1-67D661A67CC8}" type="datetime1">
              <a:rPr lang="en-CA" smtClean="0"/>
              <a:t>2024-03-21</a:t>
            </a:fld>
            <a:endParaRPr lang="en-US"/>
          </a:p>
        </p:txBody>
      </p:sp>
      <p:sp>
        <p:nvSpPr>
          <p:cNvPr id="5" name="Footer Placeholder 4">
            <a:extLst>
              <a:ext uri="{FF2B5EF4-FFF2-40B4-BE49-F238E27FC236}">
                <a16:creationId xmlns:a16="http://schemas.microsoft.com/office/drawing/2014/main" id="{825C7A8A-8015-4FD4-8A73-24CC1F4985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ECB02B-0A7D-49AB-95ED-FBD48F922B65}"/>
              </a:ext>
            </a:extLst>
          </p:cNvPr>
          <p:cNvSpPr>
            <a:spLocks noGrp="1"/>
          </p:cNvSpPr>
          <p:nvPr>
            <p:ph type="sldNum" sz="quarter" idx="12"/>
          </p:nvPr>
        </p:nvSpPr>
        <p:spPr/>
        <p:txBody>
          <a:bodyPr/>
          <a:lstStyle/>
          <a:p>
            <a:fld id="{E0E11A1D-E09C-48F7-8F4C-D8113979A85E}" type="slidenum">
              <a:rPr lang="en-US" smtClean="0"/>
              <a:t>‹#›</a:t>
            </a:fld>
            <a:endParaRPr lang="en-US"/>
          </a:p>
        </p:txBody>
      </p:sp>
    </p:spTree>
    <p:extLst>
      <p:ext uri="{BB962C8B-B14F-4D97-AF65-F5344CB8AC3E}">
        <p14:creationId xmlns:p14="http://schemas.microsoft.com/office/powerpoint/2010/main" val="42390050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55C9B32-AC24-4D99-885D-195C4BE9269D}"/>
              </a:ext>
            </a:extLst>
          </p:cNvPr>
          <p:cNvSpPr/>
          <p:nvPr userDrawn="1"/>
        </p:nvSpPr>
        <p:spPr>
          <a:xfrm>
            <a:off x="-41096" y="2055811"/>
            <a:ext cx="12276000" cy="108000"/>
          </a:xfrm>
          <a:prstGeom prst="rect">
            <a:avLst/>
          </a:prstGeom>
          <a:solidFill>
            <a:srgbClr val="1E3C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Roboto" panose="02000000000000000000" pitchFamily="2" charset="0"/>
            </a:endParaRPr>
          </a:p>
        </p:txBody>
      </p:sp>
      <p:sp>
        <p:nvSpPr>
          <p:cNvPr id="9" name="Rectangle 8">
            <a:extLst>
              <a:ext uri="{FF2B5EF4-FFF2-40B4-BE49-F238E27FC236}">
                <a16:creationId xmlns:a16="http://schemas.microsoft.com/office/drawing/2014/main" id="{F966AD49-8410-44D3-B6C7-7672C20FAFC1}"/>
              </a:ext>
            </a:extLst>
          </p:cNvPr>
          <p:cNvSpPr/>
          <p:nvPr userDrawn="1"/>
        </p:nvSpPr>
        <p:spPr>
          <a:xfrm>
            <a:off x="10007316" y="1"/>
            <a:ext cx="216000" cy="6858000"/>
          </a:xfrm>
          <a:prstGeom prst="rect">
            <a:avLst/>
          </a:prstGeom>
          <a:solidFill>
            <a:srgbClr val="D12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Roboto" panose="02000000000000000000" pitchFamily="2" charset="0"/>
            </a:endParaRPr>
          </a:p>
        </p:txBody>
      </p:sp>
      <p:sp>
        <p:nvSpPr>
          <p:cNvPr id="2" name="Title 1">
            <a:extLst>
              <a:ext uri="{FF2B5EF4-FFF2-40B4-BE49-F238E27FC236}">
                <a16:creationId xmlns:a16="http://schemas.microsoft.com/office/drawing/2014/main" id="{D0C345C5-F0B8-499F-B482-6EB60C6477D6}"/>
              </a:ext>
            </a:extLst>
          </p:cNvPr>
          <p:cNvSpPr>
            <a:spLocks noGrp="1"/>
          </p:cNvSpPr>
          <p:nvPr userDrawn="1">
            <p:ph type="title"/>
          </p:nvPr>
        </p:nvSpPr>
        <p:spPr>
          <a:xfrm>
            <a:off x="1503680" y="730885"/>
            <a:ext cx="11094720" cy="1325563"/>
          </a:xfrm>
        </p:spPr>
        <p:txBody>
          <a:bodyPr/>
          <a:lstStyle>
            <a:lvl1pPr>
              <a:defRPr>
                <a:solidFill>
                  <a:srgbClr val="1E3C71"/>
                </a:solidFill>
              </a:defRPr>
            </a:lvl1pPr>
          </a:lstStyle>
          <a:p>
            <a:r>
              <a:rPr lang="en-US" dirty="0"/>
              <a:t>Click to edit Master title style</a:t>
            </a:r>
          </a:p>
        </p:txBody>
      </p:sp>
      <p:sp>
        <p:nvSpPr>
          <p:cNvPr id="4" name="Date Placeholder 3">
            <a:extLst>
              <a:ext uri="{FF2B5EF4-FFF2-40B4-BE49-F238E27FC236}">
                <a16:creationId xmlns:a16="http://schemas.microsoft.com/office/drawing/2014/main" id="{B7BBDF5D-ED1F-47DC-8753-FA6833435296}"/>
              </a:ext>
            </a:extLst>
          </p:cNvPr>
          <p:cNvSpPr>
            <a:spLocks noGrp="1"/>
          </p:cNvSpPr>
          <p:nvPr userDrawn="1">
            <p:ph type="dt" sz="half" idx="10"/>
          </p:nvPr>
        </p:nvSpPr>
        <p:spPr/>
        <p:txBody>
          <a:bodyPr/>
          <a:lstStyle/>
          <a:p>
            <a:fld id="{7523895D-6371-334A-87A9-9B3C406280DB}" type="datetime1">
              <a:rPr lang="en-CA" smtClean="0"/>
              <a:t>2024-03-21</a:t>
            </a:fld>
            <a:endParaRPr lang="en-US"/>
          </a:p>
        </p:txBody>
      </p:sp>
      <p:sp>
        <p:nvSpPr>
          <p:cNvPr id="5" name="Footer Placeholder 4">
            <a:extLst>
              <a:ext uri="{FF2B5EF4-FFF2-40B4-BE49-F238E27FC236}">
                <a16:creationId xmlns:a16="http://schemas.microsoft.com/office/drawing/2014/main" id="{825C7A8A-8015-4FD4-8A73-24CC1F49858A}"/>
              </a:ext>
            </a:extLst>
          </p:cNvPr>
          <p:cNvSpPr>
            <a:spLocks noGrp="1"/>
          </p:cNvSpPr>
          <p:nvPr userDrawn="1">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ECB02B-0A7D-49AB-95ED-FBD48F922B65}"/>
              </a:ext>
            </a:extLst>
          </p:cNvPr>
          <p:cNvSpPr>
            <a:spLocks noGrp="1"/>
          </p:cNvSpPr>
          <p:nvPr userDrawn="1">
            <p:ph type="sldNum" sz="quarter" idx="12"/>
          </p:nvPr>
        </p:nvSpPr>
        <p:spPr/>
        <p:txBody>
          <a:bodyPr/>
          <a:lstStyle/>
          <a:p>
            <a:fld id="{E0E11A1D-E09C-48F7-8F4C-D8113979A85E}" type="slidenum">
              <a:rPr lang="en-US" smtClean="0"/>
              <a:t>‹#›</a:t>
            </a:fld>
            <a:endParaRPr lang="en-US"/>
          </a:p>
        </p:txBody>
      </p:sp>
    </p:spTree>
    <p:extLst>
      <p:ext uri="{BB962C8B-B14F-4D97-AF65-F5344CB8AC3E}">
        <p14:creationId xmlns:p14="http://schemas.microsoft.com/office/powerpoint/2010/main" val="37661597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3AD20-56F7-4A0A-9327-C483A45B630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E7F3DA8-B5AE-4F4C-A289-3D7AB20EA86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F2DBE5D-AE71-446B-9A54-C6AA7CDACD12}"/>
              </a:ext>
            </a:extLst>
          </p:cNvPr>
          <p:cNvSpPr>
            <a:spLocks noGrp="1"/>
          </p:cNvSpPr>
          <p:nvPr>
            <p:ph type="dt" sz="half" idx="10"/>
          </p:nvPr>
        </p:nvSpPr>
        <p:spPr/>
        <p:txBody>
          <a:bodyPr/>
          <a:lstStyle/>
          <a:p>
            <a:fld id="{246E9AC3-8F53-8646-8BE2-DD88FA0CEBA0}" type="datetime1">
              <a:rPr lang="en-CA" smtClean="0"/>
              <a:t>2024-03-21</a:t>
            </a:fld>
            <a:endParaRPr lang="en-US"/>
          </a:p>
        </p:txBody>
      </p:sp>
      <p:sp>
        <p:nvSpPr>
          <p:cNvPr id="5" name="Footer Placeholder 4">
            <a:extLst>
              <a:ext uri="{FF2B5EF4-FFF2-40B4-BE49-F238E27FC236}">
                <a16:creationId xmlns:a16="http://schemas.microsoft.com/office/drawing/2014/main" id="{A6628763-39D9-44F1-B35A-08A600BCBB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72AA35-D913-4D91-941F-64AC0DD3F588}"/>
              </a:ext>
            </a:extLst>
          </p:cNvPr>
          <p:cNvSpPr>
            <a:spLocks noGrp="1"/>
          </p:cNvSpPr>
          <p:nvPr>
            <p:ph type="sldNum" sz="quarter" idx="12"/>
          </p:nvPr>
        </p:nvSpPr>
        <p:spPr/>
        <p:txBody>
          <a:bodyPr/>
          <a:lstStyle/>
          <a:p>
            <a:fld id="{E0E11A1D-E09C-48F7-8F4C-D8113979A85E}" type="slidenum">
              <a:rPr lang="en-US" smtClean="0"/>
              <a:t>‹#›</a:t>
            </a:fld>
            <a:endParaRPr lang="en-US"/>
          </a:p>
        </p:txBody>
      </p:sp>
    </p:spTree>
    <p:extLst>
      <p:ext uri="{BB962C8B-B14F-4D97-AF65-F5344CB8AC3E}">
        <p14:creationId xmlns:p14="http://schemas.microsoft.com/office/powerpoint/2010/main" val="28196587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B7184-F029-4FC9-B9F5-428B4C261C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2E2F6D8-3B87-4D6D-AD88-C7388EC7BE0E}"/>
              </a:ext>
            </a:extLst>
          </p:cNvPr>
          <p:cNvSpPr>
            <a:spLocks noGrp="1"/>
          </p:cNvSpPr>
          <p:nvPr>
            <p:ph sz="half" idx="1"/>
          </p:nvPr>
        </p:nvSpPr>
        <p:spPr>
          <a:xfrm>
            <a:off x="2426676" y="2368061"/>
            <a:ext cx="4478216" cy="38089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484A443-587D-40B6-B633-BEF73A8CAF51}"/>
              </a:ext>
            </a:extLst>
          </p:cNvPr>
          <p:cNvSpPr>
            <a:spLocks noGrp="1"/>
          </p:cNvSpPr>
          <p:nvPr>
            <p:ph sz="half" idx="2"/>
          </p:nvPr>
        </p:nvSpPr>
        <p:spPr>
          <a:xfrm>
            <a:off x="7373814" y="2368061"/>
            <a:ext cx="4478216" cy="38089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7D353FA-EE63-4C1E-A93E-F43ED9D02633}"/>
              </a:ext>
            </a:extLst>
          </p:cNvPr>
          <p:cNvSpPr>
            <a:spLocks noGrp="1"/>
          </p:cNvSpPr>
          <p:nvPr>
            <p:ph type="dt" sz="half" idx="10"/>
          </p:nvPr>
        </p:nvSpPr>
        <p:spPr/>
        <p:txBody>
          <a:bodyPr/>
          <a:lstStyle/>
          <a:p>
            <a:fld id="{DB7E3E53-D551-B541-8822-0D5D37192700}" type="datetime1">
              <a:rPr lang="en-CA" smtClean="0"/>
              <a:t>2024-03-21</a:t>
            </a:fld>
            <a:endParaRPr lang="en-US"/>
          </a:p>
        </p:txBody>
      </p:sp>
      <p:sp>
        <p:nvSpPr>
          <p:cNvPr id="6" name="Footer Placeholder 5">
            <a:extLst>
              <a:ext uri="{FF2B5EF4-FFF2-40B4-BE49-F238E27FC236}">
                <a16:creationId xmlns:a16="http://schemas.microsoft.com/office/drawing/2014/main" id="{F91D5722-78CD-4578-947C-4AA8CBD1B3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2ED3B8-AC07-4E2C-BC6A-CCEF368BEE90}"/>
              </a:ext>
            </a:extLst>
          </p:cNvPr>
          <p:cNvSpPr>
            <a:spLocks noGrp="1"/>
          </p:cNvSpPr>
          <p:nvPr>
            <p:ph type="sldNum" sz="quarter" idx="12"/>
          </p:nvPr>
        </p:nvSpPr>
        <p:spPr/>
        <p:txBody>
          <a:bodyPr/>
          <a:lstStyle/>
          <a:p>
            <a:fld id="{E0E11A1D-E09C-48F7-8F4C-D8113979A85E}" type="slidenum">
              <a:rPr lang="en-US" smtClean="0"/>
              <a:t>‹#›</a:t>
            </a:fld>
            <a:endParaRPr lang="en-US"/>
          </a:p>
        </p:txBody>
      </p:sp>
      <p:sp>
        <p:nvSpPr>
          <p:cNvPr id="8" name="Rectangle 7">
            <a:extLst>
              <a:ext uri="{FF2B5EF4-FFF2-40B4-BE49-F238E27FC236}">
                <a16:creationId xmlns:a16="http://schemas.microsoft.com/office/drawing/2014/main" id="{3F60F134-29EA-4FB4-81D8-E7F2C4784F0C}"/>
              </a:ext>
            </a:extLst>
          </p:cNvPr>
          <p:cNvSpPr/>
          <p:nvPr userDrawn="1"/>
        </p:nvSpPr>
        <p:spPr>
          <a:xfrm>
            <a:off x="-41096" y="2055811"/>
            <a:ext cx="12276000" cy="216000"/>
          </a:xfrm>
          <a:prstGeom prst="rect">
            <a:avLst/>
          </a:prstGeom>
          <a:solidFill>
            <a:srgbClr val="D1202B"/>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b="0" i="0" dirty="0">
              <a:latin typeface="Roboto" panose="02000000000000000000" pitchFamily="2" charset="0"/>
            </a:endParaRPr>
          </a:p>
        </p:txBody>
      </p:sp>
      <p:sp>
        <p:nvSpPr>
          <p:cNvPr id="9" name="Rectangle 8">
            <a:extLst>
              <a:ext uri="{FF2B5EF4-FFF2-40B4-BE49-F238E27FC236}">
                <a16:creationId xmlns:a16="http://schemas.microsoft.com/office/drawing/2014/main" id="{F20A745B-6117-494E-8409-58E7780A1F9E}"/>
              </a:ext>
            </a:extLst>
          </p:cNvPr>
          <p:cNvSpPr/>
          <p:nvPr userDrawn="1"/>
        </p:nvSpPr>
        <p:spPr>
          <a:xfrm>
            <a:off x="1980000" y="1"/>
            <a:ext cx="108000" cy="6858000"/>
          </a:xfrm>
          <a:prstGeom prst="rect">
            <a:avLst/>
          </a:prstGeom>
          <a:solidFill>
            <a:srgbClr val="1E3C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Roboto" panose="02000000000000000000" pitchFamily="2" charset="0"/>
            </a:endParaRPr>
          </a:p>
        </p:txBody>
      </p:sp>
    </p:spTree>
    <p:extLst>
      <p:ext uri="{BB962C8B-B14F-4D97-AF65-F5344CB8AC3E}">
        <p14:creationId xmlns:p14="http://schemas.microsoft.com/office/powerpoint/2010/main" val="9161811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B7184-F029-4FC9-B9F5-428B4C261C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2E2F6D8-3B87-4D6D-AD88-C7388EC7BE0E}"/>
              </a:ext>
            </a:extLst>
          </p:cNvPr>
          <p:cNvSpPr>
            <a:spLocks noGrp="1"/>
          </p:cNvSpPr>
          <p:nvPr>
            <p:ph sz="half" idx="1"/>
          </p:nvPr>
        </p:nvSpPr>
        <p:spPr>
          <a:xfrm>
            <a:off x="2426676" y="2368061"/>
            <a:ext cx="4478216" cy="38089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484A443-587D-40B6-B633-BEF73A8CAF51}"/>
              </a:ext>
            </a:extLst>
          </p:cNvPr>
          <p:cNvSpPr>
            <a:spLocks noGrp="1"/>
          </p:cNvSpPr>
          <p:nvPr>
            <p:ph sz="half" idx="2"/>
          </p:nvPr>
        </p:nvSpPr>
        <p:spPr>
          <a:xfrm>
            <a:off x="7373814" y="2368061"/>
            <a:ext cx="4478216" cy="38089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7D353FA-EE63-4C1E-A93E-F43ED9D02633}"/>
              </a:ext>
            </a:extLst>
          </p:cNvPr>
          <p:cNvSpPr>
            <a:spLocks noGrp="1"/>
          </p:cNvSpPr>
          <p:nvPr>
            <p:ph type="dt" sz="half" idx="10"/>
          </p:nvPr>
        </p:nvSpPr>
        <p:spPr/>
        <p:txBody>
          <a:bodyPr/>
          <a:lstStyle/>
          <a:p>
            <a:fld id="{FCA23733-3CF7-2943-9A57-FD712BC64115}" type="datetime1">
              <a:rPr lang="en-CA" smtClean="0"/>
              <a:t>2024-03-21</a:t>
            </a:fld>
            <a:endParaRPr lang="en-US"/>
          </a:p>
        </p:txBody>
      </p:sp>
      <p:sp>
        <p:nvSpPr>
          <p:cNvPr id="6" name="Footer Placeholder 5">
            <a:extLst>
              <a:ext uri="{FF2B5EF4-FFF2-40B4-BE49-F238E27FC236}">
                <a16:creationId xmlns:a16="http://schemas.microsoft.com/office/drawing/2014/main" id="{F91D5722-78CD-4578-947C-4AA8CBD1B3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2ED3B8-AC07-4E2C-BC6A-CCEF368BEE90}"/>
              </a:ext>
            </a:extLst>
          </p:cNvPr>
          <p:cNvSpPr>
            <a:spLocks noGrp="1"/>
          </p:cNvSpPr>
          <p:nvPr>
            <p:ph type="sldNum" sz="quarter" idx="12"/>
          </p:nvPr>
        </p:nvSpPr>
        <p:spPr/>
        <p:txBody>
          <a:bodyPr/>
          <a:lstStyle/>
          <a:p>
            <a:fld id="{E0E11A1D-E09C-48F7-8F4C-D8113979A85E}" type="slidenum">
              <a:rPr lang="en-US" smtClean="0"/>
              <a:t>‹#›</a:t>
            </a:fld>
            <a:endParaRPr lang="en-US"/>
          </a:p>
        </p:txBody>
      </p:sp>
      <p:sp>
        <p:nvSpPr>
          <p:cNvPr id="8" name="Rectangle 7">
            <a:extLst>
              <a:ext uri="{FF2B5EF4-FFF2-40B4-BE49-F238E27FC236}">
                <a16:creationId xmlns:a16="http://schemas.microsoft.com/office/drawing/2014/main" id="{3F60F134-29EA-4FB4-81D8-E7F2C4784F0C}"/>
              </a:ext>
            </a:extLst>
          </p:cNvPr>
          <p:cNvSpPr/>
          <p:nvPr userDrawn="1"/>
        </p:nvSpPr>
        <p:spPr>
          <a:xfrm>
            <a:off x="-41096" y="2055811"/>
            <a:ext cx="12276000" cy="216000"/>
          </a:xfrm>
          <a:prstGeom prst="rect">
            <a:avLst/>
          </a:prstGeom>
          <a:solidFill>
            <a:srgbClr val="1E3C71"/>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b="0" i="0" dirty="0">
              <a:latin typeface="Roboto" panose="02000000000000000000" pitchFamily="2" charset="0"/>
            </a:endParaRPr>
          </a:p>
        </p:txBody>
      </p:sp>
      <p:sp>
        <p:nvSpPr>
          <p:cNvPr id="9" name="Rectangle 8">
            <a:extLst>
              <a:ext uri="{FF2B5EF4-FFF2-40B4-BE49-F238E27FC236}">
                <a16:creationId xmlns:a16="http://schemas.microsoft.com/office/drawing/2014/main" id="{F20A745B-6117-494E-8409-58E7780A1F9E}"/>
              </a:ext>
            </a:extLst>
          </p:cNvPr>
          <p:cNvSpPr/>
          <p:nvPr userDrawn="1"/>
        </p:nvSpPr>
        <p:spPr>
          <a:xfrm>
            <a:off x="1980000" y="1"/>
            <a:ext cx="108000" cy="6858000"/>
          </a:xfrm>
          <a:prstGeom prst="rect">
            <a:avLst/>
          </a:prstGeom>
          <a:solidFill>
            <a:srgbClr val="D12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Roboto" panose="02000000000000000000" pitchFamily="2" charset="0"/>
            </a:endParaRPr>
          </a:p>
        </p:txBody>
      </p:sp>
    </p:spTree>
    <p:extLst>
      <p:ext uri="{BB962C8B-B14F-4D97-AF65-F5344CB8AC3E}">
        <p14:creationId xmlns:p14="http://schemas.microsoft.com/office/powerpoint/2010/main" val="37197046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F288F-DD9C-4A45-A737-4252D7AFE65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2EE667A-57FD-4249-9C0A-0D0BEA277E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B6D4D3D-FE00-4DD6-9CE4-35F7FEB07EE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E975101-C6F1-41AE-9A33-F2900C06B9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113722-60E5-41E7-9D0B-4FBA0A1C902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DC66825-33EB-4175-920D-06FD58F6E9EE}"/>
              </a:ext>
            </a:extLst>
          </p:cNvPr>
          <p:cNvSpPr>
            <a:spLocks noGrp="1"/>
          </p:cNvSpPr>
          <p:nvPr>
            <p:ph type="dt" sz="half" idx="10"/>
          </p:nvPr>
        </p:nvSpPr>
        <p:spPr/>
        <p:txBody>
          <a:bodyPr/>
          <a:lstStyle/>
          <a:p>
            <a:fld id="{553DD14D-DB28-3246-B57F-0028B13AD156}" type="datetime1">
              <a:rPr lang="en-CA" smtClean="0"/>
              <a:t>2024-03-21</a:t>
            </a:fld>
            <a:endParaRPr lang="en-US"/>
          </a:p>
        </p:txBody>
      </p:sp>
      <p:sp>
        <p:nvSpPr>
          <p:cNvPr id="8" name="Footer Placeholder 7">
            <a:extLst>
              <a:ext uri="{FF2B5EF4-FFF2-40B4-BE49-F238E27FC236}">
                <a16:creationId xmlns:a16="http://schemas.microsoft.com/office/drawing/2014/main" id="{A183D3BC-CFA9-4370-911F-7346CE4ED3C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E53F0AE-470E-48F3-B4D4-A17CDE1A4C42}"/>
              </a:ext>
            </a:extLst>
          </p:cNvPr>
          <p:cNvSpPr>
            <a:spLocks noGrp="1"/>
          </p:cNvSpPr>
          <p:nvPr>
            <p:ph type="sldNum" sz="quarter" idx="12"/>
          </p:nvPr>
        </p:nvSpPr>
        <p:spPr/>
        <p:txBody>
          <a:bodyPr/>
          <a:lstStyle/>
          <a:p>
            <a:fld id="{E0E11A1D-E09C-48F7-8F4C-D8113979A85E}" type="slidenum">
              <a:rPr lang="en-US" smtClean="0"/>
              <a:t>‹#›</a:t>
            </a:fld>
            <a:endParaRPr lang="en-US"/>
          </a:p>
        </p:txBody>
      </p:sp>
    </p:spTree>
    <p:extLst>
      <p:ext uri="{BB962C8B-B14F-4D97-AF65-F5344CB8AC3E}">
        <p14:creationId xmlns:p14="http://schemas.microsoft.com/office/powerpoint/2010/main" val="16579366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223D6-3DAF-4334-90A7-067ADD76E85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ECCAC30-DC34-4BA8-9090-8342AF9D1985}"/>
              </a:ext>
            </a:extLst>
          </p:cNvPr>
          <p:cNvSpPr>
            <a:spLocks noGrp="1"/>
          </p:cNvSpPr>
          <p:nvPr>
            <p:ph type="dt" sz="half" idx="10"/>
          </p:nvPr>
        </p:nvSpPr>
        <p:spPr/>
        <p:txBody>
          <a:bodyPr/>
          <a:lstStyle/>
          <a:p>
            <a:fld id="{D077FF23-3280-404E-A61C-7FE26AD29264}" type="datetime1">
              <a:rPr lang="en-CA" smtClean="0"/>
              <a:t>2024-03-21</a:t>
            </a:fld>
            <a:endParaRPr lang="en-US"/>
          </a:p>
        </p:txBody>
      </p:sp>
      <p:sp>
        <p:nvSpPr>
          <p:cNvPr id="4" name="Footer Placeholder 3">
            <a:extLst>
              <a:ext uri="{FF2B5EF4-FFF2-40B4-BE49-F238E27FC236}">
                <a16:creationId xmlns:a16="http://schemas.microsoft.com/office/drawing/2014/main" id="{EEE68A6D-D328-4314-8D46-8F13C879953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59DC432-1782-4581-BEBF-AB76B3A84069}"/>
              </a:ext>
            </a:extLst>
          </p:cNvPr>
          <p:cNvSpPr>
            <a:spLocks noGrp="1"/>
          </p:cNvSpPr>
          <p:nvPr>
            <p:ph type="sldNum" sz="quarter" idx="12"/>
          </p:nvPr>
        </p:nvSpPr>
        <p:spPr>
          <a:xfrm>
            <a:off x="8610600" y="6356350"/>
            <a:ext cx="2422585" cy="365125"/>
          </a:xfrm>
        </p:spPr>
        <p:txBody>
          <a:bodyPr/>
          <a:lstStyle/>
          <a:p>
            <a:fld id="{E0E11A1D-E09C-48F7-8F4C-D8113979A85E}" type="slidenum">
              <a:rPr lang="en-US" smtClean="0"/>
              <a:t>‹#›</a:t>
            </a:fld>
            <a:endParaRPr lang="en-US"/>
          </a:p>
        </p:txBody>
      </p:sp>
    </p:spTree>
    <p:extLst>
      <p:ext uri="{BB962C8B-B14F-4D97-AF65-F5344CB8AC3E}">
        <p14:creationId xmlns:p14="http://schemas.microsoft.com/office/powerpoint/2010/main" val="26234096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2098EE4-D62F-449A-9395-87CC111DBE5E}"/>
              </a:ext>
            </a:extLst>
          </p:cNvPr>
          <p:cNvSpPr>
            <a:spLocks noGrp="1"/>
          </p:cNvSpPr>
          <p:nvPr>
            <p:ph type="dt" sz="half" idx="10"/>
          </p:nvPr>
        </p:nvSpPr>
        <p:spPr/>
        <p:txBody>
          <a:bodyPr/>
          <a:lstStyle/>
          <a:p>
            <a:fld id="{FDD7CF5B-F95F-7840-9BF9-E572BCBBFC9B}" type="datetime1">
              <a:rPr lang="en-CA" smtClean="0"/>
              <a:t>2024-03-21</a:t>
            </a:fld>
            <a:endParaRPr lang="en-US"/>
          </a:p>
        </p:txBody>
      </p:sp>
      <p:sp>
        <p:nvSpPr>
          <p:cNvPr id="3" name="Footer Placeholder 2">
            <a:extLst>
              <a:ext uri="{FF2B5EF4-FFF2-40B4-BE49-F238E27FC236}">
                <a16:creationId xmlns:a16="http://schemas.microsoft.com/office/drawing/2014/main" id="{0A367BBF-0305-4034-81DF-AC43C52C4FC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A2F1B03-1117-4874-91CC-E04DCE4EEC3F}"/>
              </a:ext>
            </a:extLst>
          </p:cNvPr>
          <p:cNvSpPr>
            <a:spLocks noGrp="1"/>
          </p:cNvSpPr>
          <p:nvPr>
            <p:ph type="sldNum" sz="quarter" idx="12"/>
          </p:nvPr>
        </p:nvSpPr>
        <p:spPr>
          <a:xfrm>
            <a:off x="11251096" y="6492875"/>
            <a:ext cx="940904" cy="365125"/>
          </a:xfrm>
        </p:spPr>
        <p:txBody>
          <a:bodyPr/>
          <a:lstStyle/>
          <a:p>
            <a:fld id="{E0E11A1D-E09C-48F7-8F4C-D8113979A85E}" type="slidenum">
              <a:rPr lang="en-US" smtClean="0"/>
              <a:t>‹#›</a:t>
            </a:fld>
            <a:endParaRPr lang="en-US"/>
          </a:p>
        </p:txBody>
      </p:sp>
      <p:sp>
        <p:nvSpPr>
          <p:cNvPr id="5" name="Content Placeholder 2">
            <a:extLst>
              <a:ext uri="{FF2B5EF4-FFF2-40B4-BE49-F238E27FC236}">
                <a16:creationId xmlns:a16="http://schemas.microsoft.com/office/drawing/2014/main" id="{B31D018B-8EBC-4E9C-B83F-295148375BFE}"/>
              </a:ext>
            </a:extLst>
          </p:cNvPr>
          <p:cNvSpPr>
            <a:spLocks noGrp="1"/>
          </p:cNvSpPr>
          <p:nvPr>
            <p:ph idx="1"/>
          </p:nvPr>
        </p:nvSpPr>
        <p:spPr>
          <a:xfrm>
            <a:off x="2932386" y="2806261"/>
            <a:ext cx="8421414" cy="3370701"/>
          </a:xfrm>
        </p:spPr>
        <p:txBody>
          <a:bodyPr/>
          <a:lstStyle>
            <a:lvl1pPr>
              <a:defRPr b="0" i="0">
                <a:latin typeface="Roboto" panose="02000000000000000000" pitchFamily="2" charset="0"/>
                <a:ea typeface="Roboto" panose="02000000000000000000" pitchFamily="2" charset="0"/>
                <a:cs typeface="Roboto" panose="02000000000000000000" pitchFamily="2" charset="0"/>
              </a:defRPr>
            </a:lvl1pPr>
            <a:lvl2pPr>
              <a:defRPr b="0" i="0">
                <a:latin typeface="Roboto" panose="02000000000000000000" pitchFamily="2" charset="0"/>
                <a:ea typeface="Roboto" panose="02000000000000000000" pitchFamily="2" charset="0"/>
                <a:cs typeface="Roboto" panose="02000000000000000000" pitchFamily="2" charset="0"/>
              </a:defRPr>
            </a:lvl2pPr>
            <a:lvl3pPr>
              <a:defRPr b="0" i="0">
                <a:latin typeface="Roboto" panose="02000000000000000000" pitchFamily="2" charset="0"/>
                <a:ea typeface="Roboto" panose="02000000000000000000" pitchFamily="2" charset="0"/>
                <a:cs typeface="Roboto" panose="02000000000000000000" pitchFamily="2" charset="0"/>
              </a:defRPr>
            </a:lvl3pPr>
            <a:lvl4pPr>
              <a:defRPr b="0" i="0">
                <a:latin typeface="Roboto" panose="02000000000000000000" pitchFamily="2" charset="0"/>
                <a:ea typeface="Roboto" panose="02000000000000000000" pitchFamily="2" charset="0"/>
                <a:cs typeface="Roboto" panose="02000000000000000000" pitchFamily="2" charset="0"/>
              </a:defRPr>
            </a:lvl4pPr>
            <a:lvl5pPr>
              <a:defRPr b="0" i="0">
                <a:latin typeface="Roboto" panose="02000000000000000000" pitchFamily="2" charset="0"/>
                <a:ea typeface="Roboto" panose="02000000000000000000" pitchFamily="2" charset="0"/>
                <a:cs typeface="Roboto"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905031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rgbClr val="D1202B"/>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ACE7F59-B243-4B14-B6F8-1C426CDAED34}"/>
              </a:ext>
            </a:extLst>
          </p:cNvPr>
          <p:cNvSpPr>
            <a:spLocks noGrp="1"/>
          </p:cNvSpPr>
          <p:nvPr>
            <p:ph type="dt" sz="half" idx="10"/>
          </p:nvPr>
        </p:nvSpPr>
        <p:spPr>
          <a:xfrm>
            <a:off x="9296400" y="6356350"/>
            <a:ext cx="2743200" cy="365125"/>
          </a:xfrm>
        </p:spPr>
        <p:txBody>
          <a:bodyPr/>
          <a:lstStyle/>
          <a:p>
            <a:fld id="{D9FB77F5-13A3-0C45-983F-0CC52566189D}" type="datetime1">
              <a:rPr lang="en-CA" smtClean="0"/>
              <a:t>2024-03-21</a:t>
            </a:fld>
            <a:endParaRPr lang="en-US"/>
          </a:p>
        </p:txBody>
      </p:sp>
      <p:sp>
        <p:nvSpPr>
          <p:cNvPr id="6" name="Oval 5">
            <a:extLst>
              <a:ext uri="{FF2B5EF4-FFF2-40B4-BE49-F238E27FC236}">
                <a16:creationId xmlns:a16="http://schemas.microsoft.com/office/drawing/2014/main" id="{C5C185F3-4555-4E62-BE89-F27EC76D9A8B}"/>
              </a:ext>
            </a:extLst>
          </p:cNvPr>
          <p:cNvSpPr/>
          <p:nvPr userDrawn="1"/>
        </p:nvSpPr>
        <p:spPr>
          <a:xfrm rot="20075005">
            <a:off x="-10518" y="-2896710"/>
            <a:ext cx="12533189" cy="8858302"/>
          </a:xfrm>
          <a:prstGeom prst="ellipse">
            <a:avLst/>
          </a:prstGeom>
          <a:solidFill>
            <a:srgbClr val="FFF8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Roboto" panose="02000000000000000000" pitchFamily="2" charset="0"/>
            </a:endParaRPr>
          </a:p>
        </p:txBody>
      </p:sp>
      <p:sp>
        <p:nvSpPr>
          <p:cNvPr id="2" name="Title 1">
            <a:extLst>
              <a:ext uri="{FF2B5EF4-FFF2-40B4-BE49-F238E27FC236}">
                <a16:creationId xmlns:a16="http://schemas.microsoft.com/office/drawing/2014/main" id="{63082D45-0865-451E-8682-F42DC7EC605A}"/>
              </a:ext>
            </a:extLst>
          </p:cNvPr>
          <p:cNvSpPr>
            <a:spLocks noGrp="1"/>
          </p:cNvSpPr>
          <p:nvPr>
            <p:ph type="ctrTitle"/>
          </p:nvPr>
        </p:nvSpPr>
        <p:spPr>
          <a:xfrm>
            <a:off x="2639686" y="439792"/>
            <a:ext cx="9074988" cy="930973"/>
          </a:xfrm>
        </p:spPr>
        <p:txBody>
          <a:bodyPr anchor="b"/>
          <a:lstStyle>
            <a:lvl1pPr algn="l">
              <a:defRPr sz="4800">
                <a:solidFill>
                  <a:schemeClr val="tx1"/>
                </a:solidFill>
              </a:defRPr>
            </a:lvl1pPr>
          </a:lstStyle>
          <a:p>
            <a:r>
              <a:rPr lang="en-US" dirty="0"/>
              <a:t>Click to edit Master title style</a:t>
            </a:r>
          </a:p>
        </p:txBody>
      </p:sp>
      <p:sp>
        <p:nvSpPr>
          <p:cNvPr id="11" name="Rectangle 10">
            <a:extLst>
              <a:ext uri="{FF2B5EF4-FFF2-40B4-BE49-F238E27FC236}">
                <a16:creationId xmlns:a16="http://schemas.microsoft.com/office/drawing/2014/main" id="{D8B0F06B-7271-4B14-AE7F-3BA4B835906F}"/>
              </a:ext>
            </a:extLst>
          </p:cNvPr>
          <p:cNvSpPr/>
          <p:nvPr userDrawn="1"/>
        </p:nvSpPr>
        <p:spPr>
          <a:xfrm>
            <a:off x="-41096" y="2055811"/>
            <a:ext cx="12276000" cy="216000"/>
          </a:xfrm>
          <a:prstGeom prst="rect">
            <a:avLst/>
          </a:prstGeom>
          <a:solidFill>
            <a:srgbClr val="D1202B"/>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b="0" i="0" dirty="0">
              <a:latin typeface="Roboto" panose="02000000000000000000" pitchFamily="2" charset="0"/>
            </a:endParaRPr>
          </a:p>
        </p:txBody>
      </p:sp>
      <p:sp>
        <p:nvSpPr>
          <p:cNvPr id="13" name="Rectangle 12">
            <a:extLst>
              <a:ext uri="{FF2B5EF4-FFF2-40B4-BE49-F238E27FC236}">
                <a16:creationId xmlns:a16="http://schemas.microsoft.com/office/drawing/2014/main" id="{2D0D20F0-DEB8-4A55-A57A-CC9587A7D8F4}"/>
              </a:ext>
            </a:extLst>
          </p:cNvPr>
          <p:cNvSpPr/>
          <p:nvPr userDrawn="1"/>
        </p:nvSpPr>
        <p:spPr>
          <a:xfrm>
            <a:off x="1980000" y="1"/>
            <a:ext cx="108000" cy="6858000"/>
          </a:xfrm>
          <a:prstGeom prst="rect">
            <a:avLst/>
          </a:prstGeom>
          <a:solidFill>
            <a:srgbClr val="1E3C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Roboto" panose="02000000000000000000" pitchFamily="2" charset="0"/>
            </a:endParaRPr>
          </a:p>
        </p:txBody>
      </p:sp>
      <p:sp>
        <p:nvSpPr>
          <p:cNvPr id="14" name="Content Placeholder 2">
            <a:extLst>
              <a:ext uri="{FF2B5EF4-FFF2-40B4-BE49-F238E27FC236}">
                <a16:creationId xmlns:a16="http://schemas.microsoft.com/office/drawing/2014/main" id="{9BD3D11D-D660-4CBE-89F6-6BAD0D85FB97}"/>
              </a:ext>
            </a:extLst>
          </p:cNvPr>
          <p:cNvSpPr>
            <a:spLocks noGrp="1"/>
          </p:cNvSpPr>
          <p:nvPr>
            <p:ph idx="1"/>
          </p:nvPr>
        </p:nvSpPr>
        <p:spPr>
          <a:xfrm>
            <a:off x="2932386" y="2806261"/>
            <a:ext cx="8421414" cy="337070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165392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C3202-F7EF-4E17-AEA5-D10F24ACF5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71ECEBE-62BB-4BA2-AC8F-D4EAF3836B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FFCEC46-77F8-4FCD-943D-CBDF8B91EC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91B384C-67F3-43F8-B669-5D7D2110D7D4}"/>
              </a:ext>
            </a:extLst>
          </p:cNvPr>
          <p:cNvSpPr>
            <a:spLocks noGrp="1"/>
          </p:cNvSpPr>
          <p:nvPr>
            <p:ph type="dt" sz="half" idx="10"/>
          </p:nvPr>
        </p:nvSpPr>
        <p:spPr/>
        <p:txBody>
          <a:bodyPr/>
          <a:lstStyle/>
          <a:p>
            <a:fld id="{002C3130-5845-1444-9818-0A3936917767}" type="datetime1">
              <a:rPr lang="en-CA" smtClean="0"/>
              <a:t>2024-03-21</a:t>
            </a:fld>
            <a:endParaRPr lang="en-US"/>
          </a:p>
        </p:txBody>
      </p:sp>
      <p:sp>
        <p:nvSpPr>
          <p:cNvPr id="6" name="Footer Placeholder 5">
            <a:extLst>
              <a:ext uri="{FF2B5EF4-FFF2-40B4-BE49-F238E27FC236}">
                <a16:creationId xmlns:a16="http://schemas.microsoft.com/office/drawing/2014/main" id="{E2B214B5-E589-47F5-A942-D8CE86AEB9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785B72-9E8E-4AC2-8E69-2868FF6C9E6D}"/>
              </a:ext>
            </a:extLst>
          </p:cNvPr>
          <p:cNvSpPr>
            <a:spLocks noGrp="1"/>
          </p:cNvSpPr>
          <p:nvPr>
            <p:ph type="sldNum" sz="quarter" idx="12"/>
          </p:nvPr>
        </p:nvSpPr>
        <p:spPr/>
        <p:txBody>
          <a:bodyPr/>
          <a:lstStyle/>
          <a:p>
            <a:fld id="{E0E11A1D-E09C-48F7-8F4C-D8113979A85E}" type="slidenum">
              <a:rPr lang="en-US" smtClean="0"/>
              <a:t>‹#›</a:t>
            </a:fld>
            <a:endParaRPr lang="en-US"/>
          </a:p>
        </p:txBody>
      </p:sp>
    </p:spTree>
    <p:extLst>
      <p:ext uri="{BB962C8B-B14F-4D97-AF65-F5344CB8AC3E}">
        <p14:creationId xmlns:p14="http://schemas.microsoft.com/office/powerpoint/2010/main" val="5087282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E1143-65E3-4D18-AE7E-A2F5E053CB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C28E2FC-C2C4-4D43-9A7E-7848DF7FF99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8D759F-2234-4300-BC7C-9E9BACC971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A4A545-9860-49C8-A8B7-E384F8ACB947}"/>
              </a:ext>
            </a:extLst>
          </p:cNvPr>
          <p:cNvSpPr>
            <a:spLocks noGrp="1"/>
          </p:cNvSpPr>
          <p:nvPr>
            <p:ph type="dt" sz="half" idx="10"/>
          </p:nvPr>
        </p:nvSpPr>
        <p:spPr/>
        <p:txBody>
          <a:bodyPr/>
          <a:lstStyle/>
          <a:p>
            <a:fld id="{147A0019-ED9E-344A-9E8F-DBFD4D895567}" type="datetime1">
              <a:rPr lang="en-CA" smtClean="0"/>
              <a:t>2024-03-21</a:t>
            </a:fld>
            <a:endParaRPr lang="en-US"/>
          </a:p>
        </p:txBody>
      </p:sp>
      <p:sp>
        <p:nvSpPr>
          <p:cNvPr id="6" name="Footer Placeholder 5">
            <a:extLst>
              <a:ext uri="{FF2B5EF4-FFF2-40B4-BE49-F238E27FC236}">
                <a16:creationId xmlns:a16="http://schemas.microsoft.com/office/drawing/2014/main" id="{A37DEC45-0885-4C72-BBD7-B2545986D4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ED13D7-60C2-45EF-96DB-0AB32E5DFDD5}"/>
              </a:ext>
            </a:extLst>
          </p:cNvPr>
          <p:cNvSpPr>
            <a:spLocks noGrp="1"/>
          </p:cNvSpPr>
          <p:nvPr>
            <p:ph type="sldNum" sz="quarter" idx="12"/>
          </p:nvPr>
        </p:nvSpPr>
        <p:spPr/>
        <p:txBody>
          <a:bodyPr/>
          <a:lstStyle/>
          <a:p>
            <a:fld id="{E0E11A1D-E09C-48F7-8F4C-D8113979A85E}" type="slidenum">
              <a:rPr lang="en-US" smtClean="0"/>
              <a:t>‹#›</a:t>
            </a:fld>
            <a:endParaRPr lang="en-US"/>
          </a:p>
        </p:txBody>
      </p:sp>
    </p:spTree>
    <p:extLst>
      <p:ext uri="{BB962C8B-B14F-4D97-AF65-F5344CB8AC3E}">
        <p14:creationId xmlns:p14="http://schemas.microsoft.com/office/powerpoint/2010/main" val="19613316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49D05-3163-4B95-B484-72C1F0B762B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74E217B-5104-4E5C-998E-40C5B1F339F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157000-F0A3-4D36-8703-57DE3622706B}"/>
              </a:ext>
            </a:extLst>
          </p:cNvPr>
          <p:cNvSpPr>
            <a:spLocks noGrp="1"/>
          </p:cNvSpPr>
          <p:nvPr>
            <p:ph type="dt" sz="half" idx="10"/>
          </p:nvPr>
        </p:nvSpPr>
        <p:spPr/>
        <p:txBody>
          <a:bodyPr/>
          <a:lstStyle/>
          <a:p>
            <a:fld id="{D2262EFC-7C9E-474F-A109-4A789B043E3A}" type="datetime1">
              <a:rPr lang="en-CA" smtClean="0"/>
              <a:t>2024-03-21</a:t>
            </a:fld>
            <a:endParaRPr lang="en-US"/>
          </a:p>
        </p:txBody>
      </p:sp>
      <p:sp>
        <p:nvSpPr>
          <p:cNvPr id="5" name="Footer Placeholder 4">
            <a:extLst>
              <a:ext uri="{FF2B5EF4-FFF2-40B4-BE49-F238E27FC236}">
                <a16:creationId xmlns:a16="http://schemas.microsoft.com/office/drawing/2014/main" id="{C94E831D-2A3D-4C72-8313-48A9C39E33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EAA927-5283-4732-ABA9-61C43526B6A7}"/>
              </a:ext>
            </a:extLst>
          </p:cNvPr>
          <p:cNvSpPr>
            <a:spLocks noGrp="1"/>
          </p:cNvSpPr>
          <p:nvPr>
            <p:ph type="sldNum" sz="quarter" idx="12"/>
          </p:nvPr>
        </p:nvSpPr>
        <p:spPr/>
        <p:txBody>
          <a:bodyPr/>
          <a:lstStyle/>
          <a:p>
            <a:fld id="{E0E11A1D-E09C-48F7-8F4C-D8113979A85E}" type="slidenum">
              <a:rPr lang="en-US" smtClean="0"/>
              <a:t>‹#›</a:t>
            </a:fld>
            <a:endParaRPr lang="en-US"/>
          </a:p>
        </p:txBody>
      </p:sp>
    </p:spTree>
    <p:extLst>
      <p:ext uri="{BB962C8B-B14F-4D97-AF65-F5344CB8AC3E}">
        <p14:creationId xmlns:p14="http://schemas.microsoft.com/office/powerpoint/2010/main" val="23726317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46895A0-EE72-4A99-87D7-D35471CFA39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F04DF8E-A4AA-4859-88F6-E9250184AF5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259A90-82B2-4BB3-B2CC-EA3CC584CC3B}"/>
              </a:ext>
            </a:extLst>
          </p:cNvPr>
          <p:cNvSpPr>
            <a:spLocks noGrp="1"/>
          </p:cNvSpPr>
          <p:nvPr>
            <p:ph type="dt" sz="half" idx="10"/>
          </p:nvPr>
        </p:nvSpPr>
        <p:spPr/>
        <p:txBody>
          <a:bodyPr/>
          <a:lstStyle/>
          <a:p>
            <a:fld id="{EDE9C1FD-0283-5249-A51D-7487858E1507}" type="datetime1">
              <a:rPr lang="en-CA" smtClean="0"/>
              <a:t>2024-03-21</a:t>
            </a:fld>
            <a:endParaRPr lang="en-US"/>
          </a:p>
        </p:txBody>
      </p:sp>
      <p:sp>
        <p:nvSpPr>
          <p:cNvPr id="5" name="Footer Placeholder 4">
            <a:extLst>
              <a:ext uri="{FF2B5EF4-FFF2-40B4-BE49-F238E27FC236}">
                <a16:creationId xmlns:a16="http://schemas.microsoft.com/office/drawing/2014/main" id="{5067D83A-56BC-4BFF-9F11-4E5240FDDA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25E92F-3841-4AF9-BE41-7441E4A3190F}"/>
              </a:ext>
            </a:extLst>
          </p:cNvPr>
          <p:cNvSpPr>
            <a:spLocks noGrp="1"/>
          </p:cNvSpPr>
          <p:nvPr>
            <p:ph type="sldNum" sz="quarter" idx="12"/>
          </p:nvPr>
        </p:nvSpPr>
        <p:spPr/>
        <p:txBody>
          <a:bodyPr/>
          <a:lstStyle/>
          <a:p>
            <a:fld id="{E0E11A1D-E09C-48F7-8F4C-D8113979A85E}" type="slidenum">
              <a:rPr lang="en-US" smtClean="0"/>
              <a:t>‹#›</a:t>
            </a:fld>
            <a:endParaRPr lang="en-US"/>
          </a:p>
        </p:txBody>
      </p:sp>
    </p:spTree>
    <p:extLst>
      <p:ext uri="{BB962C8B-B14F-4D97-AF65-F5344CB8AC3E}">
        <p14:creationId xmlns:p14="http://schemas.microsoft.com/office/powerpoint/2010/main" val="37258803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Title Slide">
    <p:bg>
      <p:bgPr>
        <a:solidFill>
          <a:srgbClr val="D1202B"/>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ACE7F59-B243-4B14-B6F8-1C426CDAED34}"/>
              </a:ext>
            </a:extLst>
          </p:cNvPr>
          <p:cNvSpPr>
            <a:spLocks noGrp="1"/>
          </p:cNvSpPr>
          <p:nvPr>
            <p:ph type="dt" sz="half" idx="10"/>
          </p:nvPr>
        </p:nvSpPr>
        <p:spPr>
          <a:xfrm>
            <a:off x="9296400" y="6356350"/>
            <a:ext cx="2743200" cy="365125"/>
          </a:xfrm>
        </p:spPr>
        <p:txBody>
          <a:bodyPr/>
          <a:lstStyle/>
          <a:p>
            <a:fld id="{844A782B-91CD-2040-B4EC-2F2CCC63E547}" type="datetime1">
              <a:rPr lang="en-CA" smtClean="0"/>
              <a:t>2024-03-21</a:t>
            </a:fld>
            <a:endParaRPr lang="en-US"/>
          </a:p>
        </p:txBody>
      </p:sp>
      <p:sp>
        <p:nvSpPr>
          <p:cNvPr id="6" name="Oval 5">
            <a:extLst>
              <a:ext uri="{FF2B5EF4-FFF2-40B4-BE49-F238E27FC236}">
                <a16:creationId xmlns:a16="http://schemas.microsoft.com/office/drawing/2014/main" id="{C5C185F3-4555-4E62-BE89-F27EC76D9A8B}"/>
              </a:ext>
            </a:extLst>
          </p:cNvPr>
          <p:cNvSpPr/>
          <p:nvPr userDrawn="1"/>
        </p:nvSpPr>
        <p:spPr>
          <a:xfrm rot="20075005">
            <a:off x="-10518" y="-2896710"/>
            <a:ext cx="12533189" cy="8858302"/>
          </a:xfrm>
          <a:prstGeom prst="ellipse">
            <a:avLst/>
          </a:prstGeom>
          <a:solidFill>
            <a:srgbClr val="FFF8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Roboto" panose="02000000000000000000" pitchFamily="2" charset="0"/>
            </a:endParaRPr>
          </a:p>
        </p:txBody>
      </p:sp>
      <p:sp>
        <p:nvSpPr>
          <p:cNvPr id="2" name="Title 1">
            <a:extLst>
              <a:ext uri="{FF2B5EF4-FFF2-40B4-BE49-F238E27FC236}">
                <a16:creationId xmlns:a16="http://schemas.microsoft.com/office/drawing/2014/main" id="{63082D45-0865-451E-8682-F42DC7EC605A}"/>
              </a:ext>
            </a:extLst>
          </p:cNvPr>
          <p:cNvSpPr>
            <a:spLocks noGrp="1"/>
          </p:cNvSpPr>
          <p:nvPr>
            <p:ph type="ctrTitle"/>
          </p:nvPr>
        </p:nvSpPr>
        <p:spPr>
          <a:xfrm>
            <a:off x="1363546" y="1494868"/>
            <a:ext cx="8807567" cy="1934131"/>
          </a:xfrm>
        </p:spPr>
        <p:txBody>
          <a:bodyPr anchor="b"/>
          <a:lstStyle>
            <a:lvl1pPr algn="ctr">
              <a:defRPr sz="4800">
                <a:solidFill>
                  <a:schemeClr val="tx1"/>
                </a:solidFill>
              </a:defRPr>
            </a:lvl1pPr>
          </a:lstStyle>
          <a:p>
            <a:r>
              <a:rPr lang="en-US" dirty="0"/>
              <a:t>Click to edit Master title style</a:t>
            </a:r>
          </a:p>
        </p:txBody>
      </p:sp>
      <p:sp>
        <p:nvSpPr>
          <p:cNvPr id="9" name="Rectangle 8">
            <a:extLst>
              <a:ext uri="{FF2B5EF4-FFF2-40B4-BE49-F238E27FC236}">
                <a16:creationId xmlns:a16="http://schemas.microsoft.com/office/drawing/2014/main" id="{9854CCDD-513A-4CE6-B241-A8BF971992B0}"/>
              </a:ext>
            </a:extLst>
          </p:cNvPr>
          <p:cNvSpPr/>
          <p:nvPr userDrawn="1"/>
        </p:nvSpPr>
        <p:spPr>
          <a:xfrm>
            <a:off x="-41096" y="3574060"/>
            <a:ext cx="10212209" cy="216000"/>
          </a:xfrm>
          <a:prstGeom prst="rect">
            <a:avLst/>
          </a:prstGeom>
          <a:solidFill>
            <a:srgbClr val="1E3C71"/>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b="0" i="0" dirty="0">
              <a:latin typeface="Roboto" panose="02000000000000000000" pitchFamily="2" charset="0"/>
            </a:endParaRPr>
          </a:p>
        </p:txBody>
      </p:sp>
    </p:spTree>
    <p:extLst>
      <p:ext uri="{BB962C8B-B14F-4D97-AF65-F5344CB8AC3E}">
        <p14:creationId xmlns:p14="http://schemas.microsoft.com/office/powerpoint/2010/main" val="7618413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8_Title Slide">
    <p:bg>
      <p:bgPr>
        <a:solidFill>
          <a:srgbClr val="D1202B"/>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ACE7F59-B243-4B14-B6F8-1C426CDAED34}"/>
              </a:ext>
            </a:extLst>
          </p:cNvPr>
          <p:cNvSpPr>
            <a:spLocks noGrp="1"/>
          </p:cNvSpPr>
          <p:nvPr>
            <p:ph type="dt" sz="half" idx="10"/>
          </p:nvPr>
        </p:nvSpPr>
        <p:spPr>
          <a:xfrm>
            <a:off x="9296400" y="6356350"/>
            <a:ext cx="2743200" cy="365125"/>
          </a:xfrm>
        </p:spPr>
        <p:txBody>
          <a:bodyPr/>
          <a:lstStyle/>
          <a:p>
            <a:fld id="{0A9DEFDA-C2F6-244C-A2C5-21FDA7346F7D}" type="datetime1">
              <a:rPr lang="en-CA" smtClean="0"/>
              <a:t>2024-03-21</a:t>
            </a:fld>
            <a:endParaRPr lang="en-US"/>
          </a:p>
        </p:txBody>
      </p:sp>
      <p:sp>
        <p:nvSpPr>
          <p:cNvPr id="6" name="Oval 5">
            <a:extLst>
              <a:ext uri="{FF2B5EF4-FFF2-40B4-BE49-F238E27FC236}">
                <a16:creationId xmlns:a16="http://schemas.microsoft.com/office/drawing/2014/main" id="{C5C185F3-4555-4E62-BE89-F27EC76D9A8B}"/>
              </a:ext>
            </a:extLst>
          </p:cNvPr>
          <p:cNvSpPr/>
          <p:nvPr userDrawn="1"/>
        </p:nvSpPr>
        <p:spPr>
          <a:xfrm rot="20075005">
            <a:off x="-10518" y="-2896710"/>
            <a:ext cx="12533189" cy="8858302"/>
          </a:xfrm>
          <a:prstGeom prst="ellipse">
            <a:avLst/>
          </a:prstGeom>
          <a:solidFill>
            <a:srgbClr val="FFF8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Roboto" panose="02000000000000000000" pitchFamily="2" charset="0"/>
            </a:endParaRPr>
          </a:p>
        </p:txBody>
      </p:sp>
      <p:sp>
        <p:nvSpPr>
          <p:cNvPr id="2" name="Title 1">
            <a:extLst>
              <a:ext uri="{FF2B5EF4-FFF2-40B4-BE49-F238E27FC236}">
                <a16:creationId xmlns:a16="http://schemas.microsoft.com/office/drawing/2014/main" id="{63082D45-0865-451E-8682-F42DC7EC605A}"/>
              </a:ext>
            </a:extLst>
          </p:cNvPr>
          <p:cNvSpPr>
            <a:spLocks noGrp="1"/>
          </p:cNvSpPr>
          <p:nvPr>
            <p:ph type="ctrTitle"/>
          </p:nvPr>
        </p:nvSpPr>
        <p:spPr>
          <a:xfrm>
            <a:off x="1363546" y="1494868"/>
            <a:ext cx="8807567" cy="1934131"/>
          </a:xfrm>
        </p:spPr>
        <p:txBody>
          <a:bodyPr anchor="b"/>
          <a:lstStyle>
            <a:lvl1pPr algn="ctr">
              <a:defRPr sz="4800">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25803802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rgbClr val="1E3C7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ACE7F59-B243-4B14-B6F8-1C426CDAED34}"/>
              </a:ext>
            </a:extLst>
          </p:cNvPr>
          <p:cNvSpPr>
            <a:spLocks noGrp="1"/>
          </p:cNvSpPr>
          <p:nvPr>
            <p:ph type="dt" sz="half" idx="10"/>
          </p:nvPr>
        </p:nvSpPr>
        <p:spPr>
          <a:xfrm>
            <a:off x="9296400" y="6356350"/>
            <a:ext cx="2743200" cy="365125"/>
          </a:xfrm>
        </p:spPr>
        <p:txBody>
          <a:bodyPr/>
          <a:lstStyle/>
          <a:p>
            <a:fld id="{9D49F8DD-7409-5D44-9637-6BBA998EE6D2}" type="datetime1">
              <a:rPr lang="en-CA" smtClean="0"/>
              <a:t>2024-03-21</a:t>
            </a:fld>
            <a:endParaRPr lang="en-US"/>
          </a:p>
        </p:txBody>
      </p:sp>
      <p:sp>
        <p:nvSpPr>
          <p:cNvPr id="6" name="Oval 5">
            <a:extLst>
              <a:ext uri="{FF2B5EF4-FFF2-40B4-BE49-F238E27FC236}">
                <a16:creationId xmlns:a16="http://schemas.microsoft.com/office/drawing/2014/main" id="{C5C185F3-4555-4E62-BE89-F27EC76D9A8B}"/>
              </a:ext>
            </a:extLst>
          </p:cNvPr>
          <p:cNvSpPr/>
          <p:nvPr userDrawn="1"/>
        </p:nvSpPr>
        <p:spPr>
          <a:xfrm rot="20075005">
            <a:off x="-10518" y="-2896710"/>
            <a:ext cx="12533189" cy="8858302"/>
          </a:xfrm>
          <a:prstGeom prst="ellipse">
            <a:avLst/>
          </a:prstGeom>
          <a:solidFill>
            <a:srgbClr val="FFF8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Roboto" panose="02000000000000000000" pitchFamily="2" charset="0"/>
            </a:endParaRPr>
          </a:p>
        </p:txBody>
      </p:sp>
      <p:sp>
        <p:nvSpPr>
          <p:cNvPr id="2" name="Title 1">
            <a:extLst>
              <a:ext uri="{FF2B5EF4-FFF2-40B4-BE49-F238E27FC236}">
                <a16:creationId xmlns:a16="http://schemas.microsoft.com/office/drawing/2014/main" id="{63082D45-0865-451E-8682-F42DC7EC605A}"/>
              </a:ext>
            </a:extLst>
          </p:cNvPr>
          <p:cNvSpPr>
            <a:spLocks noGrp="1"/>
          </p:cNvSpPr>
          <p:nvPr>
            <p:ph type="ctrTitle"/>
          </p:nvPr>
        </p:nvSpPr>
        <p:spPr>
          <a:xfrm>
            <a:off x="1363546" y="1494868"/>
            <a:ext cx="8807567" cy="1934131"/>
          </a:xfrm>
        </p:spPr>
        <p:txBody>
          <a:bodyPr anchor="b"/>
          <a:lstStyle>
            <a:lvl1pPr algn="ctr">
              <a:defRPr sz="4800">
                <a:solidFill>
                  <a:schemeClr val="tx1"/>
                </a:solidFill>
              </a:defRPr>
            </a:lvl1pPr>
          </a:lstStyle>
          <a:p>
            <a:r>
              <a:rPr lang="en-US" dirty="0"/>
              <a:t>Click to edit Master title style</a:t>
            </a:r>
          </a:p>
        </p:txBody>
      </p:sp>
      <p:sp>
        <p:nvSpPr>
          <p:cNvPr id="9" name="Rectangle 8">
            <a:extLst>
              <a:ext uri="{FF2B5EF4-FFF2-40B4-BE49-F238E27FC236}">
                <a16:creationId xmlns:a16="http://schemas.microsoft.com/office/drawing/2014/main" id="{9854CCDD-513A-4CE6-B241-A8BF971992B0}"/>
              </a:ext>
            </a:extLst>
          </p:cNvPr>
          <p:cNvSpPr/>
          <p:nvPr userDrawn="1"/>
        </p:nvSpPr>
        <p:spPr>
          <a:xfrm>
            <a:off x="-41096" y="3574060"/>
            <a:ext cx="10212209" cy="216000"/>
          </a:xfrm>
          <a:prstGeom prst="rect">
            <a:avLst/>
          </a:prstGeom>
          <a:solidFill>
            <a:srgbClr val="D1202B"/>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b="0" i="0" dirty="0">
              <a:latin typeface="Roboto" panose="02000000000000000000" pitchFamily="2" charset="0"/>
            </a:endParaRPr>
          </a:p>
        </p:txBody>
      </p:sp>
    </p:spTree>
    <p:extLst>
      <p:ext uri="{BB962C8B-B14F-4D97-AF65-F5344CB8AC3E}">
        <p14:creationId xmlns:p14="http://schemas.microsoft.com/office/powerpoint/2010/main" val="23910889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rgbClr val="1E3C7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ACE7F59-B243-4B14-B6F8-1C426CDAED34}"/>
              </a:ext>
            </a:extLst>
          </p:cNvPr>
          <p:cNvSpPr>
            <a:spLocks noGrp="1"/>
          </p:cNvSpPr>
          <p:nvPr>
            <p:ph type="dt" sz="half" idx="10"/>
          </p:nvPr>
        </p:nvSpPr>
        <p:spPr>
          <a:xfrm>
            <a:off x="9296400" y="6356350"/>
            <a:ext cx="2743200" cy="365125"/>
          </a:xfrm>
        </p:spPr>
        <p:txBody>
          <a:bodyPr/>
          <a:lstStyle/>
          <a:p>
            <a:fld id="{4D75FB16-5DF4-DA4B-847D-0DF17D7B6847}" type="datetime1">
              <a:rPr lang="en-CA" smtClean="0"/>
              <a:t>2024-03-21</a:t>
            </a:fld>
            <a:endParaRPr lang="en-US"/>
          </a:p>
        </p:txBody>
      </p:sp>
      <p:sp>
        <p:nvSpPr>
          <p:cNvPr id="6" name="Oval 5">
            <a:extLst>
              <a:ext uri="{FF2B5EF4-FFF2-40B4-BE49-F238E27FC236}">
                <a16:creationId xmlns:a16="http://schemas.microsoft.com/office/drawing/2014/main" id="{C5C185F3-4555-4E62-BE89-F27EC76D9A8B}"/>
              </a:ext>
            </a:extLst>
          </p:cNvPr>
          <p:cNvSpPr/>
          <p:nvPr userDrawn="1"/>
        </p:nvSpPr>
        <p:spPr>
          <a:xfrm rot="20075005">
            <a:off x="-10518" y="-2896710"/>
            <a:ext cx="12533189" cy="8858302"/>
          </a:xfrm>
          <a:prstGeom prst="ellipse">
            <a:avLst/>
          </a:prstGeom>
          <a:solidFill>
            <a:srgbClr val="FFF8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Roboto" panose="02000000000000000000" pitchFamily="2" charset="0"/>
            </a:endParaRPr>
          </a:p>
        </p:txBody>
      </p:sp>
      <p:sp>
        <p:nvSpPr>
          <p:cNvPr id="2" name="Title 1">
            <a:extLst>
              <a:ext uri="{FF2B5EF4-FFF2-40B4-BE49-F238E27FC236}">
                <a16:creationId xmlns:a16="http://schemas.microsoft.com/office/drawing/2014/main" id="{63082D45-0865-451E-8682-F42DC7EC605A}"/>
              </a:ext>
            </a:extLst>
          </p:cNvPr>
          <p:cNvSpPr>
            <a:spLocks noGrp="1"/>
          </p:cNvSpPr>
          <p:nvPr>
            <p:ph type="ctrTitle"/>
          </p:nvPr>
        </p:nvSpPr>
        <p:spPr>
          <a:xfrm>
            <a:off x="2639686" y="439792"/>
            <a:ext cx="9074988" cy="930973"/>
          </a:xfrm>
        </p:spPr>
        <p:txBody>
          <a:bodyPr anchor="b"/>
          <a:lstStyle>
            <a:lvl1pPr algn="l">
              <a:defRPr sz="4800">
                <a:solidFill>
                  <a:schemeClr val="tx1"/>
                </a:solidFill>
              </a:defRPr>
            </a:lvl1pPr>
          </a:lstStyle>
          <a:p>
            <a:r>
              <a:rPr lang="en-US" dirty="0"/>
              <a:t>Click to edit Master title style</a:t>
            </a:r>
          </a:p>
        </p:txBody>
      </p:sp>
      <p:sp>
        <p:nvSpPr>
          <p:cNvPr id="11" name="Rectangle 10">
            <a:extLst>
              <a:ext uri="{FF2B5EF4-FFF2-40B4-BE49-F238E27FC236}">
                <a16:creationId xmlns:a16="http://schemas.microsoft.com/office/drawing/2014/main" id="{D8B0F06B-7271-4B14-AE7F-3BA4B835906F}"/>
              </a:ext>
            </a:extLst>
          </p:cNvPr>
          <p:cNvSpPr/>
          <p:nvPr userDrawn="1"/>
        </p:nvSpPr>
        <p:spPr>
          <a:xfrm>
            <a:off x="-41096" y="2055811"/>
            <a:ext cx="12276000" cy="216000"/>
          </a:xfrm>
          <a:prstGeom prst="rect">
            <a:avLst/>
          </a:prstGeom>
          <a:solidFill>
            <a:srgbClr val="1E3C71"/>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b="0" i="0" dirty="0">
              <a:latin typeface="Roboto" panose="02000000000000000000" pitchFamily="2" charset="0"/>
            </a:endParaRPr>
          </a:p>
        </p:txBody>
      </p:sp>
      <p:sp>
        <p:nvSpPr>
          <p:cNvPr id="13" name="Rectangle 12">
            <a:extLst>
              <a:ext uri="{FF2B5EF4-FFF2-40B4-BE49-F238E27FC236}">
                <a16:creationId xmlns:a16="http://schemas.microsoft.com/office/drawing/2014/main" id="{2D0D20F0-DEB8-4A55-A57A-CC9587A7D8F4}"/>
              </a:ext>
            </a:extLst>
          </p:cNvPr>
          <p:cNvSpPr/>
          <p:nvPr userDrawn="1"/>
        </p:nvSpPr>
        <p:spPr>
          <a:xfrm>
            <a:off x="1980000" y="1"/>
            <a:ext cx="108000" cy="6858000"/>
          </a:xfrm>
          <a:prstGeom prst="rect">
            <a:avLst/>
          </a:prstGeom>
          <a:solidFill>
            <a:srgbClr val="D12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Roboto" panose="02000000000000000000" pitchFamily="2" charset="0"/>
            </a:endParaRPr>
          </a:p>
        </p:txBody>
      </p:sp>
      <p:sp>
        <p:nvSpPr>
          <p:cNvPr id="14" name="Content Placeholder 2">
            <a:extLst>
              <a:ext uri="{FF2B5EF4-FFF2-40B4-BE49-F238E27FC236}">
                <a16:creationId xmlns:a16="http://schemas.microsoft.com/office/drawing/2014/main" id="{9BD3D11D-D660-4CBE-89F6-6BAD0D85FB97}"/>
              </a:ext>
            </a:extLst>
          </p:cNvPr>
          <p:cNvSpPr>
            <a:spLocks noGrp="1"/>
          </p:cNvSpPr>
          <p:nvPr>
            <p:ph idx="1"/>
          </p:nvPr>
        </p:nvSpPr>
        <p:spPr>
          <a:xfrm>
            <a:off x="2932386" y="2806261"/>
            <a:ext cx="8421414" cy="337070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48302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0F7CFBA-F8E5-4A25-B2E6-9FDBB1097299}"/>
              </a:ext>
            </a:extLst>
          </p:cNvPr>
          <p:cNvPicPr>
            <a:picLocks noChangeAspect="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160100" y="570093"/>
            <a:ext cx="1871799" cy="1871799"/>
          </a:xfrm>
          <a:prstGeom prst="rect">
            <a:avLst/>
          </a:prstGeom>
        </p:spPr>
      </p:pic>
      <p:sp>
        <p:nvSpPr>
          <p:cNvPr id="2" name="Title 1">
            <a:extLst>
              <a:ext uri="{FF2B5EF4-FFF2-40B4-BE49-F238E27FC236}">
                <a16:creationId xmlns:a16="http://schemas.microsoft.com/office/drawing/2014/main" id="{63082D45-0865-451E-8682-F42DC7EC605A}"/>
              </a:ext>
            </a:extLst>
          </p:cNvPr>
          <p:cNvSpPr>
            <a:spLocks noGrp="1"/>
          </p:cNvSpPr>
          <p:nvPr>
            <p:ph type="ctrTitle"/>
          </p:nvPr>
        </p:nvSpPr>
        <p:spPr>
          <a:xfrm>
            <a:off x="1524000" y="1438911"/>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22F5A1F-8B9E-40EE-9F3E-2A49093B8056}"/>
              </a:ext>
            </a:extLst>
          </p:cNvPr>
          <p:cNvSpPr>
            <a:spLocks noGrp="1"/>
          </p:cNvSpPr>
          <p:nvPr>
            <p:ph type="subTitle" idx="1"/>
          </p:nvPr>
        </p:nvSpPr>
        <p:spPr>
          <a:xfrm>
            <a:off x="1524000" y="387635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442772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823973-26D7-490C-A1A9-5A89E118199D}"/>
              </a:ext>
            </a:extLst>
          </p:cNvPr>
          <p:cNvSpPr/>
          <p:nvPr userDrawn="1"/>
        </p:nvSpPr>
        <p:spPr>
          <a:xfrm>
            <a:off x="-41096" y="2055811"/>
            <a:ext cx="12276000" cy="216000"/>
          </a:xfrm>
          <a:prstGeom prst="rect">
            <a:avLst/>
          </a:prstGeom>
          <a:solidFill>
            <a:srgbClr val="1E3C71"/>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b="0" i="0" dirty="0">
              <a:latin typeface="Roboto" panose="02000000000000000000" pitchFamily="2" charset="0"/>
            </a:endParaRPr>
          </a:p>
        </p:txBody>
      </p:sp>
      <p:sp>
        <p:nvSpPr>
          <p:cNvPr id="8" name="Rectangle 7">
            <a:extLst>
              <a:ext uri="{FF2B5EF4-FFF2-40B4-BE49-F238E27FC236}">
                <a16:creationId xmlns:a16="http://schemas.microsoft.com/office/drawing/2014/main" id="{8D871C08-E55B-4A6E-BD2C-2585579EAE8F}"/>
              </a:ext>
            </a:extLst>
          </p:cNvPr>
          <p:cNvSpPr/>
          <p:nvPr userDrawn="1"/>
        </p:nvSpPr>
        <p:spPr>
          <a:xfrm>
            <a:off x="1980000" y="1"/>
            <a:ext cx="108000" cy="6858000"/>
          </a:xfrm>
          <a:prstGeom prst="rect">
            <a:avLst/>
          </a:prstGeom>
          <a:solidFill>
            <a:srgbClr val="D12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Roboto" panose="02000000000000000000" pitchFamily="2" charset="0"/>
            </a:endParaRPr>
          </a:p>
        </p:txBody>
      </p:sp>
      <p:sp>
        <p:nvSpPr>
          <p:cNvPr id="2" name="Title 1">
            <a:extLst>
              <a:ext uri="{FF2B5EF4-FFF2-40B4-BE49-F238E27FC236}">
                <a16:creationId xmlns:a16="http://schemas.microsoft.com/office/drawing/2014/main" id="{D0C345C5-F0B8-499F-B482-6EB60C6477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A1B483-E115-460E-8EE8-F801A1787DA9}"/>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7BBDF5D-ED1F-47DC-8753-FA6833435296}"/>
              </a:ext>
            </a:extLst>
          </p:cNvPr>
          <p:cNvSpPr>
            <a:spLocks noGrp="1"/>
          </p:cNvSpPr>
          <p:nvPr>
            <p:ph type="dt" sz="half" idx="10"/>
          </p:nvPr>
        </p:nvSpPr>
        <p:spPr/>
        <p:txBody>
          <a:bodyPr/>
          <a:lstStyle/>
          <a:p>
            <a:fld id="{55083829-3AF7-D647-88EB-2D88F1467BB8}" type="datetime1">
              <a:rPr lang="en-CA" smtClean="0"/>
              <a:t>2024-03-21</a:t>
            </a:fld>
            <a:endParaRPr lang="en-US"/>
          </a:p>
        </p:txBody>
      </p:sp>
      <p:sp>
        <p:nvSpPr>
          <p:cNvPr id="5" name="Footer Placeholder 4">
            <a:extLst>
              <a:ext uri="{FF2B5EF4-FFF2-40B4-BE49-F238E27FC236}">
                <a16:creationId xmlns:a16="http://schemas.microsoft.com/office/drawing/2014/main" id="{825C7A8A-8015-4FD4-8A73-24CC1F4985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ECB02B-0A7D-49AB-95ED-FBD48F922B65}"/>
              </a:ext>
            </a:extLst>
          </p:cNvPr>
          <p:cNvSpPr>
            <a:spLocks noGrp="1"/>
          </p:cNvSpPr>
          <p:nvPr>
            <p:ph type="sldNum" sz="quarter" idx="12"/>
          </p:nvPr>
        </p:nvSpPr>
        <p:spPr/>
        <p:txBody>
          <a:bodyPr/>
          <a:lstStyle/>
          <a:p>
            <a:fld id="{E0E11A1D-E09C-48F7-8F4C-D8113979A85E}" type="slidenum">
              <a:rPr lang="en-US" smtClean="0"/>
              <a:t>‹#›</a:t>
            </a:fld>
            <a:endParaRPr lang="en-US"/>
          </a:p>
        </p:txBody>
      </p:sp>
    </p:spTree>
    <p:extLst>
      <p:ext uri="{BB962C8B-B14F-4D97-AF65-F5344CB8AC3E}">
        <p14:creationId xmlns:p14="http://schemas.microsoft.com/office/powerpoint/2010/main" val="255905620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8EA"/>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BC1237D-4DD1-4C29-B5F3-6076E4805D7C}"/>
              </a:ext>
            </a:extLst>
          </p:cNvPr>
          <p:cNvSpPr>
            <a:spLocks noGrp="1"/>
          </p:cNvSpPr>
          <p:nvPr>
            <p:ph type="title"/>
          </p:nvPr>
        </p:nvSpPr>
        <p:spPr>
          <a:xfrm>
            <a:off x="2932386" y="365125"/>
            <a:ext cx="8421414" cy="1325563"/>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a:extLst>
              <a:ext uri="{FF2B5EF4-FFF2-40B4-BE49-F238E27FC236}">
                <a16:creationId xmlns:a16="http://schemas.microsoft.com/office/drawing/2014/main" id="{396EA000-E72A-4989-8632-D8214B27F89D}"/>
              </a:ext>
            </a:extLst>
          </p:cNvPr>
          <p:cNvSpPr>
            <a:spLocks noGrp="1"/>
          </p:cNvSpPr>
          <p:nvPr>
            <p:ph type="body" idx="1"/>
          </p:nvPr>
        </p:nvSpPr>
        <p:spPr>
          <a:xfrm>
            <a:off x="2932386" y="2806261"/>
            <a:ext cx="8421414" cy="337070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4281466-D266-4C04-973A-941D1BAC39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Roboto Light" panose="02000000000000000000" pitchFamily="2" charset="0"/>
                <a:ea typeface="Roboto Light" panose="02000000000000000000" pitchFamily="2" charset="0"/>
              </a:defRPr>
            </a:lvl1pPr>
          </a:lstStyle>
          <a:p>
            <a:fld id="{FF976730-2394-C444-8AE7-AF83BE9FB0A0}" type="datetime1">
              <a:rPr lang="en-CA" smtClean="0"/>
              <a:t>2024-03-21</a:t>
            </a:fld>
            <a:endParaRPr lang="en-US"/>
          </a:p>
        </p:txBody>
      </p:sp>
      <p:sp>
        <p:nvSpPr>
          <p:cNvPr id="5" name="Footer Placeholder 4">
            <a:extLst>
              <a:ext uri="{FF2B5EF4-FFF2-40B4-BE49-F238E27FC236}">
                <a16:creationId xmlns:a16="http://schemas.microsoft.com/office/drawing/2014/main" id="{8F03A88B-F51B-4451-BE0B-F2CEF6D0020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Roboto Light" panose="02000000000000000000" pitchFamily="2" charset="0"/>
                <a:ea typeface="Roboto Light" panose="02000000000000000000" pitchFamily="2" charset="0"/>
              </a:defRPr>
            </a:lvl1pPr>
          </a:lstStyle>
          <a:p>
            <a:endParaRPr lang="en-US"/>
          </a:p>
        </p:txBody>
      </p:sp>
      <p:sp>
        <p:nvSpPr>
          <p:cNvPr id="6" name="Slide Number Placeholder 5">
            <a:extLst>
              <a:ext uri="{FF2B5EF4-FFF2-40B4-BE49-F238E27FC236}">
                <a16:creationId xmlns:a16="http://schemas.microsoft.com/office/drawing/2014/main" id="{4700D045-21A2-45CD-A16F-B9D48B06729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Roboto Light" panose="02000000000000000000" pitchFamily="2" charset="0"/>
                <a:ea typeface="Roboto Light" panose="02000000000000000000" pitchFamily="2" charset="0"/>
              </a:defRPr>
            </a:lvl1pPr>
          </a:lstStyle>
          <a:p>
            <a:fld id="{E0E11A1D-E09C-48F7-8F4C-D8113979A85E}" type="slidenum">
              <a:rPr lang="en-US" smtClean="0"/>
              <a:pPr/>
              <a:t>‹#›</a:t>
            </a:fld>
            <a:endParaRPr lang="en-US"/>
          </a:p>
        </p:txBody>
      </p:sp>
    </p:spTree>
    <p:extLst>
      <p:ext uri="{BB962C8B-B14F-4D97-AF65-F5344CB8AC3E}">
        <p14:creationId xmlns:p14="http://schemas.microsoft.com/office/powerpoint/2010/main" val="2174410618"/>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5" r:id="rId4"/>
    <p:sldLayoutId id="2147483679" r:id="rId5"/>
    <p:sldLayoutId id="2147483676" r:id="rId6"/>
    <p:sldLayoutId id="2147483674" r:id="rId7"/>
    <p:sldLayoutId id="2147483649" r:id="rId8"/>
    <p:sldLayoutId id="2147483650" r:id="rId9"/>
    <p:sldLayoutId id="2147483677" r:id="rId10"/>
    <p:sldLayoutId id="2147483660" r:id="rId11"/>
    <p:sldLayoutId id="2147483661" r:id="rId12"/>
    <p:sldLayoutId id="2147483662" r:id="rId13"/>
    <p:sldLayoutId id="2147483663" r:id="rId14"/>
    <p:sldLayoutId id="2147483664" r:id="rId15"/>
    <p:sldLayoutId id="2147483665" r:id="rId16"/>
    <p:sldLayoutId id="2147483666" r:id="rId17"/>
    <p:sldLayoutId id="2147483668" r:id="rId18"/>
    <p:sldLayoutId id="2147483682" r:id="rId19"/>
    <p:sldLayoutId id="2147483670" r:id="rId20"/>
    <p:sldLayoutId id="2147483669" r:id="rId21"/>
    <p:sldLayoutId id="2147483681" r:id="rId22"/>
    <p:sldLayoutId id="2147483667" r:id="rId23"/>
    <p:sldLayoutId id="2147483651" r:id="rId24"/>
    <p:sldLayoutId id="2147483652" r:id="rId25"/>
    <p:sldLayoutId id="2147483680" r:id="rId26"/>
    <p:sldLayoutId id="2147483653" r:id="rId27"/>
    <p:sldLayoutId id="2147483654" r:id="rId28"/>
    <p:sldLayoutId id="2147483655" r:id="rId29"/>
    <p:sldLayoutId id="2147483656" r:id="rId30"/>
    <p:sldLayoutId id="2147483657" r:id="rId31"/>
    <p:sldLayoutId id="2147483658" r:id="rId32"/>
    <p:sldLayoutId id="2147483659" r:id="rId33"/>
  </p:sldLayoutIdLst>
  <p:hf hdr="0" ftr="0" dt="0"/>
  <p:txStyles>
    <p:titleStyle>
      <a:lvl1pPr algn="l" defTabSz="914400" rtl="0" eaLnBrk="1" latinLnBrk="0" hangingPunct="1">
        <a:lnSpc>
          <a:spcPct val="90000"/>
        </a:lnSpc>
        <a:spcBef>
          <a:spcPct val="0"/>
        </a:spcBef>
        <a:buNone/>
        <a:defRPr sz="6000" b="0" i="0" u="none" kern="1200">
          <a:solidFill>
            <a:schemeClr val="tx1"/>
          </a:solidFill>
          <a:latin typeface="Roboto Slab Medium" pitchFamily="2" charset="0"/>
          <a:ea typeface="Roboto Slab Medium" pitchFamily="2" charset="0"/>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4000" kern="1200">
          <a:solidFill>
            <a:schemeClr val="tx1"/>
          </a:solidFill>
          <a:latin typeface="Roboto Medium" panose="02000000000000000000" pitchFamily="2" charset="0"/>
          <a:ea typeface="Roboto Medium" panose="02000000000000000000" pitchFamily="2" charset="0"/>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3600" b="0" i="0" u="none" kern="1200">
          <a:solidFill>
            <a:schemeClr val="tx1"/>
          </a:solidFill>
          <a:latin typeface="Roboto Medium" panose="02000000000000000000" pitchFamily="2" charset="0"/>
          <a:ea typeface="Roboto Medium" panose="02000000000000000000" pitchFamily="2" charset="0"/>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3200" kern="1200">
          <a:solidFill>
            <a:schemeClr val="tx1"/>
          </a:solidFill>
          <a:latin typeface="Roboto Medium" panose="02000000000000000000" pitchFamily="2" charset="0"/>
          <a:ea typeface="Roboto Medium" panose="02000000000000000000" pitchFamily="2" charset="0"/>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2800" kern="1200">
          <a:solidFill>
            <a:schemeClr val="tx1"/>
          </a:solidFill>
          <a:latin typeface="Roboto Medium" panose="02000000000000000000" pitchFamily="2" charset="0"/>
          <a:ea typeface="Roboto Medium" panose="02000000000000000000" pitchFamily="2" charset="0"/>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2800" kern="1200">
          <a:solidFill>
            <a:schemeClr val="tx1"/>
          </a:solidFill>
          <a:latin typeface="Roboto Medium" panose="02000000000000000000" pitchFamily="2" charset="0"/>
          <a:ea typeface="Roboto Medium"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1.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hyperlink" Target="mailto:statistics@presbyterian.ca" TargetMode="External"/><Relationship Id="rId2" Type="http://schemas.openxmlformats.org/officeDocument/2006/relationships/notesSlide" Target="../notesSlides/notesSlide12.xml"/><Relationship Id="rId1" Type="http://schemas.openxmlformats.org/officeDocument/2006/relationships/slideLayout" Target="../slideLayouts/slideLayout21.xml"/><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hyperlink" Target="mailto:statistics@presbyterian.ca" TargetMode="External"/><Relationship Id="rId2" Type="http://schemas.openxmlformats.org/officeDocument/2006/relationships/notesSlide" Target="../notesSlides/notesSlide14.xml"/><Relationship Id="rId1" Type="http://schemas.openxmlformats.org/officeDocument/2006/relationships/slideLayout" Target="../slideLayouts/slideLayout21.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22.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5.xml"/><Relationship Id="rId1" Type="http://schemas.openxmlformats.org/officeDocument/2006/relationships/slideLayout" Target="../slideLayouts/slideLayout29.xml"/><Relationship Id="rId4" Type="http://schemas.openxmlformats.org/officeDocument/2006/relationships/image" Target="../media/image30.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29.xml"/><Relationship Id="rId4" Type="http://schemas.openxmlformats.org/officeDocument/2006/relationships/image" Target="../media/image38.png"/></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6.xml"/><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8.xml"/><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9.xml"/><Relationship Id="rId1" Type="http://schemas.openxmlformats.org/officeDocument/2006/relationships/slideLayout" Target="../slideLayouts/slideLayout29.xml"/><Relationship Id="rId5" Type="http://schemas.openxmlformats.org/officeDocument/2006/relationships/image" Target="../media/image43.png"/><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0.xml"/><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1.xml"/><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2.xml"/><Relationship Id="rId1" Type="http://schemas.openxmlformats.org/officeDocument/2006/relationships/slideLayout" Target="../slideLayouts/slideLayout29.xml"/></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3.xml"/><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4.xml"/><Relationship Id="rId1" Type="http://schemas.openxmlformats.org/officeDocument/2006/relationships/slideLayout" Target="../slideLayouts/slideLayout29.xml"/></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5.xml"/><Relationship Id="rId1" Type="http://schemas.openxmlformats.org/officeDocument/2006/relationships/slideLayout" Target="../slideLayouts/slideLayout29.xml"/></Relationships>
</file>

<file path=ppt/slides/_rels/slide46.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6.xml"/><Relationship Id="rId1" Type="http://schemas.openxmlformats.org/officeDocument/2006/relationships/slideLayout" Target="../slideLayouts/slideLayout29.xml"/></Relationships>
</file>

<file path=ppt/slides/_rels/slide4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7.xml"/><Relationship Id="rId1" Type="http://schemas.openxmlformats.org/officeDocument/2006/relationships/slideLayout" Target="../slideLayouts/slideLayout29.xml"/></Relationships>
</file>

<file path=ppt/slides/_rels/slide4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8.xml"/><Relationship Id="rId1" Type="http://schemas.openxmlformats.org/officeDocument/2006/relationships/slideLayout" Target="../slideLayouts/slideLayout29.xml"/><Relationship Id="rId4" Type="http://schemas.openxmlformats.org/officeDocument/2006/relationships/image" Target="../media/image53.png"/></Relationships>
</file>

<file path=ppt/slides/_rels/slide4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9.xml"/><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0.xml"/><Relationship Id="rId1" Type="http://schemas.openxmlformats.org/officeDocument/2006/relationships/slideLayout" Target="../slideLayouts/slideLayout21.xml"/><Relationship Id="rId4" Type="http://schemas.openxmlformats.org/officeDocument/2006/relationships/hyperlink" Target="mailto:statistics@presbyterian.ca"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1.xml"/><Relationship Id="rId1" Type="http://schemas.openxmlformats.org/officeDocument/2006/relationships/slideLayout" Target="../slideLayouts/slideLayout9.xml"/><Relationship Id="rId4" Type="http://schemas.openxmlformats.org/officeDocument/2006/relationships/image" Target="../media/image30.jpeg"/></Relationships>
</file>

<file path=ppt/slides/_rels/slide52.xml.rels><?xml version="1.0" encoding="UTF-8" standalone="yes"?>
<Relationships xmlns="http://schemas.openxmlformats.org/package/2006/relationships"><Relationship Id="rId3" Type="http://schemas.openxmlformats.org/officeDocument/2006/relationships/oleObject" Target="../embeddings/Microsoft_Excel_97-2003_Worksheet.xls"/><Relationship Id="rId2" Type="http://schemas.openxmlformats.org/officeDocument/2006/relationships/notesSlide" Target="../notesSlides/notesSlide52.xml"/><Relationship Id="rId1" Type="http://schemas.openxmlformats.org/officeDocument/2006/relationships/slideLayout" Target="../slideLayouts/slideLayout29.xml"/><Relationship Id="rId4" Type="http://schemas.openxmlformats.org/officeDocument/2006/relationships/image" Target="../media/image56.emf"/></Relationships>
</file>

<file path=ppt/slides/_rels/slide53.xml.rels><?xml version="1.0" encoding="UTF-8" standalone="yes"?>
<Relationships xmlns="http://schemas.openxmlformats.org/package/2006/relationships"><Relationship Id="rId3" Type="http://schemas.openxmlformats.org/officeDocument/2006/relationships/oleObject" Target="../embeddings/Microsoft_Excel_97-2003_Worksheet1.xls"/><Relationship Id="rId2" Type="http://schemas.openxmlformats.org/officeDocument/2006/relationships/notesSlide" Target="../notesSlides/notesSlide53.xml"/><Relationship Id="rId1" Type="http://schemas.openxmlformats.org/officeDocument/2006/relationships/slideLayout" Target="../slideLayouts/slideLayout29.xml"/><Relationship Id="rId4" Type="http://schemas.openxmlformats.org/officeDocument/2006/relationships/image" Target="../media/image57.emf"/></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4.xml"/><Relationship Id="rId1" Type="http://schemas.openxmlformats.org/officeDocument/2006/relationships/slideLayout" Target="../slideLayouts/slideLayout26.xml"/></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5.xml"/><Relationship Id="rId1" Type="http://schemas.openxmlformats.org/officeDocument/2006/relationships/slideLayout" Target="../slideLayouts/slideLayout26.xml"/></Relationships>
</file>

<file path=ppt/slides/_rels/slide5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6.xml"/><Relationship Id="rId1" Type="http://schemas.openxmlformats.org/officeDocument/2006/relationships/slideLayout" Target="../slideLayouts/slideLayout26.xml"/><Relationship Id="rId5" Type="http://schemas.openxmlformats.org/officeDocument/2006/relationships/image" Target="../media/image2.png"/><Relationship Id="rId4" Type="http://schemas.openxmlformats.org/officeDocument/2006/relationships/image" Target="../media/image59.svg"/></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7.xml"/><Relationship Id="rId1" Type="http://schemas.openxmlformats.org/officeDocument/2006/relationships/slideLayout" Target="../slideLayouts/slideLayout25.xml"/></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8.xml"/><Relationship Id="rId1" Type="http://schemas.openxmlformats.org/officeDocument/2006/relationships/slideLayout" Target="../slideLayouts/slideLayout25.xml"/><Relationship Id="rId4" Type="http://schemas.openxmlformats.org/officeDocument/2006/relationships/image" Target="../media/image60.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272F654-7A3C-448F-A8D6-717A71E66EB8}"/>
              </a:ext>
            </a:extLst>
          </p:cNvPr>
          <p:cNvSpPr/>
          <p:nvPr/>
        </p:nvSpPr>
        <p:spPr>
          <a:xfrm>
            <a:off x="0" y="1867989"/>
            <a:ext cx="12192000" cy="3122022"/>
          </a:xfrm>
          <a:prstGeom prst="rect">
            <a:avLst/>
          </a:prstGeom>
          <a:solidFill>
            <a:srgbClr val="1E3C71"/>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latin typeface="Roboto" panose="02000000000000000000" pitchFamily="2" charset="0"/>
            </a:endParaRPr>
          </a:p>
        </p:txBody>
      </p:sp>
      <p:sp>
        <p:nvSpPr>
          <p:cNvPr id="8" name="Oval 7">
            <a:extLst>
              <a:ext uri="{FF2B5EF4-FFF2-40B4-BE49-F238E27FC236}">
                <a16:creationId xmlns:a16="http://schemas.microsoft.com/office/drawing/2014/main" id="{D336EC5B-5E34-4BFD-8B8E-FC970C4A646B}"/>
              </a:ext>
            </a:extLst>
          </p:cNvPr>
          <p:cNvSpPr/>
          <p:nvPr/>
        </p:nvSpPr>
        <p:spPr>
          <a:xfrm>
            <a:off x="2313602" y="853432"/>
            <a:ext cx="2160000" cy="2160000"/>
          </a:xfrm>
          <a:prstGeom prst="ellipse">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pic>
        <p:nvPicPr>
          <p:cNvPr id="7" name="Picture 6">
            <a:extLst>
              <a:ext uri="{FF2B5EF4-FFF2-40B4-BE49-F238E27FC236}">
                <a16:creationId xmlns:a16="http://schemas.microsoft.com/office/drawing/2014/main" id="{123F223D-A891-4527-B467-3F79BD62AC72}"/>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67963" y="1307664"/>
            <a:ext cx="1251278" cy="1251278"/>
          </a:xfrm>
          <a:prstGeom prst="rect">
            <a:avLst/>
          </a:prstGeom>
        </p:spPr>
      </p:pic>
      <p:sp>
        <p:nvSpPr>
          <p:cNvPr id="2" name="Title 1">
            <a:extLst>
              <a:ext uri="{FF2B5EF4-FFF2-40B4-BE49-F238E27FC236}">
                <a16:creationId xmlns:a16="http://schemas.microsoft.com/office/drawing/2014/main" id="{AC74FB41-287F-4F91-9A4A-667C1BF94BB5}"/>
              </a:ext>
            </a:extLst>
          </p:cNvPr>
          <p:cNvSpPr>
            <a:spLocks noGrp="1"/>
          </p:cNvSpPr>
          <p:nvPr>
            <p:ph type="title"/>
          </p:nvPr>
        </p:nvSpPr>
        <p:spPr>
          <a:xfrm>
            <a:off x="4297437" y="2558942"/>
            <a:ext cx="7750648" cy="2160000"/>
          </a:xfrm>
        </p:spPr>
        <p:txBody>
          <a:bodyPr>
            <a:noAutofit/>
          </a:bodyPr>
          <a:lstStyle/>
          <a:p>
            <a:r>
              <a:rPr lang="en-US" sz="4400" dirty="0">
                <a:solidFill>
                  <a:schemeClr val="bg1"/>
                </a:solidFill>
              </a:rPr>
              <a:t>PCC Statistical &amp; Financial Report</a:t>
            </a:r>
            <a:endParaRPr lang="en-US" sz="2800" dirty="0">
              <a:solidFill>
                <a:schemeClr val="bg1"/>
              </a:solidFill>
            </a:endParaRPr>
          </a:p>
        </p:txBody>
      </p:sp>
      <p:sp>
        <p:nvSpPr>
          <p:cNvPr id="6" name="TextBox 5">
            <a:extLst>
              <a:ext uri="{FF2B5EF4-FFF2-40B4-BE49-F238E27FC236}">
                <a16:creationId xmlns:a16="http://schemas.microsoft.com/office/drawing/2014/main" id="{10FA96AF-0E53-40CF-B0E1-444B01B3458B}"/>
              </a:ext>
            </a:extLst>
          </p:cNvPr>
          <p:cNvSpPr txBox="1"/>
          <p:nvPr/>
        </p:nvSpPr>
        <p:spPr>
          <a:xfrm>
            <a:off x="4411973" y="5419354"/>
            <a:ext cx="7521575" cy="523220"/>
          </a:xfrm>
          <a:prstGeom prst="rect">
            <a:avLst/>
          </a:prstGeom>
          <a:noFill/>
        </p:spPr>
        <p:txBody>
          <a:bodyPr wrap="square" rtlCol="0">
            <a:spAutoFit/>
          </a:bodyPr>
          <a:lstStyle/>
          <a:p>
            <a:r>
              <a:rPr lang="en-US" sz="2800" dirty="0">
                <a:latin typeface="Roboto Medium" panose="02000000000000000000" pitchFamily="2" charset="0"/>
                <a:ea typeface="Roboto Medium" panose="02000000000000000000" pitchFamily="2" charset="0"/>
              </a:rPr>
              <a:t>March 18, 2024</a:t>
            </a:r>
          </a:p>
        </p:txBody>
      </p:sp>
      <p:sp>
        <p:nvSpPr>
          <p:cNvPr id="3" name="Slide Number Placeholder 2">
            <a:extLst>
              <a:ext uri="{FF2B5EF4-FFF2-40B4-BE49-F238E27FC236}">
                <a16:creationId xmlns:a16="http://schemas.microsoft.com/office/drawing/2014/main" id="{E51F8543-8076-4342-9C13-1C488E357FDC}"/>
              </a:ext>
            </a:extLst>
          </p:cNvPr>
          <p:cNvSpPr>
            <a:spLocks noGrp="1"/>
          </p:cNvSpPr>
          <p:nvPr>
            <p:ph type="sldNum" sz="quarter" idx="12"/>
          </p:nvPr>
        </p:nvSpPr>
        <p:spPr>
          <a:xfrm>
            <a:off x="8585200" y="6381750"/>
            <a:ext cx="2743200" cy="365125"/>
          </a:xfrm>
        </p:spPr>
        <p:txBody>
          <a:bodyPr/>
          <a:lstStyle/>
          <a:p>
            <a:fld id="{E0E11A1D-E09C-48F7-8F4C-D8113979A85E}" type="slidenum">
              <a:rPr lang="en-US" smtClean="0"/>
              <a:t>201</a:t>
            </a:fld>
            <a:endParaRPr lang="en-US" dirty="0"/>
          </a:p>
        </p:txBody>
      </p:sp>
    </p:spTree>
    <p:extLst>
      <p:ext uri="{BB962C8B-B14F-4D97-AF65-F5344CB8AC3E}">
        <p14:creationId xmlns:p14="http://schemas.microsoft.com/office/powerpoint/2010/main" val="1515496381"/>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0284E728-5BFF-5F47-BEEE-10DDABA1D528}"/>
              </a:ext>
            </a:extLst>
          </p:cNvPr>
          <p:cNvSpPr>
            <a:spLocks noGrp="1"/>
          </p:cNvSpPr>
          <p:nvPr>
            <p:ph type="sldNum" sz="quarter" idx="12"/>
          </p:nvPr>
        </p:nvSpPr>
        <p:spPr/>
        <p:txBody>
          <a:bodyPr/>
          <a:lstStyle/>
          <a:p>
            <a:fld id="{E0E11A1D-E09C-48F7-8F4C-D8113979A85E}" type="slidenum">
              <a:rPr lang="en-US" smtClean="0"/>
              <a:t>210</a:t>
            </a:fld>
            <a:endParaRPr lang="en-US"/>
          </a:p>
        </p:txBody>
      </p:sp>
      <p:sp>
        <p:nvSpPr>
          <p:cNvPr id="16" name="Content Placeholder 4">
            <a:extLst>
              <a:ext uri="{FF2B5EF4-FFF2-40B4-BE49-F238E27FC236}">
                <a16:creationId xmlns:a16="http://schemas.microsoft.com/office/drawing/2014/main" id="{BA109C9B-08BD-4605-8D4E-2734EE571758}"/>
              </a:ext>
            </a:extLst>
          </p:cNvPr>
          <p:cNvSpPr txBox="1">
            <a:spLocks/>
          </p:cNvSpPr>
          <p:nvPr/>
        </p:nvSpPr>
        <p:spPr>
          <a:xfrm>
            <a:off x="8653024" y="2512213"/>
            <a:ext cx="3333726" cy="2412609"/>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4000" kern="1200">
                <a:solidFill>
                  <a:schemeClr val="tx1"/>
                </a:solidFill>
                <a:latin typeface="Roboto Medium" panose="02000000000000000000" pitchFamily="2" charset="0"/>
                <a:ea typeface="Roboto Medium" panose="02000000000000000000" pitchFamily="2" charset="0"/>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3600" b="0" i="0" u="none" kern="1200">
                <a:solidFill>
                  <a:schemeClr val="tx1"/>
                </a:solidFill>
                <a:latin typeface="Roboto Medium" panose="02000000000000000000" pitchFamily="2" charset="0"/>
                <a:ea typeface="Roboto Medium" panose="02000000000000000000" pitchFamily="2" charset="0"/>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3200" kern="1200">
                <a:solidFill>
                  <a:schemeClr val="tx1"/>
                </a:solidFill>
                <a:latin typeface="Roboto Medium" panose="02000000000000000000" pitchFamily="2" charset="0"/>
                <a:ea typeface="Roboto Medium" panose="02000000000000000000" pitchFamily="2" charset="0"/>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2800" kern="1200">
                <a:solidFill>
                  <a:schemeClr val="tx1"/>
                </a:solidFill>
                <a:latin typeface="Roboto Medium" panose="02000000000000000000" pitchFamily="2" charset="0"/>
                <a:ea typeface="Roboto Medium" panose="02000000000000000000" pitchFamily="2" charset="0"/>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2800" kern="1200">
                <a:solidFill>
                  <a:schemeClr val="tx1"/>
                </a:solidFill>
                <a:latin typeface="Roboto Medium" panose="02000000000000000000" pitchFamily="2" charset="0"/>
                <a:ea typeface="Roboto Medium"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400"/>
              </a:spcBef>
              <a:buNone/>
            </a:pPr>
            <a:r>
              <a:rPr lang="en-CA" sz="2000" dirty="0">
                <a:latin typeface="Roboto" panose="02000000000000000000" pitchFamily="2" charset="0"/>
                <a:ea typeface="Roboto" panose="02000000000000000000" pitchFamily="2" charset="0"/>
                <a:cs typeface="Roboto" panose="02000000000000000000" pitchFamily="2" charset="0"/>
              </a:rPr>
              <a:t>Word Document so you can add your numbers.  If you have problems with it, ask us for a pdf. </a:t>
            </a:r>
          </a:p>
          <a:p>
            <a:pPr marL="0" indent="0">
              <a:lnSpc>
                <a:spcPct val="120000"/>
              </a:lnSpc>
              <a:spcBef>
                <a:spcPts val="400"/>
              </a:spcBef>
              <a:buNone/>
            </a:pPr>
            <a:r>
              <a:rPr lang="en-CA" sz="2000" dirty="0">
                <a:latin typeface="Roboto" panose="02000000000000000000" pitchFamily="2" charset="0"/>
                <a:ea typeface="Roboto" panose="02000000000000000000" pitchFamily="2" charset="0"/>
                <a:cs typeface="Roboto" panose="02000000000000000000" pitchFamily="2" charset="0"/>
              </a:rPr>
              <a:t>Updated every year. </a:t>
            </a:r>
          </a:p>
        </p:txBody>
      </p:sp>
      <p:sp>
        <p:nvSpPr>
          <p:cNvPr id="17" name="Rectangle 1">
            <a:extLst>
              <a:ext uri="{FF2B5EF4-FFF2-40B4-BE49-F238E27FC236}">
                <a16:creationId xmlns:a16="http://schemas.microsoft.com/office/drawing/2014/main" id="{490F4252-1160-A94D-B33F-9F796C9A6E26}"/>
              </a:ext>
            </a:extLst>
          </p:cNvPr>
          <p:cNvSpPr/>
          <p:nvPr/>
        </p:nvSpPr>
        <p:spPr>
          <a:xfrm rot="5400000">
            <a:off x="11011541" y="-96722"/>
            <a:ext cx="1118725" cy="1296785"/>
          </a:xfrm>
          <a:custGeom>
            <a:avLst/>
            <a:gdLst>
              <a:gd name="connsiteX0" fmla="*/ 0 w 1230284"/>
              <a:gd name="connsiteY0" fmla="*/ 0 h 1296785"/>
              <a:gd name="connsiteX1" fmla="*/ 1230284 w 1230284"/>
              <a:gd name="connsiteY1" fmla="*/ 0 h 1296785"/>
              <a:gd name="connsiteX2" fmla="*/ 1230284 w 1230284"/>
              <a:gd name="connsiteY2" fmla="*/ 1296785 h 1296785"/>
              <a:gd name="connsiteX3" fmla="*/ 0 w 1230284"/>
              <a:gd name="connsiteY3" fmla="*/ 1296785 h 1296785"/>
              <a:gd name="connsiteX4" fmla="*/ 0 w 1230284"/>
              <a:gd name="connsiteY4" fmla="*/ 0 h 1296785"/>
              <a:gd name="connsiteX0" fmla="*/ 0 w 1230284"/>
              <a:gd name="connsiteY0" fmla="*/ 0 h 1296785"/>
              <a:gd name="connsiteX1" fmla="*/ 1230284 w 1230284"/>
              <a:gd name="connsiteY1" fmla="*/ 0 h 1296785"/>
              <a:gd name="connsiteX2" fmla="*/ 648393 w 1230284"/>
              <a:gd name="connsiteY2" fmla="*/ 648392 h 1296785"/>
              <a:gd name="connsiteX3" fmla="*/ 0 w 1230284"/>
              <a:gd name="connsiteY3" fmla="*/ 1296785 h 1296785"/>
              <a:gd name="connsiteX4" fmla="*/ 0 w 1230284"/>
              <a:gd name="connsiteY4" fmla="*/ 0 h 1296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284" h="1296785">
                <a:moveTo>
                  <a:pt x="0" y="0"/>
                </a:moveTo>
                <a:lnTo>
                  <a:pt x="1230284" y="0"/>
                </a:lnTo>
                <a:lnTo>
                  <a:pt x="648393" y="648392"/>
                </a:lnTo>
                <a:lnTo>
                  <a:pt x="0" y="1296785"/>
                </a:lnTo>
                <a:lnTo>
                  <a:pt x="0" y="0"/>
                </a:lnTo>
                <a:close/>
              </a:path>
            </a:pathLst>
          </a:custGeom>
          <a:solidFill>
            <a:srgbClr val="1E3C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2E20DF1-6563-4483-1EBE-5BC1189A63CD}"/>
              </a:ext>
            </a:extLst>
          </p:cNvPr>
          <p:cNvPicPr>
            <a:picLocks noChangeAspect="1"/>
          </p:cNvPicPr>
          <p:nvPr/>
        </p:nvPicPr>
        <p:blipFill rotWithShape="1">
          <a:blip r:embed="rId3"/>
          <a:srcRect l="25934" t="21045" r="24006" b="7470"/>
          <a:stretch/>
        </p:blipFill>
        <p:spPr>
          <a:xfrm>
            <a:off x="432220" y="390115"/>
            <a:ext cx="7896532" cy="6342881"/>
          </a:xfrm>
          <a:prstGeom prst="rect">
            <a:avLst/>
          </a:prstGeom>
        </p:spPr>
      </p:pic>
    </p:spTree>
    <p:extLst>
      <p:ext uri="{BB962C8B-B14F-4D97-AF65-F5344CB8AC3E}">
        <p14:creationId xmlns:p14="http://schemas.microsoft.com/office/powerpoint/2010/main" val="1352639436"/>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9EB"/>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6437B0E8-6FD4-AE41-A417-05F492EB95E5}"/>
              </a:ext>
            </a:extLst>
          </p:cNvPr>
          <p:cNvSpPr/>
          <p:nvPr/>
        </p:nvSpPr>
        <p:spPr>
          <a:xfrm>
            <a:off x="6581464" y="-7566"/>
            <a:ext cx="5637832" cy="1849424"/>
          </a:xfrm>
          <a:prstGeom prst="rect">
            <a:avLst/>
          </a:prstGeom>
          <a:solidFill>
            <a:srgbClr val="1E3C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F48D43-4DD1-D148-9181-94DAEC5B7FC4}"/>
              </a:ext>
            </a:extLst>
          </p:cNvPr>
          <p:cNvSpPr>
            <a:spLocks noGrp="1"/>
          </p:cNvSpPr>
          <p:nvPr>
            <p:ph type="title"/>
          </p:nvPr>
        </p:nvSpPr>
        <p:spPr>
          <a:xfrm>
            <a:off x="6970695" y="522623"/>
            <a:ext cx="4702628" cy="1325563"/>
          </a:xfrm>
        </p:spPr>
        <p:txBody>
          <a:bodyPr/>
          <a:lstStyle/>
          <a:p>
            <a:r>
              <a:rPr lang="en-US" sz="4000" dirty="0">
                <a:solidFill>
                  <a:schemeClr val="bg1"/>
                </a:solidFill>
              </a:rPr>
              <a:t>Submitting Electronically</a:t>
            </a:r>
          </a:p>
        </p:txBody>
      </p:sp>
      <p:sp>
        <p:nvSpPr>
          <p:cNvPr id="3" name="Content Placeholder 2">
            <a:extLst>
              <a:ext uri="{FF2B5EF4-FFF2-40B4-BE49-F238E27FC236}">
                <a16:creationId xmlns:a16="http://schemas.microsoft.com/office/drawing/2014/main" id="{3031DCF8-90E1-AA45-8F79-3C146BA04A05}"/>
              </a:ext>
            </a:extLst>
          </p:cNvPr>
          <p:cNvSpPr>
            <a:spLocks noGrp="1"/>
          </p:cNvSpPr>
          <p:nvPr>
            <p:ph idx="1"/>
          </p:nvPr>
        </p:nvSpPr>
        <p:spPr>
          <a:xfrm>
            <a:off x="6970695" y="2131403"/>
            <a:ext cx="4987259" cy="5595742"/>
          </a:xfrm>
        </p:spPr>
        <p:txBody>
          <a:bodyPr>
            <a:normAutofit/>
          </a:bodyPr>
          <a:lstStyle/>
          <a:p>
            <a:pPr>
              <a:lnSpc>
                <a:spcPct val="120000"/>
              </a:lnSpc>
              <a:spcBef>
                <a:spcPts val="400"/>
              </a:spcBef>
            </a:pPr>
            <a:r>
              <a:rPr lang="en-CA" dirty="0">
                <a:latin typeface="Roboto" panose="02000000000000000000" pitchFamily="2" charset="0"/>
                <a:ea typeface="Roboto" panose="02000000000000000000" pitchFamily="2" charset="0"/>
                <a:cs typeface="Roboto" panose="02000000000000000000" pitchFamily="2" charset="0"/>
              </a:rPr>
              <a:t>Lowers cost of entering data</a:t>
            </a:r>
          </a:p>
          <a:p>
            <a:pPr>
              <a:lnSpc>
                <a:spcPct val="120000"/>
              </a:lnSpc>
              <a:spcBef>
                <a:spcPts val="400"/>
              </a:spcBef>
            </a:pPr>
            <a:r>
              <a:rPr lang="en-CA" dirty="0">
                <a:latin typeface="Roboto" panose="02000000000000000000" pitchFamily="2" charset="0"/>
                <a:ea typeface="Roboto" panose="02000000000000000000" pitchFamily="2" charset="0"/>
                <a:cs typeface="Roboto" panose="02000000000000000000" pitchFamily="2" charset="0"/>
              </a:rPr>
              <a:t>Enter email 2x – needs to be same</a:t>
            </a:r>
          </a:p>
          <a:p>
            <a:pPr>
              <a:lnSpc>
                <a:spcPct val="120000"/>
              </a:lnSpc>
              <a:spcBef>
                <a:spcPts val="400"/>
              </a:spcBef>
            </a:pPr>
            <a:r>
              <a:rPr lang="en-CA" dirty="0">
                <a:latin typeface="Roboto" panose="02000000000000000000" pitchFamily="2" charset="0"/>
                <a:ea typeface="Roboto" panose="02000000000000000000" pitchFamily="2" charset="0"/>
                <a:cs typeface="Roboto" panose="02000000000000000000" pitchFamily="2" charset="0"/>
              </a:rPr>
              <a:t>Save/Next Buttons</a:t>
            </a:r>
          </a:p>
        </p:txBody>
      </p:sp>
      <p:sp>
        <p:nvSpPr>
          <p:cNvPr id="14" name="Slide Number Placeholder 13">
            <a:extLst>
              <a:ext uri="{FF2B5EF4-FFF2-40B4-BE49-F238E27FC236}">
                <a16:creationId xmlns:a16="http://schemas.microsoft.com/office/drawing/2014/main" id="{BA8350A3-F9C1-034E-B744-46DFD19A037C}"/>
              </a:ext>
            </a:extLst>
          </p:cNvPr>
          <p:cNvSpPr>
            <a:spLocks noGrp="1"/>
          </p:cNvSpPr>
          <p:nvPr>
            <p:ph type="sldNum" sz="quarter" idx="12"/>
          </p:nvPr>
        </p:nvSpPr>
        <p:spPr/>
        <p:txBody>
          <a:bodyPr/>
          <a:lstStyle/>
          <a:p>
            <a:fld id="{E0E11A1D-E09C-48F7-8F4C-D8113979A85E}" type="slidenum">
              <a:rPr lang="en-US" smtClean="0"/>
              <a:t>211</a:t>
            </a:fld>
            <a:endParaRPr lang="en-US"/>
          </a:p>
        </p:txBody>
      </p:sp>
      <p:sp>
        <p:nvSpPr>
          <p:cNvPr id="26" name="Rectangle 1">
            <a:extLst>
              <a:ext uri="{FF2B5EF4-FFF2-40B4-BE49-F238E27FC236}">
                <a16:creationId xmlns:a16="http://schemas.microsoft.com/office/drawing/2014/main" id="{26054274-8DE9-F94A-B074-5672605BD6C4}"/>
              </a:ext>
            </a:extLst>
          </p:cNvPr>
          <p:cNvSpPr/>
          <p:nvPr/>
        </p:nvSpPr>
        <p:spPr>
          <a:xfrm rot="5400000">
            <a:off x="11011541" y="-96722"/>
            <a:ext cx="1118725" cy="1296785"/>
          </a:xfrm>
          <a:custGeom>
            <a:avLst/>
            <a:gdLst>
              <a:gd name="connsiteX0" fmla="*/ 0 w 1230284"/>
              <a:gd name="connsiteY0" fmla="*/ 0 h 1296785"/>
              <a:gd name="connsiteX1" fmla="*/ 1230284 w 1230284"/>
              <a:gd name="connsiteY1" fmla="*/ 0 h 1296785"/>
              <a:gd name="connsiteX2" fmla="*/ 1230284 w 1230284"/>
              <a:gd name="connsiteY2" fmla="*/ 1296785 h 1296785"/>
              <a:gd name="connsiteX3" fmla="*/ 0 w 1230284"/>
              <a:gd name="connsiteY3" fmla="*/ 1296785 h 1296785"/>
              <a:gd name="connsiteX4" fmla="*/ 0 w 1230284"/>
              <a:gd name="connsiteY4" fmla="*/ 0 h 1296785"/>
              <a:gd name="connsiteX0" fmla="*/ 0 w 1230284"/>
              <a:gd name="connsiteY0" fmla="*/ 0 h 1296785"/>
              <a:gd name="connsiteX1" fmla="*/ 1230284 w 1230284"/>
              <a:gd name="connsiteY1" fmla="*/ 0 h 1296785"/>
              <a:gd name="connsiteX2" fmla="*/ 648393 w 1230284"/>
              <a:gd name="connsiteY2" fmla="*/ 648392 h 1296785"/>
              <a:gd name="connsiteX3" fmla="*/ 0 w 1230284"/>
              <a:gd name="connsiteY3" fmla="*/ 1296785 h 1296785"/>
              <a:gd name="connsiteX4" fmla="*/ 0 w 1230284"/>
              <a:gd name="connsiteY4" fmla="*/ 0 h 1296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284" h="1296785">
                <a:moveTo>
                  <a:pt x="0" y="0"/>
                </a:moveTo>
                <a:lnTo>
                  <a:pt x="1230284" y="0"/>
                </a:lnTo>
                <a:lnTo>
                  <a:pt x="648393" y="648392"/>
                </a:lnTo>
                <a:lnTo>
                  <a:pt x="0" y="1296785"/>
                </a:lnTo>
                <a:lnTo>
                  <a:pt x="0" y="0"/>
                </a:lnTo>
                <a:close/>
              </a:path>
            </a:pathLst>
          </a:custGeom>
          <a:solidFill>
            <a:srgbClr val="6D8A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AD6851F-38F0-5117-8C61-FAD3BD78DA9F}"/>
              </a:ext>
            </a:extLst>
          </p:cNvPr>
          <p:cNvPicPr>
            <a:picLocks noChangeAspect="1"/>
          </p:cNvPicPr>
          <p:nvPr/>
        </p:nvPicPr>
        <p:blipFill rotWithShape="1">
          <a:blip r:embed="rId3"/>
          <a:srcRect l="8611" t="5487" r="22650" b="4742"/>
          <a:stretch/>
        </p:blipFill>
        <p:spPr>
          <a:xfrm>
            <a:off x="518677" y="159135"/>
            <a:ext cx="4879370" cy="3584401"/>
          </a:xfrm>
          <a:prstGeom prst="rect">
            <a:avLst/>
          </a:prstGeom>
        </p:spPr>
      </p:pic>
      <p:pic>
        <p:nvPicPr>
          <p:cNvPr id="7" name="Picture 6">
            <a:extLst>
              <a:ext uri="{FF2B5EF4-FFF2-40B4-BE49-F238E27FC236}">
                <a16:creationId xmlns:a16="http://schemas.microsoft.com/office/drawing/2014/main" id="{30BF5D6E-1C6B-653D-4559-42BE3C35A3B1}"/>
              </a:ext>
            </a:extLst>
          </p:cNvPr>
          <p:cNvPicPr>
            <a:picLocks noChangeAspect="1"/>
          </p:cNvPicPr>
          <p:nvPr/>
        </p:nvPicPr>
        <p:blipFill rotWithShape="1">
          <a:blip r:embed="rId4"/>
          <a:srcRect l="24488" t="11487" r="25994" b="5339"/>
          <a:stretch/>
        </p:blipFill>
        <p:spPr>
          <a:xfrm>
            <a:off x="1569848" y="3137074"/>
            <a:ext cx="3793774" cy="3584401"/>
          </a:xfrm>
          <a:prstGeom prst="rect">
            <a:avLst/>
          </a:prstGeom>
        </p:spPr>
      </p:pic>
    </p:spTree>
    <p:extLst>
      <p:ext uri="{BB962C8B-B14F-4D97-AF65-F5344CB8AC3E}">
        <p14:creationId xmlns:p14="http://schemas.microsoft.com/office/powerpoint/2010/main" val="3924179871"/>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9EB"/>
        </a:solidFill>
        <a:effectLst/>
      </p:bgPr>
    </p:bg>
    <p:spTree>
      <p:nvGrpSpPr>
        <p:cNvPr id="1" name=""/>
        <p:cNvGrpSpPr/>
        <p:nvPr/>
      </p:nvGrpSpPr>
      <p:grpSpPr>
        <a:xfrm>
          <a:off x="0" y="0"/>
          <a:ext cx="0" cy="0"/>
          <a:chOff x="0" y="0"/>
          <a:chExt cx="0" cy="0"/>
        </a:xfrm>
      </p:grpSpPr>
      <p:grpSp>
        <p:nvGrpSpPr>
          <p:cNvPr id="5" name="header background">
            <a:extLst>
              <a:ext uri="{FF2B5EF4-FFF2-40B4-BE49-F238E27FC236}">
                <a16:creationId xmlns:a16="http://schemas.microsoft.com/office/drawing/2014/main" id="{59D361A1-2B63-3D43-950D-FF3FF18F30FB}"/>
              </a:ext>
            </a:extLst>
          </p:cNvPr>
          <p:cNvGrpSpPr/>
          <p:nvPr/>
        </p:nvGrpSpPr>
        <p:grpSpPr>
          <a:xfrm>
            <a:off x="6581464" y="-17617"/>
            <a:ext cx="5637832" cy="2328808"/>
            <a:chOff x="6421957" y="170372"/>
            <a:chExt cx="5637832" cy="2328808"/>
          </a:xfrm>
        </p:grpSpPr>
        <p:sp>
          <p:nvSpPr>
            <p:cNvPr id="27" name="Rectangle 26">
              <a:extLst>
                <a:ext uri="{FF2B5EF4-FFF2-40B4-BE49-F238E27FC236}">
                  <a16:creationId xmlns:a16="http://schemas.microsoft.com/office/drawing/2014/main" id="{1500E7E1-F3A1-BE42-B619-795E44FC3A4A}"/>
                </a:ext>
              </a:extLst>
            </p:cNvPr>
            <p:cNvSpPr/>
            <p:nvPr/>
          </p:nvSpPr>
          <p:spPr>
            <a:xfrm>
              <a:off x="6421957" y="170498"/>
              <a:ext cx="5637832" cy="2328682"/>
            </a:xfrm>
            <a:prstGeom prst="rect">
              <a:avLst/>
            </a:prstGeom>
            <a:solidFill>
              <a:srgbClr val="1E3C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1">
              <a:extLst>
                <a:ext uri="{FF2B5EF4-FFF2-40B4-BE49-F238E27FC236}">
                  <a16:creationId xmlns:a16="http://schemas.microsoft.com/office/drawing/2014/main" id="{A0570BC7-DFBB-9F47-868D-DA10C7D51A65}"/>
                </a:ext>
              </a:extLst>
            </p:cNvPr>
            <p:cNvSpPr/>
            <p:nvPr/>
          </p:nvSpPr>
          <p:spPr>
            <a:xfrm rot="5400000">
              <a:off x="10852034" y="81342"/>
              <a:ext cx="1118725" cy="1296785"/>
            </a:xfrm>
            <a:custGeom>
              <a:avLst/>
              <a:gdLst>
                <a:gd name="connsiteX0" fmla="*/ 0 w 1230284"/>
                <a:gd name="connsiteY0" fmla="*/ 0 h 1296785"/>
                <a:gd name="connsiteX1" fmla="*/ 1230284 w 1230284"/>
                <a:gd name="connsiteY1" fmla="*/ 0 h 1296785"/>
                <a:gd name="connsiteX2" fmla="*/ 1230284 w 1230284"/>
                <a:gd name="connsiteY2" fmla="*/ 1296785 h 1296785"/>
                <a:gd name="connsiteX3" fmla="*/ 0 w 1230284"/>
                <a:gd name="connsiteY3" fmla="*/ 1296785 h 1296785"/>
                <a:gd name="connsiteX4" fmla="*/ 0 w 1230284"/>
                <a:gd name="connsiteY4" fmla="*/ 0 h 1296785"/>
                <a:gd name="connsiteX0" fmla="*/ 0 w 1230284"/>
                <a:gd name="connsiteY0" fmla="*/ 0 h 1296785"/>
                <a:gd name="connsiteX1" fmla="*/ 1230284 w 1230284"/>
                <a:gd name="connsiteY1" fmla="*/ 0 h 1296785"/>
                <a:gd name="connsiteX2" fmla="*/ 648393 w 1230284"/>
                <a:gd name="connsiteY2" fmla="*/ 648392 h 1296785"/>
                <a:gd name="connsiteX3" fmla="*/ 0 w 1230284"/>
                <a:gd name="connsiteY3" fmla="*/ 1296785 h 1296785"/>
                <a:gd name="connsiteX4" fmla="*/ 0 w 1230284"/>
                <a:gd name="connsiteY4" fmla="*/ 0 h 1296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284" h="1296785">
                  <a:moveTo>
                    <a:pt x="0" y="0"/>
                  </a:moveTo>
                  <a:lnTo>
                    <a:pt x="1230284" y="0"/>
                  </a:lnTo>
                  <a:lnTo>
                    <a:pt x="648393" y="648392"/>
                  </a:lnTo>
                  <a:lnTo>
                    <a:pt x="0" y="1296785"/>
                  </a:lnTo>
                  <a:lnTo>
                    <a:pt x="0" y="0"/>
                  </a:lnTo>
                  <a:close/>
                </a:path>
              </a:pathLst>
            </a:custGeom>
            <a:solidFill>
              <a:srgbClr val="6D8A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16F48D43-4DD1-D148-9181-94DAEC5B7FC4}"/>
              </a:ext>
            </a:extLst>
          </p:cNvPr>
          <p:cNvSpPr>
            <a:spLocks noGrp="1"/>
          </p:cNvSpPr>
          <p:nvPr>
            <p:ph type="title"/>
          </p:nvPr>
        </p:nvSpPr>
        <p:spPr>
          <a:xfrm>
            <a:off x="7281961" y="653656"/>
            <a:ext cx="4702628" cy="1512377"/>
          </a:xfrm>
        </p:spPr>
        <p:txBody>
          <a:bodyPr/>
          <a:lstStyle/>
          <a:p>
            <a:r>
              <a:rPr lang="en-US" sz="4000" dirty="0">
                <a:solidFill>
                  <a:schemeClr val="bg1"/>
                </a:solidFill>
              </a:rPr>
              <a:t>Saving work</a:t>
            </a:r>
          </a:p>
        </p:txBody>
      </p:sp>
      <p:sp>
        <p:nvSpPr>
          <p:cNvPr id="3" name="Content Placeholder 2">
            <a:extLst>
              <a:ext uri="{FF2B5EF4-FFF2-40B4-BE49-F238E27FC236}">
                <a16:creationId xmlns:a16="http://schemas.microsoft.com/office/drawing/2014/main" id="{3031DCF8-90E1-AA45-8F79-3C146BA04A05}"/>
              </a:ext>
            </a:extLst>
          </p:cNvPr>
          <p:cNvSpPr>
            <a:spLocks noGrp="1"/>
          </p:cNvSpPr>
          <p:nvPr>
            <p:ph idx="1"/>
          </p:nvPr>
        </p:nvSpPr>
        <p:spPr>
          <a:xfrm>
            <a:off x="6626413" y="2311191"/>
            <a:ext cx="5236708" cy="4502674"/>
          </a:xfrm>
        </p:spPr>
        <p:txBody>
          <a:bodyPr>
            <a:normAutofit/>
          </a:bodyPr>
          <a:lstStyle/>
          <a:p>
            <a:pPr marL="0" indent="0" algn="ctr">
              <a:spcBef>
                <a:spcPts val="400"/>
              </a:spcBef>
              <a:buNone/>
            </a:pPr>
            <a:endParaRPr lang="en-CA" sz="3600" dirty="0">
              <a:latin typeface="Roboto" panose="02000000000000000000" pitchFamily="2" charset="0"/>
              <a:ea typeface="Roboto" panose="02000000000000000000" pitchFamily="2" charset="0"/>
              <a:cs typeface="Roboto" panose="02000000000000000000" pitchFamily="2" charset="0"/>
            </a:endParaRPr>
          </a:p>
          <a:p>
            <a:pPr lvl="1">
              <a:spcBef>
                <a:spcPts val="400"/>
              </a:spcBef>
            </a:pPr>
            <a:r>
              <a:rPr lang="en-CA" sz="2800" dirty="0">
                <a:latin typeface="Roboto" panose="02000000000000000000" pitchFamily="2" charset="0"/>
                <a:ea typeface="Roboto" panose="02000000000000000000" pitchFamily="2" charset="0"/>
                <a:cs typeface="Roboto" panose="02000000000000000000" pitchFamily="2" charset="0"/>
              </a:rPr>
              <a:t>Use “Skip Create an Account” to fill in the form later</a:t>
            </a:r>
          </a:p>
          <a:p>
            <a:pPr lvl="1">
              <a:spcBef>
                <a:spcPts val="400"/>
              </a:spcBef>
            </a:pPr>
            <a:r>
              <a:rPr lang="en-CA" sz="2800" dirty="0">
                <a:latin typeface="Roboto" panose="02000000000000000000" pitchFamily="2" charset="0"/>
                <a:ea typeface="Roboto" panose="02000000000000000000" pitchFamily="2" charset="0"/>
                <a:cs typeface="Roboto" panose="02000000000000000000" pitchFamily="2" charset="0"/>
              </a:rPr>
              <a:t>Share link with collaborator</a:t>
            </a:r>
          </a:p>
          <a:p>
            <a:pPr lvl="1">
              <a:spcBef>
                <a:spcPts val="400"/>
              </a:spcBef>
            </a:pPr>
            <a:r>
              <a:rPr lang="en-CA" sz="2800" dirty="0">
                <a:latin typeface="Roboto" panose="02000000000000000000" pitchFamily="2" charset="0"/>
                <a:ea typeface="Roboto" panose="02000000000000000000" pitchFamily="2" charset="0"/>
                <a:cs typeface="Roboto" panose="02000000000000000000" pitchFamily="2" charset="0"/>
              </a:rPr>
              <a:t>Send questions to </a:t>
            </a:r>
            <a:r>
              <a:rPr lang="en-CA" sz="2800" dirty="0">
                <a:latin typeface="Roboto" panose="02000000000000000000" pitchFamily="2" charset="0"/>
                <a:ea typeface="Roboto" panose="02000000000000000000" pitchFamily="2" charset="0"/>
                <a:cs typeface="Roboto" panose="02000000000000000000" pitchFamily="2" charset="0"/>
                <a:hlinkClick r:id="rId3"/>
              </a:rPr>
              <a:t>statistics@presbyterian.ca</a:t>
            </a:r>
            <a:r>
              <a:rPr lang="en-CA" sz="2800" dirty="0">
                <a:latin typeface="Roboto" panose="02000000000000000000" pitchFamily="2" charset="0"/>
                <a:ea typeface="Roboto" panose="02000000000000000000" pitchFamily="2" charset="0"/>
                <a:cs typeface="Roboto" panose="02000000000000000000" pitchFamily="2" charset="0"/>
              </a:rPr>
              <a:t> </a:t>
            </a:r>
          </a:p>
        </p:txBody>
      </p:sp>
      <p:pic>
        <p:nvPicPr>
          <p:cNvPr id="7" name="Picture 6" descr="A screenshot of a sign up form&#10;&#10;Description automatically generated">
            <a:extLst>
              <a:ext uri="{FF2B5EF4-FFF2-40B4-BE49-F238E27FC236}">
                <a16:creationId xmlns:a16="http://schemas.microsoft.com/office/drawing/2014/main" id="{17CFF522-BC52-F27C-A3C1-5E941B96E9E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8966" y="322970"/>
            <a:ext cx="3959101" cy="3686125"/>
          </a:xfrm>
          <a:prstGeom prst="rect">
            <a:avLst/>
          </a:prstGeom>
          <a:noFill/>
          <a:ln>
            <a:noFill/>
          </a:ln>
        </p:spPr>
      </p:pic>
      <p:sp>
        <p:nvSpPr>
          <p:cNvPr id="6" name="Left Arrow 5">
            <a:extLst>
              <a:ext uri="{FF2B5EF4-FFF2-40B4-BE49-F238E27FC236}">
                <a16:creationId xmlns:a16="http://schemas.microsoft.com/office/drawing/2014/main" id="{58A0D27C-E920-8A4D-A181-3FB38A9F86DA}"/>
              </a:ext>
            </a:extLst>
          </p:cNvPr>
          <p:cNvSpPr/>
          <p:nvPr/>
        </p:nvSpPr>
        <p:spPr>
          <a:xfrm rot="20732146">
            <a:off x="3100037" y="3217285"/>
            <a:ext cx="1273676" cy="556404"/>
          </a:xfrm>
          <a:prstGeom prst="leftArrow">
            <a:avLst/>
          </a:prstGeom>
          <a:solidFill>
            <a:srgbClr val="D11F2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pic>
        <p:nvPicPr>
          <p:cNvPr id="8" name="Picture 7" descr="A screenshot of a computer&#10;&#10;Description automatically generated">
            <a:extLst>
              <a:ext uri="{FF2B5EF4-FFF2-40B4-BE49-F238E27FC236}">
                <a16:creationId xmlns:a16="http://schemas.microsoft.com/office/drawing/2014/main" id="{EFA053EF-3EF3-6EAA-72E3-A38AAE3D775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984212" y="3852239"/>
            <a:ext cx="4416588" cy="2919103"/>
          </a:xfrm>
          <a:prstGeom prst="rect">
            <a:avLst/>
          </a:prstGeom>
          <a:noFill/>
          <a:ln>
            <a:noFill/>
          </a:ln>
        </p:spPr>
      </p:pic>
    </p:spTree>
    <p:extLst>
      <p:ext uri="{BB962C8B-B14F-4D97-AF65-F5344CB8AC3E}">
        <p14:creationId xmlns:p14="http://schemas.microsoft.com/office/powerpoint/2010/main" val="3999174862"/>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9EB"/>
        </a:solidFill>
        <a:effectLst/>
      </p:bgPr>
    </p:bg>
    <p:spTree>
      <p:nvGrpSpPr>
        <p:cNvPr id="1" name=""/>
        <p:cNvGrpSpPr/>
        <p:nvPr/>
      </p:nvGrpSpPr>
      <p:grpSpPr>
        <a:xfrm>
          <a:off x="0" y="0"/>
          <a:ext cx="0" cy="0"/>
          <a:chOff x="0" y="0"/>
          <a:chExt cx="0" cy="0"/>
        </a:xfrm>
      </p:grpSpPr>
      <p:grpSp>
        <p:nvGrpSpPr>
          <p:cNvPr id="5" name="header background">
            <a:extLst>
              <a:ext uri="{FF2B5EF4-FFF2-40B4-BE49-F238E27FC236}">
                <a16:creationId xmlns:a16="http://schemas.microsoft.com/office/drawing/2014/main" id="{59D361A1-2B63-3D43-950D-FF3FF18F30FB}"/>
              </a:ext>
            </a:extLst>
          </p:cNvPr>
          <p:cNvGrpSpPr/>
          <p:nvPr/>
        </p:nvGrpSpPr>
        <p:grpSpPr>
          <a:xfrm>
            <a:off x="6581464" y="-17617"/>
            <a:ext cx="5637832" cy="2328808"/>
            <a:chOff x="6421957" y="170372"/>
            <a:chExt cx="5637832" cy="2328808"/>
          </a:xfrm>
        </p:grpSpPr>
        <p:sp>
          <p:nvSpPr>
            <p:cNvPr id="27" name="Rectangle 26">
              <a:extLst>
                <a:ext uri="{FF2B5EF4-FFF2-40B4-BE49-F238E27FC236}">
                  <a16:creationId xmlns:a16="http://schemas.microsoft.com/office/drawing/2014/main" id="{1500E7E1-F3A1-BE42-B619-795E44FC3A4A}"/>
                </a:ext>
              </a:extLst>
            </p:cNvPr>
            <p:cNvSpPr/>
            <p:nvPr/>
          </p:nvSpPr>
          <p:spPr>
            <a:xfrm>
              <a:off x="6421957" y="170498"/>
              <a:ext cx="5637832" cy="2328682"/>
            </a:xfrm>
            <a:prstGeom prst="rect">
              <a:avLst/>
            </a:prstGeom>
            <a:solidFill>
              <a:srgbClr val="1E3C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1">
              <a:extLst>
                <a:ext uri="{FF2B5EF4-FFF2-40B4-BE49-F238E27FC236}">
                  <a16:creationId xmlns:a16="http://schemas.microsoft.com/office/drawing/2014/main" id="{A0570BC7-DFBB-9F47-868D-DA10C7D51A65}"/>
                </a:ext>
              </a:extLst>
            </p:cNvPr>
            <p:cNvSpPr/>
            <p:nvPr/>
          </p:nvSpPr>
          <p:spPr>
            <a:xfrm rot="5400000">
              <a:off x="10852034" y="81342"/>
              <a:ext cx="1118725" cy="1296785"/>
            </a:xfrm>
            <a:custGeom>
              <a:avLst/>
              <a:gdLst>
                <a:gd name="connsiteX0" fmla="*/ 0 w 1230284"/>
                <a:gd name="connsiteY0" fmla="*/ 0 h 1296785"/>
                <a:gd name="connsiteX1" fmla="*/ 1230284 w 1230284"/>
                <a:gd name="connsiteY1" fmla="*/ 0 h 1296785"/>
                <a:gd name="connsiteX2" fmla="*/ 1230284 w 1230284"/>
                <a:gd name="connsiteY2" fmla="*/ 1296785 h 1296785"/>
                <a:gd name="connsiteX3" fmla="*/ 0 w 1230284"/>
                <a:gd name="connsiteY3" fmla="*/ 1296785 h 1296785"/>
                <a:gd name="connsiteX4" fmla="*/ 0 w 1230284"/>
                <a:gd name="connsiteY4" fmla="*/ 0 h 1296785"/>
                <a:gd name="connsiteX0" fmla="*/ 0 w 1230284"/>
                <a:gd name="connsiteY0" fmla="*/ 0 h 1296785"/>
                <a:gd name="connsiteX1" fmla="*/ 1230284 w 1230284"/>
                <a:gd name="connsiteY1" fmla="*/ 0 h 1296785"/>
                <a:gd name="connsiteX2" fmla="*/ 648393 w 1230284"/>
                <a:gd name="connsiteY2" fmla="*/ 648392 h 1296785"/>
                <a:gd name="connsiteX3" fmla="*/ 0 w 1230284"/>
                <a:gd name="connsiteY3" fmla="*/ 1296785 h 1296785"/>
                <a:gd name="connsiteX4" fmla="*/ 0 w 1230284"/>
                <a:gd name="connsiteY4" fmla="*/ 0 h 1296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284" h="1296785">
                  <a:moveTo>
                    <a:pt x="0" y="0"/>
                  </a:moveTo>
                  <a:lnTo>
                    <a:pt x="1230284" y="0"/>
                  </a:lnTo>
                  <a:lnTo>
                    <a:pt x="648393" y="648392"/>
                  </a:lnTo>
                  <a:lnTo>
                    <a:pt x="0" y="1296785"/>
                  </a:lnTo>
                  <a:lnTo>
                    <a:pt x="0" y="0"/>
                  </a:lnTo>
                  <a:close/>
                </a:path>
              </a:pathLst>
            </a:custGeom>
            <a:solidFill>
              <a:srgbClr val="6D8A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16F48D43-4DD1-D148-9181-94DAEC5B7FC4}"/>
              </a:ext>
            </a:extLst>
          </p:cNvPr>
          <p:cNvSpPr>
            <a:spLocks noGrp="1"/>
          </p:cNvSpPr>
          <p:nvPr>
            <p:ph type="title"/>
          </p:nvPr>
        </p:nvSpPr>
        <p:spPr>
          <a:xfrm>
            <a:off x="7281961" y="653656"/>
            <a:ext cx="4702628" cy="1512377"/>
          </a:xfrm>
        </p:spPr>
        <p:txBody>
          <a:bodyPr/>
          <a:lstStyle/>
          <a:p>
            <a:r>
              <a:rPr lang="en-US" sz="4000" dirty="0">
                <a:solidFill>
                  <a:schemeClr val="bg1"/>
                </a:solidFill>
              </a:rPr>
              <a:t>Saving work</a:t>
            </a:r>
          </a:p>
        </p:txBody>
      </p:sp>
      <p:pic>
        <p:nvPicPr>
          <p:cNvPr id="7" name="Picture 6">
            <a:extLst>
              <a:ext uri="{FF2B5EF4-FFF2-40B4-BE49-F238E27FC236}">
                <a16:creationId xmlns:a16="http://schemas.microsoft.com/office/drawing/2014/main" id="{5ACAA3FB-7FE5-6CE4-C6B3-8C0B0DF03602}"/>
              </a:ext>
            </a:extLst>
          </p:cNvPr>
          <p:cNvPicPr>
            <a:picLocks noChangeAspect="1"/>
          </p:cNvPicPr>
          <p:nvPr/>
        </p:nvPicPr>
        <p:blipFill rotWithShape="1">
          <a:blip r:embed="rId3"/>
          <a:srcRect l="27922" t="32059" r="29789" b="27068"/>
          <a:stretch/>
        </p:blipFill>
        <p:spPr>
          <a:xfrm>
            <a:off x="2158437" y="2406105"/>
            <a:ext cx="7875125" cy="4281410"/>
          </a:xfrm>
          <a:prstGeom prst="rect">
            <a:avLst/>
          </a:prstGeom>
        </p:spPr>
      </p:pic>
    </p:spTree>
    <p:extLst>
      <p:ext uri="{BB962C8B-B14F-4D97-AF65-F5344CB8AC3E}">
        <p14:creationId xmlns:p14="http://schemas.microsoft.com/office/powerpoint/2010/main" val="1421940924"/>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9EB"/>
        </a:solidFill>
        <a:effectLst/>
      </p:bgPr>
    </p:bg>
    <p:spTree>
      <p:nvGrpSpPr>
        <p:cNvPr id="1" name=""/>
        <p:cNvGrpSpPr/>
        <p:nvPr/>
      </p:nvGrpSpPr>
      <p:grpSpPr>
        <a:xfrm>
          <a:off x="0" y="0"/>
          <a:ext cx="0" cy="0"/>
          <a:chOff x="0" y="0"/>
          <a:chExt cx="0" cy="0"/>
        </a:xfrm>
      </p:grpSpPr>
      <p:grpSp>
        <p:nvGrpSpPr>
          <p:cNvPr id="4" name="header background">
            <a:extLst>
              <a:ext uri="{FF2B5EF4-FFF2-40B4-BE49-F238E27FC236}">
                <a16:creationId xmlns:a16="http://schemas.microsoft.com/office/drawing/2014/main" id="{FEFA09D2-B558-2A44-97DE-B3915F0254A3}"/>
              </a:ext>
            </a:extLst>
          </p:cNvPr>
          <p:cNvGrpSpPr/>
          <p:nvPr/>
        </p:nvGrpSpPr>
        <p:grpSpPr>
          <a:xfrm>
            <a:off x="7083428" y="-7695"/>
            <a:ext cx="5135868" cy="2363020"/>
            <a:chOff x="7083428" y="-7695"/>
            <a:chExt cx="5135868" cy="2363020"/>
          </a:xfrm>
        </p:grpSpPr>
        <p:sp>
          <p:nvSpPr>
            <p:cNvPr id="10" name="Rectangle 9">
              <a:extLst>
                <a:ext uri="{FF2B5EF4-FFF2-40B4-BE49-F238E27FC236}">
                  <a16:creationId xmlns:a16="http://schemas.microsoft.com/office/drawing/2014/main" id="{DF6F13AB-69AA-3340-9B73-FB0001DB4AEF}"/>
                </a:ext>
              </a:extLst>
            </p:cNvPr>
            <p:cNvSpPr/>
            <p:nvPr/>
          </p:nvSpPr>
          <p:spPr>
            <a:xfrm>
              <a:off x="7083428" y="-7570"/>
              <a:ext cx="5135868" cy="2362895"/>
            </a:xfrm>
            <a:prstGeom prst="rect">
              <a:avLst/>
            </a:prstGeom>
            <a:solidFill>
              <a:srgbClr val="1E3C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
              <a:extLst>
                <a:ext uri="{FF2B5EF4-FFF2-40B4-BE49-F238E27FC236}">
                  <a16:creationId xmlns:a16="http://schemas.microsoft.com/office/drawing/2014/main" id="{F6F2E6F1-B918-6644-8CD9-0A1AF8005EFA}"/>
                </a:ext>
              </a:extLst>
            </p:cNvPr>
            <p:cNvSpPr/>
            <p:nvPr/>
          </p:nvSpPr>
          <p:spPr>
            <a:xfrm rot="5400000">
              <a:off x="11011541" y="-96725"/>
              <a:ext cx="1118725" cy="1296785"/>
            </a:xfrm>
            <a:custGeom>
              <a:avLst/>
              <a:gdLst>
                <a:gd name="connsiteX0" fmla="*/ 0 w 1230284"/>
                <a:gd name="connsiteY0" fmla="*/ 0 h 1296785"/>
                <a:gd name="connsiteX1" fmla="*/ 1230284 w 1230284"/>
                <a:gd name="connsiteY1" fmla="*/ 0 h 1296785"/>
                <a:gd name="connsiteX2" fmla="*/ 1230284 w 1230284"/>
                <a:gd name="connsiteY2" fmla="*/ 1296785 h 1296785"/>
                <a:gd name="connsiteX3" fmla="*/ 0 w 1230284"/>
                <a:gd name="connsiteY3" fmla="*/ 1296785 h 1296785"/>
                <a:gd name="connsiteX4" fmla="*/ 0 w 1230284"/>
                <a:gd name="connsiteY4" fmla="*/ 0 h 1296785"/>
                <a:gd name="connsiteX0" fmla="*/ 0 w 1230284"/>
                <a:gd name="connsiteY0" fmla="*/ 0 h 1296785"/>
                <a:gd name="connsiteX1" fmla="*/ 1230284 w 1230284"/>
                <a:gd name="connsiteY1" fmla="*/ 0 h 1296785"/>
                <a:gd name="connsiteX2" fmla="*/ 648393 w 1230284"/>
                <a:gd name="connsiteY2" fmla="*/ 648392 h 1296785"/>
                <a:gd name="connsiteX3" fmla="*/ 0 w 1230284"/>
                <a:gd name="connsiteY3" fmla="*/ 1296785 h 1296785"/>
                <a:gd name="connsiteX4" fmla="*/ 0 w 1230284"/>
                <a:gd name="connsiteY4" fmla="*/ 0 h 1296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284" h="1296785">
                  <a:moveTo>
                    <a:pt x="0" y="0"/>
                  </a:moveTo>
                  <a:lnTo>
                    <a:pt x="1230284" y="0"/>
                  </a:lnTo>
                  <a:lnTo>
                    <a:pt x="648393" y="648392"/>
                  </a:lnTo>
                  <a:lnTo>
                    <a:pt x="0" y="1296785"/>
                  </a:lnTo>
                  <a:lnTo>
                    <a:pt x="0" y="0"/>
                  </a:lnTo>
                  <a:close/>
                </a:path>
              </a:pathLst>
            </a:custGeom>
            <a:solidFill>
              <a:srgbClr val="6D8A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16F48D43-4DD1-D148-9181-94DAEC5B7FC4}"/>
              </a:ext>
            </a:extLst>
          </p:cNvPr>
          <p:cNvSpPr>
            <a:spLocks noGrp="1"/>
          </p:cNvSpPr>
          <p:nvPr>
            <p:ph type="title"/>
          </p:nvPr>
        </p:nvSpPr>
        <p:spPr>
          <a:xfrm>
            <a:off x="7242984" y="586617"/>
            <a:ext cx="4702628" cy="1325563"/>
          </a:xfrm>
        </p:spPr>
        <p:txBody>
          <a:bodyPr/>
          <a:lstStyle/>
          <a:p>
            <a:r>
              <a:rPr lang="en-US" sz="4000" dirty="0">
                <a:solidFill>
                  <a:schemeClr val="bg1"/>
                </a:solidFill>
              </a:rPr>
              <a:t>Email with Link to Draft Form</a:t>
            </a:r>
          </a:p>
        </p:txBody>
      </p:sp>
      <p:sp>
        <p:nvSpPr>
          <p:cNvPr id="3" name="Content Placeholder 2">
            <a:extLst>
              <a:ext uri="{FF2B5EF4-FFF2-40B4-BE49-F238E27FC236}">
                <a16:creationId xmlns:a16="http://schemas.microsoft.com/office/drawing/2014/main" id="{3031DCF8-90E1-AA45-8F79-3C146BA04A05}"/>
              </a:ext>
            </a:extLst>
          </p:cNvPr>
          <p:cNvSpPr>
            <a:spLocks noGrp="1"/>
          </p:cNvSpPr>
          <p:nvPr>
            <p:ph idx="1"/>
          </p:nvPr>
        </p:nvSpPr>
        <p:spPr>
          <a:xfrm>
            <a:off x="246388" y="214807"/>
            <a:ext cx="6833539" cy="4229452"/>
          </a:xfrm>
        </p:spPr>
        <p:txBody>
          <a:bodyPr>
            <a:normAutofit/>
          </a:bodyPr>
          <a:lstStyle/>
          <a:p>
            <a:pPr marL="0" indent="0">
              <a:spcBef>
                <a:spcPts val="400"/>
              </a:spcBef>
              <a:buNone/>
            </a:pPr>
            <a:r>
              <a:rPr lang="en-CA" sz="2800" dirty="0">
                <a:latin typeface="Roboto" panose="02000000000000000000" pitchFamily="2" charset="0"/>
                <a:ea typeface="Roboto" panose="02000000000000000000" pitchFamily="2" charset="0"/>
                <a:cs typeface="Roboto" panose="02000000000000000000" pitchFamily="2" charset="0"/>
              </a:rPr>
              <a:t>No email?  </a:t>
            </a:r>
          </a:p>
          <a:p>
            <a:pPr lvl="1">
              <a:spcBef>
                <a:spcPts val="400"/>
              </a:spcBef>
            </a:pPr>
            <a:r>
              <a:rPr lang="en-CA" sz="2800" dirty="0">
                <a:latin typeface="Roboto" panose="02000000000000000000" pitchFamily="2" charset="0"/>
                <a:ea typeface="Roboto" panose="02000000000000000000" pitchFamily="2" charset="0"/>
                <a:cs typeface="Roboto" panose="02000000000000000000" pitchFamily="2" charset="0"/>
              </a:rPr>
              <a:t>Check spam folder </a:t>
            </a:r>
          </a:p>
          <a:p>
            <a:pPr lvl="1">
              <a:spcBef>
                <a:spcPts val="400"/>
              </a:spcBef>
            </a:pPr>
            <a:r>
              <a:rPr lang="en-CA" sz="2800" dirty="0">
                <a:latin typeface="Roboto" panose="02000000000000000000" pitchFamily="2" charset="0"/>
                <a:ea typeface="Roboto" panose="02000000000000000000" pitchFamily="2" charset="0"/>
                <a:cs typeface="Roboto" panose="02000000000000000000" pitchFamily="2" charset="0"/>
              </a:rPr>
              <a:t>Email  </a:t>
            </a:r>
            <a:r>
              <a:rPr lang="en-CA" sz="2400" dirty="0">
                <a:latin typeface="Roboto" panose="02000000000000000000" pitchFamily="2" charset="0"/>
                <a:ea typeface="Roboto" panose="02000000000000000000" pitchFamily="2" charset="0"/>
                <a:cs typeface="Roboto" panose="02000000000000000000" pitchFamily="2" charset="0"/>
                <a:hlinkClick r:id="rId3"/>
              </a:rPr>
              <a:t>statistics@presbyterian.ca</a:t>
            </a:r>
            <a:endParaRPr lang="en-CA" sz="2400" dirty="0">
              <a:latin typeface="Roboto" panose="02000000000000000000" pitchFamily="2" charset="0"/>
              <a:ea typeface="Roboto" panose="02000000000000000000" pitchFamily="2" charset="0"/>
              <a:cs typeface="Roboto" panose="02000000000000000000" pitchFamily="2" charset="0"/>
            </a:endParaRPr>
          </a:p>
          <a:p>
            <a:pPr lvl="1">
              <a:spcBef>
                <a:spcPts val="400"/>
              </a:spcBef>
            </a:pPr>
            <a:r>
              <a:rPr lang="en-CA" sz="2800" dirty="0">
                <a:latin typeface="Roboto" panose="02000000000000000000" pitchFamily="2" charset="0"/>
                <a:ea typeface="Roboto" panose="02000000000000000000" pitchFamily="2" charset="0"/>
                <a:cs typeface="Roboto" panose="02000000000000000000" pitchFamily="2" charset="0"/>
              </a:rPr>
              <a:t>Forward to collaborator</a:t>
            </a:r>
          </a:p>
        </p:txBody>
      </p:sp>
      <p:sp>
        <p:nvSpPr>
          <p:cNvPr id="7" name="Slide Number Placeholder 6">
            <a:extLst>
              <a:ext uri="{FF2B5EF4-FFF2-40B4-BE49-F238E27FC236}">
                <a16:creationId xmlns:a16="http://schemas.microsoft.com/office/drawing/2014/main" id="{073E45D4-32B0-944B-AD23-14B5129D591A}"/>
              </a:ext>
            </a:extLst>
          </p:cNvPr>
          <p:cNvSpPr>
            <a:spLocks noGrp="1"/>
          </p:cNvSpPr>
          <p:nvPr>
            <p:ph type="sldNum" sz="quarter" idx="12"/>
          </p:nvPr>
        </p:nvSpPr>
        <p:spPr>
          <a:xfrm>
            <a:off x="9462448" y="6516302"/>
            <a:ext cx="2743200" cy="365125"/>
          </a:xfrm>
        </p:spPr>
        <p:txBody>
          <a:bodyPr/>
          <a:lstStyle/>
          <a:p>
            <a:fld id="{E0E11A1D-E09C-48F7-8F4C-D8113979A85E}" type="slidenum">
              <a:rPr lang="en-US" smtClean="0"/>
              <a:t>214</a:t>
            </a:fld>
            <a:endParaRPr lang="en-US" dirty="0"/>
          </a:p>
        </p:txBody>
      </p:sp>
      <p:pic>
        <p:nvPicPr>
          <p:cNvPr id="8" name="Picture 7">
            <a:extLst>
              <a:ext uri="{FF2B5EF4-FFF2-40B4-BE49-F238E27FC236}">
                <a16:creationId xmlns:a16="http://schemas.microsoft.com/office/drawing/2014/main" id="{23CD28C7-9294-8FD8-1059-F44FBAAF8266}"/>
              </a:ext>
            </a:extLst>
          </p:cNvPr>
          <p:cNvPicPr>
            <a:picLocks noChangeAspect="1"/>
          </p:cNvPicPr>
          <p:nvPr/>
        </p:nvPicPr>
        <p:blipFill rotWithShape="1">
          <a:blip r:embed="rId4"/>
          <a:srcRect l="4546" t="22863" b="11766"/>
          <a:stretch/>
        </p:blipFill>
        <p:spPr>
          <a:xfrm>
            <a:off x="539372" y="2493694"/>
            <a:ext cx="11113256" cy="4281036"/>
          </a:xfrm>
          <a:prstGeom prst="rect">
            <a:avLst/>
          </a:prstGeom>
        </p:spPr>
      </p:pic>
    </p:spTree>
    <p:extLst>
      <p:ext uri="{BB962C8B-B14F-4D97-AF65-F5344CB8AC3E}">
        <p14:creationId xmlns:p14="http://schemas.microsoft.com/office/powerpoint/2010/main" val="3208576340"/>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
            <a:extLst>
              <a:ext uri="{FF2B5EF4-FFF2-40B4-BE49-F238E27FC236}">
                <a16:creationId xmlns:a16="http://schemas.microsoft.com/office/drawing/2014/main" id="{5AF7DA17-04F5-F743-89F0-F751F5E03CD7}"/>
              </a:ext>
            </a:extLst>
          </p:cNvPr>
          <p:cNvSpPr/>
          <p:nvPr/>
        </p:nvSpPr>
        <p:spPr>
          <a:xfrm rot="5400000">
            <a:off x="11011541" y="-96722"/>
            <a:ext cx="1118725" cy="1296785"/>
          </a:xfrm>
          <a:custGeom>
            <a:avLst/>
            <a:gdLst>
              <a:gd name="connsiteX0" fmla="*/ 0 w 1230284"/>
              <a:gd name="connsiteY0" fmla="*/ 0 h 1296785"/>
              <a:gd name="connsiteX1" fmla="*/ 1230284 w 1230284"/>
              <a:gd name="connsiteY1" fmla="*/ 0 h 1296785"/>
              <a:gd name="connsiteX2" fmla="*/ 1230284 w 1230284"/>
              <a:gd name="connsiteY2" fmla="*/ 1296785 h 1296785"/>
              <a:gd name="connsiteX3" fmla="*/ 0 w 1230284"/>
              <a:gd name="connsiteY3" fmla="*/ 1296785 h 1296785"/>
              <a:gd name="connsiteX4" fmla="*/ 0 w 1230284"/>
              <a:gd name="connsiteY4" fmla="*/ 0 h 1296785"/>
              <a:gd name="connsiteX0" fmla="*/ 0 w 1230284"/>
              <a:gd name="connsiteY0" fmla="*/ 0 h 1296785"/>
              <a:gd name="connsiteX1" fmla="*/ 1230284 w 1230284"/>
              <a:gd name="connsiteY1" fmla="*/ 0 h 1296785"/>
              <a:gd name="connsiteX2" fmla="*/ 648393 w 1230284"/>
              <a:gd name="connsiteY2" fmla="*/ 648392 h 1296785"/>
              <a:gd name="connsiteX3" fmla="*/ 0 w 1230284"/>
              <a:gd name="connsiteY3" fmla="*/ 1296785 h 1296785"/>
              <a:gd name="connsiteX4" fmla="*/ 0 w 1230284"/>
              <a:gd name="connsiteY4" fmla="*/ 0 h 1296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284" h="1296785">
                <a:moveTo>
                  <a:pt x="0" y="0"/>
                </a:moveTo>
                <a:lnTo>
                  <a:pt x="1230284" y="0"/>
                </a:lnTo>
                <a:lnTo>
                  <a:pt x="648393" y="648392"/>
                </a:lnTo>
                <a:lnTo>
                  <a:pt x="0" y="1296785"/>
                </a:lnTo>
                <a:lnTo>
                  <a:pt x="0" y="0"/>
                </a:lnTo>
                <a:close/>
              </a:path>
            </a:pathLst>
          </a:custGeom>
          <a:solidFill>
            <a:srgbClr val="1E3C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5AF80EF1-2E71-3807-DE1F-928E20CCE272}"/>
              </a:ext>
            </a:extLst>
          </p:cNvPr>
          <p:cNvSpPr>
            <a:spLocks noGrp="1"/>
          </p:cNvSpPr>
          <p:nvPr>
            <p:ph type="ctrTitle"/>
          </p:nvPr>
        </p:nvSpPr>
        <p:spPr/>
        <p:txBody>
          <a:bodyPr/>
          <a:lstStyle/>
          <a:p>
            <a:r>
              <a:rPr lang="en-US" dirty="0"/>
              <a:t>Congregational STATISTICS</a:t>
            </a:r>
            <a:br>
              <a:rPr lang="en-US" dirty="0"/>
            </a:br>
            <a:endParaRPr lang="en-US" dirty="0"/>
          </a:p>
        </p:txBody>
      </p:sp>
    </p:spTree>
    <p:extLst>
      <p:ext uri="{BB962C8B-B14F-4D97-AF65-F5344CB8AC3E}">
        <p14:creationId xmlns:p14="http://schemas.microsoft.com/office/powerpoint/2010/main" val="2913189509"/>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ACEF44B-45EC-489E-BD2D-4ED8390EC282}"/>
              </a:ext>
            </a:extLst>
          </p:cNvPr>
          <p:cNvPicPr>
            <a:picLocks noChangeAspect="1"/>
          </p:cNvPicPr>
          <p:nvPr/>
        </p:nvPicPr>
        <p:blipFill rotWithShape="1">
          <a:blip r:embed="rId3"/>
          <a:srcRect l="23132" t="12851" r="27092" b="18267"/>
          <a:stretch/>
        </p:blipFill>
        <p:spPr>
          <a:xfrm>
            <a:off x="0" y="501650"/>
            <a:ext cx="8064348" cy="6277273"/>
          </a:xfrm>
          <a:prstGeom prst="rect">
            <a:avLst/>
          </a:prstGeom>
        </p:spPr>
      </p:pic>
      <p:grpSp>
        <p:nvGrpSpPr>
          <p:cNvPr id="24" name="header background">
            <a:extLst>
              <a:ext uri="{FF2B5EF4-FFF2-40B4-BE49-F238E27FC236}">
                <a16:creationId xmlns:a16="http://schemas.microsoft.com/office/drawing/2014/main" id="{2C848F43-7CBF-D84E-982A-7DBE5F69014A}"/>
              </a:ext>
            </a:extLst>
          </p:cNvPr>
          <p:cNvGrpSpPr/>
          <p:nvPr/>
        </p:nvGrpSpPr>
        <p:grpSpPr>
          <a:xfrm>
            <a:off x="7060471" y="0"/>
            <a:ext cx="5135868" cy="1493408"/>
            <a:chOff x="7083428" y="-7695"/>
            <a:chExt cx="5135868" cy="1493408"/>
          </a:xfrm>
        </p:grpSpPr>
        <p:sp>
          <p:nvSpPr>
            <p:cNvPr id="25" name="Rectangle 24">
              <a:extLst>
                <a:ext uri="{FF2B5EF4-FFF2-40B4-BE49-F238E27FC236}">
                  <a16:creationId xmlns:a16="http://schemas.microsoft.com/office/drawing/2014/main" id="{CE1134B4-95EB-E140-B567-BA9E76A8BD27}"/>
                </a:ext>
              </a:extLst>
            </p:cNvPr>
            <p:cNvSpPr/>
            <p:nvPr/>
          </p:nvSpPr>
          <p:spPr>
            <a:xfrm>
              <a:off x="7083428" y="-7570"/>
              <a:ext cx="5135868" cy="1493283"/>
            </a:xfrm>
            <a:prstGeom prst="rect">
              <a:avLst/>
            </a:prstGeom>
            <a:solidFill>
              <a:srgbClr val="1E3C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1">
              <a:extLst>
                <a:ext uri="{FF2B5EF4-FFF2-40B4-BE49-F238E27FC236}">
                  <a16:creationId xmlns:a16="http://schemas.microsoft.com/office/drawing/2014/main" id="{470D0BC7-0E29-2645-AD0A-F976EF6E0383}"/>
                </a:ext>
              </a:extLst>
            </p:cNvPr>
            <p:cNvSpPr/>
            <p:nvPr/>
          </p:nvSpPr>
          <p:spPr>
            <a:xfrm rot="5400000">
              <a:off x="11011541" y="-96725"/>
              <a:ext cx="1118725" cy="1296785"/>
            </a:xfrm>
            <a:custGeom>
              <a:avLst/>
              <a:gdLst>
                <a:gd name="connsiteX0" fmla="*/ 0 w 1230284"/>
                <a:gd name="connsiteY0" fmla="*/ 0 h 1296785"/>
                <a:gd name="connsiteX1" fmla="*/ 1230284 w 1230284"/>
                <a:gd name="connsiteY1" fmla="*/ 0 h 1296785"/>
                <a:gd name="connsiteX2" fmla="*/ 1230284 w 1230284"/>
                <a:gd name="connsiteY2" fmla="*/ 1296785 h 1296785"/>
                <a:gd name="connsiteX3" fmla="*/ 0 w 1230284"/>
                <a:gd name="connsiteY3" fmla="*/ 1296785 h 1296785"/>
                <a:gd name="connsiteX4" fmla="*/ 0 w 1230284"/>
                <a:gd name="connsiteY4" fmla="*/ 0 h 1296785"/>
                <a:gd name="connsiteX0" fmla="*/ 0 w 1230284"/>
                <a:gd name="connsiteY0" fmla="*/ 0 h 1296785"/>
                <a:gd name="connsiteX1" fmla="*/ 1230284 w 1230284"/>
                <a:gd name="connsiteY1" fmla="*/ 0 h 1296785"/>
                <a:gd name="connsiteX2" fmla="*/ 648393 w 1230284"/>
                <a:gd name="connsiteY2" fmla="*/ 648392 h 1296785"/>
                <a:gd name="connsiteX3" fmla="*/ 0 w 1230284"/>
                <a:gd name="connsiteY3" fmla="*/ 1296785 h 1296785"/>
                <a:gd name="connsiteX4" fmla="*/ 0 w 1230284"/>
                <a:gd name="connsiteY4" fmla="*/ 0 h 1296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284" h="1296785">
                  <a:moveTo>
                    <a:pt x="0" y="0"/>
                  </a:moveTo>
                  <a:lnTo>
                    <a:pt x="1230284" y="0"/>
                  </a:lnTo>
                  <a:lnTo>
                    <a:pt x="648393" y="648392"/>
                  </a:lnTo>
                  <a:lnTo>
                    <a:pt x="0" y="1296785"/>
                  </a:lnTo>
                  <a:lnTo>
                    <a:pt x="0" y="0"/>
                  </a:lnTo>
                  <a:close/>
                </a:path>
              </a:pathLst>
            </a:custGeom>
            <a:solidFill>
              <a:srgbClr val="6D8A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Slide Number Placeholder 1">
            <a:extLst>
              <a:ext uri="{FF2B5EF4-FFF2-40B4-BE49-F238E27FC236}">
                <a16:creationId xmlns:a16="http://schemas.microsoft.com/office/drawing/2014/main" id="{326EAB00-E9FB-F94D-A30B-87FC12BA6D3A}"/>
              </a:ext>
            </a:extLst>
          </p:cNvPr>
          <p:cNvSpPr>
            <a:spLocks noGrp="1"/>
          </p:cNvSpPr>
          <p:nvPr>
            <p:ph type="sldNum" sz="quarter" idx="12"/>
          </p:nvPr>
        </p:nvSpPr>
        <p:spPr/>
        <p:txBody>
          <a:bodyPr/>
          <a:lstStyle/>
          <a:p>
            <a:fld id="{E0E11A1D-E09C-48F7-8F4C-D8113979A85E}" type="slidenum">
              <a:rPr lang="en-US" smtClean="0"/>
              <a:t>216</a:t>
            </a:fld>
            <a:endParaRPr lang="en-US"/>
          </a:p>
        </p:txBody>
      </p:sp>
      <p:sp>
        <p:nvSpPr>
          <p:cNvPr id="3" name="Content Placeholder 2">
            <a:extLst>
              <a:ext uri="{FF2B5EF4-FFF2-40B4-BE49-F238E27FC236}">
                <a16:creationId xmlns:a16="http://schemas.microsoft.com/office/drawing/2014/main" id="{85EC189F-13CA-B140-91C2-AD270A3A31B4}"/>
              </a:ext>
            </a:extLst>
          </p:cNvPr>
          <p:cNvSpPr>
            <a:spLocks noGrp="1"/>
          </p:cNvSpPr>
          <p:nvPr>
            <p:ph idx="1"/>
          </p:nvPr>
        </p:nvSpPr>
        <p:spPr>
          <a:xfrm>
            <a:off x="8251634" y="1632457"/>
            <a:ext cx="3732732" cy="4723893"/>
          </a:xfrm>
        </p:spPr>
        <p:txBody>
          <a:bodyPr>
            <a:normAutofit/>
          </a:bodyPr>
          <a:lstStyle/>
          <a:p>
            <a:pPr marL="0" indent="0">
              <a:spcBef>
                <a:spcPts val="400"/>
              </a:spcBef>
              <a:buNone/>
            </a:pPr>
            <a:r>
              <a:rPr lang="en-US" sz="3200" dirty="0">
                <a:solidFill>
                  <a:srgbClr val="002060"/>
                </a:solidFill>
                <a:latin typeface="Roboto" panose="02000000000000000000" pitchFamily="2" charset="0"/>
                <a:ea typeface="Roboto" panose="02000000000000000000" pitchFamily="2" charset="0"/>
                <a:cs typeface="Roboto" panose="02000000000000000000" pitchFamily="2" charset="0"/>
              </a:rPr>
              <a:t>4. Elders</a:t>
            </a:r>
          </a:p>
          <a:p>
            <a:pPr marL="457200" lvl="1" indent="0">
              <a:spcBef>
                <a:spcPts val="400"/>
              </a:spcBef>
              <a:buNone/>
            </a:pPr>
            <a:r>
              <a:rPr lang="en-US" sz="2800" dirty="0">
                <a:solidFill>
                  <a:srgbClr val="002060"/>
                </a:solidFill>
                <a:latin typeface="Roboto" panose="02000000000000000000" pitchFamily="2" charset="0"/>
                <a:ea typeface="Roboto" panose="02000000000000000000" pitchFamily="2" charset="0"/>
                <a:cs typeface="Roboto" panose="02000000000000000000" pitchFamily="2" charset="0"/>
              </a:rPr>
              <a:t>a) # of elders</a:t>
            </a:r>
          </a:p>
          <a:p>
            <a:pPr marL="457200" lvl="1" indent="0">
              <a:spcBef>
                <a:spcPts val="400"/>
              </a:spcBef>
              <a:buNone/>
            </a:pPr>
            <a:r>
              <a:rPr lang="en-US" sz="2800" dirty="0">
                <a:solidFill>
                  <a:srgbClr val="002060"/>
                </a:solidFill>
              </a:rPr>
              <a:t>b) term service</a:t>
            </a:r>
          </a:p>
          <a:p>
            <a:pPr marL="0" indent="0">
              <a:spcBef>
                <a:spcPts val="400"/>
              </a:spcBef>
              <a:buNone/>
            </a:pPr>
            <a:endParaRPr lang="en-US" sz="3200" dirty="0">
              <a:solidFill>
                <a:srgbClr val="002060"/>
              </a:solidFill>
            </a:endParaRPr>
          </a:p>
          <a:p>
            <a:pPr marL="0" indent="0">
              <a:spcBef>
                <a:spcPts val="400"/>
              </a:spcBef>
              <a:buNone/>
            </a:pPr>
            <a:r>
              <a:rPr lang="en-US" sz="3200" dirty="0">
                <a:solidFill>
                  <a:srgbClr val="002060"/>
                </a:solidFill>
              </a:rPr>
              <a:t>5. Children (0-18)</a:t>
            </a:r>
          </a:p>
          <a:p>
            <a:pPr marL="0" indent="0">
              <a:spcBef>
                <a:spcPts val="400"/>
              </a:spcBef>
              <a:buNone/>
            </a:pPr>
            <a:endParaRPr lang="en-US" sz="3200" dirty="0">
              <a:solidFill>
                <a:srgbClr val="002060"/>
              </a:solidFill>
            </a:endParaRPr>
          </a:p>
          <a:p>
            <a:pPr marL="0" indent="0">
              <a:spcBef>
                <a:spcPts val="400"/>
              </a:spcBef>
              <a:buNone/>
            </a:pPr>
            <a:r>
              <a:rPr lang="en-US" sz="3200" dirty="0">
                <a:solidFill>
                  <a:srgbClr val="002060"/>
                </a:solidFill>
                <a:latin typeface="Roboto" panose="02000000000000000000" pitchFamily="2" charset="0"/>
                <a:ea typeface="Roboto" panose="02000000000000000000" pitchFamily="2" charset="0"/>
                <a:cs typeface="Roboto" panose="02000000000000000000" pitchFamily="2" charset="0"/>
              </a:rPr>
              <a:t>6. Households</a:t>
            </a:r>
          </a:p>
          <a:p>
            <a:pPr marL="457200" lvl="1" indent="0">
              <a:spcBef>
                <a:spcPts val="400"/>
              </a:spcBef>
              <a:buNone/>
            </a:pPr>
            <a:r>
              <a:rPr lang="en-US" sz="2400" dirty="0">
                <a:latin typeface="Roboto" panose="02000000000000000000" pitchFamily="2" charset="0"/>
                <a:ea typeface="Roboto" panose="02000000000000000000" pitchFamily="2" charset="0"/>
                <a:cs typeface="Roboto" panose="02000000000000000000" pitchFamily="2" charset="0"/>
              </a:rPr>
              <a:t>(One or more members)</a:t>
            </a:r>
          </a:p>
        </p:txBody>
      </p:sp>
      <p:sp>
        <p:nvSpPr>
          <p:cNvPr id="6" name="Title 3">
            <a:extLst>
              <a:ext uri="{FF2B5EF4-FFF2-40B4-BE49-F238E27FC236}">
                <a16:creationId xmlns:a16="http://schemas.microsoft.com/office/drawing/2014/main" id="{70569D74-00A7-454D-9006-9FB5D269010D}"/>
              </a:ext>
            </a:extLst>
          </p:cNvPr>
          <p:cNvSpPr txBox="1">
            <a:spLocks/>
          </p:cNvSpPr>
          <p:nvPr/>
        </p:nvSpPr>
        <p:spPr>
          <a:xfrm>
            <a:off x="7585831" y="562782"/>
            <a:ext cx="4114938" cy="994273"/>
          </a:xfrm>
          <a:prstGeom prst="rect">
            <a:avLst/>
          </a:prstGeom>
        </p:spPr>
        <p:txBody>
          <a:bodyPr/>
          <a:lstStyle>
            <a:lvl1pPr algn="l" defTabSz="914400" rtl="0" eaLnBrk="1" latinLnBrk="0" hangingPunct="1">
              <a:lnSpc>
                <a:spcPct val="90000"/>
              </a:lnSpc>
              <a:spcBef>
                <a:spcPct val="0"/>
              </a:spcBef>
              <a:buNone/>
              <a:defRPr sz="6000" b="0" i="0" u="none" kern="1200">
                <a:solidFill>
                  <a:schemeClr val="tx1"/>
                </a:solidFill>
                <a:latin typeface="Roboto Slab Medium" pitchFamily="2" charset="0"/>
                <a:ea typeface="Roboto Slab Medium" pitchFamily="2" charset="0"/>
                <a:cs typeface="+mj-cs"/>
              </a:defRPr>
            </a:lvl1pPr>
          </a:lstStyle>
          <a:p>
            <a:r>
              <a:rPr lang="en-US" sz="4800" dirty="0">
                <a:solidFill>
                  <a:schemeClr val="bg1"/>
                </a:solidFill>
              </a:rPr>
              <a:t>4-6. Stats</a:t>
            </a:r>
          </a:p>
        </p:txBody>
      </p:sp>
    </p:spTree>
    <p:extLst>
      <p:ext uri="{BB962C8B-B14F-4D97-AF65-F5344CB8AC3E}">
        <p14:creationId xmlns:p14="http://schemas.microsoft.com/office/powerpoint/2010/main" val="1868002243"/>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header background">
            <a:extLst>
              <a:ext uri="{FF2B5EF4-FFF2-40B4-BE49-F238E27FC236}">
                <a16:creationId xmlns:a16="http://schemas.microsoft.com/office/drawing/2014/main" id="{2C848F43-7CBF-D84E-982A-7DBE5F69014A}"/>
              </a:ext>
            </a:extLst>
          </p:cNvPr>
          <p:cNvGrpSpPr/>
          <p:nvPr/>
        </p:nvGrpSpPr>
        <p:grpSpPr>
          <a:xfrm>
            <a:off x="7060471" y="0"/>
            <a:ext cx="5135868" cy="1493408"/>
            <a:chOff x="7083428" y="-7695"/>
            <a:chExt cx="5135868" cy="1493408"/>
          </a:xfrm>
        </p:grpSpPr>
        <p:sp>
          <p:nvSpPr>
            <p:cNvPr id="25" name="Rectangle 24">
              <a:extLst>
                <a:ext uri="{FF2B5EF4-FFF2-40B4-BE49-F238E27FC236}">
                  <a16:creationId xmlns:a16="http://schemas.microsoft.com/office/drawing/2014/main" id="{CE1134B4-95EB-E140-B567-BA9E76A8BD27}"/>
                </a:ext>
              </a:extLst>
            </p:cNvPr>
            <p:cNvSpPr/>
            <p:nvPr/>
          </p:nvSpPr>
          <p:spPr>
            <a:xfrm>
              <a:off x="7083428" y="-7570"/>
              <a:ext cx="5135868" cy="1493283"/>
            </a:xfrm>
            <a:prstGeom prst="rect">
              <a:avLst/>
            </a:prstGeom>
            <a:solidFill>
              <a:srgbClr val="1E3C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1">
              <a:extLst>
                <a:ext uri="{FF2B5EF4-FFF2-40B4-BE49-F238E27FC236}">
                  <a16:creationId xmlns:a16="http://schemas.microsoft.com/office/drawing/2014/main" id="{470D0BC7-0E29-2645-AD0A-F976EF6E0383}"/>
                </a:ext>
              </a:extLst>
            </p:cNvPr>
            <p:cNvSpPr/>
            <p:nvPr/>
          </p:nvSpPr>
          <p:spPr>
            <a:xfrm rot="5400000">
              <a:off x="11011541" y="-96725"/>
              <a:ext cx="1118725" cy="1296785"/>
            </a:xfrm>
            <a:custGeom>
              <a:avLst/>
              <a:gdLst>
                <a:gd name="connsiteX0" fmla="*/ 0 w 1230284"/>
                <a:gd name="connsiteY0" fmla="*/ 0 h 1296785"/>
                <a:gd name="connsiteX1" fmla="*/ 1230284 w 1230284"/>
                <a:gd name="connsiteY1" fmla="*/ 0 h 1296785"/>
                <a:gd name="connsiteX2" fmla="*/ 1230284 w 1230284"/>
                <a:gd name="connsiteY2" fmla="*/ 1296785 h 1296785"/>
                <a:gd name="connsiteX3" fmla="*/ 0 w 1230284"/>
                <a:gd name="connsiteY3" fmla="*/ 1296785 h 1296785"/>
                <a:gd name="connsiteX4" fmla="*/ 0 w 1230284"/>
                <a:gd name="connsiteY4" fmla="*/ 0 h 1296785"/>
                <a:gd name="connsiteX0" fmla="*/ 0 w 1230284"/>
                <a:gd name="connsiteY0" fmla="*/ 0 h 1296785"/>
                <a:gd name="connsiteX1" fmla="*/ 1230284 w 1230284"/>
                <a:gd name="connsiteY1" fmla="*/ 0 h 1296785"/>
                <a:gd name="connsiteX2" fmla="*/ 648393 w 1230284"/>
                <a:gd name="connsiteY2" fmla="*/ 648392 h 1296785"/>
                <a:gd name="connsiteX3" fmla="*/ 0 w 1230284"/>
                <a:gd name="connsiteY3" fmla="*/ 1296785 h 1296785"/>
                <a:gd name="connsiteX4" fmla="*/ 0 w 1230284"/>
                <a:gd name="connsiteY4" fmla="*/ 0 h 1296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284" h="1296785">
                  <a:moveTo>
                    <a:pt x="0" y="0"/>
                  </a:moveTo>
                  <a:lnTo>
                    <a:pt x="1230284" y="0"/>
                  </a:lnTo>
                  <a:lnTo>
                    <a:pt x="648393" y="648392"/>
                  </a:lnTo>
                  <a:lnTo>
                    <a:pt x="0" y="1296785"/>
                  </a:lnTo>
                  <a:lnTo>
                    <a:pt x="0" y="0"/>
                  </a:lnTo>
                  <a:close/>
                </a:path>
              </a:pathLst>
            </a:custGeom>
            <a:solidFill>
              <a:srgbClr val="6D8A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Slide Number Placeholder 1">
            <a:extLst>
              <a:ext uri="{FF2B5EF4-FFF2-40B4-BE49-F238E27FC236}">
                <a16:creationId xmlns:a16="http://schemas.microsoft.com/office/drawing/2014/main" id="{326EAB00-E9FB-F94D-A30B-87FC12BA6D3A}"/>
              </a:ext>
            </a:extLst>
          </p:cNvPr>
          <p:cNvSpPr>
            <a:spLocks noGrp="1"/>
          </p:cNvSpPr>
          <p:nvPr>
            <p:ph type="sldNum" sz="quarter" idx="12"/>
          </p:nvPr>
        </p:nvSpPr>
        <p:spPr/>
        <p:txBody>
          <a:bodyPr/>
          <a:lstStyle/>
          <a:p>
            <a:fld id="{E0E11A1D-E09C-48F7-8F4C-D8113979A85E}" type="slidenum">
              <a:rPr lang="en-US" smtClean="0"/>
              <a:t>217</a:t>
            </a:fld>
            <a:endParaRPr lang="en-US"/>
          </a:p>
        </p:txBody>
      </p:sp>
      <p:sp>
        <p:nvSpPr>
          <p:cNvPr id="6" name="Title 3">
            <a:extLst>
              <a:ext uri="{FF2B5EF4-FFF2-40B4-BE49-F238E27FC236}">
                <a16:creationId xmlns:a16="http://schemas.microsoft.com/office/drawing/2014/main" id="{70569D74-00A7-454D-9006-9FB5D269010D}"/>
              </a:ext>
            </a:extLst>
          </p:cNvPr>
          <p:cNvSpPr txBox="1">
            <a:spLocks/>
          </p:cNvSpPr>
          <p:nvPr/>
        </p:nvSpPr>
        <p:spPr>
          <a:xfrm>
            <a:off x="7585831" y="562782"/>
            <a:ext cx="4114938" cy="994273"/>
          </a:xfrm>
          <a:prstGeom prst="rect">
            <a:avLst/>
          </a:prstGeom>
        </p:spPr>
        <p:txBody>
          <a:bodyPr/>
          <a:lstStyle>
            <a:lvl1pPr algn="l" defTabSz="914400" rtl="0" eaLnBrk="1" latinLnBrk="0" hangingPunct="1">
              <a:lnSpc>
                <a:spcPct val="90000"/>
              </a:lnSpc>
              <a:spcBef>
                <a:spcPct val="0"/>
              </a:spcBef>
              <a:buNone/>
              <a:defRPr sz="6000" b="0" i="0" u="none" kern="1200">
                <a:solidFill>
                  <a:schemeClr val="tx1"/>
                </a:solidFill>
                <a:latin typeface="Roboto Slab Medium" pitchFamily="2" charset="0"/>
                <a:ea typeface="Roboto Slab Medium" pitchFamily="2" charset="0"/>
                <a:cs typeface="+mj-cs"/>
              </a:defRPr>
            </a:lvl1pPr>
          </a:lstStyle>
          <a:p>
            <a:r>
              <a:rPr lang="en-US" sz="4800" dirty="0">
                <a:solidFill>
                  <a:schemeClr val="bg1"/>
                </a:solidFill>
              </a:rPr>
              <a:t>7. Baptisms</a:t>
            </a:r>
          </a:p>
        </p:txBody>
      </p:sp>
      <p:pic>
        <p:nvPicPr>
          <p:cNvPr id="7" name="Picture 6">
            <a:extLst>
              <a:ext uri="{FF2B5EF4-FFF2-40B4-BE49-F238E27FC236}">
                <a16:creationId xmlns:a16="http://schemas.microsoft.com/office/drawing/2014/main" id="{E3178301-FAA1-C95A-00D3-6715174786D0}"/>
              </a:ext>
            </a:extLst>
          </p:cNvPr>
          <p:cNvPicPr>
            <a:picLocks noChangeAspect="1"/>
          </p:cNvPicPr>
          <p:nvPr/>
        </p:nvPicPr>
        <p:blipFill rotWithShape="1">
          <a:blip r:embed="rId3"/>
          <a:srcRect l="23745" t="13333" r="32159" b="53253"/>
          <a:stretch/>
        </p:blipFill>
        <p:spPr>
          <a:xfrm>
            <a:off x="709863" y="1750822"/>
            <a:ext cx="11125590" cy="4742053"/>
          </a:xfrm>
          <a:prstGeom prst="rect">
            <a:avLst/>
          </a:prstGeom>
        </p:spPr>
      </p:pic>
    </p:spTree>
    <p:extLst>
      <p:ext uri="{BB962C8B-B14F-4D97-AF65-F5344CB8AC3E}">
        <p14:creationId xmlns:p14="http://schemas.microsoft.com/office/powerpoint/2010/main" val="2258538765"/>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9EB"/>
        </a:solidFill>
        <a:effectLst/>
      </p:bgPr>
    </p:bg>
    <p:spTree>
      <p:nvGrpSpPr>
        <p:cNvPr id="1" name=""/>
        <p:cNvGrpSpPr/>
        <p:nvPr/>
      </p:nvGrpSpPr>
      <p:grpSpPr>
        <a:xfrm>
          <a:off x="0" y="0"/>
          <a:ext cx="0" cy="0"/>
          <a:chOff x="0" y="0"/>
          <a:chExt cx="0" cy="0"/>
        </a:xfrm>
      </p:grpSpPr>
      <p:grpSp>
        <p:nvGrpSpPr>
          <p:cNvPr id="28" name="header background">
            <a:extLst>
              <a:ext uri="{FF2B5EF4-FFF2-40B4-BE49-F238E27FC236}">
                <a16:creationId xmlns:a16="http://schemas.microsoft.com/office/drawing/2014/main" id="{59F7FD4D-E061-2F44-8A68-635306EB20EC}"/>
              </a:ext>
            </a:extLst>
          </p:cNvPr>
          <p:cNvGrpSpPr/>
          <p:nvPr/>
        </p:nvGrpSpPr>
        <p:grpSpPr>
          <a:xfrm>
            <a:off x="7083428" y="-7695"/>
            <a:ext cx="5135868" cy="2820060"/>
            <a:chOff x="7083428" y="-7695"/>
            <a:chExt cx="5135868" cy="2820060"/>
          </a:xfrm>
        </p:grpSpPr>
        <p:sp>
          <p:nvSpPr>
            <p:cNvPr id="29" name="Rectangle 28">
              <a:extLst>
                <a:ext uri="{FF2B5EF4-FFF2-40B4-BE49-F238E27FC236}">
                  <a16:creationId xmlns:a16="http://schemas.microsoft.com/office/drawing/2014/main" id="{82BB6D98-821E-0649-8D3F-B3B42254D0B6}"/>
                </a:ext>
              </a:extLst>
            </p:cNvPr>
            <p:cNvSpPr/>
            <p:nvPr/>
          </p:nvSpPr>
          <p:spPr>
            <a:xfrm>
              <a:off x="7083428" y="-7570"/>
              <a:ext cx="5135868" cy="2819935"/>
            </a:xfrm>
            <a:prstGeom prst="rect">
              <a:avLst/>
            </a:prstGeom>
            <a:solidFill>
              <a:srgbClr val="1E3C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1">
              <a:extLst>
                <a:ext uri="{FF2B5EF4-FFF2-40B4-BE49-F238E27FC236}">
                  <a16:creationId xmlns:a16="http://schemas.microsoft.com/office/drawing/2014/main" id="{49F6BE8A-0F7E-7447-8239-7B221D91B0B8}"/>
                </a:ext>
              </a:extLst>
            </p:cNvPr>
            <p:cNvSpPr/>
            <p:nvPr/>
          </p:nvSpPr>
          <p:spPr>
            <a:xfrm rot="5400000">
              <a:off x="11011541" y="-96725"/>
              <a:ext cx="1118725" cy="1296785"/>
            </a:xfrm>
            <a:custGeom>
              <a:avLst/>
              <a:gdLst>
                <a:gd name="connsiteX0" fmla="*/ 0 w 1230284"/>
                <a:gd name="connsiteY0" fmla="*/ 0 h 1296785"/>
                <a:gd name="connsiteX1" fmla="*/ 1230284 w 1230284"/>
                <a:gd name="connsiteY1" fmla="*/ 0 h 1296785"/>
                <a:gd name="connsiteX2" fmla="*/ 1230284 w 1230284"/>
                <a:gd name="connsiteY2" fmla="*/ 1296785 h 1296785"/>
                <a:gd name="connsiteX3" fmla="*/ 0 w 1230284"/>
                <a:gd name="connsiteY3" fmla="*/ 1296785 h 1296785"/>
                <a:gd name="connsiteX4" fmla="*/ 0 w 1230284"/>
                <a:gd name="connsiteY4" fmla="*/ 0 h 1296785"/>
                <a:gd name="connsiteX0" fmla="*/ 0 w 1230284"/>
                <a:gd name="connsiteY0" fmla="*/ 0 h 1296785"/>
                <a:gd name="connsiteX1" fmla="*/ 1230284 w 1230284"/>
                <a:gd name="connsiteY1" fmla="*/ 0 h 1296785"/>
                <a:gd name="connsiteX2" fmla="*/ 648393 w 1230284"/>
                <a:gd name="connsiteY2" fmla="*/ 648392 h 1296785"/>
                <a:gd name="connsiteX3" fmla="*/ 0 w 1230284"/>
                <a:gd name="connsiteY3" fmla="*/ 1296785 h 1296785"/>
                <a:gd name="connsiteX4" fmla="*/ 0 w 1230284"/>
                <a:gd name="connsiteY4" fmla="*/ 0 h 1296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284" h="1296785">
                  <a:moveTo>
                    <a:pt x="0" y="0"/>
                  </a:moveTo>
                  <a:lnTo>
                    <a:pt x="1230284" y="0"/>
                  </a:lnTo>
                  <a:lnTo>
                    <a:pt x="648393" y="648392"/>
                  </a:lnTo>
                  <a:lnTo>
                    <a:pt x="0" y="1296785"/>
                  </a:lnTo>
                  <a:lnTo>
                    <a:pt x="0" y="0"/>
                  </a:lnTo>
                  <a:close/>
                </a:path>
              </a:pathLst>
            </a:custGeom>
            <a:solidFill>
              <a:srgbClr val="6D8A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Slide Number Placeholder 1">
            <a:extLst>
              <a:ext uri="{FF2B5EF4-FFF2-40B4-BE49-F238E27FC236}">
                <a16:creationId xmlns:a16="http://schemas.microsoft.com/office/drawing/2014/main" id="{34F235B6-48F4-314A-AE4C-55ABE2C0C441}"/>
              </a:ext>
            </a:extLst>
          </p:cNvPr>
          <p:cNvSpPr>
            <a:spLocks noGrp="1"/>
          </p:cNvSpPr>
          <p:nvPr>
            <p:ph type="sldNum" sz="quarter" idx="12"/>
          </p:nvPr>
        </p:nvSpPr>
        <p:spPr/>
        <p:txBody>
          <a:bodyPr/>
          <a:lstStyle/>
          <a:p>
            <a:fld id="{E0E11A1D-E09C-48F7-8F4C-D8113979A85E}" type="slidenum">
              <a:rPr lang="en-US" smtClean="0"/>
              <a:t>218</a:t>
            </a:fld>
            <a:endParaRPr lang="en-US"/>
          </a:p>
        </p:txBody>
      </p:sp>
      <p:sp>
        <p:nvSpPr>
          <p:cNvPr id="3" name="Content Placeholder 2">
            <a:extLst>
              <a:ext uri="{FF2B5EF4-FFF2-40B4-BE49-F238E27FC236}">
                <a16:creationId xmlns:a16="http://schemas.microsoft.com/office/drawing/2014/main" id="{1694E240-DFAC-5540-BBC3-9B2D8F639564}"/>
              </a:ext>
            </a:extLst>
          </p:cNvPr>
          <p:cNvSpPr>
            <a:spLocks noGrp="1"/>
          </p:cNvSpPr>
          <p:nvPr>
            <p:ph idx="1"/>
          </p:nvPr>
        </p:nvSpPr>
        <p:spPr>
          <a:xfrm>
            <a:off x="7937090" y="3030312"/>
            <a:ext cx="4087896" cy="3171739"/>
          </a:xfrm>
        </p:spPr>
        <p:txBody>
          <a:bodyPr>
            <a:normAutofit fontScale="77500" lnSpcReduction="20000"/>
          </a:bodyPr>
          <a:lstStyle/>
          <a:p>
            <a:r>
              <a:rPr lang="en-US" sz="3600" dirty="0">
                <a:latin typeface="Roboto" panose="02000000000000000000" pitchFamily="2" charset="0"/>
                <a:ea typeface="Roboto" panose="02000000000000000000" pitchFamily="2" charset="0"/>
                <a:cs typeface="Roboto" panose="02000000000000000000" pitchFamily="2" charset="0"/>
              </a:rPr>
              <a:t>Begin with last year’s number</a:t>
            </a:r>
          </a:p>
          <a:p>
            <a:pPr marL="0" indent="0">
              <a:buNone/>
            </a:pPr>
            <a:endParaRPr lang="en-US" sz="3600" dirty="0">
              <a:latin typeface="Roboto" panose="02000000000000000000" pitchFamily="2" charset="0"/>
              <a:ea typeface="Roboto" panose="02000000000000000000" pitchFamily="2" charset="0"/>
              <a:cs typeface="Roboto" panose="02000000000000000000" pitchFamily="2" charset="0"/>
            </a:endParaRPr>
          </a:p>
          <a:p>
            <a:r>
              <a:rPr lang="en-US" sz="3600" dirty="0"/>
              <a:t>Additions </a:t>
            </a:r>
          </a:p>
          <a:p>
            <a:pPr lvl="1"/>
            <a:r>
              <a:rPr lang="en-US" sz="3200" dirty="0">
                <a:solidFill>
                  <a:srgbClr val="002060"/>
                </a:solidFill>
              </a:rPr>
              <a:t>8b Profession of Faith</a:t>
            </a:r>
          </a:p>
          <a:p>
            <a:pPr lvl="1"/>
            <a:r>
              <a:rPr lang="en-US" sz="3200" dirty="0">
                <a:solidFill>
                  <a:srgbClr val="002060"/>
                </a:solidFill>
                <a:latin typeface="Roboto" panose="02000000000000000000" pitchFamily="2" charset="0"/>
                <a:ea typeface="Roboto" panose="02000000000000000000" pitchFamily="2" charset="0"/>
                <a:cs typeface="Roboto" panose="02000000000000000000" pitchFamily="2" charset="0"/>
              </a:rPr>
              <a:t>8c Special Act of Session</a:t>
            </a:r>
          </a:p>
        </p:txBody>
      </p:sp>
      <p:sp>
        <p:nvSpPr>
          <p:cNvPr id="4" name="Title 3">
            <a:extLst>
              <a:ext uri="{FF2B5EF4-FFF2-40B4-BE49-F238E27FC236}">
                <a16:creationId xmlns:a16="http://schemas.microsoft.com/office/drawing/2014/main" id="{C2290288-26B7-B847-B7BC-4B940A7B5433}"/>
              </a:ext>
            </a:extLst>
          </p:cNvPr>
          <p:cNvSpPr txBox="1">
            <a:spLocks/>
          </p:cNvSpPr>
          <p:nvPr/>
        </p:nvSpPr>
        <p:spPr>
          <a:xfrm>
            <a:off x="8328751" y="911921"/>
            <a:ext cx="3986551" cy="2054526"/>
          </a:xfrm>
          <a:prstGeom prst="rect">
            <a:avLst/>
          </a:prstGeom>
        </p:spPr>
        <p:txBody>
          <a:bodyPr/>
          <a:lstStyle>
            <a:lvl1pPr algn="l" defTabSz="914400" rtl="0" eaLnBrk="1" latinLnBrk="0" hangingPunct="1">
              <a:lnSpc>
                <a:spcPct val="90000"/>
              </a:lnSpc>
              <a:spcBef>
                <a:spcPct val="0"/>
              </a:spcBef>
              <a:buNone/>
              <a:defRPr sz="6000" b="0" i="0" u="none" kern="1200">
                <a:solidFill>
                  <a:schemeClr val="tx1"/>
                </a:solidFill>
                <a:latin typeface="Roboto Slab Medium" pitchFamily="2" charset="0"/>
                <a:ea typeface="Roboto Slab Medium" pitchFamily="2" charset="0"/>
                <a:cs typeface="+mj-cs"/>
              </a:defRPr>
            </a:lvl1pPr>
          </a:lstStyle>
          <a:p>
            <a:r>
              <a:rPr lang="en-US" sz="4400" dirty="0">
                <a:solidFill>
                  <a:schemeClr val="bg1"/>
                </a:solidFill>
              </a:rPr>
              <a:t>8. Professing Membership</a:t>
            </a:r>
          </a:p>
        </p:txBody>
      </p:sp>
      <p:pic>
        <p:nvPicPr>
          <p:cNvPr id="6" name="Picture 5">
            <a:extLst>
              <a:ext uri="{FF2B5EF4-FFF2-40B4-BE49-F238E27FC236}">
                <a16:creationId xmlns:a16="http://schemas.microsoft.com/office/drawing/2014/main" id="{9878330F-A99F-7B74-622F-97026045111C}"/>
              </a:ext>
            </a:extLst>
          </p:cNvPr>
          <p:cNvPicPr>
            <a:picLocks noChangeAspect="1"/>
          </p:cNvPicPr>
          <p:nvPr/>
        </p:nvPicPr>
        <p:blipFill rotWithShape="1">
          <a:blip r:embed="rId3"/>
          <a:srcRect l="24397" t="11487" r="26536" b="16466"/>
          <a:stretch/>
        </p:blipFill>
        <p:spPr>
          <a:xfrm>
            <a:off x="167014" y="335192"/>
            <a:ext cx="7897333" cy="6522808"/>
          </a:xfrm>
          <a:prstGeom prst="rect">
            <a:avLst/>
          </a:prstGeom>
        </p:spPr>
      </p:pic>
    </p:spTree>
    <p:extLst>
      <p:ext uri="{BB962C8B-B14F-4D97-AF65-F5344CB8AC3E}">
        <p14:creationId xmlns:p14="http://schemas.microsoft.com/office/powerpoint/2010/main" val="1430600457"/>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9EB"/>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5256641-732E-599D-AF23-627F07B80371}"/>
              </a:ext>
            </a:extLst>
          </p:cNvPr>
          <p:cNvPicPr>
            <a:picLocks noChangeAspect="1"/>
          </p:cNvPicPr>
          <p:nvPr/>
        </p:nvPicPr>
        <p:blipFill rotWithShape="1">
          <a:blip r:embed="rId3"/>
          <a:srcRect l="24307" t="11888" r="25813" b="13735"/>
          <a:stretch/>
        </p:blipFill>
        <p:spPr>
          <a:xfrm>
            <a:off x="54020" y="159134"/>
            <a:ext cx="7823039" cy="6561715"/>
          </a:xfrm>
          <a:prstGeom prst="rect">
            <a:avLst/>
          </a:prstGeom>
        </p:spPr>
      </p:pic>
      <p:grpSp>
        <p:nvGrpSpPr>
          <p:cNvPr id="28" name="header background">
            <a:extLst>
              <a:ext uri="{FF2B5EF4-FFF2-40B4-BE49-F238E27FC236}">
                <a16:creationId xmlns:a16="http://schemas.microsoft.com/office/drawing/2014/main" id="{961712B8-0F7C-E84C-8BD8-641B773CB862}"/>
              </a:ext>
            </a:extLst>
          </p:cNvPr>
          <p:cNvGrpSpPr/>
          <p:nvPr/>
        </p:nvGrpSpPr>
        <p:grpSpPr>
          <a:xfrm>
            <a:off x="7083428" y="-7695"/>
            <a:ext cx="5135868" cy="2605989"/>
            <a:chOff x="7083428" y="-7695"/>
            <a:chExt cx="5135868" cy="2605989"/>
          </a:xfrm>
        </p:grpSpPr>
        <p:sp>
          <p:nvSpPr>
            <p:cNvPr id="29" name="Rectangle 28">
              <a:extLst>
                <a:ext uri="{FF2B5EF4-FFF2-40B4-BE49-F238E27FC236}">
                  <a16:creationId xmlns:a16="http://schemas.microsoft.com/office/drawing/2014/main" id="{15AA37E5-EFC1-0F4A-8934-30C252FFA3E1}"/>
                </a:ext>
              </a:extLst>
            </p:cNvPr>
            <p:cNvSpPr/>
            <p:nvPr/>
          </p:nvSpPr>
          <p:spPr>
            <a:xfrm>
              <a:off x="7083428" y="-7570"/>
              <a:ext cx="5135868" cy="2605864"/>
            </a:xfrm>
            <a:prstGeom prst="rect">
              <a:avLst/>
            </a:prstGeom>
            <a:solidFill>
              <a:srgbClr val="1E3C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1">
              <a:extLst>
                <a:ext uri="{FF2B5EF4-FFF2-40B4-BE49-F238E27FC236}">
                  <a16:creationId xmlns:a16="http://schemas.microsoft.com/office/drawing/2014/main" id="{00B54DFD-1B12-2443-990B-06896FCF5567}"/>
                </a:ext>
              </a:extLst>
            </p:cNvPr>
            <p:cNvSpPr/>
            <p:nvPr/>
          </p:nvSpPr>
          <p:spPr>
            <a:xfrm rot="5400000">
              <a:off x="11011541" y="-96725"/>
              <a:ext cx="1118725" cy="1296785"/>
            </a:xfrm>
            <a:custGeom>
              <a:avLst/>
              <a:gdLst>
                <a:gd name="connsiteX0" fmla="*/ 0 w 1230284"/>
                <a:gd name="connsiteY0" fmla="*/ 0 h 1296785"/>
                <a:gd name="connsiteX1" fmla="*/ 1230284 w 1230284"/>
                <a:gd name="connsiteY1" fmla="*/ 0 h 1296785"/>
                <a:gd name="connsiteX2" fmla="*/ 1230284 w 1230284"/>
                <a:gd name="connsiteY2" fmla="*/ 1296785 h 1296785"/>
                <a:gd name="connsiteX3" fmla="*/ 0 w 1230284"/>
                <a:gd name="connsiteY3" fmla="*/ 1296785 h 1296785"/>
                <a:gd name="connsiteX4" fmla="*/ 0 w 1230284"/>
                <a:gd name="connsiteY4" fmla="*/ 0 h 1296785"/>
                <a:gd name="connsiteX0" fmla="*/ 0 w 1230284"/>
                <a:gd name="connsiteY0" fmla="*/ 0 h 1296785"/>
                <a:gd name="connsiteX1" fmla="*/ 1230284 w 1230284"/>
                <a:gd name="connsiteY1" fmla="*/ 0 h 1296785"/>
                <a:gd name="connsiteX2" fmla="*/ 648393 w 1230284"/>
                <a:gd name="connsiteY2" fmla="*/ 648392 h 1296785"/>
                <a:gd name="connsiteX3" fmla="*/ 0 w 1230284"/>
                <a:gd name="connsiteY3" fmla="*/ 1296785 h 1296785"/>
                <a:gd name="connsiteX4" fmla="*/ 0 w 1230284"/>
                <a:gd name="connsiteY4" fmla="*/ 0 h 1296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284" h="1296785">
                  <a:moveTo>
                    <a:pt x="0" y="0"/>
                  </a:moveTo>
                  <a:lnTo>
                    <a:pt x="1230284" y="0"/>
                  </a:lnTo>
                  <a:lnTo>
                    <a:pt x="648393" y="648392"/>
                  </a:lnTo>
                  <a:lnTo>
                    <a:pt x="0" y="1296785"/>
                  </a:lnTo>
                  <a:lnTo>
                    <a:pt x="0" y="0"/>
                  </a:lnTo>
                  <a:close/>
                </a:path>
              </a:pathLst>
            </a:custGeom>
            <a:solidFill>
              <a:srgbClr val="6D8A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Slide Number Placeholder 1">
            <a:extLst>
              <a:ext uri="{FF2B5EF4-FFF2-40B4-BE49-F238E27FC236}">
                <a16:creationId xmlns:a16="http://schemas.microsoft.com/office/drawing/2014/main" id="{34F235B6-48F4-314A-AE4C-55ABE2C0C441}"/>
              </a:ext>
            </a:extLst>
          </p:cNvPr>
          <p:cNvSpPr>
            <a:spLocks noGrp="1"/>
          </p:cNvSpPr>
          <p:nvPr>
            <p:ph type="sldNum" sz="quarter" idx="12"/>
          </p:nvPr>
        </p:nvSpPr>
        <p:spPr/>
        <p:txBody>
          <a:bodyPr/>
          <a:lstStyle/>
          <a:p>
            <a:fld id="{E0E11A1D-E09C-48F7-8F4C-D8113979A85E}" type="slidenum">
              <a:rPr lang="en-US" smtClean="0"/>
              <a:t>219</a:t>
            </a:fld>
            <a:endParaRPr lang="en-US"/>
          </a:p>
        </p:txBody>
      </p:sp>
      <p:sp>
        <p:nvSpPr>
          <p:cNvPr id="3" name="Content Placeholder 2">
            <a:extLst>
              <a:ext uri="{FF2B5EF4-FFF2-40B4-BE49-F238E27FC236}">
                <a16:creationId xmlns:a16="http://schemas.microsoft.com/office/drawing/2014/main" id="{1694E240-DFAC-5540-BBC3-9B2D8F639564}"/>
              </a:ext>
            </a:extLst>
          </p:cNvPr>
          <p:cNvSpPr>
            <a:spLocks noGrp="1"/>
          </p:cNvSpPr>
          <p:nvPr>
            <p:ph idx="1"/>
          </p:nvPr>
        </p:nvSpPr>
        <p:spPr>
          <a:xfrm>
            <a:off x="7982155" y="2950508"/>
            <a:ext cx="4224290" cy="3370701"/>
          </a:xfrm>
        </p:spPr>
        <p:txBody>
          <a:bodyPr>
            <a:normAutofit fontScale="55000" lnSpcReduction="20000"/>
          </a:bodyPr>
          <a:lstStyle/>
          <a:p>
            <a:pPr marL="0" indent="0">
              <a:buNone/>
            </a:pPr>
            <a:r>
              <a:rPr lang="en-US" sz="4400" dirty="0"/>
              <a:t>Removals </a:t>
            </a:r>
          </a:p>
          <a:p>
            <a:pPr lvl="1"/>
            <a:r>
              <a:rPr lang="en-US" sz="3200" dirty="0">
                <a:solidFill>
                  <a:srgbClr val="002060"/>
                </a:solidFill>
              </a:rPr>
              <a:t>8f by certificate</a:t>
            </a:r>
          </a:p>
          <a:p>
            <a:pPr lvl="1"/>
            <a:r>
              <a:rPr lang="en-US" sz="3200" dirty="0">
                <a:solidFill>
                  <a:srgbClr val="002060"/>
                </a:solidFill>
                <a:latin typeface="Roboto" panose="02000000000000000000" pitchFamily="2" charset="0"/>
                <a:ea typeface="Roboto" panose="02000000000000000000" pitchFamily="2" charset="0"/>
                <a:cs typeface="Roboto" panose="02000000000000000000" pitchFamily="2" charset="0"/>
              </a:rPr>
              <a:t>8g because of death</a:t>
            </a:r>
          </a:p>
          <a:p>
            <a:pPr lvl="1"/>
            <a:r>
              <a:rPr lang="en-US" sz="3200" dirty="0">
                <a:solidFill>
                  <a:srgbClr val="002060"/>
                </a:solidFill>
                <a:latin typeface="Roboto" panose="02000000000000000000" pitchFamily="2" charset="0"/>
                <a:ea typeface="Roboto" panose="02000000000000000000" pitchFamily="2" charset="0"/>
                <a:cs typeface="Roboto" panose="02000000000000000000" pitchFamily="2" charset="0"/>
              </a:rPr>
              <a:t>8h revision of the roll</a:t>
            </a:r>
          </a:p>
          <a:p>
            <a:pPr lvl="1"/>
            <a:r>
              <a:rPr lang="en-US" sz="3200" dirty="0">
                <a:solidFill>
                  <a:srgbClr val="002060"/>
                </a:solidFill>
                <a:latin typeface="Roboto" panose="02000000000000000000" pitchFamily="2" charset="0"/>
                <a:ea typeface="Roboto" panose="02000000000000000000" pitchFamily="2" charset="0"/>
                <a:cs typeface="Roboto" panose="02000000000000000000" pitchFamily="2" charset="0"/>
              </a:rPr>
              <a:t>8i auto-calculates</a:t>
            </a:r>
          </a:p>
          <a:p>
            <a:pPr marL="0" indent="0">
              <a:buNone/>
            </a:pPr>
            <a:r>
              <a:rPr lang="en-US" sz="4400" dirty="0"/>
              <a:t>8j Professing membership </a:t>
            </a:r>
          </a:p>
          <a:p>
            <a:pPr lvl="1"/>
            <a:r>
              <a:rPr lang="en-US" dirty="0">
                <a:solidFill>
                  <a:srgbClr val="002060"/>
                </a:solidFill>
              </a:rPr>
              <a:t>8 j auto-calculates </a:t>
            </a:r>
            <a:br>
              <a:rPr lang="en-US" dirty="0"/>
            </a:br>
            <a:endParaRPr lang="en-US" dirty="0"/>
          </a:p>
          <a:p>
            <a:pPr marL="0" indent="0">
              <a:buNone/>
            </a:pPr>
            <a:r>
              <a:rPr lang="en-US" dirty="0">
                <a:solidFill>
                  <a:srgbClr val="002060"/>
                </a:solidFill>
              </a:rPr>
              <a:t>9.  Adherents under pastoral care (adults only)</a:t>
            </a:r>
          </a:p>
        </p:txBody>
      </p:sp>
      <p:sp>
        <p:nvSpPr>
          <p:cNvPr id="4" name="Title 3">
            <a:extLst>
              <a:ext uri="{FF2B5EF4-FFF2-40B4-BE49-F238E27FC236}">
                <a16:creationId xmlns:a16="http://schemas.microsoft.com/office/drawing/2014/main" id="{C2290288-26B7-B847-B7BC-4B940A7B5433}"/>
              </a:ext>
            </a:extLst>
          </p:cNvPr>
          <p:cNvSpPr txBox="1">
            <a:spLocks/>
          </p:cNvSpPr>
          <p:nvPr/>
        </p:nvSpPr>
        <p:spPr>
          <a:xfrm>
            <a:off x="7449458" y="1363655"/>
            <a:ext cx="4666206" cy="994273"/>
          </a:xfrm>
          <a:prstGeom prst="rect">
            <a:avLst/>
          </a:prstGeom>
        </p:spPr>
        <p:txBody>
          <a:bodyPr/>
          <a:lstStyle>
            <a:lvl1pPr algn="l" defTabSz="914400" rtl="0" eaLnBrk="1" latinLnBrk="0" hangingPunct="1">
              <a:lnSpc>
                <a:spcPct val="90000"/>
              </a:lnSpc>
              <a:spcBef>
                <a:spcPct val="0"/>
              </a:spcBef>
              <a:buNone/>
              <a:defRPr sz="6000" b="0" i="0" u="none" kern="1200">
                <a:solidFill>
                  <a:schemeClr val="tx1"/>
                </a:solidFill>
                <a:latin typeface="Roboto Slab Medium" pitchFamily="2" charset="0"/>
                <a:ea typeface="Roboto Slab Medium" pitchFamily="2" charset="0"/>
                <a:cs typeface="+mj-cs"/>
              </a:defRPr>
            </a:lvl1pPr>
          </a:lstStyle>
          <a:p>
            <a:endParaRPr lang="en-US" sz="4800" dirty="0">
              <a:solidFill>
                <a:srgbClr val="1E3C71"/>
              </a:solidFill>
            </a:endParaRPr>
          </a:p>
        </p:txBody>
      </p:sp>
      <p:sp>
        <p:nvSpPr>
          <p:cNvPr id="24" name="Title 3">
            <a:extLst>
              <a:ext uri="{FF2B5EF4-FFF2-40B4-BE49-F238E27FC236}">
                <a16:creationId xmlns:a16="http://schemas.microsoft.com/office/drawing/2014/main" id="{2F84A93B-C88E-4FD1-B2BB-651025563BAB}"/>
              </a:ext>
            </a:extLst>
          </p:cNvPr>
          <p:cNvSpPr txBox="1">
            <a:spLocks/>
          </p:cNvSpPr>
          <p:nvPr/>
        </p:nvSpPr>
        <p:spPr>
          <a:xfrm>
            <a:off x="7449458" y="690799"/>
            <a:ext cx="4666206" cy="1544890"/>
          </a:xfrm>
          <a:prstGeom prst="rect">
            <a:avLst/>
          </a:prstGeom>
        </p:spPr>
        <p:txBody>
          <a:bodyPr/>
          <a:lstStyle>
            <a:lvl1pPr algn="l" defTabSz="914400" rtl="0" eaLnBrk="1" latinLnBrk="0" hangingPunct="1">
              <a:lnSpc>
                <a:spcPct val="90000"/>
              </a:lnSpc>
              <a:spcBef>
                <a:spcPct val="0"/>
              </a:spcBef>
              <a:buNone/>
              <a:defRPr sz="6000" b="0" i="0" u="none" kern="1200">
                <a:solidFill>
                  <a:schemeClr val="tx1"/>
                </a:solidFill>
                <a:latin typeface="Roboto Slab Medium" pitchFamily="2" charset="0"/>
                <a:ea typeface="Roboto Slab Medium" pitchFamily="2" charset="0"/>
                <a:cs typeface="+mj-cs"/>
              </a:defRPr>
            </a:lvl1pPr>
          </a:lstStyle>
          <a:p>
            <a:r>
              <a:rPr lang="en-US" sz="4400" dirty="0">
                <a:solidFill>
                  <a:schemeClr val="bg1"/>
                </a:solidFill>
              </a:rPr>
              <a:t>8. &amp; 9. Members &amp; </a:t>
            </a:r>
            <a:r>
              <a:rPr lang="en-US" sz="4400" dirty="0" err="1">
                <a:solidFill>
                  <a:schemeClr val="bg1"/>
                </a:solidFill>
              </a:rPr>
              <a:t>Adherentsb</a:t>
            </a:r>
            <a:endParaRPr lang="en-US" sz="4400" dirty="0">
              <a:solidFill>
                <a:schemeClr val="bg1"/>
              </a:solidFill>
            </a:endParaRPr>
          </a:p>
        </p:txBody>
      </p:sp>
    </p:spTree>
    <p:extLst>
      <p:ext uri="{BB962C8B-B14F-4D97-AF65-F5344CB8AC3E}">
        <p14:creationId xmlns:p14="http://schemas.microsoft.com/office/powerpoint/2010/main" val="4130241225"/>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8C2DB-2E26-44E7-B2BA-18171B6D7C99}"/>
              </a:ext>
            </a:extLst>
          </p:cNvPr>
          <p:cNvSpPr>
            <a:spLocks noGrp="1"/>
          </p:cNvSpPr>
          <p:nvPr>
            <p:ph type="title"/>
          </p:nvPr>
        </p:nvSpPr>
        <p:spPr>
          <a:xfrm>
            <a:off x="914400" y="365125"/>
            <a:ext cx="3541486" cy="1325563"/>
          </a:xfrm>
        </p:spPr>
        <p:txBody>
          <a:bodyPr/>
          <a:lstStyle/>
          <a:p>
            <a:r>
              <a:rPr lang="en-US" sz="6600" dirty="0"/>
              <a:t>Protocol </a:t>
            </a:r>
          </a:p>
        </p:txBody>
      </p:sp>
      <p:sp>
        <p:nvSpPr>
          <p:cNvPr id="5" name="Content Placeholder 4">
            <a:extLst>
              <a:ext uri="{FF2B5EF4-FFF2-40B4-BE49-F238E27FC236}">
                <a16:creationId xmlns:a16="http://schemas.microsoft.com/office/drawing/2014/main" id="{FB73C6FD-71E6-48BB-BED0-250E7547DBE5}"/>
              </a:ext>
            </a:extLst>
          </p:cNvPr>
          <p:cNvSpPr>
            <a:spLocks noGrp="1"/>
          </p:cNvSpPr>
          <p:nvPr>
            <p:ph idx="1"/>
          </p:nvPr>
        </p:nvSpPr>
        <p:spPr>
          <a:xfrm>
            <a:off x="1027136" y="1929008"/>
            <a:ext cx="7173435" cy="5120009"/>
          </a:xfrm>
        </p:spPr>
        <p:txBody>
          <a:bodyPr>
            <a:normAutofit/>
          </a:bodyPr>
          <a:lstStyle/>
          <a:p>
            <a:r>
              <a:rPr lang="en-US" sz="3000" dirty="0">
                <a:latin typeface="Roboto" panose="02000000000000000000" pitchFamily="2" charset="0"/>
                <a:ea typeface="Roboto" panose="02000000000000000000" pitchFamily="2" charset="0"/>
              </a:rPr>
              <a:t>Stay muted and use chat to </a:t>
            </a:r>
            <a:r>
              <a:rPr lang="en-US" sz="3000" u="sng" dirty="0">
                <a:latin typeface="Roboto" panose="02000000000000000000" pitchFamily="2" charset="0"/>
                <a:ea typeface="Roboto" panose="02000000000000000000" pitchFamily="2" charset="0"/>
              </a:rPr>
              <a:t>ask questions or comment</a:t>
            </a:r>
          </a:p>
          <a:p>
            <a:r>
              <a:rPr lang="en-US" sz="3000" dirty="0">
                <a:latin typeface="Roboto" panose="02000000000000000000" pitchFamily="2" charset="0"/>
                <a:ea typeface="Roboto" panose="02000000000000000000" pitchFamily="2" charset="0"/>
              </a:rPr>
              <a:t>Questions and comments  may be reviewed at the end so include a clue/reference to what your question is referring to</a:t>
            </a:r>
          </a:p>
          <a:p>
            <a:r>
              <a:rPr lang="en-US" sz="3000" dirty="0">
                <a:latin typeface="Roboto" panose="02000000000000000000" pitchFamily="2" charset="0"/>
                <a:ea typeface="Roboto" panose="02000000000000000000" pitchFamily="2" charset="0"/>
              </a:rPr>
              <a:t>We will unmute at the end for verbal questions</a:t>
            </a:r>
          </a:p>
          <a:p>
            <a:endParaRPr lang="en-US" sz="3600" dirty="0">
              <a:latin typeface="Roboto" panose="02000000000000000000" pitchFamily="2" charset="0"/>
              <a:ea typeface="Roboto" panose="02000000000000000000" pitchFamily="2" charset="0"/>
            </a:endParaRPr>
          </a:p>
          <a:p>
            <a:endParaRPr lang="en-US" sz="3600" dirty="0">
              <a:latin typeface="Roboto" panose="02000000000000000000" pitchFamily="2" charset="0"/>
              <a:ea typeface="Roboto" panose="02000000000000000000" pitchFamily="2" charset="0"/>
            </a:endParaRPr>
          </a:p>
        </p:txBody>
      </p:sp>
      <p:pic>
        <p:nvPicPr>
          <p:cNvPr id="4" name="Picture 3" descr="Graphical user interface, application&#10;&#10;Description automatically generated">
            <a:extLst>
              <a:ext uri="{FF2B5EF4-FFF2-40B4-BE49-F238E27FC236}">
                <a16:creationId xmlns:a16="http://schemas.microsoft.com/office/drawing/2014/main" id="{65B0DE21-A1BA-4004-A193-3046DA03C3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6419" y="5456790"/>
            <a:ext cx="1915886" cy="1361287"/>
          </a:xfrm>
          <a:prstGeom prst="rect">
            <a:avLst/>
          </a:prstGeom>
        </p:spPr>
      </p:pic>
      <p:pic>
        <p:nvPicPr>
          <p:cNvPr id="7" name="Picture 6" descr="A screenshot of a phone&#10;&#10;Description automatically generated with medium confidence">
            <a:extLst>
              <a:ext uri="{FF2B5EF4-FFF2-40B4-BE49-F238E27FC236}">
                <a16:creationId xmlns:a16="http://schemas.microsoft.com/office/drawing/2014/main" id="{2F157EB9-10ED-42CB-BE71-B994026C6E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29486" y="112820"/>
            <a:ext cx="2953070" cy="5241699"/>
          </a:xfrm>
          <a:prstGeom prst="rect">
            <a:avLst/>
          </a:prstGeom>
        </p:spPr>
      </p:pic>
      <p:sp>
        <p:nvSpPr>
          <p:cNvPr id="8" name="Arrow: Right 7">
            <a:extLst>
              <a:ext uri="{FF2B5EF4-FFF2-40B4-BE49-F238E27FC236}">
                <a16:creationId xmlns:a16="http://schemas.microsoft.com/office/drawing/2014/main" id="{53E73461-9D31-4013-B2E6-D526E5D0D928}"/>
              </a:ext>
            </a:extLst>
          </p:cNvPr>
          <p:cNvSpPr/>
          <p:nvPr/>
        </p:nvSpPr>
        <p:spPr>
          <a:xfrm>
            <a:off x="8200572" y="5677307"/>
            <a:ext cx="1163199" cy="972000"/>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Roboto Medium" panose="02000000000000000000" pitchFamily="2" charset="0"/>
                <a:ea typeface="Roboto Medium" panose="02000000000000000000" pitchFamily="2" charset="0"/>
              </a:rPr>
              <a:t>PC</a:t>
            </a:r>
            <a:endParaRPr lang="en-US" dirty="0">
              <a:latin typeface="Roboto Medium" panose="02000000000000000000" pitchFamily="2" charset="0"/>
              <a:ea typeface="Roboto Medium" panose="02000000000000000000" pitchFamily="2" charset="0"/>
            </a:endParaRPr>
          </a:p>
        </p:txBody>
      </p:sp>
      <p:sp>
        <p:nvSpPr>
          <p:cNvPr id="9" name="Rectangle 8">
            <a:extLst>
              <a:ext uri="{FF2B5EF4-FFF2-40B4-BE49-F238E27FC236}">
                <a16:creationId xmlns:a16="http://schemas.microsoft.com/office/drawing/2014/main" id="{D30DE219-54D7-4B47-9BA7-1BF662C044C3}"/>
              </a:ext>
            </a:extLst>
          </p:cNvPr>
          <p:cNvSpPr/>
          <p:nvPr/>
        </p:nvSpPr>
        <p:spPr>
          <a:xfrm>
            <a:off x="0" y="1522137"/>
            <a:ext cx="7056000" cy="216000"/>
          </a:xfrm>
          <a:prstGeom prst="rect">
            <a:avLst/>
          </a:prstGeom>
          <a:solidFill>
            <a:srgbClr val="D1202B"/>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latin typeface="Roboto" panose="02000000000000000000" pitchFamily="2" charset="0"/>
            </a:endParaRPr>
          </a:p>
        </p:txBody>
      </p:sp>
      <p:sp>
        <p:nvSpPr>
          <p:cNvPr id="10" name="Arrow: Right 9">
            <a:extLst>
              <a:ext uri="{FF2B5EF4-FFF2-40B4-BE49-F238E27FC236}">
                <a16:creationId xmlns:a16="http://schemas.microsoft.com/office/drawing/2014/main" id="{C8300FDA-EFDB-4954-B242-5579A5F286FA}"/>
              </a:ext>
            </a:extLst>
          </p:cNvPr>
          <p:cNvSpPr/>
          <p:nvPr/>
        </p:nvSpPr>
        <p:spPr>
          <a:xfrm>
            <a:off x="7606212" y="1416396"/>
            <a:ext cx="1757559" cy="972000"/>
          </a:xfrm>
          <a:custGeom>
            <a:avLst/>
            <a:gdLst>
              <a:gd name="connsiteX0" fmla="*/ 0 w 1163199"/>
              <a:gd name="connsiteY0" fmla="*/ 243000 h 972000"/>
              <a:gd name="connsiteX1" fmla="*/ 677199 w 1163199"/>
              <a:gd name="connsiteY1" fmla="*/ 243000 h 972000"/>
              <a:gd name="connsiteX2" fmla="*/ 677199 w 1163199"/>
              <a:gd name="connsiteY2" fmla="*/ 0 h 972000"/>
              <a:gd name="connsiteX3" fmla="*/ 1163199 w 1163199"/>
              <a:gd name="connsiteY3" fmla="*/ 486000 h 972000"/>
              <a:gd name="connsiteX4" fmla="*/ 677199 w 1163199"/>
              <a:gd name="connsiteY4" fmla="*/ 972000 h 972000"/>
              <a:gd name="connsiteX5" fmla="*/ 677199 w 1163199"/>
              <a:gd name="connsiteY5" fmla="*/ 729000 h 972000"/>
              <a:gd name="connsiteX6" fmla="*/ 0 w 1163199"/>
              <a:gd name="connsiteY6" fmla="*/ 729000 h 972000"/>
              <a:gd name="connsiteX7" fmla="*/ 0 w 1163199"/>
              <a:gd name="connsiteY7" fmla="*/ 243000 h 972000"/>
              <a:gd name="connsiteX0" fmla="*/ 579120 w 1742319"/>
              <a:gd name="connsiteY0" fmla="*/ 243000 h 972000"/>
              <a:gd name="connsiteX1" fmla="*/ 1256319 w 1742319"/>
              <a:gd name="connsiteY1" fmla="*/ 243000 h 972000"/>
              <a:gd name="connsiteX2" fmla="*/ 1256319 w 1742319"/>
              <a:gd name="connsiteY2" fmla="*/ 0 h 972000"/>
              <a:gd name="connsiteX3" fmla="*/ 1742319 w 1742319"/>
              <a:gd name="connsiteY3" fmla="*/ 486000 h 972000"/>
              <a:gd name="connsiteX4" fmla="*/ 1256319 w 1742319"/>
              <a:gd name="connsiteY4" fmla="*/ 972000 h 972000"/>
              <a:gd name="connsiteX5" fmla="*/ 1256319 w 1742319"/>
              <a:gd name="connsiteY5" fmla="*/ 729000 h 972000"/>
              <a:gd name="connsiteX6" fmla="*/ 0 w 1742319"/>
              <a:gd name="connsiteY6" fmla="*/ 744240 h 972000"/>
              <a:gd name="connsiteX7" fmla="*/ 579120 w 1742319"/>
              <a:gd name="connsiteY7" fmla="*/ 243000 h 972000"/>
              <a:gd name="connsiteX0" fmla="*/ 30480 w 1742319"/>
              <a:gd name="connsiteY0" fmla="*/ 243000 h 972000"/>
              <a:gd name="connsiteX1" fmla="*/ 1256319 w 1742319"/>
              <a:gd name="connsiteY1" fmla="*/ 243000 h 972000"/>
              <a:gd name="connsiteX2" fmla="*/ 1256319 w 1742319"/>
              <a:gd name="connsiteY2" fmla="*/ 0 h 972000"/>
              <a:gd name="connsiteX3" fmla="*/ 1742319 w 1742319"/>
              <a:gd name="connsiteY3" fmla="*/ 486000 h 972000"/>
              <a:gd name="connsiteX4" fmla="*/ 1256319 w 1742319"/>
              <a:gd name="connsiteY4" fmla="*/ 972000 h 972000"/>
              <a:gd name="connsiteX5" fmla="*/ 1256319 w 1742319"/>
              <a:gd name="connsiteY5" fmla="*/ 729000 h 972000"/>
              <a:gd name="connsiteX6" fmla="*/ 0 w 1742319"/>
              <a:gd name="connsiteY6" fmla="*/ 744240 h 972000"/>
              <a:gd name="connsiteX7" fmla="*/ 30480 w 1742319"/>
              <a:gd name="connsiteY7" fmla="*/ 243000 h 972000"/>
              <a:gd name="connsiteX0" fmla="*/ 0 w 1757559"/>
              <a:gd name="connsiteY0" fmla="*/ 243000 h 972000"/>
              <a:gd name="connsiteX1" fmla="*/ 1271559 w 1757559"/>
              <a:gd name="connsiteY1" fmla="*/ 243000 h 972000"/>
              <a:gd name="connsiteX2" fmla="*/ 1271559 w 1757559"/>
              <a:gd name="connsiteY2" fmla="*/ 0 h 972000"/>
              <a:gd name="connsiteX3" fmla="*/ 1757559 w 1757559"/>
              <a:gd name="connsiteY3" fmla="*/ 486000 h 972000"/>
              <a:gd name="connsiteX4" fmla="*/ 1271559 w 1757559"/>
              <a:gd name="connsiteY4" fmla="*/ 972000 h 972000"/>
              <a:gd name="connsiteX5" fmla="*/ 1271559 w 1757559"/>
              <a:gd name="connsiteY5" fmla="*/ 729000 h 972000"/>
              <a:gd name="connsiteX6" fmla="*/ 15240 w 1757559"/>
              <a:gd name="connsiteY6" fmla="*/ 744240 h 972000"/>
              <a:gd name="connsiteX7" fmla="*/ 0 w 1757559"/>
              <a:gd name="connsiteY7" fmla="*/ 243000 h 97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57559" h="972000">
                <a:moveTo>
                  <a:pt x="0" y="243000"/>
                </a:moveTo>
                <a:lnTo>
                  <a:pt x="1271559" y="243000"/>
                </a:lnTo>
                <a:lnTo>
                  <a:pt x="1271559" y="0"/>
                </a:lnTo>
                <a:lnTo>
                  <a:pt x="1757559" y="486000"/>
                </a:lnTo>
                <a:lnTo>
                  <a:pt x="1271559" y="972000"/>
                </a:lnTo>
                <a:lnTo>
                  <a:pt x="1271559" y="729000"/>
                </a:lnTo>
                <a:lnTo>
                  <a:pt x="15240" y="744240"/>
                </a:lnTo>
                <a:lnTo>
                  <a:pt x="0" y="243000"/>
                </a:lnTo>
                <a:close/>
              </a:path>
            </a:pathLst>
          </a:cu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Roboto Medium" panose="02000000000000000000" pitchFamily="2" charset="0"/>
                <a:ea typeface="Roboto Medium" panose="02000000000000000000" pitchFamily="2" charset="0"/>
              </a:rPr>
              <a:t>Mobile</a:t>
            </a:r>
          </a:p>
        </p:txBody>
      </p:sp>
      <p:sp>
        <p:nvSpPr>
          <p:cNvPr id="3" name="Slide Number Placeholder 2">
            <a:extLst>
              <a:ext uri="{FF2B5EF4-FFF2-40B4-BE49-F238E27FC236}">
                <a16:creationId xmlns:a16="http://schemas.microsoft.com/office/drawing/2014/main" id="{3C7DB401-D53D-6946-BAB3-A36A18D35A39}"/>
              </a:ext>
            </a:extLst>
          </p:cNvPr>
          <p:cNvSpPr>
            <a:spLocks noGrp="1"/>
          </p:cNvSpPr>
          <p:nvPr>
            <p:ph type="sldNum" sz="quarter" idx="12"/>
          </p:nvPr>
        </p:nvSpPr>
        <p:spPr/>
        <p:txBody>
          <a:bodyPr/>
          <a:lstStyle/>
          <a:p>
            <a:fld id="{E0E11A1D-E09C-48F7-8F4C-D8113979A85E}" type="slidenum">
              <a:rPr lang="en-US" smtClean="0"/>
              <a:t>202</a:t>
            </a:fld>
            <a:endParaRPr lang="en-US"/>
          </a:p>
        </p:txBody>
      </p:sp>
    </p:spTree>
    <p:extLst>
      <p:ext uri="{BB962C8B-B14F-4D97-AF65-F5344CB8AC3E}">
        <p14:creationId xmlns:p14="http://schemas.microsoft.com/office/powerpoint/2010/main" val="1425821074"/>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9EB"/>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ACA9489-79B4-FD09-C526-868481C1FDE9}"/>
              </a:ext>
            </a:extLst>
          </p:cNvPr>
          <p:cNvPicPr>
            <a:picLocks noChangeAspect="1"/>
          </p:cNvPicPr>
          <p:nvPr/>
        </p:nvPicPr>
        <p:blipFill rotWithShape="1">
          <a:blip r:embed="rId3"/>
          <a:srcRect l="22500" t="19920" r="22831" b="11486"/>
          <a:stretch/>
        </p:blipFill>
        <p:spPr>
          <a:xfrm>
            <a:off x="165604" y="963330"/>
            <a:ext cx="8063638" cy="5691195"/>
          </a:xfrm>
          <a:prstGeom prst="rect">
            <a:avLst/>
          </a:prstGeom>
        </p:spPr>
      </p:pic>
      <p:grpSp>
        <p:nvGrpSpPr>
          <p:cNvPr id="25" name="header background">
            <a:extLst>
              <a:ext uri="{FF2B5EF4-FFF2-40B4-BE49-F238E27FC236}">
                <a16:creationId xmlns:a16="http://schemas.microsoft.com/office/drawing/2014/main" id="{D5B1AB51-3E4B-6D45-B5EF-535A9E7AD651}"/>
              </a:ext>
            </a:extLst>
          </p:cNvPr>
          <p:cNvGrpSpPr/>
          <p:nvPr/>
        </p:nvGrpSpPr>
        <p:grpSpPr>
          <a:xfrm>
            <a:off x="7888076" y="-7695"/>
            <a:ext cx="4331219" cy="3271306"/>
            <a:chOff x="7083428" y="-7695"/>
            <a:chExt cx="5135868" cy="3271306"/>
          </a:xfrm>
        </p:grpSpPr>
        <p:sp>
          <p:nvSpPr>
            <p:cNvPr id="26" name="Rectangle 25">
              <a:extLst>
                <a:ext uri="{FF2B5EF4-FFF2-40B4-BE49-F238E27FC236}">
                  <a16:creationId xmlns:a16="http://schemas.microsoft.com/office/drawing/2014/main" id="{BC1F6D23-C219-764D-B0D7-864013CD2F13}"/>
                </a:ext>
              </a:extLst>
            </p:cNvPr>
            <p:cNvSpPr/>
            <p:nvPr/>
          </p:nvSpPr>
          <p:spPr>
            <a:xfrm>
              <a:off x="7083428" y="-7570"/>
              <a:ext cx="5135868" cy="3271181"/>
            </a:xfrm>
            <a:prstGeom prst="rect">
              <a:avLst/>
            </a:prstGeom>
            <a:solidFill>
              <a:srgbClr val="1E3C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1">
              <a:extLst>
                <a:ext uri="{FF2B5EF4-FFF2-40B4-BE49-F238E27FC236}">
                  <a16:creationId xmlns:a16="http://schemas.microsoft.com/office/drawing/2014/main" id="{957FD441-91DA-5343-BADC-33B8D045FBD1}"/>
                </a:ext>
              </a:extLst>
            </p:cNvPr>
            <p:cNvSpPr/>
            <p:nvPr/>
          </p:nvSpPr>
          <p:spPr>
            <a:xfrm rot="5400000">
              <a:off x="11011541" y="-96725"/>
              <a:ext cx="1118725" cy="1296785"/>
            </a:xfrm>
            <a:custGeom>
              <a:avLst/>
              <a:gdLst>
                <a:gd name="connsiteX0" fmla="*/ 0 w 1230284"/>
                <a:gd name="connsiteY0" fmla="*/ 0 h 1296785"/>
                <a:gd name="connsiteX1" fmla="*/ 1230284 w 1230284"/>
                <a:gd name="connsiteY1" fmla="*/ 0 h 1296785"/>
                <a:gd name="connsiteX2" fmla="*/ 1230284 w 1230284"/>
                <a:gd name="connsiteY2" fmla="*/ 1296785 h 1296785"/>
                <a:gd name="connsiteX3" fmla="*/ 0 w 1230284"/>
                <a:gd name="connsiteY3" fmla="*/ 1296785 h 1296785"/>
                <a:gd name="connsiteX4" fmla="*/ 0 w 1230284"/>
                <a:gd name="connsiteY4" fmla="*/ 0 h 1296785"/>
                <a:gd name="connsiteX0" fmla="*/ 0 w 1230284"/>
                <a:gd name="connsiteY0" fmla="*/ 0 h 1296785"/>
                <a:gd name="connsiteX1" fmla="*/ 1230284 w 1230284"/>
                <a:gd name="connsiteY1" fmla="*/ 0 h 1296785"/>
                <a:gd name="connsiteX2" fmla="*/ 648393 w 1230284"/>
                <a:gd name="connsiteY2" fmla="*/ 648392 h 1296785"/>
                <a:gd name="connsiteX3" fmla="*/ 0 w 1230284"/>
                <a:gd name="connsiteY3" fmla="*/ 1296785 h 1296785"/>
                <a:gd name="connsiteX4" fmla="*/ 0 w 1230284"/>
                <a:gd name="connsiteY4" fmla="*/ 0 h 1296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284" h="1296785">
                  <a:moveTo>
                    <a:pt x="0" y="0"/>
                  </a:moveTo>
                  <a:lnTo>
                    <a:pt x="1230284" y="0"/>
                  </a:lnTo>
                  <a:lnTo>
                    <a:pt x="648393" y="648392"/>
                  </a:lnTo>
                  <a:lnTo>
                    <a:pt x="0" y="1296785"/>
                  </a:lnTo>
                  <a:lnTo>
                    <a:pt x="0" y="0"/>
                  </a:lnTo>
                  <a:close/>
                </a:path>
              </a:pathLst>
            </a:custGeom>
            <a:solidFill>
              <a:srgbClr val="6D8A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Slide Number Placeholder 1">
            <a:extLst>
              <a:ext uri="{FF2B5EF4-FFF2-40B4-BE49-F238E27FC236}">
                <a16:creationId xmlns:a16="http://schemas.microsoft.com/office/drawing/2014/main" id="{34F235B6-48F4-314A-AE4C-55ABE2C0C441}"/>
              </a:ext>
            </a:extLst>
          </p:cNvPr>
          <p:cNvSpPr>
            <a:spLocks noGrp="1"/>
          </p:cNvSpPr>
          <p:nvPr>
            <p:ph type="sldNum" sz="quarter" idx="12"/>
          </p:nvPr>
        </p:nvSpPr>
        <p:spPr>
          <a:xfrm>
            <a:off x="11690416" y="6471963"/>
            <a:ext cx="484856" cy="365125"/>
          </a:xfrm>
        </p:spPr>
        <p:txBody>
          <a:bodyPr/>
          <a:lstStyle/>
          <a:p>
            <a:fld id="{E0E11A1D-E09C-48F7-8F4C-D8113979A85E}" type="slidenum">
              <a:rPr lang="en-US" smtClean="0"/>
              <a:t>220</a:t>
            </a:fld>
            <a:endParaRPr lang="en-US" dirty="0"/>
          </a:p>
        </p:txBody>
      </p:sp>
      <p:sp>
        <p:nvSpPr>
          <p:cNvPr id="3" name="Content Placeholder 2">
            <a:extLst>
              <a:ext uri="{FF2B5EF4-FFF2-40B4-BE49-F238E27FC236}">
                <a16:creationId xmlns:a16="http://schemas.microsoft.com/office/drawing/2014/main" id="{1694E240-DFAC-5540-BBC3-9B2D8F639564}"/>
              </a:ext>
            </a:extLst>
          </p:cNvPr>
          <p:cNvSpPr>
            <a:spLocks noGrp="1"/>
          </p:cNvSpPr>
          <p:nvPr>
            <p:ph idx="1"/>
          </p:nvPr>
        </p:nvSpPr>
        <p:spPr>
          <a:xfrm>
            <a:off x="8112150" y="3486976"/>
            <a:ext cx="3883069" cy="2658593"/>
          </a:xfrm>
        </p:spPr>
        <p:txBody>
          <a:bodyPr>
            <a:normAutofit/>
          </a:bodyPr>
          <a:lstStyle/>
          <a:p>
            <a:r>
              <a:rPr lang="en-US" dirty="0">
                <a:ea typeface="+mn-ea"/>
                <a:cs typeface="+mn-cs"/>
              </a:rPr>
              <a:t>It’s subjective!</a:t>
            </a:r>
            <a:endParaRPr lang="en-US" dirty="0"/>
          </a:p>
        </p:txBody>
      </p:sp>
      <p:sp>
        <p:nvSpPr>
          <p:cNvPr id="4" name="Title 3">
            <a:extLst>
              <a:ext uri="{FF2B5EF4-FFF2-40B4-BE49-F238E27FC236}">
                <a16:creationId xmlns:a16="http://schemas.microsoft.com/office/drawing/2014/main" id="{C2290288-26B7-B847-B7BC-4B940A7B5433}"/>
              </a:ext>
            </a:extLst>
          </p:cNvPr>
          <p:cNvSpPr txBox="1">
            <a:spLocks/>
          </p:cNvSpPr>
          <p:nvPr/>
        </p:nvSpPr>
        <p:spPr>
          <a:xfrm>
            <a:off x="8064346" y="1173193"/>
            <a:ext cx="3626069" cy="2090418"/>
          </a:xfrm>
          <a:prstGeom prst="rect">
            <a:avLst/>
          </a:prstGeom>
        </p:spPr>
        <p:txBody>
          <a:bodyPr/>
          <a:lstStyle>
            <a:lvl1pPr algn="l" defTabSz="914400" rtl="0" eaLnBrk="1" latinLnBrk="0" hangingPunct="1">
              <a:lnSpc>
                <a:spcPct val="90000"/>
              </a:lnSpc>
              <a:spcBef>
                <a:spcPct val="0"/>
              </a:spcBef>
              <a:buNone/>
              <a:defRPr sz="6000" b="0" i="0" u="none" kern="1200">
                <a:solidFill>
                  <a:schemeClr val="tx1"/>
                </a:solidFill>
                <a:latin typeface="Roboto Slab Medium" pitchFamily="2" charset="0"/>
                <a:ea typeface="Roboto Slab Medium" pitchFamily="2" charset="0"/>
                <a:cs typeface="+mj-cs"/>
              </a:defRPr>
            </a:lvl1pPr>
          </a:lstStyle>
          <a:p>
            <a:r>
              <a:rPr lang="en-US" sz="4800" dirty="0">
                <a:solidFill>
                  <a:schemeClr val="bg1"/>
                </a:solidFill>
              </a:rPr>
              <a:t>10. Weekly Worship Attendance </a:t>
            </a:r>
          </a:p>
        </p:txBody>
      </p:sp>
    </p:spTree>
    <p:extLst>
      <p:ext uri="{BB962C8B-B14F-4D97-AF65-F5344CB8AC3E}">
        <p14:creationId xmlns:p14="http://schemas.microsoft.com/office/powerpoint/2010/main" val="1714819027"/>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249"/>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0B228A3-AAE9-4A34-A2ED-6187BC3F3248}"/>
              </a:ext>
            </a:extLst>
          </p:cNvPr>
          <p:cNvSpPr>
            <a:spLocks noGrp="1"/>
          </p:cNvSpPr>
          <p:nvPr>
            <p:ph type="ctrTitle"/>
          </p:nvPr>
        </p:nvSpPr>
        <p:spPr>
          <a:xfrm>
            <a:off x="1733305" y="1809501"/>
            <a:ext cx="8192001" cy="1934131"/>
          </a:xfrm>
        </p:spPr>
        <p:txBody>
          <a:bodyPr/>
          <a:lstStyle/>
          <a:p>
            <a:pPr marL="0" indent="0" algn="l">
              <a:buNone/>
            </a:pPr>
            <a:r>
              <a:rPr lang="en-US" dirty="0"/>
              <a:t>FINANCES</a:t>
            </a:r>
            <a:br>
              <a:rPr lang="en-US" dirty="0"/>
            </a:br>
            <a:r>
              <a:rPr lang="en-US" i="1" dirty="0"/>
              <a:t>For Stat purpose</a:t>
            </a:r>
            <a:br>
              <a:rPr lang="en-US" i="1" dirty="0"/>
            </a:br>
            <a:endParaRPr lang="en-US" i="1" cap="all" dirty="0"/>
          </a:p>
        </p:txBody>
      </p:sp>
      <p:sp>
        <p:nvSpPr>
          <p:cNvPr id="13" name="Rectangle 1">
            <a:extLst>
              <a:ext uri="{FF2B5EF4-FFF2-40B4-BE49-F238E27FC236}">
                <a16:creationId xmlns:a16="http://schemas.microsoft.com/office/drawing/2014/main" id="{5AF7DA17-04F5-F743-89F0-F751F5E03CD7}"/>
              </a:ext>
            </a:extLst>
          </p:cNvPr>
          <p:cNvSpPr/>
          <p:nvPr/>
        </p:nvSpPr>
        <p:spPr>
          <a:xfrm rot="5400000">
            <a:off x="11011541" y="-96722"/>
            <a:ext cx="1118725" cy="1296785"/>
          </a:xfrm>
          <a:custGeom>
            <a:avLst/>
            <a:gdLst>
              <a:gd name="connsiteX0" fmla="*/ 0 w 1230284"/>
              <a:gd name="connsiteY0" fmla="*/ 0 h 1296785"/>
              <a:gd name="connsiteX1" fmla="*/ 1230284 w 1230284"/>
              <a:gd name="connsiteY1" fmla="*/ 0 h 1296785"/>
              <a:gd name="connsiteX2" fmla="*/ 1230284 w 1230284"/>
              <a:gd name="connsiteY2" fmla="*/ 1296785 h 1296785"/>
              <a:gd name="connsiteX3" fmla="*/ 0 w 1230284"/>
              <a:gd name="connsiteY3" fmla="*/ 1296785 h 1296785"/>
              <a:gd name="connsiteX4" fmla="*/ 0 w 1230284"/>
              <a:gd name="connsiteY4" fmla="*/ 0 h 1296785"/>
              <a:gd name="connsiteX0" fmla="*/ 0 w 1230284"/>
              <a:gd name="connsiteY0" fmla="*/ 0 h 1296785"/>
              <a:gd name="connsiteX1" fmla="*/ 1230284 w 1230284"/>
              <a:gd name="connsiteY1" fmla="*/ 0 h 1296785"/>
              <a:gd name="connsiteX2" fmla="*/ 648393 w 1230284"/>
              <a:gd name="connsiteY2" fmla="*/ 648392 h 1296785"/>
              <a:gd name="connsiteX3" fmla="*/ 0 w 1230284"/>
              <a:gd name="connsiteY3" fmla="*/ 1296785 h 1296785"/>
              <a:gd name="connsiteX4" fmla="*/ 0 w 1230284"/>
              <a:gd name="connsiteY4" fmla="*/ 0 h 1296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284" h="1296785">
                <a:moveTo>
                  <a:pt x="0" y="0"/>
                </a:moveTo>
                <a:lnTo>
                  <a:pt x="1230284" y="0"/>
                </a:lnTo>
                <a:lnTo>
                  <a:pt x="648393" y="648392"/>
                </a:lnTo>
                <a:lnTo>
                  <a:pt x="0" y="1296785"/>
                </a:lnTo>
                <a:lnTo>
                  <a:pt x="0" y="0"/>
                </a:lnTo>
                <a:close/>
              </a:path>
            </a:pathLst>
          </a:custGeom>
          <a:solidFill>
            <a:srgbClr val="D21F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1221255"/>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9EB"/>
        </a:solidFill>
        <a:effectLst/>
      </p:bgPr>
    </p:bg>
    <p:spTree>
      <p:nvGrpSpPr>
        <p:cNvPr id="1" name=""/>
        <p:cNvGrpSpPr/>
        <p:nvPr/>
      </p:nvGrpSpPr>
      <p:grpSpPr>
        <a:xfrm>
          <a:off x="0" y="0"/>
          <a:ext cx="0" cy="0"/>
          <a:chOff x="0" y="0"/>
          <a:chExt cx="0" cy="0"/>
        </a:xfrm>
      </p:grpSpPr>
      <p:grpSp>
        <p:nvGrpSpPr>
          <p:cNvPr id="25" name="header background">
            <a:extLst>
              <a:ext uri="{FF2B5EF4-FFF2-40B4-BE49-F238E27FC236}">
                <a16:creationId xmlns:a16="http://schemas.microsoft.com/office/drawing/2014/main" id="{9435EC61-5784-8140-9F59-AE6715127FDF}"/>
              </a:ext>
            </a:extLst>
          </p:cNvPr>
          <p:cNvGrpSpPr/>
          <p:nvPr/>
        </p:nvGrpSpPr>
        <p:grpSpPr>
          <a:xfrm>
            <a:off x="-372979" y="-300789"/>
            <a:ext cx="12614988" cy="2809154"/>
            <a:chOff x="-72722" y="-7695"/>
            <a:chExt cx="12292018" cy="2363020"/>
          </a:xfrm>
        </p:grpSpPr>
        <p:sp>
          <p:nvSpPr>
            <p:cNvPr id="29" name="Rectangle 28">
              <a:extLst>
                <a:ext uri="{FF2B5EF4-FFF2-40B4-BE49-F238E27FC236}">
                  <a16:creationId xmlns:a16="http://schemas.microsoft.com/office/drawing/2014/main" id="{650FEDD5-DE41-404F-BCEA-7E859F6AD6A2}"/>
                </a:ext>
              </a:extLst>
            </p:cNvPr>
            <p:cNvSpPr/>
            <p:nvPr/>
          </p:nvSpPr>
          <p:spPr>
            <a:xfrm>
              <a:off x="-72722" y="-7570"/>
              <a:ext cx="12292018" cy="2362895"/>
            </a:xfrm>
            <a:prstGeom prst="rect">
              <a:avLst/>
            </a:prstGeom>
            <a:solidFill>
              <a:srgbClr val="1E3C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1">
              <a:extLst>
                <a:ext uri="{FF2B5EF4-FFF2-40B4-BE49-F238E27FC236}">
                  <a16:creationId xmlns:a16="http://schemas.microsoft.com/office/drawing/2014/main" id="{1F818C3F-1953-FF4E-B714-20920237C9FF}"/>
                </a:ext>
              </a:extLst>
            </p:cNvPr>
            <p:cNvSpPr/>
            <p:nvPr/>
          </p:nvSpPr>
          <p:spPr>
            <a:xfrm rot="5400000">
              <a:off x="11011541" y="-96725"/>
              <a:ext cx="1118725" cy="1296785"/>
            </a:xfrm>
            <a:custGeom>
              <a:avLst/>
              <a:gdLst>
                <a:gd name="connsiteX0" fmla="*/ 0 w 1230284"/>
                <a:gd name="connsiteY0" fmla="*/ 0 h 1296785"/>
                <a:gd name="connsiteX1" fmla="*/ 1230284 w 1230284"/>
                <a:gd name="connsiteY1" fmla="*/ 0 h 1296785"/>
                <a:gd name="connsiteX2" fmla="*/ 1230284 w 1230284"/>
                <a:gd name="connsiteY2" fmla="*/ 1296785 h 1296785"/>
                <a:gd name="connsiteX3" fmla="*/ 0 w 1230284"/>
                <a:gd name="connsiteY3" fmla="*/ 1296785 h 1296785"/>
                <a:gd name="connsiteX4" fmla="*/ 0 w 1230284"/>
                <a:gd name="connsiteY4" fmla="*/ 0 h 1296785"/>
                <a:gd name="connsiteX0" fmla="*/ 0 w 1230284"/>
                <a:gd name="connsiteY0" fmla="*/ 0 h 1296785"/>
                <a:gd name="connsiteX1" fmla="*/ 1230284 w 1230284"/>
                <a:gd name="connsiteY1" fmla="*/ 0 h 1296785"/>
                <a:gd name="connsiteX2" fmla="*/ 648393 w 1230284"/>
                <a:gd name="connsiteY2" fmla="*/ 648392 h 1296785"/>
                <a:gd name="connsiteX3" fmla="*/ 0 w 1230284"/>
                <a:gd name="connsiteY3" fmla="*/ 1296785 h 1296785"/>
                <a:gd name="connsiteX4" fmla="*/ 0 w 1230284"/>
                <a:gd name="connsiteY4" fmla="*/ 0 h 1296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284" h="1296785">
                  <a:moveTo>
                    <a:pt x="0" y="0"/>
                  </a:moveTo>
                  <a:lnTo>
                    <a:pt x="1230284" y="0"/>
                  </a:lnTo>
                  <a:lnTo>
                    <a:pt x="648393" y="648392"/>
                  </a:lnTo>
                  <a:lnTo>
                    <a:pt x="0" y="1296785"/>
                  </a:lnTo>
                  <a:lnTo>
                    <a:pt x="0" y="0"/>
                  </a:lnTo>
                  <a:close/>
                </a:path>
              </a:pathLst>
            </a:custGeom>
            <a:solidFill>
              <a:srgbClr val="6D8A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Slide Number Placeholder 1">
            <a:extLst>
              <a:ext uri="{FF2B5EF4-FFF2-40B4-BE49-F238E27FC236}">
                <a16:creationId xmlns:a16="http://schemas.microsoft.com/office/drawing/2014/main" id="{34F235B6-48F4-314A-AE4C-55ABE2C0C441}"/>
              </a:ext>
            </a:extLst>
          </p:cNvPr>
          <p:cNvSpPr>
            <a:spLocks noGrp="1"/>
          </p:cNvSpPr>
          <p:nvPr>
            <p:ph type="sldNum" sz="quarter" idx="12"/>
          </p:nvPr>
        </p:nvSpPr>
        <p:spPr>
          <a:xfrm>
            <a:off x="9448800" y="6511919"/>
            <a:ext cx="2743200" cy="365125"/>
          </a:xfrm>
        </p:spPr>
        <p:txBody>
          <a:bodyPr/>
          <a:lstStyle/>
          <a:p>
            <a:fld id="{E0E11A1D-E09C-48F7-8F4C-D8113979A85E}" type="slidenum">
              <a:rPr lang="en-US" smtClean="0"/>
              <a:t>222</a:t>
            </a:fld>
            <a:endParaRPr lang="en-US" dirty="0"/>
          </a:p>
        </p:txBody>
      </p:sp>
      <p:sp>
        <p:nvSpPr>
          <p:cNvPr id="5" name="Title 3">
            <a:extLst>
              <a:ext uri="{FF2B5EF4-FFF2-40B4-BE49-F238E27FC236}">
                <a16:creationId xmlns:a16="http://schemas.microsoft.com/office/drawing/2014/main" id="{F90D98BE-17DB-4F8A-FED8-22D48AC524CF}"/>
              </a:ext>
            </a:extLst>
          </p:cNvPr>
          <p:cNvSpPr txBox="1">
            <a:spLocks/>
          </p:cNvSpPr>
          <p:nvPr/>
        </p:nvSpPr>
        <p:spPr>
          <a:xfrm>
            <a:off x="603019" y="676740"/>
            <a:ext cx="10458129" cy="994273"/>
          </a:xfrm>
          <a:prstGeom prst="rect">
            <a:avLst/>
          </a:prstGeom>
        </p:spPr>
        <p:txBody>
          <a:bodyPr/>
          <a:lstStyle>
            <a:lvl1pPr algn="l" defTabSz="914400" rtl="0" eaLnBrk="1" latinLnBrk="0" hangingPunct="1">
              <a:lnSpc>
                <a:spcPct val="90000"/>
              </a:lnSpc>
              <a:spcBef>
                <a:spcPct val="0"/>
              </a:spcBef>
              <a:buNone/>
              <a:defRPr sz="6000" b="0" i="0" u="none" kern="1200">
                <a:solidFill>
                  <a:schemeClr val="tx1"/>
                </a:solidFill>
                <a:latin typeface="Roboto Slab Medium" pitchFamily="2" charset="0"/>
                <a:ea typeface="Roboto Slab Medium" pitchFamily="2" charset="0"/>
                <a:cs typeface="+mj-cs"/>
              </a:defRPr>
            </a:lvl1pPr>
          </a:lstStyle>
          <a:p>
            <a:r>
              <a:rPr lang="en-US" sz="4800" dirty="0">
                <a:solidFill>
                  <a:schemeClr val="bg1"/>
                </a:solidFill>
              </a:rPr>
              <a:t>Minister Accommodation</a:t>
            </a:r>
            <a:endParaRPr lang="en-US" sz="3200" i="1" dirty="0">
              <a:solidFill>
                <a:schemeClr val="bg1"/>
              </a:solidFill>
            </a:endParaRPr>
          </a:p>
        </p:txBody>
      </p:sp>
      <p:pic>
        <p:nvPicPr>
          <p:cNvPr id="9" name="Content Placeholder 8">
            <a:extLst>
              <a:ext uri="{FF2B5EF4-FFF2-40B4-BE49-F238E27FC236}">
                <a16:creationId xmlns:a16="http://schemas.microsoft.com/office/drawing/2014/main" id="{6D0FCE44-0B27-BC51-6B66-09473D9D0D91}"/>
              </a:ext>
            </a:extLst>
          </p:cNvPr>
          <p:cNvPicPr>
            <a:picLocks noGrp="1" noChangeAspect="1"/>
          </p:cNvPicPr>
          <p:nvPr>
            <p:ph idx="1"/>
          </p:nvPr>
        </p:nvPicPr>
        <p:blipFill rotWithShape="1">
          <a:blip r:embed="rId3"/>
          <a:srcRect l="21110" t="13259" r="24233" b="31847"/>
          <a:stretch/>
        </p:blipFill>
        <p:spPr>
          <a:xfrm>
            <a:off x="751874" y="1514628"/>
            <a:ext cx="8998182" cy="5083387"/>
          </a:xfrm>
        </p:spPr>
      </p:pic>
    </p:spTree>
    <p:extLst>
      <p:ext uri="{BB962C8B-B14F-4D97-AF65-F5344CB8AC3E}">
        <p14:creationId xmlns:p14="http://schemas.microsoft.com/office/powerpoint/2010/main" val="2532047656"/>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9EB"/>
        </a:solidFill>
        <a:effectLst/>
      </p:bgPr>
    </p:bg>
    <p:spTree>
      <p:nvGrpSpPr>
        <p:cNvPr id="1" name=""/>
        <p:cNvGrpSpPr/>
        <p:nvPr/>
      </p:nvGrpSpPr>
      <p:grpSpPr>
        <a:xfrm>
          <a:off x="0" y="0"/>
          <a:ext cx="0" cy="0"/>
          <a:chOff x="0" y="0"/>
          <a:chExt cx="0" cy="0"/>
        </a:xfrm>
      </p:grpSpPr>
      <p:grpSp>
        <p:nvGrpSpPr>
          <p:cNvPr id="25" name="header background">
            <a:extLst>
              <a:ext uri="{FF2B5EF4-FFF2-40B4-BE49-F238E27FC236}">
                <a16:creationId xmlns:a16="http://schemas.microsoft.com/office/drawing/2014/main" id="{6197C4FC-00C2-5A4C-A497-55A4DB75DB69}"/>
              </a:ext>
            </a:extLst>
          </p:cNvPr>
          <p:cNvGrpSpPr/>
          <p:nvPr/>
        </p:nvGrpSpPr>
        <p:grpSpPr>
          <a:xfrm>
            <a:off x="-25003" y="-7695"/>
            <a:ext cx="12244299" cy="2363020"/>
            <a:chOff x="-25003" y="-7695"/>
            <a:chExt cx="12244299" cy="2363020"/>
          </a:xfrm>
        </p:grpSpPr>
        <p:sp>
          <p:nvSpPr>
            <p:cNvPr id="34" name="Rectangle 33">
              <a:extLst>
                <a:ext uri="{FF2B5EF4-FFF2-40B4-BE49-F238E27FC236}">
                  <a16:creationId xmlns:a16="http://schemas.microsoft.com/office/drawing/2014/main" id="{6F5C71A5-2909-B145-BDAB-6BDA5736406C}"/>
                </a:ext>
              </a:extLst>
            </p:cNvPr>
            <p:cNvSpPr/>
            <p:nvPr/>
          </p:nvSpPr>
          <p:spPr>
            <a:xfrm>
              <a:off x="-25003" y="-7570"/>
              <a:ext cx="12244299" cy="2362895"/>
            </a:xfrm>
            <a:prstGeom prst="rect">
              <a:avLst/>
            </a:prstGeom>
            <a:solidFill>
              <a:srgbClr val="1E3C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1">
              <a:extLst>
                <a:ext uri="{FF2B5EF4-FFF2-40B4-BE49-F238E27FC236}">
                  <a16:creationId xmlns:a16="http://schemas.microsoft.com/office/drawing/2014/main" id="{3DA1F505-D184-F645-BBCF-A24801F9552B}"/>
                </a:ext>
              </a:extLst>
            </p:cNvPr>
            <p:cNvSpPr/>
            <p:nvPr/>
          </p:nvSpPr>
          <p:spPr>
            <a:xfrm rot="5400000">
              <a:off x="11011541" y="-96725"/>
              <a:ext cx="1118725" cy="1296785"/>
            </a:xfrm>
            <a:custGeom>
              <a:avLst/>
              <a:gdLst>
                <a:gd name="connsiteX0" fmla="*/ 0 w 1230284"/>
                <a:gd name="connsiteY0" fmla="*/ 0 h 1296785"/>
                <a:gd name="connsiteX1" fmla="*/ 1230284 w 1230284"/>
                <a:gd name="connsiteY1" fmla="*/ 0 h 1296785"/>
                <a:gd name="connsiteX2" fmla="*/ 1230284 w 1230284"/>
                <a:gd name="connsiteY2" fmla="*/ 1296785 h 1296785"/>
                <a:gd name="connsiteX3" fmla="*/ 0 w 1230284"/>
                <a:gd name="connsiteY3" fmla="*/ 1296785 h 1296785"/>
                <a:gd name="connsiteX4" fmla="*/ 0 w 1230284"/>
                <a:gd name="connsiteY4" fmla="*/ 0 h 1296785"/>
                <a:gd name="connsiteX0" fmla="*/ 0 w 1230284"/>
                <a:gd name="connsiteY0" fmla="*/ 0 h 1296785"/>
                <a:gd name="connsiteX1" fmla="*/ 1230284 w 1230284"/>
                <a:gd name="connsiteY1" fmla="*/ 0 h 1296785"/>
                <a:gd name="connsiteX2" fmla="*/ 648393 w 1230284"/>
                <a:gd name="connsiteY2" fmla="*/ 648392 h 1296785"/>
                <a:gd name="connsiteX3" fmla="*/ 0 w 1230284"/>
                <a:gd name="connsiteY3" fmla="*/ 1296785 h 1296785"/>
                <a:gd name="connsiteX4" fmla="*/ 0 w 1230284"/>
                <a:gd name="connsiteY4" fmla="*/ 0 h 1296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284" h="1296785">
                  <a:moveTo>
                    <a:pt x="0" y="0"/>
                  </a:moveTo>
                  <a:lnTo>
                    <a:pt x="1230284" y="0"/>
                  </a:lnTo>
                  <a:lnTo>
                    <a:pt x="648393" y="648392"/>
                  </a:lnTo>
                  <a:lnTo>
                    <a:pt x="0" y="1296785"/>
                  </a:lnTo>
                  <a:lnTo>
                    <a:pt x="0" y="0"/>
                  </a:lnTo>
                  <a:close/>
                </a:path>
              </a:pathLst>
            </a:custGeom>
            <a:solidFill>
              <a:srgbClr val="6D8A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Slide Number Placeholder 1">
            <a:extLst>
              <a:ext uri="{FF2B5EF4-FFF2-40B4-BE49-F238E27FC236}">
                <a16:creationId xmlns:a16="http://schemas.microsoft.com/office/drawing/2014/main" id="{34F235B6-48F4-314A-AE4C-55ABE2C0C441}"/>
              </a:ext>
            </a:extLst>
          </p:cNvPr>
          <p:cNvSpPr>
            <a:spLocks noGrp="1"/>
          </p:cNvSpPr>
          <p:nvPr>
            <p:ph type="sldNum" sz="quarter" idx="12"/>
          </p:nvPr>
        </p:nvSpPr>
        <p:spPr/>
        <p:txBody>
          <a:bodyPr/>
          <a:lstStyle/>
          <a:p>
            <a:fld id="{E0E11A1D-E09C-48F7-8F4C-D8113979A85E}" type="slidenum">
              <a:rPr lang="en-US" smtClean="0"/>
              <a:t>223</a:t>
            </a:fld>
            <a:endParaRPr lang="en-US"/>
          </a:p>
        </p:txBody>
      </p:sp>
      <p:sp>
        <p:nvSpPr>
          <p:cNvPr id="3" name="Content Placeholder 2">
            <a:extLst>
              <a:ext uri="{FF2B5EF4-FFF2-40B4-BE49-F238E27FC236}">
                <a16:creationId xmlns:a16="http://schemas.microsoft.com/office/drawing/2014/main" id="{1694E240-DFAC-5540-BBC3-9B2D8F639564}"/>
              </a:ext>
            </a:extLst>
          </p:cNvPr>
          <p:cNvSpPr>
            <a:spLocks noGrp="1"/>
          </p:cNvSpPr>
          <p:nvPr>
            <p:ph idx="1"/>
          </p:nvPr>
        </p:nvSpPr>
        <p:spPr>
          <a:xfrm>
            <a:off x="6665878" y="766592"/>
            <a:ext cx="5047362" cy="1150343"/>
          </a:xfrm>
        </p:spPr>
        <p:txBody>
          <a:bodyPr>
            <a:normAutofit/>
          </a:bodyPr>
          <a:lstStyle/>
          <a:p>
            <a:pPr marL="0" indent="0" algn="r">
              <a:buNone/>
            </a:pPr>
            <a:r>
              <a:rPr lang="en-US" sz="3200" dirty="0">
                <a:solidFill>
                  <a:schemeClr val="bg1"/>
                </a:solidFill>
              </a:rPr>
              <a:t>If new CRA Number email </a:t>
            </a:r>
            <a:r>
              <a:rPr lang="en-US" sz="2800" dirty="0">
                <a:solidFill>
                  <a:schemeClr val="bg1"/>
                </a:solidFill>
              </a:rPr>
              <a:t>statistics@presbyterian.ca</a:t>
            </a:r>
          </a:p>
        </p:txBody>
      </p:sp>
      <p:sp>
        <p:nvSpPr>
          <p:cNvPr id="4" name="Title 3">
            <a:extLst>
              <a:ext uri="{FF2B5EF4-FFF2-40B4-BE49-F238E27FC236}">
                <a16:creationId xmlns:a16="http://schemas.microsoft.com/office/drawing/2014/main" id="{C2290288-26B7-B847-B7BC-4B940A7B5433}"/>
              </a:ext>
            </a:extLst>
          </p:cNvPr>
          <p:cNvSpPr txBox="1">
            <a:spLocks/>
          </p:cNvSpPr>
          <p:nvPr/>
        </p:nvSpPr>
        <p:spPr>
          <a:xfrm>
            <a:off x="478760" y="827986"/>
            <a:ext cx="9005482" cy="994273"/>
          </a:xfrm>
          <a:prstGeom prst="rect">
            <a:avLst/>
          </a:prstGeom>
        </p:spPr>
        <p:txBody>
          <a:bodyPr/>
          <a:lstStyle>
            <a:lvl1pPr algn="l" defTabSz="914400" rtl="0" eaLnBrk="1" latinLnBrk="0" hangingPunct="1">
              <a:lnSpc>
                <a:spcPct val="90000"/>
              </a:lnSpc>
              <a:spcBef>
                <a:spcPct val="0"/>
              </a:spcBef>
              <a:buNone/>
              <a:defRPr sz="6000" b="0" i="0" u="none" kern="1200">
                <a:solidFill>
                  <a:schemeClr val="tx1"/>
                </a:solidFill>
                <a:latin typeface="Roboto Slab Medium" pitchFamily="2" charset="0"/>
                <a:ea typeface="Roboto Slab Medium" pitchFamily="2" charset="0"/>
                <a:cs typeface="+mj-cs"/>
              </a:defRPr>
            </a:lvl1pPr>
          </a:lstStyle>
          <a:p>
            <a:r>
              <a:rPr lang="en-US" sz="4800" dirty="0">
                <a:solidFill>
                  <a:schemeClr val="bg1"/>
                </a:solidFill>
              </a:rPr>
              <a:t>13. CRA Registration</a:t>
            </a:r>
          </a:p>
        </p:txBody>
      </p:sp>
      <p:pic>
        <p:nvPicPr>
          <p:cNvPr id="7" name="Picture 6">
            <a:extLst>
              <a:ext uri="{FF2B5EF4-FFF2-40B4-BE49-F238E27FC236}">
                <a16:creationId xmlns:a16="http://schemas.microsoft.com/office/drawing/2014/main" id="{AF2D3DAF-E7D9-7967-0368-E8E4E9829AFB}"/>
              </a:ext>
            </a:extLst>
          </p:cNvPr>
          <p:cNvPicPr>
            <a:picLocks noChangeAspect="1"/>
          </p:cNvPicPr>
          <p:nvPr/>
        </p:nvPicPr>
        <p:blipFill rotWithShape="1">
          <a:blip r:embed="rId3"/>
          <a:srcRect l="23808" t="18631" r="25262" b="34345"/>
          <a:stretch/>
        </p:blipFill>
        <p:spPr>
          <a:xfrm>
            <a:off x="1263210" y="2047539"/>
            <a:ext cx="9454407" cy="4910273"/>
          </a:xfrm>
          <a:prstGeom prst="rect">
            <a:avLst/>
          </a:prstGeom>
        </p:spPr>
      </p:pic>
    </p:spTree>
    <p:extLst>
      <p:ext uri="{BB962C8B-B14F-4D97-AF65-F5344CB8AC3E}">
        <p14:creationId xmlns:p14="http://schemas.microsoft.com/office/powerpoint/2010/main" val="1887252945"/>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0B228A3-AAE9-4A34-A2ED-6187BC3F3248}"/>
              </a:ext>
            </a:extLst>
          </p:cNvPr>
          <p:cNvSpPr>
            <a:spLocks noGrp="1"/>
          </p:cNvSpPr>
          <p:nvPr>
            <p:ph type="ctrTitle"/>
          </p:nvPr>
        </p:nvSpPr>
        <p:spPr>
          <a:xfrm>
            <a:off x="1807733" y="2085947"/>
            <a:ext cx="8192001" cy="1934131"/>
          </a:xfrm>
        </p:spPr>
        <p:txBody>
          <a:bodyPr/>
          <a:lstStyle/>
          <a:p>
            <a:pPr marL="0" indent="0" algn="l">
              <a:buNone/>
            </a:pPr>
            <a:r>
              <a:rPr lang="en-US" dirty="0"/>
              <a:t>FINANCIAL FIGURES</a:t>
            </a:r>
            <a:br>
              <a:rPr lang="en-US" dirty="0"/>
            </a:br>
            <a:r>
              <a:rPr lang="en-US" i="1" dirty="0"/>
              <a:t>Revenue </a:t>
            </a:r>
            <a:br>
              <a:rPr lang="en-US" i="1" dirty="0"/>
            </a:br>
            <a:endParaRPr lang="en-US" i="1" cap="all" dirty="0"/>
          </a:p>
        </p:txBody>
      </p:sp>
      <p:sp>
        <p:nvSpPr>
          <p:cNvPr id="13" name="Rectangle 1">
            <a:extLst>
              <a:ext uri="{FF2B5EF4-FFF2-40B4-BE49-F238E27FC236}">
                <a16:creationId xmlns:a16="http://schemas.microsoft.com/office/drawing/2014/main" id="{5AF7DA17-04F5-F743-89F0-F751F5E03CD7}"/>
              </a:ext>
            </a:extLst>
          </p:cNvPr>
          <p:cNvSpPr/>
          <p:nvPr/>
        </p:nvSpPr>
        <p:spPr>
          <a:xfrm rot="5400000">
            <a:off x="11011541" y="-96722"/>
            <a:ext cx="1118725" cy="1296785"/>
          </a:xfrm>
          <a:custGeom>
            <a:avLst/>
            <a:gdLst>
              <a:gd name="connsiteX0" fmla="*/ 0 w 1230284"/>
              <a:gd name="connsiteY0" fmla="*/ 0 h 1296785"/>
              <a:gd name="connsiteX1" fmla="*/ 1230284 w 1230284"/>
              <a:gd name="connsiteY1" fmla="*/ 0 h 1296785"/>
              <a:gd name="connsiteX2" fmla="*/ 1230284 w 1230284"/>
              <a:gd name="connsiteY2" fmla="*/ 1296785 h 1296785"/>
              <a:gd name="connsiteX3" fmla="*/ 0 w 1230284"/>
              <a:gd name="connsiteY3" fmla="*/ 1296785 h 1296785"/>
              <a:gd name="connsiteX4" fmla="*/ 0 w 1230284"/>
              <a:gd name="connsiteY4" fmla="*/ 0 h 1296785"/>
              <a:gd name="connsiteX0" fmla="*/ 0 w 1230284"/>
              <a:gd name="connsiteY0" fmla="*/ 0 h 1296785"/>
              <a:gd name="connsiteX1" fmla="*/ 1230284 w 1230284"/>
              <a:gd name="connsiteY1" fmla="*/ 0 h 1296785"/>
              <a:gd name="connsiteX2" fmla="*/ 648393 w 1230284"/>
              <a:gd name="connsiteY2" fmla="*/ 648392 h 1296785"/>
              <a:gd name="connsiteX3" fmla="*/ 0 w 1230284"/>
              <a:gd name="connsiteY3" fmla="*/ 1296785 h 1296785"/>
              <a:gd name="connsiteX4" fmla="*/ 0 w 1230284"/>
              <a:gd name="connsiteY4" fmla="*/ 0 h 1296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284" h="1296785">
                <a:moveTo>
                  <a:pt x="0" y="0"/>
                </a:moveTo>
                <a:lnTo>
                  <a:pt x="1230284" y="0"/>
                </a:lnTo>
                <a:lnTo>
                  <a:pt x="648393" y="648392"/>
                </a:lnTo>
                <a:lnTo>
                  <a:pt x="0" y="1296785"/>
                </a:lnTo>
                <a:lnTo>
                  <a:pt x="0" y="0"/>
                </a:lnTo>
                <a:close/>
              </a:path>
            </a:pathLst>
          </a:custGeom>
          <a:solidFill>
            <a:srgbClr val="D21F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6350494"/>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9EB"/>
        </a:solidFill>
        <a:effectLst/>
      </p:bgPr>
    </p:bg>
    <p:spTree>
      <p:nvGrpSpPr>
        <p:cNvPr id="1" name=""/>
        <p:cNvGrpSpPr/>
        <p:nvPr/>
      </p:nvGrpSpPr>
      <p:grpSpPr>
        <a:xfrm>
          <a:off x="0" y="0"/>
          <a:ext cx="0" cy="0"/>
          <a:chOff x="0" y="0"/>
          <a:chExt cx="0" cy="0"/>
        </a:xfrm>
      </p:grpSpPr>
      <p:grpSp>
        <p:nvGrpSpPr>
          <p:cNvPr id="9" name="header background">
            <a:extLst>
              <a:ext uri="{FF2B5EF4-FFF2-40B4-BE49-F238E27FC236}">
                <a16:creationId xmlns:a16="http://schemas.microsoft.com/office/drawing/2014/main" id="{8F0E456B-1824-7F4C-B373-404B74F42125}"/>
              </a:ext>
            </a:extLst>
          </p:cNvPr>
          <p:cNvGrpSpPr/>
          <p:nvPr/>
        </p:nvGrpSpPr>
        <p:grpSpPr>
          <a:xfrm>
            <a:off x="0" y="-7695"/>
            <a:ext cx="12219296" cy="2363020"/>
            <a:chOff x="0" y="-7695"/>
            <a:chExt cx="12219296" cy="2363020"/>
          </a:xfrm>
        </p:grpSpPr>
        <p:sp>
          <p:nvSpPr>
            <p:cNvPr id="11" name="Rectangle 10">
              <a:extLst>
                <a:ext uri="{FF2B5EF4-FFF2-40B4-BE49-F238E27FC236}">
                  <a16:creationId xmlns:a16="http://schemas.microsoft.com/office/drawing/2014/main" id="{60888187-44E7-144A-A337-EA4299C88AC6}"/>
                </a:ext>
              </a:extLst>
            </p:cNvPr>
            <p:cNvSpPr/>
            <p:nvPr/>
          </p:nvSpPr>
          <p:spPr>
            <a:xfrm>
              <a:off x="0" y="-7570"/>
              <a:ext cx="12219296" cy="2362895"/>
            </a:xfrm>
            <a:prstGeom prst="rect">
              <a:avLst/>
            </a:prstGeom>
            <a:solidFill>
              <a:srgbClr val="1E3C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
              <a:extLst>
                <a:ext uri="{FF2B5EF4-FFF2-40B4-BE49-F238E27FC236}">
                  <a16:creationId xmlns:a16="http://schemas.microsoft.com/office/drawing/2014/main" id="{B823FD55-1647-7A45-BDF2-48F5363AD0F1}"/>
                </a:ext>
              </a:extLst>
            </p:cNvPr>
            <p:cNvSpPr/>
            <p:nvPr/>
          </p:nvSpPr>
          <p:spPr>
            <a:xfrm rot="5400000">
              <a:off x="11011541" y="-96725"/>
              <a:ext cx="1118725" cy="1296785"/>
            </a:xfrm>
            <a:custGeom>
              <a:avLst/>
              <a:gdLst>
                <a:gd name="connsiteX0" fmla="*/ 0 w 1230284"/>
                <a:gd name="connsiteY0" fmla="*/ 0 h 1296785"/>
                <a:gd name="connsiteX1" fmla="*/ 1230284 w 1230284"/>
                <a:gd name="connsiteY1" fmla="*/ 0 h 1296785"/>
                <a:gd name="connsiteX2" fmla="*/ 1230284 w 1230284"/>
                <a:gd name="connsiteY2" fmla="*/ 1296785 h 1296785"/>
                <a:gd name="connsiteX3" fmla="*/ 0 w 1230284"/>
                <a:gd name="connsiteY3" fmla="*/ 1296785 h 1296785"/>
                <a:gd name="connsiteX4" fmla="*/ 0 w 1230284"/>
                <a:gd name="connsiteY4" fmla="*/ 0 h 1296785"/>
                <a:gd name="connsiteX0" fmla="*/ 0 w 1230284"/>
                <a:gd name="connsiteY0" fmla="*/ 0 h 1296785"/>
                <a:gd name="connsiteX1" fmla="*/ 1230284 w 1230284"/>
                <a:gd name="connsiteY1" fmla="*/ 0 h 1296785"/>
                <a:gd name="connsiteX2" fmla="*/ 648393 w 1230284"/>
                <a:gd name="connsiteY2" fmla="*/ 648392 h 1296785"/>
                <a:gd name="connsiteX3" fmla="*/ 0 w 1230284"/>
                <a:gd name="connsiteY3" fmla="*/ 1296785 h 1296785"/>
                <a:gd name="connsiteX4" fmla="*/ 0 w 1230284"/>
                <a:gd name="connsiteY4" fmla="*/ 0 h 1296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284" h="1296785">
                  <a:moveTo>
                    <a:pt x="0" y="0"/>
                  </a:moveTo>
                  <a:lnTo>
                    <a:pt x="1230284" y="0"/>
                  </a:lnTo>
                  <a:lnTo>
                    <a:pt x="648393" y="648392"/>
                  </a:lnTo>
                  <a:lnTo>
                    <a:pt x="0" y="1296785"/>
                  </a:lnTo>
                  <a:lnTo>
                    <a:pt x="0" y="0"/>
                  </a:lnTo>
                  <a:close/>
                </a:path>
              </a:pathLst>
            </a:custGeom>
            <a:solidFill>
              <a:srgbClr val="6D8A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Rectangle 2">
            <a:extLst>
              <a:ext uri="{FF2B5EF4-FFF2-40B4-BE49-F238E27FC236}">
                <a16:creationId xmlns:a16="http://schemas.microsoft.com/office/drawing/2014/main" id="{29F03A42-757A-A244-A27B-269A4006CA40}"/>
              </a:ext>
            </a:extLst>
          </p:cNvPr>
          <p:cNvSpPr/>
          <p:nvPr/>
        </p:nvSpPr>
        <p:spPr>
          <a:xfrm>
            <a:off x="-31900" y="0"/>
            <a:ext cx="5890437" cy="6865695"/>
          </a:xfrm>
          <a:prstGeom prst="rect">
            <a:avLst/>
          </a:prstGeom>
          <a:solidFill>
            <a:srgbClr val="D21F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34F235B6-48F4-314A-AE4C-55ABE2C0C441}"/>
              </a:ext>
            </a:extLst>
          </p:cNvPr>
          <p:cNvSpPr>
            <a:spLocks noGrp="1"/>
          </p:cNvSpPr>
          <p:nvPr>
            <p:ph type="sldNum" sz="quarter" idx="12"/>
          </p:nvPr>
        </p:nvSpPr>
        <p:spPr/>
        <p:txBody>
          <a:bodyPr/>
          <a:lstStyle/>
          <a:p>
            <a:fld id="{E0E11A1D-E09C-48F7-8F4C-D8113979A85E}" type="slidenum">
              <a:rPr lang="en-US" smtClean="0"/>
              <a:t>225</a:t>
            </a:fld>
            <a:endParaRPr lang="en-US" dirty="0"/>
          </a:p>
        </p:txBody>
      </p:sp>
      <p:sp>
        <p:nvSpPr>
          <p:cNvPr id="4" name="Title 3">
            <a:extLst>
              <a:ext uri="{FF2B5EF4-FFF2-40B4-BE49-F238E27FC236}">
                <a16:creationId xmlns:a16="http://schemas.microsoft.com/office/drawing/2014/main" id="{C2290288-26B7-B847-B7BC-4B940A7B5433}"/>
              </a:ext>
            </a:extLst>
          </p:cNvPr>
          <p:cNvSpPr txBox="1">
            <a:spLocks/>
          </p:cNvSpPr>
          <p:nvPr/>
        </p:nvSpPr>
        <p:spPr>
          <a:xfrm>
            <a:off x="6377858" y="655948"/>
            <a:ext cx="5841439" cy="1425478"/>
          </a:xfrm>
          <a:prstGeom prst="rect">
            <a:avLst/>
          </a:prstGeom>
        </p:spPr>
        <p:txBody>
          <a:bodyPr/>
          <a:lstStyle>
            <a:lvl1pPr algn="l" defTabSz="914400" rtl="0" eaLnBrk="1" latinLnBrk="0" hangingPunct="1">
              <a:lnSpc>
                <a:spcPct val="90000"/>
              </a:lnSpc>
              <a:spcBef>
                <a:spcPct val="0"/>
              </a:spcBef>
              <a:buNone/>
              <a:defRPr sz="6000" b="0" i="0" u="none" kern="1200">
                <a:solidFill>
                  <a:schemeClr val="tx1"/>
                </a:solidFill>
                <a:latin typeface="Roboto Slab Medium" pitchFamily="2" charset="0"/>
                <a:ea typeface="Roboto Slab Medium" pitchFamily="2" charset="0"/>
                <a:cs typeface="+mj-cs"/>
              </a:defRPr>
            </a:lvl1pPr>
          </a:lstStyle>
          <a:p>
            <a:r>
              <a:rPr lang="en-US" sz="4400" dirty="0">
                <a:solidFill>
                  <a:schemeClr val="bg1"/>
                </a:solidFill>
              </a:rPr>
              <a:t>Where the numbers come from</a:t>
            </a:r>
          </a:p>
        </p:txBody>
      </p:sp>
      <p:sp>
        <p:nvSpPr>
          <p:cNvPr id="6" name="Content Placeholder 5">
            <a:extLst>
              <a:ext uri="{FF2B5EF4-FFF2-40B4-BE49-F238E27FC236}">
                <a16:creationId xmlns:a16="http://schemas.microsoft.com/office/drawing/2014/main" id="{2CCAEF35-3A36-B64C-A02B-D459EA4A5A60}"/>
              </a:ext>
            </a:extLst>
          </p:cNvPr>
          <p:cNvSpPr>
            <a:spLocks noGrp="1"/>
          </p:cNvSpPr>
          <p:nvPr>
            <p:ph idx="1"/>
          </p:nvPr>
        </p:nvSpPr>
        <p:spPr>
          <a:xfrm>
            <a:off x="6377858" y="2831351"/>
            <a:ext cx="5573615" cy="3370701"/>
          </a:xfrm>
        </p:spPr>
        <p:txBody>
          <a:bodyPr>
            <a:normAutofit/>
          </a:bodyPr>
          <a:lstStyle/>
          <a:p>
            <a:pPr marL="0" indent="0">
              <a:buNone/>
            </a:pPr>
            <a:r>
              <a:rPr lang="en-US" dirty="0"/>
              <a:t>Consolidated</a:t>
            </a:r>
          </a:p>
          <a:p>
            <a:pPr marL="0" indent="0">
              <a:buNone/>
            </a:pPr>
            <a:r>
              <a:rPr lang="en-US" dirty="0"/>
              <a:t>Financial statements </a:t>
            </a:r>
          </a:p>
          <a:p>
            <a:pPr lvl="1"/>
            <a:r>
              <a:rPr lang="en-US" sz="3200" dirty="0"/>
              <a:t>Operating and Fund(s)</a:t>
            </a:r>
          </a:p>
          <a:p>
            <a:pPr lvl="1"/>
            <a:r>
              <a:rPr lang="en-US" sz="3200" dirty="0"/>
              <a:t>Should reconcile</a:t>
            </a:r>
          </a:p>
        </p:txBody>
      </p:sp>
      <p:pic>
        <p:nvPicPr>
          <p:cNvPr id="10" name="Picture 9" descr="Table&#10;&#10;Description automatically generated">
            <a:extLst>
              <a:ext uri="{FF2B5EF4-FFF2-40B4-BE49-F238E27FC236}">
                <a16:creationId xmlns:a16="http://schemas.microsoft.com/office/drawing/2014/main" id="{CC58A2D3-B9B5-E34B-8F7F-1A3B808E9B61}"/>
              </a:ext>
            </a:extLst>
          </p:cNvPr>
          <p:cNvPicPr>
            <a:picLocks noChangeAspect="1"/>
          </p:cNvPicPr>
          <p:nvPr/>
        </p:nvPicPr>
        <p:blipFill rotWithShape="1">
          <a:blip r:embed="rId3">
            <a:extLst>
              <a:ext uri="{28A0092B-C50C-407E-A947-70E740481C1C}">
                <a14:useLocalDpi xmlns:a14="http://schemas.microsoft.com/office/drawing/2010/main" val="0"/>
              </a:ext>
            </a:extLst>
          </a:blip>
          <a:srcRect l="2720" t="2594" r="3775" b="3590"/>
          <a:stretch/>
        </p:blipFill>
        <p:spPr>
          <a:xfrm>
            <a:off x="240527" y="51759"/>
            <a:ext cx="4625088" cy="6005300"/>
          </a:xfrm>
          <a:prstGeom prst="rect">
            <a:avLst/>
          </a:prstGeom>
          <a:ln>
            <a:solidFill>
              <a:schemeClr val="bg1">
                <a:lumMod val="65000"/>
              </a:schemeClr>
            </a:solidFill>
          </a:ln>
          <a:effectLst>
            <a:outerShdw blurRad="50800" dist="38100" dir="8100000" algn="tr" rotWithShape="0">
              <a:prstClr val="black">
                <a:alpha val="40000"/>
              </a:prstClr>
            </a:outerShdw>
          </a:effectLst>
        </p:spPr>
      </p:pic>
      <p:pic>
        <p:nvPicPr>
          <p:cNvPr id="8" name="Picture 7" descr="Table&#10;&#10;Description automatically generated">
            <a:extLst>
              <a:ext uri="{FF2B5EF4-FFF2-40B4-BE49-F238E27FC236}">
                <a16:creationId xmlns:a16="http://schemas.microsoft.com/office/drawing/2014/main" id="{7F8DE6B6-A708-F645-99DE-A41A4159993A}"/>
              </a:ext>
            </a:extLst>
          </p:cNvPr>
          <p:cNvPicPr>
            <a:picLocks noChangeAspect="1"/>
          </p:cNvPicPr>
          <p:nvPr/>
        </p:nvPicPr>
        <p:blipFill rotWithShape="1">
          <a:blip r:embed="rId4">
            <a:extLst>
              <a:ext uri="{28A0092B-C50C-407E-A947-70E740481C1C}">
                <a14:useLocalDpi xmlns:a14="http://schemas.microsoft.com/office/drawing/2010/main" val="0"/>
              </a:ext>
            </a:extLst>
          </a:blip>
          <a:srcRect l="3306" t="3182" r="7845" b="4846"/>
          <a:stretch/>
        </p:blipFill>
        <p:spPr>
          <a:xfrm>
            <a:off x="1369035" y="1173877"/>
            <a:ext cx="4625088" cy="6195781"/>
          </a:xfrm>
          <a:prstGeom prst="rect">
            <a:avLst/>
          </a:prstGeom>
          <a:ln>
            <a:solidFill>
              <a:schemeClr val="bg1">
                <a:lumMod val="65000"/>
              </a:schemeClr>
            </a:solidFill>
          </a:ln>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3746081933"/>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433B3E4-6225-A745-A411-B057F5BDE8CC}"/>
              </a:ext>
            </a:extLst>
          </p:cNvPr>
          <p:cNvSpPr/>
          <p:nvPr/>
        </p:nvSpPr>
        <p:spPr>
          <a:xfrm>
            <a:off x="-440673" y="-8793"/>
            <a:ext cx="12779566" cy="74464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982C623-7A3F-9544-8719-0FC036B08EC8}"/>
              </a:ext>
            </a:extLst>
          </p:cNvPr>
          <p:cNvSpPr/>
          <p:nvPr/>
        </p:nvSpPr>
        <p:spPr>
          <a:xfrm>
            <a:off x="-856050" y="4141017"/>
            <a:ext cx="5404513" cy="1856096"/>
          </a:xfrm>
          <a:prstGeom prst="rect">
            <a:avLst/>
          </a:prstGeom>
          <a:solidFill>
            <a:srgbClr val="1E3C7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3">
            <a:extLst>
              <a:ext uri="{FF2B5EF4-FFF2-40B4-BE49-F238E27FC236}">
                <a16:creationId xmlns:a16="http://schemas.microsoft.com/office/drawing/2014/main" id="{274457BF-63BF-5A4E-9717-A4CA696C819B}"/>
              </a:ext>
            </a:extLst>
          </p:cNvPr>
          <p:cNvSpPr txBox="1">
            <a:spLocks/>
          </p:cNvSpPr>
          <p:nvPr/>
        </p:nvSpPr>
        <p:spPr>
          <a:xfrm>
            <a:off x="117305" y="4141017"/>
            <a:ext cx="4576415" cy="2492679"/>
          </a:xfrm>
          <a:prstGeom prst="rect">
            <a:avLst/>
          </a:prstGeom>
        </p:spPr>
        <p:txBody>
          <a:bodyPr/>
          <a:lstStyle>
            <a:lvl1pPr algn="l" defTabSz="914400" rtl="0" eaLnBrk="1" latinLnBrk="0" hangingPunct="1">
              <a:lnSpc>
                <a:spcPct val="90000"/>
              </a:lnSpc>
              <a:spcBef>
                <a:spcPct val="0"/>
              </a:spcBef>
              <a:buNone/>
              <a:defRPr sz="6000" b="0" i="0" u="none" kern="1200">
                <a:solidFill>
                  <a:schemeClr val="tx1"/>
                </a:solidFill>
                <a:latin typeface="Roboto Slab Medium" pitchFamily="2" charset="0"/>
                <a:ea typeface="Roboto Slab Medium" pitchFamily="2" charset="0"/>
                <a:cs typeface="+mj-cs"/>
              </a:defRPr>
            </a:lvl1pPr>
          </a:lstStyle>
          <a:p>
            <a:r>
              <a:rPr lang="en-US" sz="4400" dirty="0">
                <a:solidFill>
                  <a:schemeClr val="bg1"/>
                </a:solidFill>
              </a:rPr>
              <a:t>Dollar Base Calculation</a:t>
            </a:r>
          </a:p>
        </p:txBody>
      </p:sp>
      <p:sp>
        <p:nvSpPr>
          <p:cNvPr id="8" name="Content Placeholder 4">
            <a:extLst>
              <a:ext uri="{FF2B5EF4-FFF2-40B4-BE49-F238E27FC236}">
                <a16:creationId xmlns:a16="http://schemas.microsoft.com/office/drawing/2014/main" id="{F88E7491-4BFA-D847-A25C-7184C39A9820}"/>
              </a:ext>
            </a:extLst>
          </p:cNvPr>
          <p:cNvSpPr txBox="1">
            <a:spLocks/>
          </p:cNvSpPr>
          <p:nvPr/>
        </p:nvSpPr>
        <p:spPr>
          <a:xfrm>
            <a:off x="6441173" y="1257299"/>
            <a:ext cx="5633522" cy="4807566"/>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4000" kern="1200">
                <a:solidFill>
                  <a:schemeClr val="tx1"/>
                </a:solidFill>
                <a:latin typeface="Roboto Medium" panose="02000000000000000000" pitchFamily="2" charset="0"/>
                <a:ea typeface="Roboto Medium" panose="02000000000000000000" pitchFamily="2" charset="0"/>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3600" b="0" i="0" u="none" kern="1200">
                <a:solidFill>
                  <a:schemeClr val="tx1"/>
                </a:solidFill>
                <a:latin typeface="Roboto Medium" panose="02000000000000000000" pitchFamily="2" charset="0"/>
                <a:ea typeface="Roboto Medium" panose="02000000000000000000" pitchFamily="2" charset="0"/>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3200" kern="1200">
                <a:solidFill>
                  <a:schemeClr val="tx1"/>
                </a:solidFill>
                <a:latin typeface="Roboto Medium" panose="02000000000000000000" pitchFamily="2" charset="0"/>
                <a:ea typeface="Roboto Medium" panose="02000000000000000000" pitchFamily="2" charset="0"/>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2800" kern="1200">
                <a:solidFill>
                  <a:schemeClr val="tx1"/>
                </a:solidFill>
                <a:latin typeface="Roboto Medium" panose="02000000000000000000" pitchFamily="2" charset="0"/>
                <a:ea typeface="Roboto Medium" panose="02000000000000000000" pitchFamily="2" charset="0"/>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2800" kern="1200">
                <a:solidFill>
                  <a:schemeClr val="tx1"/>
                </a:solidFill>
                <a:latin typeface="Roboto Medium" panose="02000000000000000000" pitchFamily="2" charset="0"/>
                <a:ea typeface="Roboto Medium"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2">
              <a:spcBef>
                <a:spcPts val="400"/>
              </a:spcBef>
            </a:pPr>
            <a:endParaRPr lang="en-CA" sz="1200" dirty="0">
              <a:latin typeface="Roboto" panose="02000000000000000000" pitchFamily="2" charset="0"/>
              <a:ea typeface="Roboto" panose="02000000000000000000" pitchFamily="2" charset="0"/>
              <a:cs typeface="Roboto" panose="02000000000000000000" pitchFamily="2" charset="0"/>
            </a:endParaRPr>
          </a:p>
        </p:txBody>
      </p:sp>
      <p:sp>
        <p:nvSpPr>
          <p:cNvPr id="20" name="Triangle 19">
            <a:extLst>
              <a:ext uri="{FF2B5EF4-FFF2-40B4-BE49-F238E27FC236}">
                <a16:creationId xmlns:a16="http://schemas.microsoft.com/office/drawing/2014/main" id="{32C8D7CE-BF50-5C4F-8BDA-8DDB5A3DE6B7}"/>
              </a:ext>
            </a:extLst>
          </p:cNvPr>
          <p:cNvSpPr/>
          <p:nvPr/>
        </p:nvSpPr>
        <p:spPr>
          <a:xfrm rot="10800000">
            <a:off x="5504009" y="6755325"/>
            <a:ext cx="108000" cy="72000"/>
          </a:xfrm>
          <a:prstGeom prst="triangle">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
            <a:extLst>
              <a:ext uri="{FF2B5EF4-FFF2-40B4-BE49-F238E27FC236}">
                <a16:creationId xmlns:a16="http://schemas.microsoft.com/office/drawing/2014/main" id="{548A4C58-3BB0-0240-B76C-1033B2FBF28C}"/>
              </a:ext>
            </a:extLst>
          </p:cNvPr>
          <p:cNvSpPr/>
          <p:nvPr/>
        </p:nvSpPr>
        <p:spPr>
          <a:xfrm rot="5400000">
            <a:off x="10999516" y="-99445"/>
            <a:ext cx="1115480" cy="1296785"/>
          </a:xfrm>
          <a:custGeom>
            <a:avLst/>
            <a:gdLst>
              <a:gd name="connsiteX0" fmla="*/ 0 w 1230284"/>
              <a:gd name="connsiteY0" fmla="*/ 0 h 1296785"/>
              <a:gd name="connsiteX1" fmla="*/ 1230284 w 1230284"/>
              <a:gd name="connsiteY1" fmla="*/ 0 h 1296785"/>
              <a:gd name="connsiteX2" fmla="*/ 1230284 w 1230284"/>
              <a:gd name="connsiteY2" fmla="*/ 1296785 h 1296785"/>
              <a:gd name="connsiteX3" fmla="*/ 0 w 1230284"/>
              <a:gd name="connsiteY3" fmla="*/ 1296785 h 1296785"/>
              <a:gd name="connsiteX4" fmla="*/ 0 w 1230284"/>
              <a:gd name="connsiteY4" fmla="*/ 0 h 1296785"/>
              <a:gd name="connsiteX0" fmla="*/ 0 w 1230284"/>
              <a:gd name="connsiteY0" fmla="*/ 0 h 1296785"/>
              <a:gd name="connsiteX1" fmla="*/ 1230284 w 1230284"/>
              <a:gd name="connsiteY1" fmla="*/ 0 h 1296785"/>
              <a:gd name="connsiteX2" fmla="*/ 648393 w 1230284"/>
              <a:gd name="connsiteY2" fmla="*/ 648392 h 1296785"/>
              <a:gd name="connsiteX3" fmla="*/ 0 w 1230284"/>
              <a:gd name="connsiteY3" fmla="*/ 1296785 h 1296785"/>
              <a:gd name="connsiteX4" fmla="*/ 0 w 1230284"/>
              <a:gd name="connsiteY4" fmla="*/ 0 h 1296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284" h="1296785">
                <a:moveTo>
                  <a:pt x="0" y="0"/>
                </a:moveTo>
                <a:lnTo>
                  <a:pt x="1230284" y="0"/>
                </a:lnTo>
                <a:lnTo>
                  <a:pt x="648393" y="648392"/>
                </a:lnTo>
                <a:lnTo>
                  <a:pt x="0" y="1296785"/>
                </a:lnTo>
                <a:lnTo>
                  <a:pt x="0" y="0"/>
                </a:lnTo>
                <a:close/>
              </a:path>
            </a:pathLst>
          </a:custGeom>
          <a:solidFill>
            <a:srgbClr val="1E3C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359DC1A-29EF-BF4D-8AA8-EFC5EC38C4E5}"/>
              </a:ext>
            </a:extLst>
          </p:cNvPr>
          <p:cNvSpPr txBox="1"/>
          <p:nvPr/>
        </p:nvSpPr>
        <p:spPr>
          <a:xfrm>
            <a:off x="1073859" y="621097"/>
            <a:ext cx="9987289" cy="8171468"/>
          </a:xfrm>
          <a:prstGeom prst="rect">
            <a:avLst/>
          </a:prstGeom>
          <a:noFill/>
        </p:spPr>
        <p:txBody>
          <a:bodyPr wrap="square" rtlCol="0">
            <a:spAutoFit/>
          </a:bodyPr>
          <a:lstStyle/>
          <a:p>
            <a:pPr>
              <a:lnSpc>
                <a:spcPct val="150000"/>
              </a:lnSpc>
              <a:spcAft>
                <a:spcPts val="1200"/>
              </a:spcAft>
            </a:pPr>
            <a:r>
              <a:rPr lang="en-CA" sz="2000" dirty="0">
                <a:latin typeface="Roboto" panose="02000000000000000000" pitchFamily="2" charset="0"/>
                <a:ea typeface="Roboto" panose="02000000000000000000" pitchFamily="2" charset="0"/>
                <a:cs typeface="Roboto" panose="02000000000000000000" pitchFamily="2" charset="0"/>
              </a:rPr>
              <a:t>Your congregation’s dollar base is calculated as follows.</a:t>
            </a:r>
          </a:p>
          <a:p>
            <a:pPr algn="r">
              <a:lnSpc>
                <a:spcPct val="150000"/>
              </a:lnSpc>
              <a:spcBef>
                <a:spcPts val="600"/>
              </a:spcBef>
            </a:pPr>
            <a:r>
              <a:rPr lang="en-CA" sz="3200" dirty="0">
                <a:solidFill>
                  <a:srgbClr val="00B050"/>
                </a:solidFill>
                <a:latin typeface="Roboto" panose="02000000000000000000" pitchFamily="2" charset="0"/>
                <a:ea typeface="Roboto" panose="02000000000000000000" pitchFamily="2" charset="0"/>
                <a:cs typeface="Roboto" panose="02000000000000000000" pitchFamily="2" charset="0"/>
              </a:rPr>
              <a:t>Total money </a:t>
            </a:r>
            <a:r>
              <a:rPr lang="en-CA" dirty="0">
                <a:solidFill>
                  <a:srgbClr val="00B050"/>
                </a:solidFill>
                <a:latin typeface="Roboto" panose="02000000000000000000" pitchFamily="2" charset="0"/>
                <a:ea typeface="Roboto" panose="02000000000000000000" pitchFamily="2" charset="0"/>
                <a:cs typeface="Roboto" panose="02000000000000000000" pitchFamily="2" charset="0"/>
              </a:rPr>
              <a:t>received by congregation from all sources for use in a given year: </a:t>
            </a:r>
            <a:r>
              <a:rPr lang="en-CA" dirty="0">
                <a:latin typeface="Roboto" panose="02000000000000000000" pitchFamily="2" charset="0"/>
                <a:ea typeface="Roboto" panose="02000000000000000000" pitchFamily="2" charset="0"/>
                <a:cs typeface="Roboto" panose="02000000000000000000" pitchFamily="2" charset="0"/>
              </a:rPr>
              <a:t>$__________</a:t>
            </a:r>
          </a:p>
          <a:p>
            <a:pPr algn="r">
              <a:lnSpc>
                <a:spcPct val="150000"/>
              </a:lnSpc>
              <a:spcAft>
                <a:spcPts val="1200"/>
              </a:spcAft>
            </a:pPr>
            <a:r>
              <a:rPr lang="en-CA" sz="2000" dirty="0">
                <a:latin typeface="Roboto" panose="02000000000000000000" pitchFamily="2" charset="0"/>
                <a:ea typeface="Roboto" panose="02000000000000000000" pitchFamily="2" charset="0"/>
                <a:cs typeface="Roboto" panose="02000000000000000000" pitchFamily="2" charset="0"/>
              </a:rPr>
              <a:t>(Line 14)</a:t>
            </a:r>
          </a:p>
          <a:p>
            <a:pPr algn="ctr">
              <a:lnSpc>
                <a:spcPct val="150000"/>
              </a:lnSpc>
              <a:spcAft>
                <a:spcPts val="600"/>
              </a:spcAft>
            </a:pPr>
            <a:r>
              <a:rPr lang="en-CA" sz="2400" i="1" dirty="0">
                <a:latin typeface="Roboto" panose="02000000000000000000" pitchFamily="2" charset="0"/>
                <a:ea typeface="Roboto" panose="02000000000000000000" pitchFamily="2" charset="0"/>
                <a:cs typeface="Roboto" panose="02000000000000000000" pitchFamily="2" charset="0"/>
              </a:rPr>
              <a:t>subtract</a:t>
            </a:r>
          </a:p>
          <a:p>
            <a:pPr algn="r">
              <a:lnSpc>
                <a:spcPct val="150000"/>
              </a:lnSpc>
            </a:pPr>
            <a:r>
              <a:rPr lang="en-CA" dirty="0">
                <a:solidFill>
                  <a:srgbClr val="00B050"/>
                </a:solidFill>
                <a:latin typeface="Roboto" panose="02000000000000000000" pitchFamily="2" charset="0"/>
                <a:ea typeface="Roboto" panose="02000000000000000000" pitchFamily="2" charset="0"/>
                <a:cs typeface="Roboto" panose="02000000000000000000" pitchFamily="2" charset="0"/>
              </a:rPr>
              <a:t>All money remitted for </a:t>
            </a:r>
            <a:r>
              <a:rPr lang="en-CA" sz="3200" dirty="0">
                <a:solidFill>
                  <a:srgbClr val="00B050"/>
                </a:solidFill>
                <a:latin typeface="Roboto" panose="02000000000000000000" pitchFamily="2" charset="0"/>
                <a:ea typeface="Roboto" panose="02000000000000000000" pitchFamily="2" charset="0"/>
                <a:cs typeface="Roboto" panose="02000000000000000000" pitchFamily="2" charset="0"/>
              </a:rPr>
              <a:t>mission</a:t>
            </a:r>
            <a:r>
              <a:rPr lang="en-CA" dirty="0">
                <a:solidFill>
                  <a:srgbClr val="00B050"/>
                </a:solidFill>
                <a:latin typeface="Roboto" panose="02000000000000000000" pitchFamily="2" charset="0"/>
                <a:ea typeface="Roboto" panose="02000000000000000000" pitchFamily="2" charset="0"/>
                <a:cs typeface="Roboto" panose="02000000000000000000" pitchFamily="2" charset="0"/>
              </a:rPr>
              <a:t>: </a:t>
            </a:r>
            <a:r>
              <a:rPr lang="en-CA" dirty="0">
                <a:latin typeface="Roboto" panose="02000000000000000000" pitchFamily="2" charset="0"/>
                <a:ea typeface="Roboto" panose="02000000000000000000" pitchFamily="2" charset="0"/>
                <a:cs typeface="Roboto" panose="02000000000000000000" pitchFamily="2" charset="0"/>
              </a:rPr>
              <a:t>– $__________</a:t>
            </a:r>
          </a:p>
          <a:p>
            <a:pPr algn="r">
              <a:lnSpc>
                <a:spcPct val="150000"/>
              </a:lnSpc>
              <a:spcAft>
                <a:spcPts val="1200"/>
              </a:spcAft>
            </a:pPr>
            <a:r>
              <a:rPr lang="en-CA" sz="2000" dirty="0">
                <a:latin typeface="Roboto" panose="02000000000000000000" pitchFamily="2" charset="0"/>
                <a:ea typeface="Roboto" panose="02000000000000000000" pitchFamily="2" charset="0"/>
                <a:cs typeface="Roboto" panose="02000000000000000000" pitchFamily="2" charset="0"/>
              </a:rPr>
              <a:t>(Line 26)</a:t>
            </a:r>
          </a:p>
          <a:p>
            <a:pPr algn="ctr">
              <a:lnSpc>
                <a:spcPct val="150000"/>
              </a:lnSpc>
              <a:spcAft>
                <a:spcPts val="600"/>
              </a:spcAft>
            </a:pPr>
            <a:r>
              <a:rPr lang="en-CA" sz="2400" i="1" dirty="0">
                <a:latin typeface="Roboto" panose="02000000000000000000" pitchFamily="2" charset="0"/>
                <a:ea typeface="Roboto" panose="02000000000000000000" pitchFamily="2" charset="0"/>
                <a:cs typeface="Roboto" panose="02000000000000000000" pitchFamily="2" charset="0"/>
              </a:rPr>
              <a:t>subtract</a:t>
            </a:r>
          </a:p>
          <a:p>
            <a:pPr algn="r">
              <a:lnSpc>
                <a:spcPct val="150000"/>
              </a:lnSpc>
            </a:pPr>
            <a:r>
              <a:rPr lang="en-CA" sz="3200" dirty="0">
                <a:solidFill>
                  <a:srgbClr val="00B050"/>
                </a:solidFill>
                <a:latin typeface="Roboto" panose="02000000000000000000" pitchFamily="2" charset="0"/>
                <a:ea typeface="Roboto" panose="02000000000000000000" pitchFamily="2" charset="0"/>
                <a:cs typeface="Roboto" panose="02000000000000000000" pitchFamily="2" charset="0"/>
              </a:rPr>
              <a:t>Debt repayment </a:t>
            </a:r>
            <a:r>
              <a:rPr lang="en-CA" dirty="0">
                <a:solidFill>
                  <a:srgbClr val="00B050"/>
                </a:solidFill>
                <a:latin typeface="Roboto" panose="02000000000000000000" pitchFamily="2" charset="0"/>
                <a:ea typeface="Roboto" panose="02000000000000000000" pitchFamily="2" charset="0"/>
                <a:cs typeface="Roboto" panose="02000000000000000000" pitchFamily="2" charset="0"/>
              </a:rPr>
              <a:t>(principal + interest): </a:t>
            </a:r>
            <a:r>
              <a:rPr lang="en-CA" dirty="0">
                <a:latin typeface="Roboto" panose="02000000000000000000" pitchFamily="2" charset="0"/>
                <a:ea typeface="Roboto" panose="02000000000000000000" pitchFamily="2" charset="0"/>
                <a:cs typeface="Roboto" panose="02000000000000000000" pitchFamily="2" charset="0"/>
              </a:rPr>
              <a:t>– $__________</a:t>
            </a:r>
          </a:p>
          <a:p>
            <a:pPr algn="r">
              <a:lnSpc>
                <a:spcPct val="150000"/>
              </a:lnSpc>
              <a:spcAft>
                <a:spcPts val="1200"/>
              </a:spcAft>
            </a:pPr>
            <a:r>
              <a:rPr lang="en-CA" sz="2000" dirty="0">
                <a:latin typeface="Roboto" panose="02000000000000000000" pitchFamily="2" charset="0"/>
                <a:ea typeface="Roboto" panose="02000000000000000000" pitchFamily="2" charset="0"/>
                <a:cs typeface="Roboto" panose="02000000000000000000" pitchFamily="2" charset="0"/>
              </a:rPr>
              <a:t>(Line 24)</a:t>
            </a:r>
          </a:p>
          <a:p>
            <a:pPr algn="r">
              <a:lnSpc>
                <a:spcPct val="150000"/>
              </a:lnSpc>
            </a:pPr>
            <a:endParaRPr lang="en-CA" sz="1400" dirty="0">
              <a:latin typeface="Roboto" panose="02000000000000000000" pitchFamily="2" charset="0"/>
              <a:ea typeface="Roboto" panose="02000000000000000000" pitchFamily="2" charset="0"/>
              <a:cs typeface="Roboto" panose="02000000000000000000" pitchFamily="2" charset="0"/>
            </a:endParaRPr>
          </a:p>
          <a:p>
            <a:pPr algn="r">
              <a:lnSpc>
                <a:spcPct val="150000"/>
              </a:lnSpc>
              <a:spcBef>
                <a:spcPts val="600"/>
              </a:spcBef>
            </a:pPr>
            <a:r>
              <a:rPr lang="en-CA" b="1" dirty="0">
                <a:latin typeface="Roboto" panose="02000000000000000000" pitchFamily="2" charset="0"/>
                <a:ea typeface="Roboto" panose="02000000000000000000" pitchFamily="2" charset="0"/>
                <a:cs typeface="Roboto" panose="02000000000000000000" pitchFamily="2" charset="0"/>
              </a:rPr>
              <a:t> Dollar base </a:t>
            </a:r>
            <a:r>
              <a:rPr lang="en-CA" dirty="0">
                <a:latin typeface="Roboto" panose="02000000000000000000" pitchFamily="2" charset="0"/>
                <a:ea typeface="Roboto" panose="02000000000000000000" pitchFamily="2" charset="0"/>
                <a:cs typeface="Roboto" panose="02000000000000000000" pitchFamily="2" charset="0"/>
              </a:rPr>
              <a:t>= $__________</a:t>
            </a:r>
          </a:p>
          <a:p>
            <a:pPr algn="r">
              <a:lnSpc>
                <a:spcPct val="150000"/>
              </a:lnSpc>
            </a:pPr>
            <a:r>
              <a:rPr lang="en-CA" sz="2000" dirty="0">
                <a:latin typeface="Roboto" panose="02000000000000000000" pitchFamily="2" charset="0"/>
                <a:ea typeface="Roboto" panose="02000000000000000000" pitchFamily="2" charset="0"/>
                <a:cs typeface="Roboto" panose="02000000000000000000" pitchFamily="2" charset="0"/>
              </a:rPr>
              <a:t>(Line 31)</a:t>
            </a:r>
          </a:p>
          <a:p>
            <a:pPr>
              <a:lnSpc>
                <a:spcPct val="150000"/>
              </a:lnSpc>
            </a:pPr>
            <a:endParaRPr lang="en-US"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784049617"/>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header background">
            <a:extLst>
              <a:ext uri="{FF2B5EF4-FFF2-40B4-BE49-F238E27FC236}">
                <a16:creationId xmlns:a16="http://schemas.microsoft.com/office/drawing/2014/main" id="{F825B270-1A62-1D4D-A534-56BE667465BF}"/>
              </a:ext>
            </a:extLst>
          </p:cNvPr>
          <p:cNvGrpSpPr/>
          <p:nvPr/>
        </p:nvGrpSpPr>
        <p:grpSpPr>
          <a:xfrm>
            <a:off x="7083428" y="-7695"/>
            <a:ext cx="5135868" cy="1678002"/>
            <a:chOff x="7083428" y="-7695"/>
            <a:chExt cx="5135868" cy="1678002"/>
          </a:xfrm>
        </p:grpSpPr>
        <p:sp>
          <p:nvSpPr>
            <p:cNvPr id="30" name="Rectangle 29">
              <a:extLst>
                <a:ext uri="{FF2B5EF4-FFF2-40B4-BE49-F238E27FC236}">
                  <a16:creationId xmlns:a16="http://schemas.microsoft.com/office/drawing/2014/main" id="{9625F52C-63D2-E54A-AED5-0349E1D3576D}"/>
                </a:ext>
              </a:extLst>
            </p:cNvPr>
            <p:cNvSpPr/>
            <p:nvPr/>
          </p:nvSpPr>
          <p:spPr>
            <a:xfrm>
              <a:off x="7083428" y="-7569"/>
              <a:ext cx="5135868" cy="1677876"/>
            </a:xfrm>
            <a:prstGeom prst="rect">
              <a:avLst/>
            </a:prstGeom>
            <a:solidFill>
              <a:srgbClr val="1E3C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1">
              <a:extLst>
                <a:ext uri="{FF2B5EF4-FFF2-40B4-BE49-F238E27FC236}">
                  <a16:creationId xmlns:a16="http://schemas.microsoft.com/office/drawing/2014/main" id="{E7AE843F-7B9D-4D45-B257-A0F37F536500}"/>
                </a:ext>
              </a:extLst>
            </p:cNvPr>
            <p:cNvSpPr/>
            <p:nvPr/>
          </p:nvSpPr>
          <p:spPr>
            <a:xfrm rot="5400000">
              <a:off x="11011541" y="-96725"/>
              <a:ext cx="1118725" cy="1296785"/>
            </a:xfrm>
            <a:custGeom>
              <a:avLst/>
              <a:gdLst>
                <a:gd name="connsiteX0" fmla="*/ 0 w 1230284"/>
                <a:gd name="connsiteY0" fmla="*/ 0 h 1296785"/>
                <a:gd name="connsiteX1" fmla="*/ 1230284 w 1230284"/>
                <a:gd name="connsiteY1" fmla="*/ 0 h 1296785"/>
                <a:gd name="connsiteX2" fmla="*/ 1230284 w 1230284"/>
                <a:gd name="connsiteY2" fmla="*/ 1296785 h 1296785"/>
                <a:gd name="connsiteX3" fmla="*/ 0 w 1230284"/>
                <a:gd name="connsiteY3" fmla="*/ 1296785 h 1296785"/>
                <a:gd name="connsiteX4" fmla="*/ 0 w 1230284"/>
                <a:gd name="connsiteY4" fmla="*/ 0 h 1296785"/>
                <a:gd name="connsiteX0" fmla="*/ 0 w 1230284"/>
                <a:gd name="connsiteY0" fmla="*/ 0 h 1296785"/>
                <a:gd name="connsiteX1" fmla="*/ 1230284 w 1230284"/>
                <a:gd name="connsiteY1" fmla="*/ 0 h 1296785"/>
                <a:gd name="connsiteX2" fmla="*/ 648393 w 1230284"/>
                <a:gd name="connsiteY2" fmla="*/ 648392 h 1296785"/>
                <a:gd name="connsiteX3" fmla="*/ 0 w 1230284"/>
                <a:gd name="connsiteY3" fmla="*/ 1296785 h 1296785"/>
                <a:gd name="connsiteX4" fmla="*/ 0 w 1230284"/>
                <a:gd name="connsiteY4" fmla="*/ 0 h 1296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284" h="1296785">
                  <a:moveTo>
                    <a:pt x="0" y="0"/>
                  </a:moveTo>
                  <a:lnTo>
                    <a:pt x="1230284" y="0"/>
                  </a:lnTo>
                  <a:lnTo>
                    <a:pt x="648393" y="648392"/>
                  </a:lnTo>
                  <a:lnTo>
                    <a:pt x="0" y="1296785"/>
                  </a:lnTo>
                  <a:lnTo>
                    <a:pt x="0" y="0"/>
                  </a:lnTo>
                  <a:close/>
                </a:path>
              </a:pathLst>
            </a:custGeom>
            <a:solidFill>
              <a:srgbClr val="6D8A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Slide Number Placeholder 1">
            <a:extLst>
              <a:ext uri="{FF2B5EF4-FFF2-40B4-BE49-F238E27FC236}">
                <a16:creationId xmlns:a16="http://schemas.microsoft.com/office/drawing/2014/main" id="{34F235B6-48F4-314A-AE4C-55ABE2C0C441}"/>
              </a:ext>
            </a:extLst>
          </p:cNvPr>
          <p:cNvSpPr>
            <a:spLocks noGrp="1"/>
          </p:cNvSpPr>
          <p:nvPr>
            <p:ph type="sldNum" sz="quarter" idx="12"/>
          </p:nvPr>
        </p:nvSpPr>
        <p:spPr/>
        <p:txBody>
          <a:bodyPr/>
          <a:lstStyle/>
          <a:p>
            <a:fld id="{E0E11A1D-E09C-48F7-8F4C-D8113979A85E}" type="slidenum">
              <a:rPr lang="en-US" smtClean="0"/>
              <a:t>227</a:t>
            </a:fld>
            <a:endParaRPr lang="en-US"/>
          </a:p>
        </p:txBody>
      </p:sp>
      <p:sp>
        <p:nvSpPr>
          <p:cNvPr id="3" name="Content Placeholder 2">
            <a:extLst>
              <a:ext uri="{FF2B5EF4-FFF2-40B4-BE49-F238E27FC236}">
                <a16:creationId xmlns:a16="http://schemas.microsoft.com/office/drawing/2014/main" id="{1694E240-DFAC-5540-BBC3-9B2D8F639564}"/>
              </a:ext>
            </a:extLst>
          </p:cNvPr>
          <p:cNvSpPr>
            <a:spLocks noGrp="1"/>
          </p:cNvSpPr>
          <p:nvPr>
            <p:ph idx="1"/>
          </p:nvPr>
        </p:nvSpPr>
        <p:spPr>
          <a:xfrm>
            <a:off x="7526315" y="1737780"/>
            <a:ext cx="4456115" cy="5120220"/>
          </a:xfrm>
        </p:spPr>
        <p:txBody>
          <a:bodyPr>
            <a:normAutofit fontScale="47500" lnSpcReduction="20000"/>
          </a:bodyPr>
          <a:lstStyle/>
          <a:p>
            <a:pPr marL="0" indent="0">
              <a:buNone/>
            </a:pPr>
            <a:r>
              <a:rPr lang="en-US" dirty="0">
                <a:latin typeface="Roboto Medium" panose="02000000000000000000" pitchFamily="2" charset="0"/>
                <a:ea typeface="Roboto Medium" panose="02000000000000000000" pitchFamily="2" charset="0"/>
                <a:cs typeface="Roboto Medium" panose="02000000000000000000" pitchFamily="2" charset="0"/>
              </a:rPr>
              <a:t>Include</a:t>
            </a:r>
          </a:p>
          <a:p>
            <a:r>
              <a:rPr lang="en-US" dirty="0"/>
              <a:t>Envelope, PAR, Online donations, Loose offerings</a:t>
            </a:r>
          </a:p>
          <a:p>
            <a:r>
              <a:rPr lang="en-US" dirty="0"/>
              <a:t>Rental Income</a:t>
            </a:r>
          </a:p>
          <a:p>
            <a:r>
              <a:rPr lang="en-US" dirty="0"/>
              <a:t>Mission Gifts PS &amp; PWSD, etc.</a:t>
            </a:r>
          </a:p>
          <a:p>
            <a:r>
              <a:rPr lang="en-US" dirty="0"/>
              <a:t>Bequests/legacies </a:t>
            </a:r>
            <a:r>
              <a:rPr lang="en-US" u="sng" dirty="0"/>
              <a:t>for use in current year</a:t>
            </a:r>
          </a:p>
          <a:p>
            <a:r>
              <a:rPr lang="en-US" dirty="0"/>
              <a:t>Interest &amp; Capital </a:t>
            </a:r>
            <a:r>
              <a:rPr lang="en-US" u="sng" dirty="0"/>
              <a:t>for use in current year</a:t>
            </a:r>
          </a:p>
          <a:p>
            <a:r>
              <a:rPr lang="en-US" dirty="0"/>
              <a:t>Funds from sale of property </a:t>
            </a:r>
            <a:r>
              <a:rPr lang="en-US" u="sng" dirty="0"/>
              <a:t>used for current purposes</a:t>
            </a:r>
          </a:p>
          <a:p>
            <a:r>
              <a:rPr lang="en-US" dirty="0"/>
              <a:t>Presbytery &amp; other grants </a:t>
            </a:r>
            <a:r>
              <a:rPr lang="en-US" sz="4200" dirty="0"/>
              <a:t>(except Canadian Ministries)</a:t>
            </a:r>
          </a:p>
          <a:p>
            <a:r>
              <a:rPr lang="en-US" dirty="0"/>
              <a:t>Other funds Used for current purposes</a:t>
            </a:r>
          </a:p>
          <a:p>
            <a:r>
              <a:rPr lang="en-US" dirty="0"/>
              <a:t>No HST/GST</a:t>
            </a:r>
          </a:p>
        </p:txBody>
      </p:sp>
      <p:sp>
        <p:nvSpPr>
          <p:cNvPr id="4" name="Title 3">
            <a:extLst>
              <a:ext uri="{FF2B5EF4-FFF2-40B4-BE49-F238E27FC236}">
                <a16:creationId xmlns:a16="http://schemas.microsoft.com/office/drawing/2014/main" id="{C2290288-26B7-B847-B7BC-4B940A7B5433}"/>
              </a:ext>
            </a:extLst>
          </p:cNvPr>
          <p:cNvSpPr txBox="1">
            <a:spLocks/>
          </p:cNvSpPr>
          <p:nvPr/>
        </p:nvSpPr>
        <p:spPr>
          <a:xfrm>
            <a:off x="7382230" y="213778"/>
            <a:ext cx="4234543" cy="979315"/>
          </a:xfrm>
          <a:prstGeom prst="rect">
            <a:avLst/>
          </a:prstGeom>
        </p:spPr>
        <p:txBody>
          <a:bodyPr/>
          <a:lstStyle>
            <a:lvl1pPr algn="l" defTabSz="914400" rtl="0" eaLnBrk="1" latinLnBrk="0" hangingPunct="1">
              <a:lnSpc>
                <a:spcPct val="90000"/>
              </a:lnSpc>
              <a:spcBef>
                <a:spcPct val="0"/>
              </a:spcBef>
              <a:buNone/>
              <a:defRPr sz="6000" b="0" i="0" u="none" kern="1200">
                <a:solidFill>
                  <a:schemeClr val="tx1"/>
                </a:solidFill>
                <a:latin typeface="Roboto Slab Medium" pitchFamily="2" charset="0"/>
                <a:ea typeface="Roboto Slab Medium" pitchFamily="2" charset="0"/>
                <a:cs typeface="+mj-cs"/>
              </a:defRPr>
            </a:lvl1pPr>
          </a:lstStyle>
          <a:p>
            <a:r>
              <a:rPr lang="en-US" sz="4800" dirty="0">
                <a:solidFill>
                  <a:schemeClr val="bg1"/>
                </a:solidFill>
              </a:rPr>
              <a:t>14. Revenue</a:t>
            </a:r>
          </a:p>
          <a:p>
            <a:r>
              <a:rPr lang="en-US" sz="4800" dirty="0">
                <a:solidFill>
                  <a:schemeClr val="bg1"/>
                </a:solidFill>
                <a:latin typeface="Roboto Slab Thin" pitchFamily="2" charset="0"/>
                <a:ea typeface="Roboto Slab Thin" pitchFamily="2" charset="0"/>
              </a:rPr>
              <a:t>2022 FORM</a:t>
            </a:r>
          </a:p>
        </p:txBody>
      </p:sp>
      <p:pic>
        <p:nvPicPr>
          <p:cNvPr id="15362" name="Picture 2">
            <a:extLst>
              <a:ext uri="{FF2B5EF4-FFF2-40B4-BE49-F238E27FC236}">
                <a16:creationId xmlns:a16="http://schemas.microsoft.com/office/drawing/2014/main" id="{78F3DAF4-9523-FEEB-ED07-35DBB14F94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970" t="7025" r="34871" b="40645"/>
          <a:stretch/>
        </p:blipFill>
        <p:spPr bwMode="auto">
          <a:xfrm>
            <a:off x="209570" y="227946"/>
            <a:ext cx="6746540" cy="598915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D3141C29-2FBC-E903-E977-C857C65AA309}"/>
              </a:ext>
            </a:extLst>
          </p:cNvPr>
          <p:cNvSpPr/>
          <p:nvPr/>
        </p:nvSpPr>
        <p:spPr>
          <a:xfrm>
            <a:off x="324465" y="2467898"/>
            <a:ext cx="6631646" cy="4472880"/>
          </a:xfrm>
          <a:prstGeom prst="rect">
            <a:avLst/>
          </a:prstGeom>
          <a:solidFill>
            <a:srgbClr val="FFFFFF">
              <a:alpha val="7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1054046"/>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C8D3727-8D94-33BE-393D-5D9DD7C44819}"/>
              </a:ext>
            </a:extLst>
          </p:cNvPr>
          <p:cNvPicPr>
            <a:picLocks noChangeAspect="1"/>
          </p:cNvPicPr>
          <p:nvPr/>
        </p:nvPicPr>
        <p:blipFill rotWithShape="1">
          <a:blip r:embed="rId3"/>
          <a:srcRect l="24352" t="12890" r="26351" b="50608"/>
          <a:stretch/>
        </p:blipFill>
        <p:spPr>
          <a:xfrm>
            <a:off x="6058" y="866401"/>
            <a:ext cx="12166340" cy="5067197"/>
          </a:xfrm>
          <a:prstGeom prst="rect">
            <a:avLst/>
          </a:prstGeom>
        </p:spPr>
      </p:pic>
      <p:grpSp>
        <p:nvGrpSpPr>
          <p:cNvPr id="29" name="header background">
            <a:extLst>
              <a:ext uri="{FF2B5EF4-FFF2-40B4-BE49-F238E27FC236}">
                <a16:creationId xmlns:a16="http://schemas.microsoft.com/office/drawing/2014/main" id="{F825B270-1A62-1D4D-A534-56BE667465BF}"/>
              </a:ext>
            </a:extLst>
          </p:cNvPr>
          <p:cNvGrpSpPr/>
          <p:nvPr/>
        </p:nvGrpSpPr>
        <p:grpSpPr>
          <a:xfrm>
            <a:off x="7083428" y="-7695"/>
            <a:ext cx="5135868" cy="1678002"/>
            <a:chOff x="7083428" y="-7695"/>
            <a:chExt cx="5135868" cy="1678002"/>
          </a:xfrm>
        </p:grpSpPr>
        <p:sp>
          <p:nvSpPr>
            <p:cNvPr id="30" name="Rectangle 29">
              <a:extLst>
                <a:ext uri="{FF2B5EF4-FFF2-40B4-BE49-F238E27FC236}">
                  <a16:creationId xmlns:a16="http://schemas.microsoft.com/office/drawing/2014/main" id="{9625F52C-63D2-E54A-AED5-0349E1D3576D}"/>
                </a:ext>
              </a:extLst>
            </p:cNvPr>
            <p:cNvSpPr/>
            <p:nvPr/>
          </p:nvSpPr>
          <p:spPr>
            <a:xfrm>
              <a:off x="7083428" y="-7569"/>
              <a:ext cx="5135868" cy="1677876"/>
            </a:xfrm>
            <a:prstGeom prst="rect">
              <a:avLst/>
            </a:prstGeom>
            <a:solidFill>
              <a:srgbClr val="1E3C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1">
              <a:extLst>
                <a:ext uri="{FF2B5EF4-FFF2-40B4-BE49-F238E27FC236}">
                  <a16:creationId xmlns:a16="http://schemas.microsoft.com/office/drawing/2014/main" id="{E7AE843F-7B9D-4D45-B257-A0F37F536500}"/>
                </a:ext>
              </a:extLst>
            </p:cNvPr>
            <p:cNvSpPr/>
            <p:nvPr/>
          </p:nvSpPr>
          <p:spPr>
            <a:xfrm rot="5400000">
              <a:off x="11011541" y="-96725"/>
              <a:ext cx="1118725" cy="1296785"/>
            </a:xfrm>
            <a:custGeom>
              <a:avLst/>
              <a:gdLst>
                <a:gd name="connsiteX0" fmla="*/ 0 w 1230284"/>
                <a:gd name="connsiteY0" fmla="*/ 0 h 1296785"/>
                <a:gd name="connsiteX1" fmla="*/ 1230284 w 1230284"/>
                <a:gd name="connsiteY1" fmla="*/ 0 h 1296785"/>
                <a:gd name="connsiteX2" fmla="*/ 1230284 w 1230284"/>
                <a:gd name="connsiteY2" fmla="*/ 1296785 h 1296785"/>
                <a:gd name="connsiteX3" fmla="*/ 0 w 1230284"/>
                <a:gd name="connsiteY3" fmla="*/ 1296785 h 1296785"/>
                <a:gd name="connsiteX4" fmla="*/ 0 w 1230284"/>
                <a:gd name="connsiteY4" fmla="*/ 0 h 1296785"/>
                <a:gd name="connsiteX0" fmla="*/ 0 w 1230284"/>
                <a:gd name="connsiteY0" fmla="*/ 0 h 1296785"/>
                <a:gd name="connsiteX1" fmla="*/ 1230284 w 1230284"/>
                <a:gd name="connsiteY1" fmla="*/ 0 h 1296785"/>
                <a:gd name="connsiteX2" fmla="*/ 648393 w 1230284"/>
                <a:gd name="connsiteY2" fmla="*/ 648392 h 1296785"/>
                <a:gd name="connsiteX3" fmla="*/ 0 w 1230284"/>
                <a:gd name="connsiteY3" fmla="*/ 1296785 h 1296785"/>
                <a:gd name="connsiteX4" fmla="*/ 0 w 1230284"/>
                <a:gd name="connsiteY4" fmla="*/ 0 h 1296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284" h="1296785">
                  <a:moveTo>
                    <a:pt x="0" y="0"/>
                  </a:moveTo>
                  <a:lnTo>
                    <a:pt x="1230284" y="0"/>
                  </a:lnTo>
                  <a:lnTo>
                    <a:pt x="648393" y="648392"/>
                  </a:lnTo>
                  <a:lnTo>
                    <a:pt x="0" y="1296785"/>
                  </a:lnTo>
                  <a:lnTo>
                    <a:pt x="0" y="0"/>
                  </a:lnTo>
                  <a:close/>
                </a:path>
              </a:pathLst>
            </a:custGeom>
            <a:solidFill>
              <a:srgbClr val="6D8A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Slide Number Placeholder 1">
            <a:extLst>
              <a:ext uri="{FF2B5EF4-FFF2-40B4-BE49-F238E27FC236}">
                <a16:creationId xmlns:a16="http://schemas.microsoft.com/office/drawing/2014/main" id="{34F235B6-48F4-314A-AE4C-55ABE2C0C441}"/>
              </a:ext>
            </a:extLst>
          </p:cNvPr>
          <p:cNvSpPr>
            <a:spLocks noGrp="1"/>
          </p:cNvSpPr>
          <p:nvPr>
            <p:ph type="sldNum" sz="quarter" idx="12"/>
          </p:nvPr>
        </p:nvSpPr>
        <p:spPr/>
        <p:txBody>
          <a:bodyPr/>
          <a:lstStyle/>
          <a:p>
            <a:fld id="{E0E11A1D-E09C-48F7-8F4C-D8113979A85E}" type="slidenum">
              <a:rPr lang="en-US" smtClean="0"/>
              <a:t>228</a:t>
            </a:fld>
            <a:endParaRPr lang="en-US"/>
          </a:p>
        </p:txBody>
      </p:sp>
      <p:sp>
        <p:nvSpPr>
          <p:cNvPr id="4" name="Title 3">
            <a:extLst>
              <a:ext uri="{FF2B5EF4-FFF2-40B4-BE49-F238E27FC236}">
                <a16:creationId xmlns:a16="http://schemas.microsoft.com/office/drawing/2014/main" id="{C2290288-26B7-B847-B7BC-4B940A7B5433}"/>
              </a:ext>
            </a:extLst>
          </p:cNvPr>
          <p:cNvSpPr txBox="1">
            <a:spLocks/>
          </p:cNvSpPr>
          <p:nvPr/>
        </p:nvSpPr>
        <p:spPr>
          <a:xfrm>
            <a:off x="7513008" y="758463"/>
            <a:ext cx="4234543" cy="979315"/>
          </a:xfrm>
          <a:prstGeom prst="rect">
            <a:avLst/>
          </a:prstGeom>
        </p:spPr>
        <p:txBody>
          <a:bodyPr/>
          <a:lstStyle>
            <a:lvl1pPr algn="l" defTabSz="914400" rtl="0" eaLnBrk="1" latinLnBrk="0" hangingPunct="1">
              <a:lnSpc>
                <a:spcPct val="90000"/>
              </a:lnSpc>
              <a:spcBef>
                <a:spcPct val="0"/>
              </a:spcBef>
              <a:buNone/>
              <a:defRPr sz="6000" b="0" i="0" u="none" kern="1200">
                <a:solidFill>
                  <a:schemeClr val="tx1"/>
                </a:solidFill>
                <a:latin typeface="Roboto Slab Medium" pitchFamily="2" charset="0"/>
                <a:ea typeface="Roboto Slab Medium" pitchFamily="2" charset="0"/>
                <a:cs typeface="+mj-cs"/>
              </a:defRPr>
            </a:lvl1pPr>
          </a:lstStyle>
          <a:p>
            <a:r>
              <a:rPr lang="en-US" sz="4800" dirty="0">
                <a:solidFill>
                  <a:schemeClr val="bg1"/>
                </a:solidFill>
              </a:rPr>
              <a:t>20. Revenue</a:t>
            </a:r>
            <a:endParaRPr lang="en-US" sz="4800" dirty="0">
              <a:solidFill>
                <a:schemeClr val="bg1"/>
              </a:solidFill>
              <a:latin typeface="Roboto Slab Thin" pitchFamily="2" charset="0"/>
              <a:ea typeface="Roboto Slab Thin" pitchFamily="2" charset="0"/>
            </a:endParaRPr>
          </a:p>
        </p:txBody>
      </p:sp>
    </p:spTree>
    <p:extLst>
      <p:ext uri="{BB962C8B-B14F-4D97-AF65-F5344CB8AC3E}">
        <p14:creationId xmlns:p14="http://schemas.microsoft.com/office/powerpoint/2010/main" val="3369705591"/>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9EB"/>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985870D-DF09-1F4A-B9B0-4682352B3078}"/>
              </a:ext>
            </a:extLst>
          </p:cNvPr>
          <p:cNvSpPr>
            <a:spLocks noGrp="1"/>
          </p:cNvSpPr>
          <p:nvPr>
            <p:ph type="title"/>
          </p:nvPr>
        </p:nvSpPr>
        <p:spPr/>
        <p:txBody>
          <a:bodyPr/>
          <a:lstStyle/>
          <a:p>
            <a:r>
              <a:rPr lang="en-US" sz="4800" dirty="0">
                <a:solidFill>
                  <a:srgbClr val="1E3C70"/>
                </a:solidFill>
              </a:rPr>
              <a:t>All Revenue </a:t>
            </a:r>
            <a:r>
              <a:rPr lang="en-US" sz="2400" dirty="0">
                <a:solidFill>
                  <a:srgbClr val="1E3C70"/>
                </a:solidFill>
              </a:rPr>
              <a:t>(Line 20 on T3010)</a:t>
            </a:r>
          </a:p>
        </p:txBody>
      </p:sp>
      <p:sp>
        <p:nvSpPr>
          <p:cNvPr id="2" name="Slide Number Placeholder 1">
            <a:extLst>
              <a:ext uri="{FF2B5EF4-FFF2-40B4-BE49-F238E27FC236}">
                <a16:creationId xmlns:a16="http://schemas.microsoft.com/office/drawing/2014/main" id="{34F235B6-48F4-314A-AE4C-55ABE2C0C441}"/>
              </a:ext>
            </a:extLst>
          </p:cNvPr>
          <p:cNvSpPr>
            <a:spLocks noGrp="1"/>
          </p:cNvSpPr>
          <p:nvPr>
            <p:ph type="sldNum" sz="quarter" idx="12"/>
          </p:nvPr>
        </p:nvSpPr>
        <p:spPr/>
        <p:txBody>
          <a:bodyPr/>
          <a:lstStyle/>
          <a:p>
            <a:fld id="{E0E11A1D-E09C-48F7-8F4C-D8113979A85E}" type="slidenum">
              <a:rPr lang="en-US" smtClean="0"/>
              <a:t>229</a:t>
            </a:fld>
            <a:endParaRPr lang="en-US"/>
          </a:p>
        </p:txBody>
      </p:sp>
      <p:sp>
        <p:nvSpPr>
          <p:cNvPr id="10" name="Rectangle 1">
            <a:extLst>
              <a:ext uri="{FF2B5EF4-FFF2-40B4-BE49-F238E27FC236}">
                <a16:creationId xmlns:a16="http://schemas.microsoft.com/office/drawing/2014/main" id="{19825154-28D6-DD43-95CD-778FD71DAC74}"/>
              </a:ext>
            </a:extLst>
          </p:cNvPr>
          <p:cNvSpPr/>
          <p:nvPr/>
        </p:nvSpPr>
        <p:spPr>
          <a:xfrm rot="5400000">
            <a:off x="10999516" y="-98345"/>
            <a:ext cx="1115480" cy="1296785"/>
          </a:xfrm>
          <a:custGeom>
            <a:avLst/>
            <a:gdLst>
              <a:gd name="connsiteX0" fmla="*/ 0 w 1230284"/>
              <a:gd name="connsiteY0" fmla="*/ 0 h 1296785"/>
              <a:gd name="connsiteX1" fmla="*/ 1230284 w 1230284"/>
              <a:gd name="connsiteY1" fmla="*/ 0 h 1296785"/>
              <a:gd name="connsiteX2" fmla="*/ 1230284 w 1230284"/>
              <a:gd name="connsiteY2" fmla="*/ 1296785 h 1296785"/>
              <a:gd name="connsiteX3" fmla="*/ 0 w 1230284"/>
              <a:gd name="connsiteY3" fmla="*/ 1296785 h 1296785"/>
              <a:gd name="connsiteX4" fmla="*/ 0 w 1230284"/>
              <a:gd name="connsiteY4" fmla="*/ 0 h 1296785"/>
              <a:gd name="connsiteX0" fmla="*/ 0 w 1230284"/>
              <a:gd name="connsiteY0" fmla="*/ 0 h 1296785"/>
              <a:gd name="connsiteX1" fmla="*/ 1230284 w 1230284"/>
              <a:gd name="connsiteY1" fmla="*/ 0 h 1296785"/>
              <a:gd name="connsiteX2" fmla="*/ 648393 w 1230284"/>
              <a:gd name="connsiteY2" fmla="*/ 648392 h 1296785"/>
              <a:gd name="connsiteX3" fmla="*/ 0 w 1230284"/>
              <a:gd name="connsiteY3" fmla="*/ 1296785 h 1296785"/>
              <a:gd name="connsiteX4" fmla="*/ 0 w 1230284"/>
              <a:gd name="connsiteY4" fmla="*/ 0 h 1296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284" h="1296785">
                <a:moveTo>
                  <a:pt x="0" y="0"/>
                </a:moveTo>
                <a:lnTo>
                  <a:pt x="1230284" y="0"/>
                </a:lnTo>
                <a:lnTo>
                  <a:pt x="648393" y="648392"/>
                </a:lnTo>
                <a:lnTo>
                  <a:pt x="0" y="1296785"/>
                </a:lnTo>
                <a:lnTo>
                  <a:pt x="0" y="0"/>
                </a:lnTo>
                <a:close/>
              </a:path>
            </a:pathLst>
          </a:custGeom>
          <a:solidFill>
            <a:srgbClr val="1E3C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92C016EB-F02B-B569-F4C9-0E641F691B4C}"/>
              </a:ext>
            </a:extLst>
          </p:cNvPr>
          <p:cNvSpPr>
            <a:spLocks noGrp="1"/>
          </p:cNvSpPr>
          <p:nvPr>
            <p:ph sz="half" idx="2"/>
          </p:nvPr>
        </p:nvSpPr>
        <p:spPr/>
        <p:txBody>
          <a:bodyPr/>
          <a:lstStyle/>
          <a:p>
            <a:endParaRPr lang="en-US"/>
          </a:p>
        </p:txBody>
      </p:sp>
      <p:sp>
        <p:nvSpPr>
          <p:cNvPr id="9" name="Content Placeholder 8">
            <a:extLst>
              <a:ext uri="{FF2B5EF4-FFF2-40B4-BE49-F238E27FC236}">
                <a16:creationId xmlns:a16="http://schemas.microsoft.com/office/drawing/2014/main" id="{9ECAC128-8193-A4F6-316F-E91EF6E66D89}"/>
              </a:ext>
            </a:extLst>
          </p:cNvPr>
          <p:cNvSpPr>
            <a:spLocks noGrp="1"/>
          </p:cNvSpPr>
          <p:nvPr>
            <p:ph sz="half" idx="1"/>
          </p:nvPr>
        </p:nvSpPr>
        <p:spPr/>
        <p:txBody>
          <a:bodyPr/>
          <a:lstStyle/>
          <a:p>
            <a:endParaRPr lang="en-US"/>
          </a:p>
        </p:txBody>
      </p:sp>
      <p:pic>
        <p:nvPicPr>
          <p:cNvPr id="12" name="Picture 11">
            <a:extLst>
              <a:ext uri="{FF2B5EF4-FFF2-40B4-BE49-F238E27FC236}">
                <a16:creationId xmlns:a16="http://schemas.microsoft.com/office/drawing/2014/main" id="{8BE73889-9D23-6EED-0C15-A5DD4AC512B1}"/>
              </a:ext>
            </a:extLst>
          </p:cNvPr>
          <p:cNvPicPr>
            <a:picLocks noChangeAspect="1"/>
          </p:cNvPicPr>
          <p:nvPr/>
        </p:nvPicPr>
        <p:blipFill rotWithShape="1">
          <a:blip r:embed="rId3"/>
          <a:srcRect l="6875" t="26506" r="1145" b="15984"/>
          <a:stretch/>
        </p:blipFill>
        <p:spPr>
          <a:xfrm>
            <a:off x="0" y="2072308"/>
            <a:ext cx="12352761" cy="4344452"/>
          </a:xfrm>
          <a:prstGeom prst="rect">
            <a:avLst/>
          </a:prstGeom>
        </p:spPr>
      </p:pic>
    </p:spTree>
    <p:extLst>
      <p:ext uri="{BB962C8B-B14F-4D97-AF65-F5344CB8AC3E}">
        <p14:creationId xmlns:p14="http://schemas.microsoft.com/office/powerpoint/2010/main" val="3708398358"/>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8C2DB-2E26-44E7-B2BA-18171B6D7C99}"/>
              </a:ext>
            </a:extLst>
          </p:cNvPr>
          <p:cNvSpPr>
            <a:spLocks noGrp="1"/>
          </p:cNvSpPr>
          <p:nvPr>
            <p:ph type="title"/>
          </p:nvPr>
        </p:nvSpPr>
        <p:spPr>
          <a:xfrm>
            <a:off x="2483318" y="365125"/>
            <a:ext cx="8870482" cy="1325563"/>
          </a:xfrm>
        </p:spPr>
        <p:txBody>
          <a:bodyPr anchor="ctr">
            <a:normAutofit/>
          </a:bodyPr>
          <a:lstStyle/>
          <a:p>
            <a:r>
              <a:rPr lang="en-US" dirty="0"/>
              <a:t>Spread the word</a:t>
            </a:r>
          </a:p>
        </p:txBody>
      </p:sp>
      <p:sp>
        <p:nvSpPr>
          <p:cNvPr id="3" name="Content Placeholder 2">
            <a:extLst>
              <a:ext uri="{FF2B5EF4-FFF2-40B4-BE49-F238E27FC236}">
                <a16:creationId xmlns:a16="http://schemas.microsoft.com/office/drawing/2014/main" id="{739E6F2B-4AD8-429A-ABEA-F511206EBEF4}"/>
              </a:ext>
            </a:extLst>
          </p:cNvPr>
          <p:cNvSpPr>
            <a:spLocks noGrp="1"/>
          </p:cNvSpPr>
          <p:nvPr>
            <p:ph sz="half" idx="1"/>
          </p:nvPr>
        </p:nvSpPr>
        <p:spPr>
          <a:xfrm>
            <a:off x="2342508" y="2732926"/>
            <a:ext cx="6133672" cy="3444036"/>
          </a:xfrm>
        </p:spPr>
        <p:txBody>
          <a:bodyPr>
            <a:normAutofit fontScale="77500" lnSpcReduction="20000"/>
          </a:bodyPr>
          <a:lstStyle/>
          <a:p>
            <a:pPr marL="0" indent="0">
              <a:buNone/>
            </a:pPr>
            <a:r>
              <a:rPr lang="en-US" dirty="0">
                <a:latin typeface="Roboto" panose="02000000000000000000" pitchFamily="2" charset="0"/>
                <a:ea typeface="Roboto" panose="02000000000000000000" pitchFamily="2" charset="0"/>
              </a:rPr>
              <a:t>Recording, slides &amp; notes will be posted at</a:t>
            </a:r>
          </a:p>
          <a:p>
            <a:pPr marL="0" indent="0">
              <a:buNone/>
            </a:pPr>
            <a:endParaRPr lang="en-US" dirty="0"/>
          </a:p>
          <a:p>
            <a:pPr marL="0" indent="0">
              <a:buNone/>
            </a:pPr>
            <a:r>
              <a:rPr lang="en-US" dirty="0"/>
              <a:t>presbyterian.ca/</a:t>
            </a:r>
          </a:p>
          <a:p>
            <a:pPr marL="0" indent="0">
              <a:buNone/>
            </a:pPr>
            <a:r>
              <a:rPr lang="en-US" dirty="0"/>
              <a:t>leadership-webinars</a:t>
            </a:r>
          </a:p>
          <a:p>
            <a:pPr marL="0" indent="0">
              <a:buNone/>
            </a:pPr>
            <a:endParaRPr lang="en-US" dirty="0"/>
          </a:p>
          <a:p>
            <a:pPr marL="0" indent="0">
              <a:buNone/>
            </a:pPr>
            <a:r>
              <a:rPr lang="en-US" dirty="0">
                <a:latin typeface="Roboto" panose="02000000000000000000" pitchFamily="2" charset="0"/>
                <a:ea typeface="Roboto" panose="02000000000000000000" pitchFamily="2" charset="0"/>
              </a:rPr>
              <a:t>Share them!</a:t>
            </a:r>
          </a:p>
        </p:txBody>
      </p:sp>
      <p:pic>
        <p:nvPicPr>
          <p:cNvPr id="4" name="Picture 3">
            <a:extLst>
              <a:ext uri="{FF2B5EF4-FFF2-40B4-BE49-F238E27FC236}">
                <a16:creationId xmlns:a16="http://schemas.microsoft.com/office/drawing/2014/main" id="{0D5E0D62-A612-4A33-B9D7-7ACD25EAE0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08471" y="2368061"/>
            <a:ext cx="3808901" cy="3808901"/>
          </a:xfrm>
          <a:prstGeom prst="rect">
            <a:avLst/>
          </a:prstGeom>
          <a:noFill/>
        </p:spPr>
      </p:pic>
      <p:sp>
        <p:nvSpPr>
          <p:cNvPr id="5" name="Slide Number Placeholder 4">
            <a:extLst>
              <a:ext uri="{FF2B5EF4-FFF2-40B4-BE49-F238E27FC236}">
                <a16:creationId xmlns:a16="http://schemas.microsoft.com/office/drawing/2014/main" id="{B3CDE775-422D-0449-A5C9-02349FE9C4C2}"/>
              </a:ext>
            </a:extLst>
          </p:cNvPr>
          <p:cNvSpPr>
            <a:spLocks noGrp="1"/>
          </p:cNvSpPr>
          <p:nvPr>
            <p:ph type="sldNum" sz="quarter" idx="12"/>
          </p:nvPr>
        </p:nvSpPr>
        <p:spPr/>
        <p:txBody>
          <a:bodyPr/>
          <a:lstStyle/>
          <a:p>
            <a:fld id="{E0E11A1D-E09C-48F7-8F4C-D8113979A85E}" type="slidenum">
              <a:rPr lang="en-US" smtClean="0"/>
              <a:t>203</a:t>
            </a:fld>
            <a:endParaRPr lang="en-US"/>
          </a:p>
        </p:txBody>
      </p:sp>
    </p:spTree>
    <p:extLst>
      <p:ext uri="{BB962C8B-B14F-4D97-AF65-F5344CB8AC3E}">
        <p14:creationId xmlns:p14="http://schemas.microsoft.com/office/powerpoint/2010/main" val="3308298983"/>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9EB"/>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985870D-DF09-1F4A-B9B0-4682352B3078}"/>
              </a:ext>
            </a:extLst>
          </p:cNvPr>
          <p:cNvSpPr>
            <a:spLocks noGrp="1"/>
          </p:cNvSpPr>
          <p:nvPr>
            <p:ph type="title"/>
          </p:nvPr>
        </p:nvSpPr>
        <p:spPr>
          <a:xfrm>
            <a:off x="2454198" y="519354"/>
            <a:ext cx="8421414" cy="1325563"/>
          </a:xfrm>
        </p:spPr>
        <p:txBody>
          <a:bodyPr/>
          <a:lstStyle/>
          <a:p>
            <a:r>
              <a:rPr lang="en-US" sz="4400" dirty="0">
                <a:solidFill>
                  <a:srgbClr val="1E3C70"/>
                </a:solidFill>
              </a:rPr>
              <a:t>Line 14 Revenue from all sources </a:t>
            </a:r>
            <a:r>
              <a:rPr lang="en-US" sz="4400" u="sng" dirty="0">
                <a:solidFill>
                  <a:srgbClr val="1E3C70"/>
                </a:solidFill>
              </a:rPr>
              <a:t>for use in a given year</a:t>
            </a:r>
          </a:p>
        </p:txBody>
      </p:sp>
      <p:sp>
        <p:nvSpPr>
          <p:cNvPr id="5" name="Content Placeholder 4">
            <a:extLst>
              <a:ext uri="{FF2B5EF4-FFF2-40B4-BE49-F238E27FC236}">
                <a16:creationId xmlns:a16="http://schemas.microsoft.com/office/drawing/2014/main" id="{4B57288B-F56C-3042-8D23-4055F8530B39}"/>
              </a:ext>
            </a:extLst>
          </p:cNvPr>
          <p:cNvSpPr>
            <a:spLocks noGrp="1"/>
          </p:cNvSpPr>
          <p:nvPr>
            <p:ph sz="half" idx="1"/>
          </p:nvPr>
        </p:nvSpPr>
        <p:spPr>
          <a:xfrm>
            <a:off x="2181340" y="2445523"/>
            <a:ext cx="4957590" cy="4275953"/>
          </a:xfrm>
        </p:spPr>
        <p:txBody>
          <a:bodyPr>
            <a:normAutofit fontScale="55000" lnSpcReduction="20000"/>
          </a:bodyPr>
          <a:lstStyle/>
          <a:p>
            <a:pPr marL="0" indent="0">
              <a:lnSpc>
                <a:spcPct val="120000"/>
              </a:lnSpc>
              <a:buNone/>
            </a:pPr>
            <a:r>
              <a:rPr lang="en-US" b="1" dirty="0">
                <a:latin typeface="Roboto Medium" panose="02000000000000000000" pitchFamily="2" charset="0"/>
                <a:ea typeface="Roboto Medium" panose="02000000000000000000" pitchFamily="2" charset="0"/>
                <a:cs typeface="Roboto Medium" panose="02000000000000000000" pitchFamily="2" charset="0"/>
              </a:rPr>
              <a:t>Current Use</a:t>
            </a:r>
          </a:p>
          <a:p>
            <a:pPr marL="0" indent="0">
              <a:lnSpc>
                <a:spcPct val="120000"/>
              </a:lnSpc>
              <a:buNone/>
            </a:pPr>
            <a:r>
              <a:rPr lang="en-US" dirty="0">
                <a:latin typeface="Roboto" panose="02000000000000000000" pitchFamily="2" charset="0"/>
                <a:ea typeface="Roboto" panose="02000000000000000000" pitchFamily="2" charset="0"/>
                <a:cs typeface="Roboto" panose="02000000000000000000" pitchFamily="2" charset="0"/>
              </a:rPr>
              <a:t>14.Offering/Net Rent/ Transfers/Special Gifts/Grants</a:t>
            </a:r>
          </a:p>
          <a:p>
            <a:pPr marL="0" indent="0">
              <a:lnSpc>
                <a:spcPct val="120000"/>
              </a:lnSpc>
              <a:buNone/>
            </a:pPr>
            <a:endParaRPr lang="en-US" b="1" dirty="0">
              <a:latin typeface="Roboto" panose="02000000000000000000" pitchFamily="2" charset="0"/>
              <a:ea typeface="Roboto" panose="02000000000000000000" pitchFamily="2" charset="0"/>
              <a:cs typeface="Roboto" panose="02000000000000000000" pitchFamily="2" charset="0"/>
            </a:endParaRPr>
          </a:p>
          <a:p>
            <a:pPr marL="0" indent="0">
              <a:lnSpc>
                <a:spcPct val="120000"/>
              </a:lnSpc>
              <a:buNone/>
            </a:pPr>
            <a:r>
              <a:rPr lang="en-US" b="1" dirty="0">
                <a:latin typeface="Roboto" panose="02000000000000000000" pitchFamily="2" charset="0"/>
                <a:ea typeface="Roboto" panose="02000000000000000000" pitchFamily="2" charset="0"/>
                <a:cs typeface="Roboto" panose="02000000000000000000" pitchFamily="2" charset="0"/>
              </a:rPr>
              <a:t>Unavailable for Operating</a:t>
            </a:r>
          </a:p>
          <a:p>
            <a:pPr marL="0" indent="0">
              <a:lnSpc>
                <a:spcPct val="120000"/>
              </a:lnSpc>
              <a:buNone/>
            </a:pPr>
            <a:r>
              <a:rPr lang="en-US" dirty="0">
                <a:latin typeface="Roboto" panose="02000000000000000000" pitchFamily="2" charset="0"/>
                <a:ea typeface="Roboto" panose="02000000000000000000" pitchFamily="2" charset="0"/>
                <a:cs typeface="Roboto" panose="02000000000000000000" pitchFamily="2" charset="0"/>
              </a:rPr>
              <a:t>14a. Deduction from Gross Rent</a:t>
            </a:r>
          </a:p>
          <a:p>
            <a:pPr marL="0" indent="0">
              <a:lnSpc>
                <a:spcPct val="120000"/>
              </a:lnSpc>
              <a:buNone/>
            </a:pPr>
            <a:r>
              <a:rPr lang="en-US" dirty="0">
                <a:latin typeface="Roboto" panose="02000000000000000000" pitchFamily="2" charset="0"/>
                <a:ea typeface="Roboto" panose="02000000000000000000" pitchFamily="2" charset="0"/>
                <a:cs typeface="Roboto" panose="02000000000000000000" pitchFamily="2" charset="0"/>
              </a:rPr>
              <a:t>17. Designated Grants</a:t>
            </a:r>
          </a:p>
          <a:p>
            <a:pPr marL="0" indent="0">
              <a:lnSpc>
                <a:spcPct val="120000"/>
              </a:lnSpc>
              <a:buNone/>
            </a:pPr>
            <a:r>
              <a:rPr lang="en-US" dirty="0">
                <a:latin typeface="Roboto" panose="02000000000000000000" pitchFamily="2" charset="0"/>
                <a:ea typeface="Roboto" panose="02000000000000000000" pitchFamily="2" charset="0"/>
                <a:cs typeface="Roboto" panose="02000000000000000000" pitchFamily="2" charset="0"/>
              </a:rPr>
              <a:t>18. Raised for Repairs</a:t>
            </a:r>
          </a:p>
          <a:p>
            <a:pPr marL="0" indent="0">
              <a:lnSpc>
                <a:spcPct val="120000"/>
              </a:lnSpc>
              <a:buNone/>
            </a:pPr>
            <a:r>
              <a:rPr lang="en-US" dirty="0">
                <a:latin typeface="Roboto" panose="02000000000000000000" pitchFamily="2" charset="0"/>
                <a:ea typeface="Roboto" panose="02000000000000000000" pitchFamily="2" charset="0"/>
                <a:cs typeface="Roboto" panose="02000000000000000000" pitchFamily="2" charset="0"/>
              </a:rPr>
              <a:t>19. Extraordinary funds</a:t>
            </a:r>
          </a:p>
        </p:txBody>
      </p:sp>
      <p:sp>
        <p:nvSpPr>
          <p:cNvPr id="7" name="Content Placeholder 6">
            <a:extLst>
              <a:ext uri="{FF2B5EF4-FFF2-40B4-BE49-F238E27FC236}">
                <a16:creationId xmlns:a16="http://schemas.microsoft.com/office/drawing/2014/main" id="{859CD298-62E0-C640-9DB9-226EBDBDA466}"/>
              </a:ext>
            </a:extLst>
          </p:cNvPr>
          <p:cNvSpPr>
            <a:spLocks noGrp="1"/>
          </p:cNvSpPr>
          <p:nvPr>
            <p:ph sz="half" idx="2"/>
          </p:nvPr>
        </p:nvSpPr>
        <p:spPr>
          <a:xfrm>
            <a:off x="7448844" y="2582046"/>
            <a:ext cx="4723553" cy="3273965"/>
          </a:xfrm>
        </p:spPr>
        <p:txBody>
          <a:bodyPr>
            <a:normAutofit fontScale="55000" lnSpcReduction="20000"/>
          </a:bodyPr>
          <a:lstStyle/>
          <a:p>
            <a:pPr marL="0" indent="0">
              <a:lnSpc>
                <a:spcPct val="120000"/>
              </a:lnSpc>
              <a:buNone/>
            </a:pPr>
            <a:r>
              <a:rPr lang="en-US" b="1" dirty="0">
                <a:latin typeface="Roboto Medium" panose="02000000000000000000" pitchFamily="2" charset="0"/>
                <a:ea typeface="Roboto Medium" panose="02000000000000000000" pitchFamily="2" charset="0"/>
                <a:cs typeface="Roboto Medium" panose="02000000000000000000" pitchFamily="2" charset="0"/>
              </a:rPr>
              <a:t>Future Use</a:t>
            </a:r>
          </a:p>
          <a:p>
            <a:pPr marL="0" indent="0">
              <a:lnSpc>
                <a:spcPct val="120000"/>
              </a:lnSpc>
              <a:buNone/>
            </a:pPr>
            <a:r>
              <a:rPr lang="en-US" dirty="0">
                <a:latin typeface="Roboto" panose="02000000000000000000" pitchFamily="2" charset="0"/>
                <a:ea typeface="Roboto" panose="02000000000000000000" pitchFamily="2" charset="0"/>
                <a:cs typeface="Roboto" panose="02000000000000000000" pitchFamily="2" charset="0"/>
              </a:rPr>
              <a:t>15. Sale of Property</a:t>
            </a:r>
          </a:p>
          <a:p>
            <a:pPr marL="0" indent="0">
              <a:lnSpc>
                <a:spcPct val="120000"/>
              </a:lnSpc>
              <a:buNone/>
            </a:pPr>
            <a:r>
              <a:rPr lang="en-US" dirty="0">
                <a:latin typeface="Roboto" panose="02000000000000000000" pitchFamily="2" charset="0"/>
                <a:ea typeface="Roboto" panose="02000000000000000000" pitchFamily="2" charset="0"/>
                <a:cs typeface="Roboto" panose="02000000000000000000" pitchFamily="2" charset="0"/>
              </a:rPr>
              <a:t>16. Endowments &amp;</a:t>
            </a:r>
            <a:br>
              <a:rPr lang="en-US" dirty="0">
                <a:latin typeface="Roboto" panose="02000000000000000000" pitchFamily="2" charset="0"/>
                <a:ea typeface="Roboto" panose="02000000000000000000" pitchFamily="2" charset="0"/>
                <a:cs typeface="Roboto" panose="02000000000000000000" pitchFamily="2" charset="0"/>
              </a:rPr>
            </a:br>
            <a:r>
              <a:rPr lang="en-US" dirty="0">
                <a:latin typeface="Roboto" panose="02000000000000000000" pitchFamily="2" charset="0"/>
                <a:ea typeface="Roboto" panose="02000000000000000000" pitchFamily="2" charset="0"/>
                <a:cs typeface="Roboto" panose="02000000000000000000" pitchFamily="2" charset="0"/>
              </a:rPr>
              <a:t>      Bequests, Special Funds</a:t>
            </a:r>
          </a:p>
        </p:txBody>
      </p:sp>
      <p:sp>
        <p:nvSpPr>
          <p:cNvPr id="2" name="Slide Number Placeholder 1">
            <a:extLst>
              <a:ext uri="{FF2B5EF4-FFF2-40B4-BE49-F238E27FC236}">
                <a16:creationId xmlns:a16="http://schemas.microsoft.com/office/drawing/2014/main" id="{34F235B6-48F4-314A-AE4C-55ABE2C0C441}"/>
              </a:ext>
            </a:extLst>
          </p:cNvPr>
          <p:cNvSpPr>
            <a:spLocks noGrp="1"/>
          </p:cNvSpPr>
          <p:nvPr>
            <p:ph type="sldNum" sz="quarter" idx="12"/>
          </p:nvPr>
        </p:nvSpPr>
        <p:spPr/>
        <p:txBody>
          <a:bodyPr/>
          <a:lstStyle/>
          <a:p>
            <a:fld id="{E0E11A1D-E09C-48F7-8F4C-D8113979A85E}" type="slidenum">
              <a:rPr lang="en-US" smtClean="0"/>
              <a:t>230</a:t>
            </a:fld>
            <a:endParaRPr lang="en-US"/>
          </a:p>
        </p:txBody>
      </p:sp>
      <p:sp>
        <p:nvSpPr>
          <p:cNvPr id="10" name="Rectangle 1">
            <a:extLst>
              <a:ext uri="{FF2B5EF4-FFF2-40B4-BE49-F238E27FC236}">
                <a16:creationId xmlns:a16="http://schemas.microsoft.com/office/drawing/2014/main" id="{19825154-28D6-DD43-95CD-778FD71DAC74}"/>
              </a:ext>
            </a:extLst>
          </p:cNvPr>
          <p:cNvSpPr/>
          <p:nvPr/>
        </p:nvSpPr>
        <p:spPr>
          <a:xfrm rot="5400000">
            <a:off x="10999516" y="-98345"/>
            <a:ext cx="1115480" cy="1296785"/>
          </a:xfrm>
          <a:custGeom>
            <a:avLst/>
            <a:gdLst>
              <a:gd name="connsiteX0" fmla="*/ 0 w 1230284"/>
              <a:gd name="connsiteY0" fmla="*/ 0 h 1296785"/>
              <a:gd name="connsiteX1" fmla="*/ 1230284 w 1230284"/>
              <a:gd name="connsiteY1" fmla="*/ 0 h 1296785"/>
              <a:gd name="connsiteX2" fmla="*/ 1230284 w 1230284"/>
              <a:gd name="connsiteY2" fmla="*/ 1296785 h 1296785"/>
              <a:gd name="connsiteX3" fmla="*/ 0 w 1230284"/>
              <a:gd name="connsiteY3" fmla="*/ 1296785 h 1296785"/>
              <a:gd name="connsiteX4" fmla="*/ 0 w 1230284"/>
              <a:gd name="connsiteY4" fmla="*/ 0 h 1296785"/>
              <a:gd name="connsiteX0" fmla="*/ 0 w 1230284"/>
              <a:gd name="connsiteY0" fmla="*/ 0 h 1296785"/>
              <a:gd name="connsiteX1" fmla="*/ 1230284 w 1230284"/>
              <a:gd name="connsiteY1" fmla="*/ 0 h 1296785"/>
              <a:gd name="connsiteX2" fmla="*/ 648393 w 1230284"/>
              <a:gd name="connsiteY2" fmla="*/ 648392 h 1296785"/>
              <a:gd name="connsiteX3" fmla="*/ 0 w 1230284"/>
              <a:gd name="connsiteY3" fmla="*/ 1296785 h 1296785"/>
              <a:gd name="connsiteX4" fmla="*/ 0 w 1230284"/>
              <a:gd name="connsiteY4" fmla="*/ 0 h 1296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284" h="1296785">
                <a:moveTo>
                  <a:pt x="0" y="0"/>
                </a:moveTo>
                <a:lnTo>
                  <a:pt x="1230284" y="0"/>
                </a:lnTo>
                <a:lnTo>
                  <a:pt x="648393" y="648392"/>
                </a:lnTo>
                <a:lnTo>
                  <a:pt x="0" y="1296785"/>
                </a:lnTo>
                <a:lnTo>
                  <a:pt x="0" y="0"/>
                </a:lnTo>
                <a:close/>
              </a:path>
            </a:pathLst>
          </a:custGeom>
          <a:solidFill>
            <a:srgbClr val="1E3C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8446615"/>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9EB"/>
        </a:solidFill>
        <a:effectLst/>
      </p:bgPr>
    </p:bg>
    <p:spTree>
      <p:nvGrpSpPr>
        <p:cNvPr id="1" name=""/>
        <p:cNvGrpSpPr/>
        <p:nvPr/>
      </p:nvGrpSpPr>
      <p:grpSpPr>
        <a:xfrm>
          <a:off x="0" y="0"/>
          <a:ext cx="0" cy="0"/>
          <a:chOff x="0" y="0"/>
          <a:chExt cx="0" cy="0"/>
        </a:xfrm>
      </p:grpSpPr>
      <p:grpSp>
        <p:nvGrpSpPr>
          <p:cNvPr id="29" name="header background">
            <a:extLst>
              <a:ext uri="{FF2B5EF4-FFF2-40B4-BE49-F238E27FC236}">
                <a16:creationId xmlns:a16="http://schemas.microsoft.com/office/drawing/2014/main" id="{1EEBED07-7E34-024D-A705-33C0837DDED7}"/>
              </a:ext>
            </a:extLst>
          </p:cNvPr>
          <p:cNvGrpSpPr/>
          <p:nvPr/>
        </p:nvGrpSpPr>
        <p:grpSpPr>
          <a:xfrm>
            <a:off x="-407624" y="-7695"/>
            <a:ext cx="12626920" cy="2000482"/>
            <a:chOff x="7083428" y="-7695"/>
            <a:chExt cx="5135868" cy="2000482"/>
          </a:xfrm>
        </p:grpSpPr>
        <p:sp>
          <p:nvSpPr>
            <p:cNvPr id="31" name="Rectangle 30">
              <a:extLst>
                <a:ext uri="{FF2B5EF4-FFF2-40B4-BE49-F238E27FC236}">
                  <a16:creationId xmlns:a16="http://schemas.microsoft.com/office/drawing/2014/main" id="{1BF1EB2C-D517-2B4B-AD54-ADEC22D8CCFF}"/>
                </a:ext>
              </a:extLst>
            </p:cNvPr>
            <p:cNvSpPr/>
            <p:nvPr/>
          </p:nvSpPr>
          <p:spPr>
            <a:xfrm>
              <a:off x="7083428" y="-7569"/>
              <a:ext cx="5135868" cy="2000356"/>
            </a:xfrm>
            <a:prstGeom prst="rect">
              <a:avLst/>
            </a:prstGeom>
            <a:solidFill>
              <a:srgbClr val="1E3C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1">
              <a:extLst>
                <a:ext uri="{FF2B5EF4-FFF2-40B4-BE49-F238E27FC236}">
                  <a16:creationId xmlns:a16="http://schemas.microsoft.com/office/drawing/2014/main" id="{89118B0E-AC01-C240-8D23-32FAEB9F54A5}"/>
                </a:ext>
              </a:extLst>
            </p:cNvPr>
            <p:cNvSpPr/>
            <p:nvPr/>
          </p:nvSpPr>
          <p:spPr>
            <a:xfrm rot="5400000">
              <a:off x="11011541" y="-96725"/>
              <a:ext cx="1118725" cy="1296785"/>
            </a:xfrm>
            <a:custGeom>
              <a:avLst/>
              <a:gdLst>
                <a:gd name="connsiteX0" fmla="*/ 0 w 1230284"/>
                <a:gd name="connsiteY0" fmla="*/ 0 h 1296785"/>
                <a:gd name="connsiteX1" fmla="*/ 1230284 w 1230284"/>
                <a:gd name="connsiteY1" fmla="*/ 0 h 1296785"/>
                <a:gd name="connsiteX2" fmla="*/ 1230284 w 1230284"/>
                <a:gd name="connsiteY2" fmla="*/ 1296785 h 1296785"/>
                <a:gd name="connsiteX3" fmla="*/ 0 w 1230284"/>
                <a:gd name="connsiteY3" fmla="*/ 1296785 h 1296785"/>
                <a:gd name="connsiteX4" fmla="*/ 0 w 1230284"/>
                <a:gd name="connsiteY4" fmla="*/ 0 h 1296785"/>
                <a:gd name="connsiteX0" fmla="*/ 0 w 1230284"/>
                <a:gd name="connsiteY0" fmla="*/ 0 h 1296785"/>
                <a:gd name="connsiteX1" fmla="*/ 1230284 w 1230284"/>
                <a:gd name="connsiteY1" fmla="*/ 0 h 1296785"/>
                <a:gd name="connsiteX2" fmla="*/ 648393 w 1230284"/>
                <a:gd name="connsiteY2" fmla="*/ 648392 h 1296785"/>
                <a:gd name="connsiteX3" fmla="*/ 0 w 1230284"/>
                <a:gd name="connsiteY3" fmla="*/ 1296785 h 1296785"/>
                <a:gd name="connsiteX4" fmla="*/ 0 w 1230284"/>
                <a:gd name="connsiteY4" fmla="*/ 0 h 1296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284" h="1296785">
                  <a:moveTo>
                    <a:pt x="0" y="0"/>
                  </a:moveTo>
                  <a:lnTo>
                    <a:pt x="1230284" y="0"/>
                  </a:lnTo>
                  <a:lnTo>
                    <a:pt x="648393" y="648392"/>
                  </a:lnTo>
                  <a:lnTo>
                    <a:pt x="0" y="1296785"/>
                  </a:lnTo>
                  <a:lnTo>
                    <a:pt x="0" y="0"/>
                  </a:lnTo>
                  <a:close/>
                </a:path>
              </a:pathLst>
            </a:custGeom>
            <a:solidFill>
              <a:srgbClr val="6D8A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Slide Number Placeholder 1">
            <a:extLst>
              <a:ext uri="{FF2B5EF4-FFF2-40B4-BE49-F238E27FC236}">
                <a16:creationId xmlns:a16="http://schemas.microsoft.com/office/drawing/2014/main" id="{34F235B6-48F4-314A-AE4C-55ABE2C0C441}"/>
              </a:ext>
            </a:extLst>
          </p:cNvPr>
          <p:cNvSpPr>
            <a:spLocks noGrp="1"/>
          </p:cNvSpPr>
          <p:nvPr>
            <p:ph type="sldNum" sz="quarter" idx="12"/>
          </p:nvPr>
        </p:nvSpPr>
        <p:spPr/>
        <p:txBody>
          <a:bodyPr/>
          <a:lstStyle/>
          <a:p>
            <a:fld id="{E0E11A1D-E09C-48F7-8F4C-D8113979A85E}" type="slidenum">
              <a:rPr lang="en-US" smtClean="0"/>
              <a:t>231</a:t>
            </a:fld>
            <a:endParaRPr lang="en-US"/>
          </a:p>
        </p:txBody>
      </p:sp>
      <p:sp>
        <p:nvSpPr>
          <p:cNvPr id="25" name="Title 3">
            <a:extLst>
              <a:ext uri="{FF2B5EF4-FFF2-40B4-BE49-F238E27FC236}">
                <a16:creationId xmlns:a16="http://schemas.microsoft.com/office/drawing/2014/main" id="{91A023B6-3C61-0E46-A2ED-E682B18FF2A9}"/>
              </a:ext>
            </a:extLst>
          </p:cNvPr>
          <p:cNvSpPr txBox="1">
            <a:spLocks/>
          </p:cNvSpPr>
          <p:nvPr/>
        </p:nvSpPr>
        <p:spPr>
          <a:xfrm>
            <a:off x="627923" y="322905"/>
            <a:ext cx="10043749" cy="994273"/>
          </a:xfrm>
          <a:prstGeom prst="rect">
            <a:avLst/>
          </a:prstGeom>
        </p:spPr>
        <p:txBody>
          <a:bodyPr/>
          <a:lstStyle>
            <a:lvl1pPr algn="l" defTabSz="914400" rtl="0" eaLnBrk="1" latinLnBrk="0" hangingPunct="1">
              <a:lnSpc>
                <a:spcPct val="90000"/>
              </a:lnSpc>
              <a:spcBef>
                <a:spcPct val="0"/>
              </a:spcBef>
              <a:buNone/>
              <a:defRPr sz="6000" b="0" i="0" u="none" kern="1200">
                <a:solidFill>
                  <a:schemeClr val="tx1"/>
                </a:solidFill>
                <a:latin typeface="Roboto Slab Medium" pitchFamily="2" charset="0"/>
                <a:ea typeface="Roboto Slab Medium" pitchFamily="2" charset="0"/>
                <a:cs typeface="+mj-cs"/>
              </a:defRPr>
            </a:lvl1pPr>
          </a:lstStyle>
          <a:p>
            <a:r>
              <a:rPr lang="en-US" sz="4800" dirty="0">
                <a:solidFill>
                  <a:schemeClr val="bg1"/>
                </a:solidFill>
              </a:rPr>
              <a:t>14a. Net Rental Income </a:t>
            </a:r>
            <a:endParaRPr lang="en-US" sz="4800" dirty="0">
              <a:solidFill>
                <a:schemeClr val="bg1"/>
              </a:solidFill>
              <a:latin typeface="Roboto Slab Thin" pitchFamily="2" charset="0"/>
              <a:ea typeface="Roboto Slab Thin" pitchFamily="2" charset="0"/>
            </a:endParaRPr>
          </a:p>
        </p:txBody>
      </p:sp>
      <p:pic>
        <p:nvPicPr>
          <p:cNvPr id="10" name="Picture 9">
            <a:extLst>
              <a:ext uri="{FF2B5EF4-FFF2-40B4-BE49-F238E27FC236}">
                <a16:creationId xmlns:a16="http://schemas.microsoft.com/office/drawing/2014/main" id="{70F27D47-BB5A-D0AC-CDDC-315DA9EF7E4B}"/>
              </a:ext>
            </a:extLst>
          </p:cNvPr>
          <p:cNvPicPr>
            <a:picLocks noChangeAspect="1"/>
          </p:cNvPicPr>
          <p:nvPr/>
        </p:nvPicPr>
        <p:blipFill rotWithShape="1">
          <a:blip r:embed="rId3"/>
          <a:srcRect l="24036" t="31289" r="25722" b="16306"/>
          <a:stretch/>
        </p:blipFill>
        <p:spPr>
          <a:xfrm>
            <a:off x="627923" y="1111030"/>
            <a:ext cx="10309436" cy="6048859"/>
          </a:xfrm>
          <a:prstGeom prst="rect">
            <a:avLst/>
          </a:prstGeom>
        </p:spPr>
      </p:pic>
    </p:spTree>
    <p:extLst>
      <p:ext uri="{BB962C8B-B14F-4D97-AF65-F5344CB8AC3E}">
        <p14:creationId xmlns:p14="http://schemas.microsoft.com/office/powerpoint/2010/main" val="3489465154"/>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9EB"/>
        </a:solidFill>
        <a:effectLst/>
      </p:bgPr>
    </p:bg>
    <p:spTree>
      <p:nvGrpSpPr>
        <p:cNvPr id="1" name=""/>
        <p:cNvGrpSpPr/>
        <p:nvPr/>
      </p:nvGrpSpPr>
      <p:grpSpPr>
        <a:xfrm>
          <a:off x="0" y="0"/>
          <a:ext cx="0" cy="0"/>
          <a:chOff x="0" y="0"/>
          <a:chExt cx="0" cy="0"/>
        </a:xfrm>
      </p:grpSpPr>
      <p:grpSp>
        <p:nvGrpSpPr>
          <p:cNvPr id="30" name="header background">
            <a:extLst>
              <a:ext uri="{FF2B5EF4-FFF2-40B4-BE49-F238E27FC236}">
                <a16:creationId xmlns:a16="http://schemas.microsoft.com/office/drawing/2014/main" id="{C7649023-AEAF-B24C-AC60-736C122E7C48}"/>
              </a:ext>
            </a:extLst>
          </p:cNvPr>
          <p:cNvGrpSpPr/>
          <p:nvPr/>
        </p:nvGrpSpPr>
        <p:grpSpPr>
          <a:xfrm>
            <a:off x="-506777" y="-91553"/>
            <a:ext cx="12891325" cy="2362895"/>
            <a:chOff x="7149264" y="-91553"/>
            <a:chExt cx="5135868" cy="2362895"/>
          </a:xfrm>
        </p:grpSpPr>
        <p:sp>
          <p:nvSpPr>
            <p:cNvPr id="31" name="Rectangle 30">
              <a:extLst>
                <a:ext uri="{FF2B5EF4-FFF2-40B4-BE49-F238E27FC236}">
                  <a16:creationId xmlns:a16="http://schemas.microsoft.com/office/drawing/2014/main" id="{49B0E7BC-F556-9A45-979F-10F3C1619586}"/>
                </a:ext>
              </a:extLst>
            </p:cNvPr>
            <p:cNvSpPr/>
            <p:nvPr/>
          </p:nvSpPr>
          <p:spPr>
            <a:xfrm>
              <a:off x="7149264" y="-91553"/>
              <a:ext cx="5135868" cy="2362895"/>
            </a:xfrm>
            <a:prstGeom prst="rect">
              <a:avLst/>
            </a:prstGeom>
            <a:solidFill>
              <a:srgbClr val="1E3C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1">
              <a:extLst>
                <a:ext uri="{FF2B5EF4-FFF2-40B4-BE49-F238E27FC236}">
                  <a16:creationId xmlns:a16="http://schemas.microsoft.com/office/drawing/2014/main" id="{6208BD44-F5F1-6A42-BE88-62D84C8504D4}"/>
                </a:ext>
              </a:extLst>
            </p:cNvPr>
            <p:cNvSpPr/>
            <p:nvPr/>
          </p:nvSpPr>
          <p:spPr>
            <a:xfrm rot="5400000">
              <a:off x="11011541" y="-96725"/>
              <a:ext cx="1118725" cy="1296785"/>
            </a:xfrm>
            <a:custGeom>
              <a:avLst/>
              <a:gdLst>
                <a:gd name="connsiteX0" fmla="*/ 0 w 1230284"/>
                <a:gd name="connsiteY0" fmla="*/ 0 h 1296785"/>
                <a:gd name="connsiteX1" fmla="*/ 1230284 w 1230284"/>
                <a:gd name="connsiteY1" fmla="*/ 0 h 1296785"/>
                <a:gd name="connsiteX2" fmla="*/ 1230284 w 1230284"/>
                <a:gd name="connsiteY2" fmla="*/ 1296785 h 1296785"/>
                <a:gd name="connsiteX3" fmla="*/ 0 w 1230284"/>
                <a:gd name="connsiteY3" fmla="*/ 1296785 h 1296785"/>
                <a:gd name="connsiteX4" fmla="*/ 0 w 1230284"/>
                <a:gd name="connsiteY4" fmla="*/ 0 h 1296785"/>
                <a:gd name="connsiteX0" fmla="*/ 0 w 1230284"/>
                <a:gd name="connsiteY0" fmla="*/ 0 h 1296785"/>
                <a:gd name="connsiteX1" fmla="*/ 1230284 w 1230284"/>
                <a:gd name="connsiteY1" fmla="*/ 0 h 1296785"/>
                <a:gd name="connsiteX2" fmla="*/ 648393 w 1230284"/>
                <a:gd name="connsiteY2" fmla="*/ 648392 h 1296785"/>
                <a:gd name="connsiteX3" fmla="*/ 0 w 1230284"/>
                <a:gd name="connsiteY3" fmla="*/ 1296785 h 1296785"/>
                <a:gd name="connsiteX4" fmla="*/ 0 w 1230284"/>
                <a:gd name="connsiteY4" fmla="*/ 0 h 1296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284" h="1296785">
                  <a:moveTo>
                    <a:pt x="0" y="0"/>
                  </a:moveTo>
                  <a:lnTo>
                    <a:pt x="1230284" y="0"/>
                  </a:lnTo>
                  <a:lnTo>
                    <a:pt x="648393" y="648392"/>
                  </a:lnTo>
                  <a:lnTo>
                    <a:pt x="0" y="1296785"/>
                  </a:lnTo>
                  <a:lnTo>
                    <a:pt x="0" y="0"/>
                  </a:lnTo>
                  <a:close/>
                </a:path>
              </a:pathLst>
            </a:custGeom>
            <a:solidFill>
              <a:srgbClr val="6D8A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Slide Number Placeholder 1">
            <a:extLst>
              <a:ext uri="{FF2B5EF4-FFF2-40B4-BE49-F238E27FC236}">
                <a16:creationId xmlns:a16="http://schemas.microsoft.com/office/drawing/2014/main" id="{34F235B6-48F4-314A-AE4C-55ABE2C0C441}"/>
              </a:ext>
            </a:extLst>
          </p:cNvPr>
          <p:cNvSpPr>
            <a:spLocks noGrp="1"/>
          </p:cNvSpPr>
          <p:nvPr>
            <p:ph type="sldNum" sz="quarter" idx="12"/>
          </p:nvPr>
        </p:nvSpPr>
        <p:spPr/>
        <p:txBody>
          <a:bodyPr/>
          <a:lstStyle/>
          <a:p>
            <a:fld id="{E0E11A1D-E09C-48F7-8F4C-D8113979A85E}" type="slidenum">
              <a:rPr lang="en-US" smtClean="0"/>
              <a:t>232</a:t>
            </a:fld>
            <a:endParaRPr lang="en-US"/>
          </a:p>
        </p:txBody>
      </p:sp>
      <p:sp>
        <p:nvSpPr>
          <p:cNvPr id="3" name="Content Placeholder 2">
            <a:extLst>
              <a:ext uri="{FF2B5EF4-FFF2-40B4-BE49-F238E27FC236}">
                <a16:creationId xmlns:a16="http://schemas.microsoft.com/office/drawing/2014/main" id="{1694E240-DFAC-5540-BBC3-9B2D8F639564}"/>
              </a:ext>
            </a:extLst>
          </p:cNvPr>
          <p:cNvSpPr>
            <a:spLocks noGrp="1"/>
          </p:cNvSpPr>
          <p:nvPr>
            <p:ph idx="1"/>
          </p:nvPr>
        </p:nvSpPr>
        <p:spPr>
          <a:xfrm>
            <a:off x="7578113" y="2595360"/>
            <a:ext cx="4426083" cy="3441295"/>
          </a:xfrm>
        </p:spPr>
        <p:txBody>
          <a:bodyPr>
            <a:normAutofit/>
          </a:bodyPr>
          <a:lstStyle/>
          <a:p>
            <a:pPr marL="0" indent="0">
              <a:lnSpc>
                <a:spcPct val="120000"/>
              </a:lnSpc>
              <a:spcBef>
                <a:spcPts val="1600"/>
              </a:spcBef>
              <a:buNone/>
            </a:pPr>
            <a:r>
              <a:rPr lang="en-US" sz="3200" dirty="0"/>
              <a:t>Net of:</a:t>
            </a:r>
            <a:endParaRPr lang="en-US" sz="2800" dirty="0"/>
          </a:p>
          <a:p>
            <a:pPr lvl="1">
              <a:lnSpc>
                <a:spcPct val="120000"/>
              </a:lnSpc>
              <a:spcBef>
                <a:spcPts val="400"/>
              </a:spcBef>
              <a:buFont typeface="Apple Symbols" panose="02000000000000000000" pitchFamily="2" charset="-79"/>
              <a:buChar char="⎼"/>
            </a:pPr>
            <a:r>
              <a:rPr lang="en-US" sz="2800" dirty="0"/>
              <a:t>any mortgage/loans</a:t>
            </a:r>
          </a:p>
          <a:p>
            <a:pPr lvl="1">
              <a:lnSpc>
                <a:spcPct val="120000"/>
              </a:lnSpc>
              <a:spcBef>
                <a:spcPts val="400"/>
              </a:spcBef>
              <a:buFont typeface="Apple Symbols" panose="02000000000000000000" pitchFamily="2" charset="-79"/>
              <a:buChar char="⎼"/>
            </a:pPr>
            <a:r>
              <a:rPr lang="en-US" sz="2800" dirty="0"/>
              <a:t>any legal costs</a:t>
            </a:r>
          </a:p>
          <a:p>
            <a:pPr lvl="1">
              <a:lnSpc>
                <a:spcPct val="120000"/>
              </a:lnSpc>
              <a:spcBef>
                <a:spcPts val="400"/>
              </a:spcBef>
              <a:buFont typeface="Apple Symbols" panose="02000000000000000000" pitchFamily="2" charset="-79"/>
              <a:buChar char="⎼"/>
            </a:pPr>
            <a:endParaRPr lang="en-US" sz="2800" dirty="0"/>
          </a:p>
          <a:p>
            <a:pPr marL="457200" lvl="1" indent="0">
              <a:lnSpc>
                <a:spcPct val="120000"/>
              </a:lnSpc>
              <a:spcBef>
                <a:spcPts val="400"/>
              </a:spcBef>
              <a:buNone/>
            </a:pPr>
            <a:r>
              <a:rPr lang="en-US" sz="2800" b="1" dirty="0">
                <a:highlight>
                  <a:srgbClr val="FFFF00"/>
                </a:highlight>
              </a:rPr>
              <a:t>For use in the future</a:t>
            </a:r>
          </a:p>
        </p:txBody>
      </p:sp>
      <p:sp>
        <p:nvSpPr>
          <p:cNvPr id="25" name="Title 3">
            <a:extLst>
              <a:ext uri="{FF2B5EF4-FFF2-40B4-BE49-F238E27FC236}">
                <a16:creationId xmlns:a16="http://schemas.microsoft.com/office/drawing/2014/main" id="{91A023B6-3C61-0E46-A2ED-E682B18FF2A9}"/>
              </a:ext>
            </a:extLst>
          </p:cNvPr>
          <p:cNvSpPr txBox="1">
            <a:spLocks/>
          </p:cNvSpPr>
          <p:nvPr/>
        </p:nvSpPr>
        <p:spPr>
          <a:xfrm>
            <a:off x="986275" y="281195"/>
            <a:ext cx="9611951" cy="1602689"/>
          </a:xfrm>
          <a:prstGeom prst="rect">
            <a:avLst/>
          </a:prstGeom>
        </p:spPr>
        <p:txBody>
          <a:bodyPr/>
          <a:lstStyle>
            <a:lvl1pPr algn="l" defTabSz="914400" rtl="0" eaLnBrk="1" latinLnBrk="0" hangingPunct="1">
              <a:lnSpc>
                <a:spcPct val="90000"/>
              </a:lnSpc>
              <a:spcBef>
                <a:spcPct val="0"/>
              </a:spcBef>
              <a:buNone/>
              <a:defRPr sz="6000" b="0" i="0" u="none" kern="1200">
                <a:solidFill>
                  <a:schemeClr val="tx1"/>
                </a:solidFill>
                <a:latin typeface="Roboto Slab Medium" pitchFamily="2" charset="0"/>
                <a:ea typeface="Roboto Slab Medium" pitchFamily="2" charset="0"/>
                <a:cs typeface="+mj-cs"/>
              </a:defRPr>
            </a:lvl1pPr>
          </a:lstStyle>
          <a:p>
            <a:r>
              <a:rPr lang="en-US" sz="4000" dirty="0">
                <a:solidFill>
                  <a:schemeClr val="bg1"/>
                </a:solidFill>
              </a:rPr>
              <a:t>15.-16. For USE IN FUTURE years</a:t>
            </a:r>
            <a:endParaRPr lang="en-US" sz="4000" dirty="0">
              <a:solidFill>
                <a:schemeClr val="bg1"/>
              </a:solidFill>
              <a:latin typeface="Roboto Slab Thin" pitchFamily="2" charset="0"/>
              <a:ea typeface="Roboto Slab Thin" pitchFamily="2" charset="0"/>
            </a:endParaRPr>
          </a:p>
        </p:txBody>
      </p:sp>
      <p:pic>
        <p:nvPicPr>
          <p:cNvPr id="6" name="Picture 5">
            <a:extLst>
              <a:ext uri="{FF2B5EF4-FFF2-40B4-BE49-F238E27FC236}">
                <a16:creationId xmlns:a16="http://schemas.microsoft.com/office/drawing/2014/main" id="{D67E4046-B6F1-9834-9DC1-BC6D616B198A}"/>
              </a:ext>
            </a:extLst>
          </p:cNvPr>
          <p:cNvPicPr>
            <a:picLocks noChangeAspect="1"/>
          </p:cNvPicPr>
          <p:nvPr/>
        </p:nvPicPr>
        <p:blipFill rotWithShape="1">
          <a:blip r:embed="rId3"/>
          <a:srcRect l="24217" t="16200" r="26829" b="44511"/>
          <a:stretch/>
        </p:blipFill>
        <p:spPr>
          <a:xfrm>
            <a:off x="661049" y="1547079"/>
            <a:ext cx="10955724" cy="4945796"/>
          </a:xfrm>
          <a:prstGeom prst="rect">
            <a:avLst/>
          </a:prstGeom>
        </p:spPr>
      </p:pic>
    </p:spTree>
    <p:extLst>
      <p:ext uri="{BB962C8B-B14F-4D97-AF65-F5344CB8AC3E}">
        <p14:creationId xmlns:p14="http://schemas.microsoft.com/office/powerpoint/2010/main" val="3823671580"/>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9EB"/>
        </a:solidFill>
        <a:effectLst/>
      </p:bgPr>
    </p:bg>
    <p:spTree>
      <p:nvGrpSpPr>
        <p:cNvPr id="1" name=""/>
        <p:cNvGrpSpPr/>
        <p:nvPr/>
      </p:nvGrpSpPr>
      <p:grpSpPr>
        <a:xfrm>
          <a:off x="0" y="0"/>
          <a:ext cx="0" cy="0"/>
          <a:chOff x="0" y="0"/>
          <a:chExt cx="0" cy="0"/>
        </a:xfrm>
      </p:grpSpPr>
      <p:grpSp>
        <p:nvGrpSpPr>
          <p:cNvPr id="30" name="header background">
            <a:extLst>
              <a:ext uri="{FF2B5EF4-FFF2-40B4-BE49-F238E27FC236}">
                <a16:creationId xmlns:a16="http://schemas.microsoft.com/office/drawing/2014/main" id="{C7649023-AEAF-B24C-AC60-736C122E7C48}"/>
              </a:ext>
            </a:extLst>
          </p:cNvPr>
          <p:cNvGrpSpPr/>
          <p:nvPr/>
        </p:nvGrpSpPr>
        <p:grpSpPr>
          <a:xfrm>
            <a:off x="-495760" y="-103694"/>
            <a:ext cx="12891325" cy="2362895"/>
            <a:chOff x="7149264" y="-91553"/>
            <a:chExt cx="5135868" cy="2362895"/>
          </a:xfrm>
        </p:grpSpPr>
        <p:sp>
          <p:nvSpPr>
            <p:cNvPr id="31" name="Rectangle 30">
              <a:extLst>
                <a:ext uri="{FF2B5EF4-FFF2-40B4-BE49-F238E27FC236}">
                  <a16:creationId xmlns:a16="http://schemas.microsoft.com/office/drawing/2014/main" id="{49B0E7BC-F556-9A45-979F-10F3C1619586}"/>
                </a:ext>
              </a:extLst>
            </p:cNvPr>
            <p:cNvSpPr/>
            <p:nvPr/>
          </p:nvSpPr>
          <p:spPr>
            <a:xfrm>
              <a:off x="7149264" y="-91553"/>
              <a:ext cx="5135868" cy="2362895"/>
            </a:xfrm>
            <a:prstGeom prst="rect">
              <a:avLst/>
            </a:prstGeom>
            <a:solidFill>
              <a:srgbClr val="1E3C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1">
              <a:extLst>
                <a:ext uri="{FF2B5EF4-FFF2-40B4-BE49-F238E27FC236}">
                  <a16:creationId xmlns:a16="http://schemas.microsoft.com/office/drawing/2014/main" id="{6208BD44-F5F1-6A42-BE88-62D84C8504D4}"/>
                </a:ext>
              </a:extLst>
            </p:cNvPr>
            <p:cNvSpPr/>
            <p:nvPr/>
          </p:nvSpPr>
          <p:spPr>
            <a:xfrm rot="5400000">
              <a:off x="11011541" y="-96725"/>
              <a:ext cx="1118725" cy="1296785"/>
            </a:xfrm>
            <a:custGeom>
              <a:avLst/>
              <a:gdLst>
                <a:gd name="connsiteX0" fmla="*/ 0 w 1230284"/>
                <a:gd name="connsiteY0" fmla="*/ 0 h 1296785"/>
                <a:gd name="connsiteX1" fmla="*/ 1230284 w 1230284"/>
                <a:gd name="connsiteY1" fmla="*/ 0 h 1296785"/>
                <a:gd name="connsiteX2" fmla="*/ 1230284 w 1230284"/>
                <a:gd name="connsiteY2" fmla="*/ 1296785 h 1296785"/>
                <a:gd name="connsiteX3" fmla="*/ 0 w 1230284"/>
                <a:gd name="connsiteY3" fmla="*/ 1296785 h 1296785"/>
                <a:gd name="connsiteX4" fmla="*/ 0 w 1230284"/>
                <a:gd name="connsiteY4" fmla="*/ 0 h 1296785"/>
                <a:gd name="connsiteX0" fmla="*/ 0 w 1230284"/>
                <a:gd name="connsiteY0" fmla="*/ 0 h 1296785"/>
                <a:gd name="connsiteX1" fmla="*/ 1230284 w 1230284"/>
                <a:gd name="connsiteY1" fmla="*/ 0 h 1296785"/>
                <a:gd name="connsiteX2" fmla="*/ 648393 w 1230284"/>
                <a:gd name="connsiteY2" fmla="*/ 648392 h 1296785"/>
                <a:gd name="connsiteX3" fmla="*/ 0 w 1230284"/>
                <a:gd name="connsiteY3" fmla="*/ 1296785 h 1296785"/>
                <a:gd name="connsiteX4" fmla="*/ 0 w 1230284"/>
                <a:gd name="connsiteY4" fmla="*/ 0 h 1296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284" h="1296785">
                  <a:moveTo>
                    <a:pt x="0" y="0"/>
                  </a:moveTo>
                  <a:lnTo>
                    <a:pt x="1230284" y="0"/>
                  </a:lnTo>
                  <a:lnTo>
                    <a:pt x="648393" y="648392"/>
                  </a:lnTo>
                  <a:lnTo>
                    <a:pt x="0" y="1296785"/>
                  </a:lnTo>
                  <a:lnTo>
                    <a:pt x="0" y="0"/>
                  </a:lnTo>
                  <a:close/>
                </a:path>
              </a:pathLst>
            </a:custGeom>
            <a:solidFill>
              <a:srgbClr val="6D8A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Slide Number Placeholder 1">
            <a:extLst>
              <a:ext uri="{FF2B5EF4-FFF2-40B4-BE49-F238E27FC236}">
                <a16:creationId xmlns:a16="http://schemas.microsoft.com/office/drawing/2014/main" id="{34F235B6-48F4-314A-AE4C-55ABE2C0C441}"/>
              </a:ext>
            </a:extLst>
          </p:cNvPr>
          <p:cNvSpPr>
            <a:spLocks noGrp="1"/>
          </p:cNvSpPr>
          <p:nvPr>
            <p:ph type="sldNum" sz="quarter" idx="12"/>
          </p:nvPr>
        </p:nvSpPr>
        <p:spPr/>
        <p:txBody>
          <a:bodyPr/>
          <a:lstStyle/>
          <a:p>
            <a:fld id="{E0E11A1D-E09C-48F7-8F4C-D8113979A85E}" type="slidenum">
              <a:rPr lang="en-US" smtClean="0"/>
              <a:t>233</a:t>
            </a:fld>
            <a:endParaRPr lang="en-US"/>
          </a:p>
        </p:txBody>
      </p:sp>
      <p:sp>
        <p:nvSpPr>
          <p:cNvPr id="25" name="Title 3">
            <a:extLst>
              <a:ext uri="{FF2B5EF4-FFF2-40B4-BE49-F238E27FC236}">
                <a16:creationId xmlns:a16="http://schemas.microsoft.com/office/drawing/2014/main" id="{91A023B6-3C61-0E46-A2ED-E682B18FF2A9}"/>
              </a:ext>
            </a:extLst>
          </p:cNvPr>
          <p:cNvSpPr txBox="1">
            <a:spLocks/>
          </p:cNvSpPr>
          <p:nvPr/>
        </p:nvSpPr>
        <p:spPr>
          <a:xfrm>
            <a:off x="990859" y="607449"/>
            <a:ext cx="9611951" cy="1602689"/>
          </a:xfrm>
          <a:prstGeom prst="rect">
            <a:avLst/>
          </a:prstGeom>
        </p:spPr>
        <p:txBody>
          <a:bodyPr/>
          <a:lstStyle>
            <a:lvl1pPr algn="l" defTabSz="914400" rtl="0" eaLnBrk="1" latinLnBrk="0" hangingPunct="1">
              <a:lnSpc>
                <a:spcPct val="90000"/>
              </a:lnSpc>
              <a:spcBef>
                <a:spcPct val="0"/>
              </a:spcBef>
              <a:buNone/>
              <a:defRPr sz="6000" b="0" i="0" u="none" kern="1200">
                <a:solidFill>
                  <a:schemeClr val="tx1"/>
                </a:solidFill>
                <a:latin typeface="Roboto Slab Medium" pitchFamily="2" charset="0"/>
                <a:ea typeface="Roboto Slab Medium" pitchFamily="2" charset="0"/>
                <a:cs typeface="+mj-cs"/>
              </a:defRPr>
            </a:lvl1pPr>
          </a:lstStyle>
          <a:p>
            <a:r>
              <a:rPr lang="en-US" sz="4000" dirty="0">
                <a:solidFill>
                  <a:schemeClr val="bg1"/>
                </a:solidFill>
              </a:rPr>
              <a:t>17. Revenue from past years</a:t>
            </a:r>
          </a:p>
          <a:p>
            <a:r>
              <a:rPr lang="en-US" sz="4000" dirty="0">
                <a:solidFill>
                  <a:schemeClr val="bg1"/>
                </a:solidFill>
              </a:rPr>
              <a:t>      </a:t>
            </a:r>
            <a:r>
              <a:rPr lang="en-US" sz="3200" dirty="0">
                <a:solidFill>
                  <a:schemeClr val="bg1"/>
                </a:solidFill>
              </a:rPr>
              <a:t>(previously excluded</a:t>
            </a:r>
            <a:r>
              <a:rPr lang="en-US" sz="4000" dirty="0">
                <a:solidFill>
                  <a:schemeClr val="bg1"/>
                </a:solidFill>
              </a:rPr>
              <a:t>)</a:t>
            </a:r>
            <a:endParaRPr lang="en-US" sz="4000" dirty="0">
              <a:solidFill>
                <a:schemeClr val="bg1"/>
              </a:solidFill>
              <a:latin typeface="Roboto Slab Thin" pitchFamily="2" charset="0"/>
              <a:ea typeface="Roboto Slab Thin" pitchFamily="2" charset="0"/>
            </a:endParaRPr>
          </a:p>
        </p:txBody>
      </p:sp>
      <p:pic>
        <p:nvPicPr>
          <p:cNvPr id="5" name="Picture 4">
            <a:extLst>
              <a:ext uri="{FF2B5EF4-FFF2-40B4-BE49-F238E27FC236}">
                <a16:creationId xmlns:a16="http://schemas.microsoft.com/office/drawing/2014/main" id="{A287948A-190D-05BC-DF2C-F663D7EF67DF}"/>
              </a:ext>
            </a:extLst>
          </p:cNvPr>
          <p:cNvPicPr>
            <a:picLocks noChangeAspect="1"/>
          </p:cNvPicPr>
          <p:nvPr/>
        </p:nvPicPr>
        <p:blipFill rotWithShape="1">
          <a:blip r:embed="rId3"/>
          <a:srcRect l="24307" t="54297" r="23735" b="33120"/>
          <a:stretch/>
        </p:blipFill>
        <p:spPr>
          <a:xfrm>
            <a:off x="407582" y="2983970"/>
            <a:ext cx="11764816" cy="1602689"/>
          </a:xfrm>
          <a:prstGeom prst="rect">
            <a:avLst/>
          </a:prstGeom>
        </p:spPr>
      </p:pic>
    </p:spTree>
    <p:extLst>
      <p:ext uri="{BB962C8B-B14F-4D97-AF65-F5344CB8AC3E}">
        <p14:creationId xmlns:p14="http://schemas.microsoft.com/office/powerpoint/2010/main" val="4072358646"/>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9EB"/>
        </a:solidFill>
        <a:effectLst/>
      </p:bgPr>
    </p:bg>
    <p:spTree>
      <p:nvGrpSpPr>
        <p:cNvPr id="1" name=""/>
        <p:cNvGrpSpPr/>
        <p:nvPr/>
      </p:nvGrpSpPr>
      <p:grpSpPr>
        <a:xfrm>
          <a:off x="0" y="0"/>
          <a:ext cx="0" cy="0"/>
          <a:chOff x="0" y="0"/>
          <a:chExt cx="0" cy="0"/>
        </a:xfrm>
      </p:grpSpPr>
      <p:grpSp>
        <p:nvGrpSpPr>
          <p:cNvPr id="30" name="header background">
            <a:extLst>
              <a:ext uri="{FF2B5EF4-FFF2-40B4-BE49-F238E27FC236}">
                <a16:creationId xmlns:a16="http://schemas.microsoft.com/office/drawing/2014/main" id="{C7649023-AEAF-B24C-AC60-736C122E7C48}"/>
              </a:ext>
            </a:extLst>
          </p:cNvPr>
          <p:cNvGrpSpPr/>
          <p:nvPr/>
        </p:nvGrpSpPr>
        <p:grpSpPr>
          <a:xfrm>
            <a:off x="-495760" y="-103694"/>
            <a:ext cx="12891325" cy="2362895"/>
            <a:chOff x="7149264" y="-91553"/>
            <a:chExt cx="5135868" cy="2362895"/>
          </a:xfrm>
        </p:grpSpPr>
        <p:sp>
          <p:nvSpPr>
            <p:cNvPr id="31" name="Rectangle 30">
              <a:extLst>
                <a:ext uri="{FF2B5EF4-FFF2-40B4-BE49-F238E27FC236}">
                  <a16:creationId xmlns:a16="http://schemas.microsoft.com/office/drawing/2014/main" id="{49B0E7BC-F556-9A45-979F-10F3C1619586}"/>
                </a:ext>
              </a:extLst>
            </p:cNvPr>
            <p:cNvSpPr/>
            <p:nvPr/>
          </p:nvSpPr>
          <p:spPr>
            <a:xfrm>
              <a:off x="7149264" y="-91553"/>
              <a:ext cx="5135868" cy="2362895"/>
            </a:xfrm>
            <a:prstGeom prst="rect">
              <a:avLst/>
            </a:prstGeom>
            <a:solidFill>
              <a:srgbClr val="1E3C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1">
              <a:extLst>
                <a:ext uri="{FF2B5EF4-FFF2-40B4-BE49-F238E27FC236}">
                  <a16:creationId xmlns:a16="http://schemas.microsoft.com/office/drawing/2014/main" id="{6208BD44-F5F1-6A42-BE88-62D84C8504D4}"/>
                </a:ext>
              </a:extLst>
            </p:cNvPr>
            <p:cNvSpPr/>
            <p:nvPr/>
          </p:nvSpPr>
          <p:spPr>
            <a:xfrm rot="5400000">
              <a:off x="11011541" y="-96725"/>
              <a:ext cx="1118725" cy="1296785"/>
            </a:xfrm>
            <a:custGeom>
              <a:avLst/>
              <a:gdLst>
                <a:gd name="connsiteX0" fmla="*/ 0 w 1230284"/>
                <a:gd name="connsiteY0" fmla="*/ 0 h 1296785"/>
                <a:gd name="connsiteX1" fmla="*/ 1230284 w 1230284"/>
                <a:gd name="connsiteY1" fmla="*/ 0 h 1296785"/>
                <a:gd name="connsiteX2" fmla="*/ 1230284 w 1230284"/>
                <a:gd name="connsiteY2" fmla="*/ 1296785 h 1296785"/>
                <a:gd name="connsiteX3" fmla="*/ 0 w 1230284"/>
                <a:gd name="connsiteY3" fmla="*/ 1296785 h 1296785"/>
                <a:gd name="connsiteX4" fmla="*/ 0 w 1230284"/>
                <a:gd name="connsiteY4" fmla="*/ 0 h 1296785"/>
                <a:gd name="connsiteX0" fmla="*/ 0 w 1230284"/>
                <a:gd name="connsiteY0" fmla="*/ 0 h 1296785"/>
                <a:gd name="connsiteX1" fmla="*/ 1230284 w 1230284"/>
                <a:gd name="connsiteY1" fmla="*/ 0 h 1296785"/>
                <a:gd name="connsiteX2" fmla="*/ 648393 w 1230284"/>
                <a:gd name="connsiteY2" fmla="*/ 648392 h 1296785"/>
                <a:gd name="connsiteX3" fmla="*/ 0 w 1230284"/>
                <a:gd name="connsiteY3" fmla="*/ 1296785 h 1296785"/>
                <a:gd name="connsiteX4" fmla="*/ 0 w 1230284"/>
                <a:gd name="connsiteY4" fmla="*/ 0 h 1296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284" h="1296785">
                  <a:moveTo>
                    <a:pt x="0" y="0"/>
                  </a:moveTo>
                  <a:lnTo>
                    <a:pt x="1230284" y="0"/>
                  </a:lnTo>
                  <a:lnTo>
                    <a:pt x="648393" y="648392"/>
                  </a:lnTo>
                  <a:lnTo>
                    <a:pt x="0" y="1296785"/>
                  </a:lnTo>
                  <a:lnTo>
                    <a:pt x="0" y="0"/>
                  </a:lnTo>
                  <a:close/>
                </a:path>
              </a:pathLst>
            </a:custGeom>
            <a:solidFill>
              <a:srgbClr val="6D8A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Slide Number Placeholder 1">
            <a:extLst>
              <a:ext uri="{FF2B5EF4-FFF2-40B4-BE49-F238E27FC236}">
                <a16:creationId xmlns:a16="http://schemas.microsoft.com/office/drawing/2014/main" id="{34F235B6-48F4-314A-AE4C-55ABE2C0C441}"/>
              </a:ext>
            </a:extLst>
          </p:cNvPr>
          <p:cNvSpPr>
            <a:spLocks noGrp="1"/>
          </p:cNvSpPr>
          <p:nvPr>
            <p:ph type="sldNum" sz="quarter" idx="12"/>
          </p:nvPr>
        </p:nvSpPr>
        <p:spPr/>
        <p:txBody>
          <a:bodyPr/>
          <a:lstStyle/>
          <a:p>
            <a:fld id="{E0E11A1D-E09C-48F7-8F4C-D8113979A85E}" type="slidenum">
              <a:rPr lang="en-US" smtClean="0"/>
              <a:t>234</a:t>
            </a:fld>
            <a:endParaRPr lang="en-US"/>
          </a:p>
        </p:txBody>
      </p:sp>
      <p:sp>
        <p:nvSpPr>
          <p:cNvPr id="25" name="Title 3">
            <a:extLst>
              <a:ext uri="{FF2B5EF4-FFF2-40B4-BE49-F238E27FC236}">
                <a16:creationId xmlns:a16="http://schemas.microsoft.com/office/drawing/2014/main" id="{91A023B6-3C61-0E46-A2ED-E682B18FF2A9}"/>
              </a:ext>
            </a:extLst>
          </p:cNvPr>
          <p:cNvSpPr txBox="1">
            <a:spLocks/>
          </p:cNvSpPr>
          <p:nvPr/>
        </p:nvSpPr>
        <p:spPr>
          <a:xfrm>
            <a:off x="990859" y="607449"/>
            <a:ext cx="9611951" cy="1602689"/>
          </a:xfrm>
          <a:prstGeom prst="rect">
            <a:avLst/>
          </a:prstGeom>
        </p:spPr>
        <p:txBody>
          <a:bodyPr/>
          <a:lstStyle>
            <a:lvl1pPr algn="l" defTabSz="914400" rtl="0" eaLnBrk="1" latinLnBrk="0" hangingPunct="1">
              <a:lnSpc>
                <a:spcPct val="90000"/>
              </a:lnSpc>
              <a:spcBef>
                <a:spcPct val="0"/>
              </a:spcBef>
              <a:buNone/>
              <a:defRPr sz="6000" b="0" i="0" u="none" kern="1200">
                <a:solidFill>
                  <a:schemeClr val="tx1"/>
                </a:solidFill>
                <a:latin typeface="Roboto Slab Medium" pitchFamily="2" charset="0"/>
                <a:ea typeface="Roboto Slab Medium" pitchFamily="2" charset="0"/>
                <a:cs typeface="+mj-cs"/>
              </a:defRPr>
            </a:lvl1pPr>
          </a:lstStyle>
          <a:p>
            <a:r>
              <a:rPr lang="en-US" sz="4000" dirty="0">
                <a:solidFill>
                  <a:schemeClr val="bg1"/>
                </a:solidFill>
              </a:rPr>
              <a:t>18. 	Revenue for building/capital</a:t>
            </a:r>
          </a:p>
          <a:p>
            <a:r>
              <a:rPr lang="en-US" sz="4000" dirty="0">
                <a:solidFill>
                  <a:schemeClr val="bg1"/>
                </a:solidFill>
              </a:rPr>
              <a:t>	(</a:t>
            </a:r>
            <a:r>
              <a:rPr lang="en-US" sz="2800" dirty="0">
                <a:solidFill>
                  <a:schemeClr val="bg1"/>
                </a:solidFill>
              </a:rPr>
              <a:t>included in Line 20)</a:t>
            </a:r>
            <a:endParaRPr lang="en-US" sz="2800" dirty="0">
              <a:solidFill>
                <a:schemeClr val="bg1"/>
              </a:solidFill>
              <a:latin typeface="Roboto Slab Thin" pitchFamily="2" charset="0"/>
              <a:ea typeface="Roboto Slab Thin" pitchFamily="2" charset="0"/>
            </a:endParaRPr>
          </a:p>
        </p:txBody>
      </p:sp>
      <p:pic>
        <p:nvPicPr>
          <p:cNvPr id="4" name="Picture 3">
            <a:extLst>
              <a:ext uri="{FF2B5EF4-FFF2-40B4-BE49-F238E27FC236}">
                <a16:creationId xmlns:a16="http://schemas.microsoft.com/office/drawing/2014/main" id="{D49EB8F3-7C03-80B4-34CF-68529C59BBD1}"/>
              </a:ext>
            </a:extLst>
          </p:cNvPr>
          <p:cNvPicPr>
            <a:picLocks noChangeAspect="1"/>
          </p:cNvPicPr>
          <p:nvPr/>
        </p:nvPicPr>
        <p:blipFill rotWithShape="1">
          <a:blip r:embed="rId3"/>
          <a:srcRect l="23403" t="16023" r="24000" b="24968"/>
          <a:stretch/>
        </p:blipFill>
        <p:spPr>
          <a:xfrm>
            <a:off x="2478136" y="1810032"/>
            <a:ext cx="8208225" cy="5180032"/>
          </a:xfrm>
          <a:prstGeom prst="rect">
            <a:avLst/>
          </a:prstGeom>
        </p:spPr>
      </p:pic>
    </p:spTree>
    <p:extLst>
      <p:ext uri="{BB962C8B-B14F-4D97-AF65-F5344CB8AC3E}">
        <p14:creationId xmlns:p14="http://schemas.microsoft.com/office/powerpoint/2010/main" val="2749465463"/>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9EB"/>
        </a:solidFill>
        <a:effectLst/>
      </p:bgPr>
    </p:bg>
    <p:spTree>
      <p:nvGrpSpPr>
        <p:cNvPr id="1" name=""/>
        <p:cNvGrpSpPr/>
        <p:nvPr/>
      </p:nvGrpSpPr>
      <p:grpSpPr>
        <a:xfrm>
          <a:off x="0" y="0"/>
          <a:ext cx="0" cy="0"/>
          <a:chOff x="0" y="0"/>
          <a:chExt cx="0" cy="0"/>
        </a:xfrm>
      </p:grpSpPr>
      <p:grpSp>
        <p:nvGrpSpPr>
          <p:cNvPr id="30" name="header background">
            <a:extLst>
              <a:ext uri="{FF2B5EF4-FFF2-40B4-BE49-F238E27FC236}">
                <a16:creationId xmlns:a16="http://schemas.microsoft.com/office/drawing/2014/main" id="{C7649023-AEAF-B24C-AC60-736C122E7C48}"/>
              </a:ext>
            </a:extLst>
          </p:cNvPr>
          <p:cNvGrpSpPr/>
          <p:nvPr/>
        </p:nvGrpSpPr>
        <p:grpSpPr>
          <a:xfrm>
            <a:off x="-539827" y="-136744"/>
            <a:ext cx="12891325" cy="2362895"/>
            <a:chOff x="7149264" y="-91553"/>
            <a:chExt cx="5135868" cy="2362895"/>
          </a:xfrm>
        </p:grpSpPr>
        <p:sp>
          <p:nvSpPr>
            <p:cNvPr id="31" name="Rectangle 30">
              <a:extLst>
                <a:ext uri="{FF2B5EF4-FFF2-40B4-BE49-F238E27FC236}">
                  <a16:creationId xmlns:a16="http://schemas.microsoft.com/office/drawing/2014/main" id="{49B0E7BC-F556-9A45-979F-10F3C1619586}"/>
                </a:ext>
              </a:extLst>
            </p:cNvPr>
            <p:cNvSpPr/>
            <p:nvPr/>
          </p:nvSpPr>
          <p:spPr>
            <a:xfrm>
              <a:off x="7149264" y="-91553"/>
              <a:ext cx="5135868" cy="2362895"/>
            </a:xfrm>
            <a:prstGeom prst="rect">
              <a:avLst/>
            </a:prstGeom>
            <a:solidFill>
              <a:srgbClr val="1E3C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1">
              <a:extLst>
                <a:ext uri="{FF2B5EF4-FFF2-40B4-BE49-F238E27FC236}">
                  <a16:creationId xmlns:a16="http://schemas.microsoft.com/office/drawing/2014/main" id="{6208BD44-F5F1-6A42-BE88-62D84C8504D4}"/>
                </a:ext>
              </a:extLst>
            </p:cNvPr>
            <p:cNvSpPr/>
            <p:nvPr/>
          </p:nvSpPr>
          <p:spPr>
            <a:xfrm rot="5400000">
              <a:off x="11011541" y="-96725"/>
              <a:ext cx="1118725" cy="1296785"/>
            </a:xfrm>
            <a:custGeom>
              <a:avLst/>
              <a:gdLst>
                <a:gd name="connsiteX0" fmla="*/ 0 w 1230284"/>
                <a:gd name="connsiteY0" fmla="*/ 0 h 1296785"/>
                <a:gd name="connsiteX1" fmla="*/ 1230284 w 1230284"/>
                <a:gd name="connsiteY1" fmla="*/ 0 h 1296785"/>
                <a:gd name="connsiteX2" fmla="*/ 1230284 w 1230284"/>
                <a:gd name="connsiteY2" fmla="*/ 1296785 h 1296785"/>
                <a:gd name="connsiteX3" fmla="*/ 0 w 1230284"/>
                <a:gd name="connsiteY3" fmla="*/ 1296785 h 1296785"/>
                <a:gd name="connsiteX4" fmla="*/ 0 w 1230284"/>
                <a:gd name="connsiteY4" fmla="*/ 0 h 1296785"/>
                <a:gd name="connsiteX0" fmla="*/ 0 w 1230284"/>
                <a:gd name="connsiteY0" fmla="*/ 0 h 1296785"/>
                <a:gd name="connsiteX1" fmla="*/ 1230284 w 1230284"/>
                <a:gd name="connsiteY1" fmla="*/ 0 h 1296785"/>
                <a:gd name="connsiteX2" fmla="*/ 648393 w 1230284"/>
                <a:gd name="connsiteY2" fmla="*/ 648392 h 1296785"/>
                <a:gd name="connsiteX3" fmla="*/ 0 w 1230284"/>
                <a:gd name="connsiteY3" fmla="*/ 1296785 h 1296785"/>
                <a:gd name="connsiteX4" fmla="*/ 0 w 1230284"/>
                <a:gd name="connsiteY4" fmla="*/ 0 h 1296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284" h="1296785">
                  <a:moveTo>
                    <a:pt x="0" y="0"/>
                  </a:moveTo>
                  <a:lnTo>
                    <a:pt x="1230284" y="0"/>
                  </a:lnTo>
                  <a:lnTo>
                    <a:pt x="648393" y="648392"/>
                  </a:lnTo>
                  <a:lnTo>
                    <a:pt x="0" y="1296785"/>
                  </a:lnTo>
                  <a:lnTo>
                    <a:pt x="0" y="0"/>
                  </a:lnTo>
                  <a:close/>
                </a:path>
              </a:pathLst>
            </a:custGeom>
            <a:solidFill>
              <a:srgbClr val="6D8A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Slide Number Placeholder 1">
            <a:extLst>
              <a:ext uri="{FF2B5EF4-FFF2-40B4-BE49-F238E27FC236}">
                <a16:creationId xmlns:a16="http://schemas.microsoft.com/office/drawing/2014/main" id="{34F235B6-48F4-314A-AE4C-55ABE2C0C441}"/>
              </a:ext>
            </a:extLst>
          </p:cNvPr>
          <p:cNvSpPr>
            <a:spLocks noGrp="1"/>
          </p:cNvSpPr>
          <p:nvPr>
            <p:ph type="sldNum" sz="quarter" idx="12"/>
          </p:nvPr>
        </p:nvSpPr>
        <p:spPr/>
        <p:txBody>
          <a:bodyPr/>
          <a:lstStyle/>
          <a:p>
            <a:fld id="{E0E11A1D-E09C-48F7-8F4C-D8113979A85E}" type="slidenum">
              <a:rPr lang="en-US" smtClean="0"/>
              <a:t>235</a:t>
            </a:fld>
            <a:endParaRPr lang="en-US"/>
          </a:p>
        </p:txBody>
      </p:sp>
      <p:sp>
        <p:nvSpPr>
          <p:cNvPr id="25" name="Title 3">
            <a:extLst>
              <a:ext uri="{FF2B5EF4-FFF2-40B4-BE49-F238E27FC236}">
                <a16:creationId xmlns:a16="http://schemas.microsoft.com/office/drawing/2014/main" id="{91A023B6-3C61-0E46-A2ED-E682B18FF2A9}"/>
              </a:ext>
            </a:extLst>
          </p:cNvPr>
          <p:cNvSpPr txBox="1">
            <a:spLocks/>
          </p:cNvSpPr>
          <p:nvPr/>
        </p:nvSpPr>
        <p:spPr>
          <a:xfrm>
            <a:off x="824343" y="243358"/>
            <a:ext cx="9611951" cy="1602689"/>
          </a:xfrm>
          <a:prstGeom prst="rect">
            <a:avLst/>
          </a:prstGeom>
        </p:spPr>
        <p:txBody>
          <a:bodyPr/>
          <a:lstStyle>
            <a:lvl1pPr algn="l" defTabSz="914400" rtl="0" eaLnBrk="1" latinLnBrk="0" hangingPunct="1">
              <a:lnSpc>
                <a:spcPct val="90000"/>
              </a:lnSpc>
              <a:spcBef>
                <a:spcPct val="0"/>
              </a:spcBef>
              <a:buNone/>
              <a:defRPr sz="6000" b="0" i="0" u="none" kern="1200">
                <a:solidFill>
                  <a:schemeClr val="tx1"/>
                </a:solidFill>
                <a:latin typeface="Roboto Slab Medium" pitchFamily="2" charset="0"/>
                <a:ea typeface="Roboto Slab Medium" pitchFamily="2" charset="0"/>
                <a:cs typeface="+mj-cs"/>
              </a:defRPr>
            </a:lvl1pPr>
          </a:lstStyle>
          <a:p>
            <a:r>
              <a:rPr lang="en-US" sz="4000" dirty="0">
                <a:solidFill>
                  <a:schemeClr val="bg1"/>
                </a:solidFill>
              </a:rPr>
              <a:t>19. Restricted Revenue  (</a:t>
            </a:r>
            <a:r>
              <a:rPr lang="en-US" sz="2800" dirty="0">
                <a:solidFill>
                  <a:schemeClr val="bg1"/>
                </a:solidFill>
              </a:rPr>
              <a:t>in Line 20)</a:t>
            </a:r>
            <a:endParaRPr lang="en-US" sz="2800" dirty="0">
              <a:solidFill>
                <a:schemeClr val="bg1"/>
              </a:solidFill>
              <a:latin typeface="Roboto Slab Thin" pitchFamily="2" charset="0"/>
              <a:ea typeface="Roboto Slab Thin" pitchFamily="2" charset="0"/>
            </a:endParaRPr>
          </a:p>
        </p:txBody>
      </p:sp>
      <p:pic>
        <p:nvPicPr>
          <p:cNvPr id="7" name="Picture 6">
            <a:extLst>
              <a:ext uri="{FF2B5EF4-FFF2-40B4-BE49-F238E27FC236}">
                <a16:creationId xmlns:a16="http://schemas.microsoft.com/office/drawing/2014/main" id="{E4A17AD7-12D4-A7F0-86C0-887A0D86AA82}"/>
              </a:ext>
            </a:extLst>
          </p:cNvPr>
          <p:cNvPicPr>
            <a:picLocks noChangeAspect="1"/>
          </p:cNvPicPr>
          <p:nvPr/>
        </p:nvPicPr>
        <p:blipFill rotWithShape="1">
          <a:blip r:embed="rId3"/>
          <a:srcRect l="24217" t="13178" r="25090" b="3548"/>
          <a:stretch/>
        </p:blipFill>
        <p:spPr>
          <a:xfrm>
            <a:off x="293084" y="966415"/>
            <a:ext cx="6722953" cy="6212229"/>
          </a:xfrm>
          <a:prstGeom prst="rect">
            <a:avLst/>
          </a:prstGeom>
        </p:spPr>
      </p:pic>
      <p:pic>
        <p:nvPicPr>
          <p:cNvPr id="9" name="Picture 8">
            <a:extLst>
              <a:ext uri="{FF2B5EF4-FFF2-40B4-BE49-F238E27FC236}">
                <a16:creationId xmlns:a16="http://schemas.microsoft.com/office/drawing/2014/main" id="{13E7181D-F548-690E-2996-A92BF8D533F9}"/>
              </a:ext>
            </a:extLst>
          </p:cNvPr>
          <p:cNvPicPr>
            <a:picLocks noChangeAspect="1"/>
          </p:cNvPicPr>
          <p:nvPr/>
        </p:nvPicPr>
        <p:blipFill rotWithShape="1">
          <a:blip r:embed="rId4"/>
          <a:srcRect l="24036" t="47068" r="24548" b="42972"/>
          <a:stretch/>
        </p:blipFill>
        <p:spPr>
          <a:xfrm>
            <a:off x="4208445" y="2975941"/>
            <a:ext cx="8315822" cy="9061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220808723"/>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header background">
            <a:extLst>
              <a:ext uri="{FF2B5EF4-FFF2-40B4-BE49-F238E27FC236}">
                <a16:creationId xmlns:a16="http://schemas.microsoft.com/office/drawing/2014/main" id="{F825B270-1A62-1D4D-A534-56BE667465BF}"/>
              </a:ext>
            </a:extLst>
          </p:cNvPr>
          <p:cNvGrpSpPr/>
          <p:nvPr/>
        </p:nvGrpSpPr>
        <p:grpSpPr>
          <a:xfrm>
            <a:off x="209569" y="197496"/>
            <a:ext cx="5135868" cy="1678002"/>
            <a:chOff x="7083428" y="-7695"/>
            <a:chExt cx="5135868" cy="1678002"/>
          </a:xfrm>
        </p:grpSpPr>
        <p:sp>
          <p:nvSpPr>
            <p:cNvPr id="30" name="Rectangle 29">
              <a:extLst>
                <a:ext uri="{FF2B5EF4-FFF2-40B4-BE49-F238E27FC236}">
                  <a16:creationId xmlns:a16="http://schemas.microsoft.com/office/drawing/2014/main" id="{9625F52C-63D2-E54A-AED5-0349E1D3576D}"/>
                </a:ext>
              </a:extLst>
            </p:cNvPr>
            <p:cNvSpPr/>
            <p:nvPr/>
          </p:nvSpPr>
          <p:spPr>
            <a:xfrm>
              <a:off x="7083428" y="-7569"/>
              <a:ext cx="5135868" cy="1677876"/>
            </a:xfrm>
            <a:prstGeom prst="rect">
              <a:avLst/>
            </a:prstGeom>
            <a:solidFill>
              <a:srgbClr val="1E3C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1">
              <a:extLst>
                <a:ext uri="{FF2B5EF4-FFF2-40B4-BE49-F238E27FC236}">
                  <a16:creationId xmlns:a16="http://schemas.microsoft.com/office/drawing/2014/main" id="{E7AE843F-7B9D-4D45-B257-A0F37F536500}"/>
                </a:ext>
              </a:extLst>
            </p:cNvPr>
            <p:cNvSpPr/>
            <p:nvPr/>
          </p:nvSpPr>
          <p:spPr>
            <a:xfrm rot="5400000">
              <a:off x="11011541" y="-96725"/>
              <a:ext cx="1118725" cy="1296785"/>
            </a:xfrm>
            <a:custGeom>
              <a:avLst/>
              <a:gdLst>
                <a:gd name="connsiteX0" fmla="*/ 0 w 1230284"/>
                <a:gd name="connsiteY0" fmla="*/ 0 h 1296785"/>
                <a:gd name="connsiteX1" fmla="*/ 1230284 w 1230284"/>
                <a:gd name="connsiteY1" fmla="*/ 0 h 1296785"/>
                <a:gd name="connsiteX2" fmla="*/ 1230284 w 1230284"/>
                <a:gd name="connsiteY2" fmla="*/ 1296785 h 1296785"/>
                <a:gd name="connsiteX3" fmla="*/ 0 w 1230284"/>
                <a:gd name="connsiteY3" fmla="*/ 1296785 h 1296785"/>
                <a:gd name="connsiteX4" fmla="*/ 0 w 1230284"/>
                <a:gd name="connsiteY4" fmla="*/ 0 h 1296785"/>
                <a:gd name="connsiteX0" fmla="*/ 0 w 1230284"/>
                <a:gd name="connsiteY0" fmla="*/ 0 h 1296785"/>
                <a:gd name="connsiteX1" fmla="*/ 1230284 w 1230284"/>
                <a:gd name="connsiteY1" fmla="*/ 0 h 1296785"/>
                <a:gd name="connsiteX2" fmla="*/ 648393 w 1230284"/>
                <a:gd name="connsiteY2" fmla="*/ 648392 h 1296785"/>
                <a:gd name="connsiteX3" fmla="*/ 0 w 1230284"/>
                <a:gd name="connsiteY3" fmla="*/ 1296785 h 1296785"/>
                <a:gd name="connsiteX4" fmla="*/ 0 w 1230284"/>
                <a:gd name="connsiteY4" fmla="*/ 0 h 1296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284" h="1296785">
                  <a:moveTo>
                    <a:pt x="0" y="0"/>
                  </a:moveTo>
                  <a:lnTo>
                    <a:pt x="1230284" y="0"/>
                  </a:lnTo>
                  <a:lnTo>
                    <a:pt x="648393" y="648392"/>
                  </a:lnTo>
                  <a:lnTo>
                    <a:pt x="0" y="1296785"/>
                  </a:lnTo>
                  <a:lnTo>
                    <a:pt x="0" y="0"/>
                  </a:lnTo>
                  <a:close/>
                </a:path>
              </a:pathLst>
            </a:custGeom>
            <a:solidFill>
              <a:srgbClr val="6D8A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Slide Number Placeholder 1">
            <a:extLst>
              <a:ext uri="{FF2B5EF4-FFF2-40B4-BE49-F238E27FC236}">
                <a16:creationId xmlns:a16="http://schemas.microsoft.com/office/drawing/2014/main" id="{34F235B6-48F4-314A-AE4C-55ABE2C0C441}"/>
              </a:ext>
            </a:extLst>
          </p:cNvPr>
          <p:cNvSpPr>
            <a:spLocks noGrp="1"/>
          </p:cNvSpPr>
          <p:nvPr>
            <p:ph type="sldNum" sz="quarter" idx="12"/>
          </p:nvPr>
        </p:nvSpPr>
        <p:spPr/>
        <p:txBody>
          <a:bodyPr/>
          <a:lstStyle/>
          <a:p>
            <a:fld id="{E0E11A1D-E09C-48F7-8F4C-D8113979A85E}" type="slidenum">
              <a:rPr lang="en-US" smtClean="0"/>
              <a:t>236</a:t>
            </a:fld>
            <a:endParaRPr lang="en-US"/>
          </a:p>
        </p:txBody>
      </p:sp>
      <p:sp>
        <p:nvSpPr>
          <p:cNvPr id="4" name="Title 3">
            <a:extLst>
              <a:ext uri="{FF2B5EF4-FFF2-40B4-BE49-F238E27FC236}">
                <a16:creationId xmlns:a16="http://schemas.microsoft.com/office/drawing/2014/main" id="{C2290288-26B7-B847-B7BC-4B940A7B5433}"/>
              </a:ext>
            </a:extLst>
          </p:cNvPr>
          <p:cNvSpPr txBox="1">
            <a:spLocks/>
          </p:cNvSpPr>
          <p:nvPr/>
        </p:nvSpPr>
        <p:spPr>
          <a:xfrm>
            <a:off x="508371" y="418969"/>
            <a:ext cx="4234543" cy="979315"/>
          </a:xfrm>
          <a:prstGeom prst="rect">
            <a:avLst/>
          </a:prstGeom>
        </p:spPr>
        <p:txBody>
          <a:bodyPr/>
          <a:lstStyle>
            <a:lvl1pPr algn="l" defTabSz="914400" rtl="0" eaLnBrk="1" latinLnBrk="0" hangingPunct="1">
              <a:lnSpc>
                <a:spcPct val="90000"/>
              </a:lnSpc>
              <a:spcBef>
                <a:spcPct val="0"/>
              </a:spcBef>
              <a:buNone/>
              <a:defRPr sz="6000" b="0" i="0" u="none" kern="1200">
                <a:solidFill>
                  <a:schemeClr val="tx1"/>
                </a:solidFill>
                <a:latin typeface="Roboto Slab Medium" pitchFamily="2" charset="0"/>
                <a:ea typeface="Roboto Slab Medium" pitchFamily="2" charset="0"/>
                <a:cs typeface="+mj-cs"/>
              </a:defRPr>
            </a:lvl1pPr>
          </a:lstStyle>
          <a:p>
            <a:r>
              <a:rPr lang="en-US" sz="4800" dirty="0">
                <a:solidFill>
                  <a:schemeClr val="bg1"/>
                </a:solidFill>
              </a:rPr>
              <a:t>14. Revenue</a:t>
            </a:r>
          </a:p>
          <a:p>
            <a:r>
              <a:rPr lang="en-US" sz="4800" dirty="0">
                <a:solidFill>
                  <a:schemeClr val="bg1"/>
                </a:solidFill>
                <a:latin typeface="Roboto Slab Thin" pitchFamily="2" charset="0"/>
                <a:ea typeface="Roboto Slab Thin" pitchFamily="2" charset="0"/>
              </a:rPr>
              <a:t>2023 FORM</a:t>
            </a:r>
          </a:p>
        </p:txBody>
      </p:sp>
      <p:sp>
        <p:nvSpPr>
          <p:cNvPr id="28" name="TextBox 3">
            <a:extLst>
              <a:ext uri="{FF2B5EF4-FFF2-40B4-BE49-F238E27FC236}">
                <a16:creationId xmlns:a16="http://schemas.microsoft.com/office/drawing/2014/main" id="{BBAC51E1-EC9A-4E4C-8F19-08696C2C0989}"/>
              </a:ext>
            </a:extLst>
          </p:cNvPr>
          <p:cNvSpPr txBox="1">
            <a:spLocks noChangeArrowheads="1"/>
          </p:cNvSpPr>
          <p:nvPr/>
        </p:nvSpPr>
        <p:spPr bwMode="auto">
          <a:xfrm>
            <a:off x="11061148" y="159135"/>
            <a:ext cx="11112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Font typeface="Arial" panose="020B0604020202020204" pitchFamily="34" charset="0"/>
              <a:buChar char="•"/>
              <a:defRPr sz="40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1pPr>
            <a:lvl2pPr marL="742950" indent="-285750">
              <a:spcBef>
                <a:spcPts val="500"/>
              </a:spcBef>
              <a:buFont typeface="Arial" panose="020B0604020202020204" pitchFamily="34" charset="0"/>
              <a:buChar char="•"/>
              <a:defRPr sz="36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2pPr>
            <a:lvl3pPr marL="1143000" indent="-228600">
              <a:spcBef>
                <a:spcPts val="500"/>
              </a:spcBef>
              <a:buFont typeface="Arial" panose="020B0604020202020204" pitchFamily="34" charset="0"/>
              <a:buChar char="•"/>
              <a:defRPr sz="32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3pPr>
            <a:lvl4pPr marL="16002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4pPr>
            <a:lvl5pPr marL="20574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5pPr>
            <a:lvl6pPr marL="25146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6pPr>
            <a:lvl7pPr marL="29718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7pPr>
            <a:lvl8pPr marL="34290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8pPr>
            <a:lvl9pPr marL="38862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9pPr>
          </a:lstStyle>
          <a:p>
            <a:pPr algn="r" eaLnBrk="1" hangingPunct="1">
              <a:spcBef>
                <a:spcPct val="0"/>
              </a:spcBef>
              <a:buFontTx/>
              <a:buNone/>
            </a:pPr>
            <a:r>
              <a:rPr lang="en-US" altLang="en-US" sz="2400" dirty="0">
                <a:solidFill>
                  <a:schemeClr val="bg1"/>
                </a:solidFill>
              </a:rPr>
              <a:t>KP</a:t>
            </a:r>
          </a:p>
        </p:txBody>
      </p:sp>
      <p:pic>
        <p:nvPicPr>
          <p:cNvPr id="7" name="Picture 6">
            <a:extLst>
              <a:ext uri="{FF2B5EF4-FFF2-40B4-BE49-F238E27FC236}">
                <a16:creationId xmlns:a16="http://schemas.microsoft.com/office/drawing/2014/main" id="{E620F139-196C-4C43-0C23-C8A54AC7A9FE}"/>
              </a:ext>
            </a:extLst>
          </p:cNvPr>
          <p:cNvPicPr>
            <a:picLocks noChangeAspect="1"/>
          </p:cNvPicPr>
          <p:nvPr/>
        </p:nvPicPr>
        <p:blipFill rotWithShape="1">
          <a:blip r:embed="rId3"/>
          <a:srcRect l="22163" t="51446" r="25633" b="12414"/>
          <a:stretch/>
        </p:blipFill>
        <p:spPr>
          <a:xfrm>
            <a:off x="892497" y="2479213"/>
            <a:ext cx="10168651" cy="3959818"/>
          </a:xfrm>
          <a:prstGeom prst="rect">
            <a:avLst/>
          </a:prstGeom>
        </p:spPr>
      </p:pic>
    </p:spTree>
    <p:extLst>
      <p:ext uri="{BB962C8B-B14F-4D97-AF65-F5344CB8AC3E}">
        <p14:creationId xmlns:p14="http://schemas.microsoft.com/office/powerpoint/2010/main" val="3303326155"/>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0B228A3-AAE9-4A34-A2ED-6187BC3F3248}"/>
              </a:ext>
            </a:extLst>
          </p:cNvPr>
          <p:cNvSpPr>
            <a:spLocks noGrp="1"/>
          </p:cNvSpPr>
          <p:nvPr>
            <p:ph type="ctrTitle"/>
          </p:nvPr>
        </p:nvSpPr>
        <p:spPr>
          <a:xfrm>
            <a:off x="1979112" y="1494868"/>
            <a:ext cx="8192001" cy="1934131"/>
          </a:xfrm>
        </p:spPr>
        <p:txBody>
          <a:bodyPr/>
          <a:lstStyle/>
          <a:p>
            <a:pPr marL="0" indent="0" algn="ctr">
              <a:buNone/>
            </a:pPr>
            <a:r>
              <a:rPr lang="en-US" dirty="0"/>
              <a:t>FINANCES Section</a:t>
            </a:r>
            <a:br>
              <a:rPr lang="en-US" dirty="0"/>
            </a:br>
            <a:r>
              <a:rPr lang="en-US" cap="all" dirty="0"/>
              <a:t>EXPENSEs</a:t>
            </a:r>
          </a:p>
        </p:txBody>
      </p:sp>
      <p:sp>
        <p:nvSpPr>
          <p:cNvPr id="13" name="Rectangle 1">
            <a:extLst>
              <a:ext uri="{FF2B5EF4-FFF2-40B4-BE49-F238E27FC236}">
                <a16:creationId xmlns:a16="http://schemas.microsoft.com/office/drawing/2014/main" id="{5AF7DA17-04F5-F743-89F0-F751F5E03CD7}"/>
              </a:ext>
            </a:extLst>
          </p:cNvPr>
          <p:cNvSpPr/>
          <p:nvPr/>
        </p:nvSpPr>
        <p:spPr>
          <a:xfrm rot="5400000">
            <a:off x="11011541" y="-96722"/>
            <a:ext cx="1118725" cy="1296785"/>
          </a:xfrm>
          <a:custGeom>
            <a:avLst/>
            <a:gdLst>
              <a:gd name="connsiteX0" fmla="*/ 0 w 1230284"/>
              <a:gd name="connsiteY0" fmla="*/ 0 h 1296785"/>
              <a:gd name="connsiteX1" fmla="*/ 1230284 w 1230284"/>
              <a:gd name="connsiteY1" fmla="*/ 0 h 1296785"/>
              <a:gd name="connsiteX2" fmla="*/ 1230284 w 1230284"/>
              <a:gd name="connsiteY2" fmla="*/ 1296785 h 1296785"/>
              <a:gd name="connsiteX3" fmla="*/ 0 w 1230284"/>
              <a:gd name="connsiteY3" fmla="*/ 1296785 h 1296785"/>
              <a:gd name="connsiteX4" fmla="*/ 0 w 1230284"/>
              <a:gd name="connsiteY4" fmla="*/ 0 h 1296785"/>
              <a:gd name="connsiteX0" fmla="*/ 0 w 1230284"/>
              <a:gd name="connsiteY0" fmla="*/ 0 h 1296785"/>
              <a:gd name="connsiteX1" fmla="*/ 1230284 w 1230284"/>
              <a:gd name="connsiteY1" fmla="*/ 0 h 1296785"/>
              <a:gd name="connsiteX2" fmla="*/ 648393 w 1230284"/>
              <a:gd name="connsiteY2" fmla="*/ 648392 h 1296785"/>
              <a:gd name="connsiteX3" fmla="*/ 0 w 1230284"/>
              <a:gd name="connsiteY3" fmla="*/ 1296785 h 1296785"/>
              <a:gd name="connsiteX4" fmla="*/ 0 w 1230284"/>
              <a:gd name="connsiteY4" fmla="*/ 0 h 1296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284" h="1296785">
                <a:moveTo>
                  <a:pt x="0" y="0"/>
                </a:moveTo>
                <a:lnTo>
                  <a:pt x="1230284" y="0"/>
                </a:lnTo>
                <a:lnTo>
                  <a:pt x="648393" y="648392"/>
                </a:lnTo>
                <a:lnTo>
                  <a:pt x="0" y="1296785"/>
                </a:lnTo>
                <a:lnTo>
                  <a:pt x="0" y="0"/>
                </a:lnTo>
                <a:close/>
              </a:path>
            </a:pathLst>
          </a:custGeom>
          <a:solidFill>
            <a:srgbClr val="D21F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3">
            <a:extLst>
              <a:ext uri="{FF2B5EF4-FFF2-40B4-BE49-F238E27FC236}">
                <a16:creationId xmlns:a16="http://schemas.microsoft.com/office/drawing/2014/main" id="{71F672E3-4B07-DF40-8790-0C162CCBFD1E}"/>
              </a:ext>
            </a:extLst>
          </p:cNvPr>
          <p:cNvSpPr txBox="1">
            <a:spLocks noChangeArrowheads="1"/>
          </p:cNvSpPr>
          <p:nvPr/>
        </p:nvSpPr>
        <p:spPr bwMode="auto">
          <a:xfrm>
            <a:off x="11061148" y="159135"/>
            <a:ext cx="11112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Font typeface="Arial" panose="020B0604020202020204" pitchFamily="34" charset="0"/>
              <a:buChar char="•"/>
              <a:defRPr sz="40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1pPr>
            <a:lvl2pPr marL="742950" indent="-285750">
              <a:spcBef>
                <a:spcPts val="500"/>
              </a:spcBef>
              <a:buFont typeface="Arial" panose="020B0604020202020204" pitchFamily="34" charset="0"/>
              <a:buChar char="•"/>
              <a:defRPr sz="36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2pPr>
            <a:lvl3pPr marL="1143000" indent="-228600">
              <a:spcBef>
                <a:spcPts val="500"/>
              </a:spcBef>
              <a:buFont typeface="Arial" panose="020B0604020202020204" pitchFamily="34" charset="0"/>
              <a:buChar char="•"/>
              <a:defRPr sz="32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3pPr>
            <a:lvl4pPr marL="16002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4pPr>
            <a:lvl5pPr marL="20574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5pPr>
            <a:lvl6pPr marL="25146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6pPr>
            <a:lvl7pPr marL="29718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7pPr>
            <a:lvl8pPr marL="34290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8pPr>
            <a:lvl9pPr marL="38862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9pPr>
          </a:lstStyle>
          <a:p>
            <a:pPr algn="r" eaLnBrk="1" hangingPunct="1">
              <a:spcBef>
                <a:spcPct val="0"/>
              </a:spcBef>
              <a:buFontTx/>
              <a:buNone/>
            </a:pPr>
            <a:r>
              <a:rPr lang="en-US" altLang="en-US" sz="2400" dirty="0">
                <a:solidFill>
                  <a:schemeClr val="bg1"/>
                </a:solidFill>
              </a:rPr>
              <a:t>	</a:t>
            </a:r>
          </a:p>
        </p:txBody>
      </p:sp>
    </p:spTree>
    <p:extLst>
      <p:ext uri="{BB962C8B-B14F-4D97-AF65-F5344CB8AC3E}">
        <p14:creationId xmlns:p14="http://schemas.microsoft.com/office/powerpoint/2010/main" val="2283406589"/>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9EB"/>
        </a:solidFill>
        <a:effectLst/>
      </p:bgPr>
    </p:bg>
    <p:spTree>
      <p:nvGrpSpPr>
        <p:cNvPr id="1" name=""/>
        <p:cNvGrpSpPr/>
        <p:nvPr/>
      </p:nvGrpSpPr>
      <p:grpSpPr>
        <a:xfrm>
          <a:off x="0" y="0"/>
          <a:ext cx="0" cy="0"/>
          <a:chOff x="0" y="0"/>
          <a:chExt cx="0" cy="0"/>
        </a:xfrm>
      </p:grpSpPr>
      <p:grpSp>
        <p:nvGrpSpPr>
          <p:cNvPr id="26" name="header background">
            <a:extLst>
              <a:ext uri="{FF2B5EF4-FFF2-40B4-BE49-F238E27FC236}">
                <a16:creationId xmlns:a16="http://schemas.microsoft.com/office/drawing/2014/main" id="{5E1F4863-BC4E-0B4C-B39B-3386B442A7E7}"/>
              </a:ext>
            </a:extLst>
          </p:cNvPr>
          <p:cNvGrpSpPr/>
          <p:nvPr/>
        </p:nvGrpSpPr>
        <p:grpSpPr>
          <a:xfrm>
            <a:off x="7083428" y="-7695"/>
            <a:ext cx="5135868" cy="1371350"/>
            <a:chOff x="7083428" y="-7695"/>
            <a:chExt cx="5135868" cy="1371350"/>
          </a:xfrm>
        </p:grpSpPr>
        <p:sp>
          <p:nvSpPr>
            <p:cNvPr id="29" name="Rectangle 28">
              <a:extLst>
                <a:ext uri="{FF2B5EF4-FFF2-40B4-BE49-F238E27FC236}">
                  <a16:creationId xmlns:a16="http://schemas.microsoft.com/office/drawing/2014/main" id="{F92A4025-D1FB-DA4E-B42F-7351F9574BB0}"/>
                </a:ext>
              </a:extLst>
            </p:cNvPr>
            <p:cNvSpPr/>
            <p:nvPr/>
          </p:nvSpPr>
          <p:spPr>
            <a:xfrm>
              <a:off x="7083428" y="-7570"/>
              <a:ext cx="5135868" cy="1371225"/>
            </a:xfrm>
            <a:prstGeom prst="rect">
              <a:avLst/>
            </a:prstGeom>
            <a:solidFill>
              <a:srgbClr val="1E3C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1">
              <a:extLst>
                <a:ext uri="{FF2B5EF4-FFF2-40B4-BE49-F238E27FC236}">
                  <a16:creationId xmlns:a16="http://schemas.microsoft.com/office/drawing/2014/main" id="{3F3C0C1C-8D05-934D-B1C3-90D930825458}"/>
                </a:ext>
              </a:extLst>
            </p:cNvPr>
            <p:cNvSpPr/>
            <p:nvPr/>
          </p:nvSpPr>
          <p:spPr>
            <a:xfrm rot="5400000">
              <a:off x="11011541" y="-96725"/>
              <a:ext cx="1118725" cy="1296785"/>
            </a:xfrm>
            <a:custGeom>
              <a:avLst/>
              <a:gdLst>
                <a:gd name="connsiteX0" fmla="*/ 0 w 1230284"/>
                <a:gd name="connsiteY0" fmla="*/ 0 h 1296785"/>
                <a:gd name="connsiteX1" fmla="*/ 1230284 w 1230284"/>
                <a:gd name="connsiteY1" fmla="*/ 0 h 1296785"/>
                <a:gd name="connsiteX2" fmla="*/ 1230284 w 1230284"/>
                <a:gd name="connsiteY2" fmla="*/ 1296785 h 1296785"/>
                <a:gd name="connsiteX3" fmla="*/ 0 w 1230284"/>
                <a:gd name="connsiteY3" fmla="*/ 1296785 h 1296785"/>
                <a:gd name="connsiteX4" fmla="*/ 0 w 1230284"/>
                <a:gd name="connsiteY4" fmla="*/ 0 h 1296785"/>
                <a:gd name="connsiteX0" fmla="*/ 0 w 1230284"/>
                <a:gd name="connsiteY0" fmla="*/ 0 h 1296785"/>
                <a:gd name="connsiteX1" fmla="*/ 1230284 w 1230284"/>
                <a:gd name="connsiteY1" fmla="*/ 0 h 1296785"/>
                <a:gd name="connsiteX2" fmla="*/ 648393 w 1230284"/>
                <a:gd name="connsiteY2" fmla="*/ 648392 h 1296785"/>
                <a:gd name="connsiteX3" fmla="*/ 0 w 1230284"/>
                <a:gd name="connsiteY3" fmla="*/ 1296785 h 1296785"/>
                <a:gd name="connsiteX4" fmla="*/ 0 w 1230284"/>
                <a:gd name="connsiteY4" fmla="*/ 0 h 1296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284" h="1296785">
                  <a:moveTo>
                    <a:pt x="0" y="0"/>
                  </a:moveTo>
                  <a:lnTo>
                    <a:pt x="1230284" y="0"/>
                  </a:lnTo>
                  <a:lnTo>
                    <a:pt x="648393" y="648392"/>
                  </a:lnTo>
                  <a:lnTo>
                    <a:pt x="0" y="1296785"/>
                  </a:lnTo>
                  <a:lnTo>
                    <a:pt x="0" y="0"/>
                  </a:lnTo>
                  <a:close/>
                </a:path>
              </a:pathLst>
            </a:custGeom>
            <a:solidFill>
              <a:srgbClr val="6D8A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Slide Number Placeholder 1">
            <a:extLst>
              <a:ext uri="{FF2B5EF4-FFF2-40B4-BE49-F238E27FC236}">
                <a16:creationId xmlns:a16="http://schemas.microsoft.com/office/drawing/2014/main" id="{34F235B6-48F4-314A-AE4C-55ABE2C0C441}"/>
              </a:ext>
            </a:extLst>
          </p:cNvPr>
          <p:cNvSpPr>
            <a:spLocks noGrp="1"/>
          </p:cNvSpPr>
          <p:nvPr>
            <p:ph type="sldNum" sz="quarter" idx="12"/>
          </p:nvPr>
        </p:nvSpPr>
        <p:spPr/>
        <p:txBody>
          <a:bodyPr/>
          <a:lstStyle/>
          <a:p>
            <a:fld id="{E0E11A1D-E09C-48F7-8F4C-D8113979A85E}" type="slidenum">
              <a:rPr lang="en-US" smtClean="0"/>
              <a:t>238</a:t>
            </a:fld>
            <a:endParaRPr lang="en-US"/>
          </a:p>
        </p:txBody>
      </p:sp>
      <p:sp>
        <p:nvSpPr>
          <p:cNvPr id="3" name="Content Placeholder 2">
            <a:extLst>
              <a:ext uri="{FF2B5EF4-FFF2-40B4-BE49-F238E27FC236}">
                <a16:creationId xmlns:a16="http://schemas.microsoft.com/office/drawing/2014/main" id="{1694E240-DFAC-5540-BBC3-9B2D8F639564}"/>
              </a:ext>
            </a:extLst>
          </p:cNvPr>
          <p:cNvSpPr>
            <a:spLocks noGrp="1"/>
          </p:cNvSpPr>
          <p:nvPr>
            <p:ph idx="1"/>
          </p:nvPr>
        </p:nvSpPr>
        <p:spPr>
          <a:xfrm>
            <a:off x="7952874" y="1965012"/>
            <a:ext cx="4178960" cy="4624202"/>
          </a:xfrm>
        </p:spPr>
        <p:txBody>
          <a:bodyPr>
            <a:normAutofit/>
          </a:bodyPr>
          <a:lstStyle/>
          <a:p>
            <a:pPr>
              <a:spcBef>
                <a:spcPts val="400"/>
              </a:spcBef>
            </a:pPr>
            <a:r>
              <a:rPr lang="en-US" sz="2800" dirty="0"/>
              <a:t>Constituent Roll Ministers</a:t>
            </a:r>
          </a:p>
          <a:p>
            <a:pPr marL="0" indent="0">
              <a:spcBef>
                <a:spcPts val="400"/>
              </a:spcBef>
              <a:buNone/>
            </a:pPr>
            <a:endParaRPr lang="en-US" sz="2800" dirty="0"/>
          </a:p>
          <a:p>
            <a:pPr>
              <a:spcBef>
                <a:spcPts val="400"/>
              </a:spcBef>
            </a:pPr>
            <a:r>
              <a:rPr lang="en-US" sz="2800" dirty="0"/>
              <a:t>Multipoint? Only </a:t>
            </a:r>
            <a:r>
              <a:rPr lang="en-US" sz="2800" i="1" dirty="0"/>
              <a:t>your</a:t>
            </a:r>
            <a:r>
              <a:rPr lang="en-US" sz="2800" dirty="0"/>
              <a:t> church $</a:t>
            </a:r>
          </a:p>
          <a:p>
            <a:pPr marL="0" indent="0">
              <a:spcBef>
                <a:spcPts val="400"/>
              </a:spcBef>
              <a:buNone/>
            </a:pPr>
            <a:endParaRPr lang="en-US" sz="2800" dirty="0"/>
          </a:p>
          <a:p>
            <a:pPr>
              <a:spcBef>
                <a:spcPts val="400"/>
              </a:spcBef>
            </a:pPr>
            <a:r>
              <a:rPr lang="en-US" sz="2800" dirty="0"/>
              <a:t>Pro-rated if partial year</a:t>
            </a:r>
            <a:endParaRPr lang="en-US" sz="2400" dirty="0"/>
          </a:p>
          <a:p>
            <a:pPr marL="0" indent="0">
              <a:spcBef>
                <a:spcPts val="400"/>
              </a:spcBef>
              <a:buNone/>
            </a:pPr>
            <a:endParaRPr lang="en-US" sz="2400" dirty="0"/>
          </a:p>
        </p:txBody>
      </p:sp>
      <p:sp>
        <p:nvSpPr>
          <p:cNvPr id="4" name="Title 3">
            <a:extLst>
              <a:ext uri="{FF2B5EF4-FFF2-40B4-BE49-F238E27FC236}">
                <a16:creationId xmlns:a16="http://schemas.microsoft.com/office/drawing/2014/main" id="{C2290288-26B7-B847-B7BC-4B940A7B5433}"/>
              </a:ext>
            </a:extLst>
          </p:cNvPr>
          <p:cNvSpPr txBox="1">
            <a:spLocks/>
          </p:cNvSpPr>
          <p:nvPr/>
        </p:nvSpPr>
        <p:spPr>
          <a:xfrm>
            <a:off x="8077273" y="373656"/>
            <a:ext cx="2798340" cy="994273"/>
          </a:xfrm>
          <a:prstGeom prst="rect">
            <a:avLst/>
          </a:prstGeom>
        </p:spPr>
        <p:txBody>
          <a:bodyPr/>
          <a:lstStyle>
            <a:lvl1pPr algn="l" defTabSz="914400" rtl="0" eaLnBrk="1" latinLnBrk="0" hangingPunct="1">
              <a:lnSpc>
                <a:spcPct val="90000"/>
              </a:lnSpc>
              <a:spcBef>
                <a:spcPct val="0"/>
              </a:spcBef>
              <a:buNone/>
              <a:defRPr sz="6000" b="0" i="0" u="none" kern="1200">
                <a:solidFill>
                  <a:schemeClr val="tx1"/>
                </a:solidFill>
                <a:latin typeface="Roboto Slab Medium" pitchFamily="2" charset="0"/>
                <a:ea typeface="Roboto Slab Medium" pitchFamily="2" charset="0"/>
                <a:cs typeface="+mj-cs"/>
              </a:defRPr>
            </a:lvl1pPr>
          </a:lstStyle>
          <a:p>
            <a:r>
              <a:rPr lang="en-US" sz="4800" dirty="0">
                <a:solidFill>
                  <a:schemeClr val="bg1"/>
                </a:solidFill>
              </a:rPr>
              <a:t>Stipend</a:t>
            </a:r>
          </a:p>
        </p:txBody>
      </p:sp>
      <p:pic>
        <p:nvPicPr>
          <p:cNvPr id="7" name="Picture 6">
            <a:extLst>
              <a:ext uri="{FF2B5EF4-FFF2-40B4-BE49-F238E27FC236}">
                <a16:creationId xmlns:a16="http://schemas.microsoft.com/office/drawing/2014/main" id="{100334D4-0346-6A2D-3EC9-6ACE6472B09C}"/>
              </a:ext>
            </a:extLst>
          </p:cNvPr>
          <p:cNvPicPr>
            <a:picLocks noChangeAspect="1"/>
          </p:cNvPicPr>
          <p:nvPr/>
        </p:nvPicPr>
        <p:blipFill rotWithShape="1">
          <a:blip r:embed="rId3"/>
          <a:srcRect l="22994" t="11930" r="24210" b="8658"/>
          <a:stretch/>
        </p:blipFill>
        <p:spPr>
          <a:xfrm>
            <a:off x="60166" y="145487"/>
            <a:ext cx="7748884" cy="6556102"/>
          </a:xfrm>
          <a:prstGeom prst="rect">
            <a:avLst/>
          </a:prstGeom>
        </p:spPr>
      </p:pic>
    </p:spTree>
    <p:extLst>
      <p:ext uri="{BB962C8B-B14F-4D97-AF65-F5344CB8AC3E}">
        <p14:creationId xmlns:p14="http://schemas.microsoft.com/office/powerpoint/2010/main" val="3951480415"/>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9EB"/>
        </a:solidFill>
        <a:effectLst/>
      </p:bgPr>
    </p:bg>
    <p:spTree>
      <p:nvGrpSpPr>
        <p:cNvPr id="1" name=""/>
        <p:cNvGrpSpPr/>
        <p:nvPr/>
      </p:nvGrpSpPr>
      <p:grpSpPr>
        <a:xfrm>
          <a:off x="0" y="0"/>
          <a:ext cx="0" cy="0"/>
          <a:chOff x="0" y="0"/>
          <a:chExt cx="0" cy="0"/>
        </a:xfrm>
      </p:grpSpPr>
      <p:grpSp>
        <p:nvGrpSpPr>
          <p:cNvPr id="26" name="header background">
            <a:extLst>
              <a:ext uri="{FF2B5EF4-FFF2-40B4-BE49-F238E27FC236}">
                <a16:creationId xmlns:a16="http://schemas.microsoft.com/office/drawing/2014/main" id="{5E1F4863-BC4E-0B4C-B39B-3386B442A7E7}"/>
              </a:ext>
            </a:extLst>
          </p:cNvPr>
          <p:cNvGrpSpPr/>
          <p:nvPr/>
        </p:nvGrpSpPr>
        <p:grpSpPr>
          <a:xfrm>
            <a:off x="7083428" y="-7695"/>
            <a:ext cx="5135868" cy="1371350"/>
            <a:chOff x="7083428" y="-7695"/>
            <a:chExt cx="5135868" cy="1371350"/>
          </a:xfrm>
        </p:grpSpPr>
        <p:sp>
          <p:nvSpPr>
            <p:cNvPr id="29" name="Rectangle 28">
              <a:extLst>
                <a:ext uri="{FF2B5EF4-FFF2-40B4-BE49-F238E27FC236}">
                  <a16:creationId xmlns:a16="http://schemas.microsoft.com/office/drawing/2014/main" id="{F92A4025-D1FB-DA4E-B42F-7351F9574BB0}"/>
                </a:ext>
              </a:extLst>
            </p:cNvPr>
            <p:cNvSpPr/>
            <p:nvPr/>
          </p:nvSpPr>
          <p:spPr>
            <a:xfrm>
              <a:off x="7083428" y="-7570"/>
              <a:ext cx="5135868" cy="1371225"/>
            </a:xfrm>
            <a:prstGeom prst="rect">
              <a:avLst/>
            </a:prstGeom>
            <a:solidFill>
              <a:srgbClr val="1E3C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1">
              <a:extLst>
                <a:ext uri="{FF2B5EF4-FFF2-40B4-BE49-F238E27FC236}">
                  <a16:creationId xmlns:a16="http://schemas.microsoft.com/office/drawing/2014/main" id="{3F3C0C1C-8D05-934D-B1C3-90D930825458}"/>
                </a:ext>
              </a:extLst>
            </p:cNvPr>
            <p:cNvSpPr/>
            <p:nvPr/>
          </p:nvSpPr>
          <p:spPr>
            <a:xfrm rot="5400000">
              <a:off x="11011541" y="-96725"/>
              <a:ext cx="1118725" cy="1296785"/>
            </a:xfrm>
            <a:custGeom>
              <a:avLst/>
              <a:gdLst>
                <a:gd name="connsiteX0" fmla="*/ 0 w 1230284"/>
                <a:gd name="connsiteY0" fmla="*/ 0 h 1296785"/>
                <a:gd name="connsiteX1" fmla="*/ 1230284 w 1230284"/>
                <a:gd name="connsiteY1" fmla="*/ 0 h 1296785"/>
                <a:gd name="connsiteX2" fmla="*/ 1230284 w 1230284"/>
                <a:gd name="connsiteY2" fmla="*/ 1296785 h 1296785"/>
                <a:gd name="connsiteX3" fmla="*/ 0 w 1230284"/>
                <a:gd name="connsiteY3" fmla="*/ 1296785 h 1296785"/>
                <a:gd name="connsiteX4" fmla="*/ 0 w 1230284"/>
                <a:gd name="connsiteY4" fmla="*/ 0 h 1296785"/>
                <a:gd name="connsiteX0" fmla="*/ 0 w 1230284"/>
                <a:gd name="connsiteY0" fmla="*/ 0 h 1296785"/>
                <a:gd name="connsiteX1" fmla="*/ 1230284 w 1230284"/>
                <a:gd name="connsiteY1" fmla="*/ 0 h 1296785"/>
                <a:gd name="connsiteX2" fmla="*/ 648393 w 1230284"/>
                <a:gd name="connsiteY2" fmla="*/ 648392 h 1296785"/>
                <a:gd name="connsiteX3" fmla="*/ 0 w 1230284"/>
                <a:gd name="connsiteY3" fmla="*/ 1296785 h 1296785"/>
                <a:gd name="connsiteX4" fmla="*/ 0 w 1230284"/>
                <a:gd name="connsiteY4" fmla="*/ 0 h 1296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284" h="1296785">
                  <a:moveTo>
                    <a:pt x="0" y="0"/>
                  </a:moveTo>
                  <a:lnTo>
                    <a:pt x="1230284" y="0"/>
                  </a:lnTo>
                  <a:lnTo>
                    <a:pt x="648393" y="648392"/>
                  </a:lnTo>
                  <a:lnTo>
                    <a:pt x="0" y="1296785"/>
                  </a:lnTo>
                  <a:lnTo>
                    <a:pt x="0" y="0"/>
                  </a:lnTo>
                  <a:close/>
                </a:path>
              </a:pathLst>
            </a:custGeom>
            <a:solidFill>
              <a:srgbClr val="6D8A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Slide Number Placeholder 1">
            <a:extLst>
              <a:ext uri="{FF2B5EF4-FFF2-40B4-BE49-F238E27FC236}">
                <a16:creationId xmlns:a16="http://schemas.microsoft.com/office/drawing/2014/main" id="{34F235B6-48F4-314A-AE4C-55ABE2C0C441}"/>
              </a:ext>
            </a:extLst>
          </p:cNvPr>
          <p:cNvSpPr>
            <a:spLocks noGrp="1"/>
          </p:cNvSpPr>
          <p:nvPr>
            <p:ph type="sldNum" sz="quarter" idx="12"/>
          </p:nvPr>
        </p:nvSpPr>
        <p:spPr/>
        <p:txBody>
          <a:bodyPr/>
          <a:lstStyle/>
          <a:p>
            <a:fld id="{E0E11A1D-E09C-48F7-8F4C-D8113979A85E}" type="slidenum">
              <a:rPr lang="en-US" smtClean="0"/>
              <a:t>239</a:t>
            </a:fld>
            <a:endParaRPr lang="en-US"/>
          </a:p>
        </p:txBody>
      </p:sp>
      <p:sp>
        <p:nvSpPr>
          <p:cNvPr id="3" name="Content Placeholder 2">
            <a:extLst>
              <a:ext uri="{FF2B5EF4-FFF2-40B4-BE49-F238E27FC236}">
                <a16:creationId xmlns:a16="http://schemas.microsoft.com/office/drawing/2014/main" id="{1694E240-DFAC-5540-BBC3-9B2D8F639564}"/>
              </a:ext>
            </a:extLst>
          </p:cNvPr>
          <p:cNvSpPr>
            <a:spLocks noGrp="1"/>
          </p:cNvSpPr>
          <p:nvPr>
            <p:ph idx="1"/>
          </p:nvPr>
        </p:nvSpPr>
        <p:spPr>
          <a:xfrm>
            <a:off x="7341256" y="1516712"/>
            <a:ext cx="4790578" cy="5072502"/>
          </a:xfrm>
        </p:spPr>
        <p:txBody>
          <a:bodyPr>
            <a:normAutofit/>
          </a:bodyPr>
          <a:lstStyle/>
          <a:p>
            <a:pPr lvl="1">
              <a:spcBef>
                <a:spcPts val="400"/>
              </a:spcBef>
            </a:pPr>
            <a:endParaRPr lang="en-US" sz="2400" dirty="0"/>
          </a:p>
          <a:p>
            <a:pPr lvl="1">
              <a:spcBef>
                <a:spcPts val="400"/>
              </a:spcBef>
            </a:pPr>
            <a:endParaRPr lang="en-US" sz="2400" dirty="0"/>
          </a:p>
          <a:p>
            <a:pPr marL="0" indent="0">
              <a:spcBef>
                <a:spcPts val="400"/>
              </a:spcBef>
              <a:buNone/>
            </a:pPr>
            <a:endParaRPr lang="en-US" sz="2400" dirty="0"/>
          </a:p>
        </p:txBody>
      </p:sp>
      <p:sp>
        <p:nvSpPr>
          <p:cNvPr id="4" name="Title 3">
            <a:extLst>
              <a:ext uri="{FF2B5EF4-FFF2-40B4-BE49-F238E27FC236}">
                <a16:creationId xmlns:a16="http://schemas.microsoft.com/office/drawing/2014/main" id="{C2290288-26B7-B847-B7BC-4B940A7B5433}"/>
              </a:ext>
            </a:extLst>
          </p:cNvPr>
          <p:cNvSpPr txBox="1">
            <a:spLocks/>
          </p:cNvSpPr>
          <p:nvPr/>
        </p:nvSpPr>
        <p:spPr>
          <a:xfrm>
            <a:off x="7341255" y="268787"/>
            <a:ext cx="4066170" cy="1319274"/>
          </a:xfrm>
          <a:prstGeom prst="rect">
            <a:avLst/>
          </a:prstGeom>
        </p:spPr>
        <p:txBody>
          <a:bodyPr/>
          <a:lstStyle>
            <a:lvl1pPr algn="l" defTabSz="914400" rtl="0" eaLnBrk="1" latinLnBrk="0" hangingPunct="1">
              <a:lnSpc>
                <a:spcPct val="90000"/>
              </a:lnSpc>
              <a:spcBef>
                <a:spcPct val="0"/>
              </a:spcBef>
              <a:buNone/>
              <a:defRPr sz="6000" b="0" i="0" u="none" kern="1200">
                <a:solidFill>
                  <a:schemeClr val="tx1"/>
                </a:solidFill>
                <a:latin typeface="Roboto Slab Medium" pitchFamily="2" charset="0"/>
                <a:ea typeface="Roboto Slab Medium" pitchFamily="2" charset="0"/>
                <a:cs typeface="+mj-cs"/>
              </a:defRPr>
            </a:lvl1pPr>
          </a:lstStyle>
          <a:p>
            <a:r>
              <a:rPr lang="en-US" sz="3200" dirty="0">
                <a:solidFill>
                  <a:schemeClr val="bg1"/>
                </a:solidFill>
              </a:rPr>
              <a:t>Other Minister Stipend</a:t>
            </a:r>
          </a:p>
        </p:txBody>
      </p:sp>
      <p:sp>
        <p:nvSpPr>
          <p:cNvPr id="28" name="TextBox 3">
            <a:extLst>
              <a:ext uri="{FF2B5EF4-FFF2-40B4-BE49-F238E27FC236}">
                <a16:creationId xmlns:a16="http://schemas.microsoft.com/office/drawing/2014/main" id="{F5B27C3E-05B6-404F-A804-F2C600BCD95C}"/>
              </a:ext>
            </a:extLst>
          </p:cNvPr>
          <p:cNvSpPr txBox="1">
            <a:spLocks noChangeArrowheads="1"/>
          </p:cNvSpPr>
          <p:nvPr/>
        </p:nvSpPr>
        <p:spPr bwMode="auto">
          <a:xfrm>
            <a:off x="11061148" y="145487"/>
            <a:ext cx="11112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Font typeface="Arial" panose="020B0604020202020204" pitchFamily="34" charset="0"/>
              <a:buChar char="•"/>
              <a:defRPr sz="40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1pPr>
            <a:lvl2pPr marL="742950" indent="-285750">
              <a:spcBef>
                <a:spcPts val="500"/>
              </a:spcBef>
              <a:buFont typeface="Arial" panose="020B0604020202020204" pitchFamily="34" charset="0"/>
              <a:buChar char="•"/>
              <a:defRPr sz="36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2pPr>
            <a:lvl3pPr marL="1143000" indent="-228600">
              <a:spcBef>
                <a:spcPts val="500"/>
              </a:spcBef>
              <a:buFont typeface="Arial" panose="020B0604020202020204" pitchFamily="34" charset="0"/>
              <a:buChar char="•"/>
              <a:defRPr sz="32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3pPr>
            <a:lvl4pPr marL="16002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4pPr>
            <a:lvl5pPr marL="20574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5pPr>
            <a:lvl6pPr marL="25146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6pPr>
            <a:lvl7pPr marL="29718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7pPr>
            <a:lvl8pPr marL="34290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8pPr>
            <a:lvl9pPr marL="38862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9pPr>
          </a:lstStyle>
          <a:p>
            <a:pPr algn="r">
              <a:spcBef>
                <a:spcPct val="0"/>
              </a:spcBef>
              <a:buNone/>
            </a:pPr>
            <a:r>
              <a:rPr lang="en-US" altLang="en-US" sz="2400" dirty="0">
                <a:solidFill>
                  <a:schemeClr val="bg1"/>
                </a:solidFill>
              </a:rPr>
              <a:t>	</a:t>
            </a:r>
          </a:p>
          <a:p>
            <a:pPr algn="r" eaLnBrk="1" hangingPunct="1">
              <a:spcBef>
                <a:spcPct val="0"/>
              </a:spcBef>
              <a:buFontTx/>
              <a:buNone/>
            </a:pPr>
            <a:endParaRPr lang="en-US" altLang="en-US" sz="2400" dirty="0">
              <a:solidFill>
                <a:schemeClr val="bg1"/>
              </a:solidFill>
            </a:endParaRPr>
          </a:p>
        </p:txBody>
      </p:sp>
      <p:pic>
        <p:nvPicPr>
          <p:cNvPr id="20482" name="Picture 2">
            <a:extLst>
              <a:ext uri="{FF2B5EF4-FFF2-40B4-BE49-F238E27FC236}">
                <a16:creationId xmlns:a16="http://schemas.microsoft.com/office/drawing/2014/main" id="{2D33D891-40B0-9B68-4776-21EF15AA085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596" t="6451" r="33273" b="83283"/>
          <a:stretch/>
        </p:blipFill>
        <p:spPr bwMode="auto">
          <a:xfrm>
            <a:off x="267703" y="457200"/>
            <a:ext cx="5828298" cy="9064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133D1358-5124-3BF4-15B4-1EF6D640911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0659" t="9749" r="34439" b="6698"/>
          <a:stretch/>
        </p:blipFill>
        <p:spPr bwMode="auto">
          <a:xfrm>
            <a:off x="1915039" y="1165341"/>
            <a:ext cx="3887936" cy="52354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57EA4277-52D3-73A8-F166-5B1C0EAFD848}"/>
              </a:ext>
            </a:extLst>
          </p:cNvPr>
          <p:cNvPicPr>
            <a:picLocks noChangeAspect="1"/>
          </p:cNvPicPr>
          <p:nvPr/>
        </p:nvPicPr>
        <p:blipFill rotWithShape="1">
          <a:blip r:embed="rId5"/>
          <a:srcRect l="22894" t="22115" r="37813" b="11053"/>
          <a:stretch/>
        </p:blipFill>
        <p:spPr>
          <a:xfrm>
            <a:off x="6073425" y="1545685"/>
            <a:ext cx="5334000" cy="51032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280283774"/>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1936CFB-3C2E-4D3E-BAC7-DB6B336DB6FB}"/>
              </a:ext>
            </a:extLst>
          </p:cNvPr>
          <p:cNvSpPr>
            <a:spLocks noGrp="1"/>
          </p:cNvSpPr>
          <p:nvPr>
            <p:ph type="title"/>
          </p:nvPr>
        </p:nvSpPr>
        <p:spPr>
          <a:xfrm>
            <a:off x="2422358" y="365125"/>
            <a:ext cx="8931442" cy="1325563"/>
          </a:xfrm>
        </p:spPr>
        <p:txBody>
          <a:bodyPr/>
          <a:lstStyle/>
          <a:p>
            <a:pPr marL="0" indent="0">
              <a:buNone/>
            </a:pPr>
            <a:r>
              <a:rPr lang="en-US" dirty="0">
                <a:latin typeface="Roboto Medium" panose="02000000000000000000" pitchFamily="2" charset="0"/>
                <a:ea typeface="Roboto Medium" panose="02000000000000000000" pitchFamily="2" charset="0"/>
              </a:rPr>
              <a:t>Presenters</a:t>
            </a:r>
          </a:p>
        </p:txBody>
      </p:sp>
      <p:sp>
        <p:nvSpPr>
          <p:cNvPr id="4" name="Content Placeholder 3">
            <a:extLst>
              <a:ext uri="{FF2B5EF4-FFF2-40B4-BE49-F238E27FC236}">
                <a16:creationId xmlns:a16="http://schemas.microsoft.com/office/drawing/2014/main" id="{A9123579-3FAD-42C0-9F86-03AE5EEDC674}"/>
              </a:ext>
            </a:extLst>
          </p:cNvPr>
          <p:cNvSpPr>
            <a:spLocks noGrp="1"/>
          </p:cNvSpPr>
          <p:nvPr>
            <p:ph idx="1"/>
          </p:nvPr>
        </p:nvSpPr>
        <p:spPr>
          <a:xfrm>
            <a:off x="2422358" y="3140768"/>
            <a:ext cx="9769642" cy="4190310"/>
          </a:xfrm>
        </p:spPr>
        <p:txBody>
          <a:bodyPr>
            <a:normAutofit/>
          </a:bodyPr>
          <a:lstStyle/>
          <a:p>
            <a:pPr marL="0" indent="0">
              <a:buNone/>
            </a:pPr>
            <a:r>
              <a:rPr lang="en-US" dirty="0"/>
              <a:t>Karen Plater</a:t>
            </a:r>
            <a:r>
              <a:rPr lang="en-US" dirty="0">
                <a:latin typeface="Roboto" panose="02000000000000000000" pitchFamily="2" charset="0"/>
                <a:ea typeface="Roboto" panose="02000000000000000000" pitchFamily="2" charset="0"/>
              </a:rPr>
              <a:t>, </a:t>
            </a:r>
            <a:r>
              <a:rPr lang="en-US" sz="3000" dirty="0">
                <a:latin typeface="Roboto" panose="02000000000000000000" pitchFamily="2" charset="0"/>
                <a:ea typeface="Roboto" panose="02000000000000000000" pitchFamily="2" charset="0"/>
              </a:rPr>
              <a:t>Stewardship &amp; Planned Giving</a:t>
            </a:r>
          </a:p>
          <a:p>
            <a:pPr marL="0" indent="0">
              <a:buNone/>
            </a:pPr>
            <a:r>
              <a:rPr lang="en-US" dirty="0"/>
              <a:t>Maggie Leung</a:t>
            </a:r>
            <a:r>
              <a:rPr lang="en-US" dirty="0">
                <a:latin typeface="Roboto" panose="02000000000000000000" pitchFamily="2" charset="0"/>
                <a:ea typeface="Roboto" panose="02000000000000000000" pitchFamily="2" charset="0"/>
              </a:rPr>
              <a:t>, </a:t>
            </a:r>
            <a:r>
              <a:rPr lang="en-US" sz="3000" dirty="0">
                <a:latin typeface="Roboto" panose="02000000000000000000" pitchFamily="2" charset="0"/>
                <a:ea typeface="Roboto" panose="02000000000000000000" pitchFamily="2" charset="0"/>
              </a:rPr>
              <a:t>Stewardship &amp; Planned Giving</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4000" b="0" i="0" u="none" strike="noStrike" kern="1200" cap="none" spc="0" normalizeH="0" baseline="0" noProof="0" dirty="0">
                <a:ln>
                  <a:noFill/>
                </a:ln>
                <a:solidFill>
                  <a:prstClr val="black"/>
                </a:solidFill>
                <a:effectLst/>
                <a:uLnTx/>
                <a:uFillTx/>
                <a:latin typeface="Roboto Medium" panose="02000000000000000000" pitchFamily="2" charset="0"/>
                <a:ea typeface="Roboto Medium" panose="02000000000000000000" pitchFamily="2" charset="0"/>
                <a:cs typeface="+mn-cs"/>
              </a:rPr>
              <a:t>Terrie-Lee Hamilton, </a:t>
            </a:r>
            <a:r>
              <a:rPr kumimoji="0" lang="en-US" sz="30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rPr>
              <a:t>General Assembly Office</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4000" b="0" i="0" u="none" strike="noStrike" kern="1200" cap="none" spc="0" normalizeH="0" baseline="0" noProof="0" dirty="0">
                <a:ln>
                  <a:noFill/>
                </a:ln>
                <a:solidFill>
                  <a:prstClr val="black"/>
                </a:solidFill>
                <a:effectLst/>
                <a:uLnTx/>
                <a:uFillTx/>
                <a:latin typeface="Roboto Medium" panose="02000000000000000000" pitchFamily="2" charset="0"/>
                <a:ea typeface="Roboto Medium" panose="02000000000000000000" pitchFamily="2" charset="0"/>
                <a:cs typeface="+mn-cs"/>
              </a:rPr>
              <a:t>Shana Kay Shirley, </a:t>
            </a:r>
            <a:r>
              <a:rPr kumimoji="0" lang="en-US" sz="30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rPr>
              <a:t>Financial Services</a:t>
            </a:r>
          </a:p>
        </p:txBody>
      </p:sp>
      <p:sp>
        <p:nvSpPr>
          <p:cNvPr id="2" name="Slide Number Placeholder 1">
            <a:extLst>
              <a:ext uri="{FF2B5EF4-FFF2-40B4-BE49-F238E27FC236}">
                <a16:creationId xmlns:a16="http://schemas.microsoft.com/office/drawing/2014/main" id="{4AE68F83-05EC-884D-AD0E-08AE65BFEF50}"/>
              </a:ext>
            </a:extLst>
          </p:cNvPr>
          <p:cNvSpPr>
            <a:spLocks noGrp="1"/>
          </p:cNvSpPr>
          <p:nvPr>
            <p:ph type="sldNum" sz="quarter" idx="12"/>
          </p:nvPr>
        </p:nvSpPr>
        <p:spPr/>
        <p:txBody>
          <a:bodyPr/>
          <a:lstStyle/>
          <a:p>
            <a:fld id="{E0E11A1D-E09C-48F7-8F4C-D8113979A85E}" type="slidenum">
              <a:rPr lang="en-US" smtClean="0"/>
              <a:t>204</a:t>
            </a:fld>
            <a:endParaRPr lang="en-US"/>
          </a:p>
        </p:txBody>
      </p:sp>
    </p:spTree>
    <p:extLst>
      <p:ext uri="{BB962C8B-B14F-4D97-AF65-F5344CB8AC3E}">
        <p14:creationId xmlns:p14="http://schemas.microsoft.com/office/powerpoint/2010/main" val="3047352738"/>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9EB"/>
        </a:solidFill>
        <a:effectLst/>
      </p:bgPr>
    </p:bg>
    <p:spTree>
      <p:nvGrpSpPr>
        <p:cNvPr id="1" name=""/>
        <p:cNvGrpSpPr/>
        <p:nvPr/>
      </p:nvGrpSpPr>
      <p:grpSpPr>
        <a:xfrm>
          <a:off x="0" y="0"/>
          <a:ext cx="0" cy="0"/>
          <a:chOff x="0" y="0"/>
          <a:chExt cx="0" cy="0"/>
        </a:xfrm>
      </p:grpSpPr>
      <p:grpSp>
        <p:nvGrpSpPr>
          <p:cNvPr id="25" name="header background">
            <a:extLst>
              <a:ext uri="{FF2B5EF4-FFF2-40B4-BE49-F238E27FC236}">
                <a16:creationId xmlns:a16="http://schemas.microsoft.com/office/drawing/2014/main" id="{7C0BCA22-8935-4542-A016-8DA7AC00E716}"/>
              </a:ext>
            </a:extLst>
          </p:cNvPr>
          <p:cNvGrpSpPr/>
          <p:nvPr/>
        </p:nvGrpSpPr>
        <p:grpSpPr>
          <a:xfrm>
            <a:off x="0" y="-7695"/>
            <a:ext cx="12219296" cy="2363020"/>
            <a:chOff x="0" y="-7695"/>
            <a:chExt cx="12219296" cy="2363020"/>
          </a:xfrm>
        </p:grpSpPr>
        <p:sp>
          <p:nvSpPr>
            <p:cNvPr id="29" name="Rectangle 28">
              <a:extLst>
                <a:ext uri="{FF2B5EF4-FFF2-40B4-BE49-F238E27FC236}">
                  <a16:creationId xmlns:a16="http://schemas.microsoft.com/office/drawing/2014/main" id="{C03FB9FD-F64A-7740-A849-BFC9632EDC3A}"/>
                </a:ext>
              </a:extLst>
            </p:cNvPr>
            <p:cNvSpPr/>
            <p:nvPr/>
          </p:nvSpPr>
          <p:spPr>
            <a:xfrm>
              <a:off x="0" y="-7570"/>
              <a:ext cx="12219296" cy="2362895"/>
            </a:xfrm>
            <a:prstGeom prst="rect">
              <a:avLst/>
            </a:prstGeom>
            <a:solidFill>
              <a:srgbClr val="1E3C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1">
              <a:extLst>
                <a:ext uri="{FF2B5EF4-FFF2-40B4-BE49-F238E27FC236}">
                  <a16:creationId xmlns:a16="http://schemas.microsoft.com/office/drawing/2014/main" id="{D619526D-ED97-E54C-A050-AE59D72D96B8}"/>
                </a:ext>
              </a:extLst>
            </p:cNvPr>
            <p:cNvSpPr/>
            <p:nvPr/>
          </p:nvSpPr>
          <p:spPr>
            <a:xfrm rot="5400000">
              <a:off x="11011541" y="-96725"/>
              <a:ext cx="1118725" cy="1296785"/>
            </a:xfrm>
            <a:custGeom>
              <a:avLst/>
              <a:gdLst>
                <a:gd name="connsiteX0" fmla="*/ 0 w 1230284"/>
                <a:gd name="connsiteY0" fmla="*/ 0 h 1296785"/>
                <a:gd name="connsiteX1" fmla="*/ 1230284 w 1230284"/>
                <a:gd name="connsiteY1" fmla="*/ 0 h 1296785"/>
                <a:gd name="connsiteX2" fmla="*/ 1230284 w 1230284"/>
                <a:gd name="connsiteY2" fmla="*/ 1296785 h 1296785"/>
                <a:gd name="connsiteX3" fmla="*/ 0 w 1230284"/>
                <a:gd name="connsiteY3" fmla="*/ 1296785 h 1296785"/>
                <a:gd name="connsiteX4" fmla="*/ 0 w 1230284"/>
                <a:gd name="connsiteY4" fmla="*/ 0 h 1296785"/>
                <a:gd name="connsiteX0" fmla="*/ 0 w 1230284"/>
                <a:gd name="connsiteY0" fmla="*/ 0 h 1296785"/>
                <a:gd name="connsiteX1" fmla="*/ 1230284 w 1230284"/>
                <a:gd name="connsiteY1" fmla="*/ 0 h 1296785"/>
                <a:gd name="connsiteX2" fmla="*/ 648393 w 1230284"/>
                <a:gd name="connsiteY2" fmla="*/ 648392 h 1296785"/>
                <a:gd name="connsiteX3" fmla="*/ 0 w 1230284"/>
                <a:gd name="connsiteY3" fmla="*/ 1296785 h 1296785"/>
                <a:gd name="connsiteX4" fmla="*/ 0 w 1230284"/>
                <a:gd name="connsiteY4" fmla="*/ 0 h 1296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284" h="1296785">
                  <a:moveTo>
                    <a:pt x="0" y="0"/>
                  </a:moveTo>
                  <a:lnTo>
                    <a:pt x="1230284" y="0"/>
                  </a:lnTo>
                  <a:lnTo>
                    <a:pt x="648393" y="648392"/>
                  </a:lnTo>
                  <a:lnTo>
                    <a:pt x="0" y="1296785"/>
                  </a:lnTo>
                  <a:lnTo>
                    <a:pt x="0" y="0"/>
                  </a:lnTo>
                  <a:close/>
                </a:path>
              </a:pathLst>
            </a:custGeom>
            <a:solidFill>
              <a:srgbClr val="6D8A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Slide Number Placeholder 1">
            <a:extLst>
              <a:ext uri="{FF2B5EF4-FFF2-40B4-BE49-F238E27FC236}">
                <a16:creationId xmlns:a16="http://schemas.microsoft.com/office/drawing/2014/main" id="{34F235B6-48F4-314A-AE4C-55ABE2C0C441}"/>
              </a:ext>
            </a:extLst>
          </p:cNvPr>
          <p:cNvSpPr>
            <a:spLocks noGrp="1"/>
          </p:cNvSpPr>
          <p:nvPr>
            <p:ph type="sldNum" sz="quarter" idx="12"/>
          </p:nvPr>
        </p:nvSpPr>
        <p:spPr/>
        <p:txBody>
          <a:bodyPr/>
          <a:lstStyle/>
          <a:p>
            <a:fld id="{E0E11A1D-E09C-48F7-8F4C-D8113979A85E}" type="slidenum">
              <a:rPr lang="en-US" smtClean="0"/>
              <a:t>240</a:t>
            </a:fld>
            <a:endParaRPr lang="en-US"/>
          </a:p>
        </p:txBody>
      </p:sp>
      <p:sp>
        <p:nvSpPr>
          <p:cNvPr id="4" name="Title 3">
            <a:extLst>
              <a:ext uri="{FF2B5EF4-FFF2-40B4-BE49-F238E27FC236}">
                <a16:creationId xmlns:a16="http://schemas.microsoft.com/office/drawing/2014/main" id="{C2290288-26B7-B847-B7BC-4B940A7B5433}"/>
              </a:ext>
            </a:extLst>
          </p:cNvPr>
          <p:cNvSpPr txBox="1">
            <a:spLocks/>
          </p:cNvSpPr>
          <p:nvPr/>
        </p:nvSpPr>
        <p:spPr>
          <a:xfrm>
            <a:off x="1239412" y="990132"/>
            <a:ext cx="9925893" cy="994273"/>
          </a:xfrm>
          <a:prstGeom prst="rect">
            <a:avLst/>
          </a:prstGeom>
        </p:spPr>
        <p:txBody>
          <a:bodyPr/>
          <a:lstStyle>
            <a:lvl1pPr algn="l" defTabSz="914400" rtl="0" eaLnBrk="1" latinLnBrk="0" hangingPunct="1">
              <a:lnSpc>
                <a:spcPct val="90000"/>
              </a:lnSpc>
              <a:spcBef>
                <a:spcPct val="0"/>
              </a:spcBef>
              <a:buNone/>
              <a:defRPr sz="6000" b="0" i="0" u="none" kern="1200">
                <a:solidFill>
                  <a:schemeClr val="tx1"/>
                </a:solidFill>
                <a:latin typeface="Roboto Slab Medium" pitchFamily="2" charset="0"/>
                <a:ea typeface="Roboto Slab Medium" pitchFamily="2" charset="0"/>
                <a:cs typeface="+mj-cs"/>
              </a:defRPr>
            </a:lvl1pPr>
          </a:lstStyle>
          <a:p>
            <a:r>
              <a:rPr lang="en-US" sz="4800" dirty="0">
                <a:solidFill>
                  <a:schemeClr val="bg1"/>
                </a:solidFill>
              </a:rPr>
              <a:t>12. Debt Repayment</a:t>
            </a:r>
          </a:p>
        </p:txBody>
      </p:sp>
      <p:pic>
        <p:nvPicPr>
          <p:cNvPr id="8" name="Picture 7">
            <a:extLst>
              <a:ext uri="{FF2B5EF4-FFF2-40B4-BE49-F238E27FC236}">
                <a16:creationId xmlns:a16="http://schemas.microsoft.com/office/drawing/2014/main" id="{08E89BE1-4DAD-DADA-4BCA-BB4A8771BE23}"/>
              </a:ext>
            </a:extLst>
          </p:cNvPr>
          <p:cNvPicPr>
            <a:picLocks noChangeAspect="1"/>
          </p:cNvPicPr>
          <p:nvPr/>
        </p:nvPicPr>
        <p:blipFill rotWithShape="1">
          <a:blip r:embed="rId3"/>
          <a:srcRect l="24670" t="12807" r="28652" b="57895"/>
          <a:stretch/>
        </p:blipFill>
        <p:spPr>
          <a:xfrm>
            <a:off x="498062" y="2899814"/>
            <a:ext cx="11118711" cy="3925634"/>
          </a:xfrm>
          <a:prstGeom prst="rect">
            <a:avLst/>
          </a:prstGeom>
        </p:spPr>
      </p:pic>
    </p:spTree>
    <p:extLst>
      <p:ext uri="{BB962C8B-B14F-4D97-AF65-F5344CB8AC3E}">
        <p14:creationId xmlns:p14="http://schemas.microsoft.com/office/powerpoint/2010/main" val="335826502"/>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header background">
            <a:extLst>
              <a:ext uri="{FF2B5EF4-FFF2-40B4-BE49-F238E27FC236}">
                <a16:creationId xmlns:a16="http://schemas.microsoft.com/office/drawing/2014/main" id="{EF342845-C2CA-D944-8D54-3EE284C5AEA6}"/>
              </a:ext>
            </a:extLst>
          </p:cNvPr>
          <p:cNvGrpSpPr/>
          <p:nvPr/>
        </p:nvGrpSpPr>
        <p:grpSpPr>
          <a:xfrm>
            <a:off x="6444867" y="0"/>
            <a:ext cx="5829513" cy="1830576"/>
            <a:chOff x="7083428" y="-7695"/>
            <a:chExt cx="5135868" cy="1576502"/>
          </a:xfrm>
        </p:grpSpPr>
        <p:sp>
          <p:nvSpPr>
            <p:cNvPr id="26" name="Rectangle 25">
              <a:extLst>
                <a:ext uri="{FF2B5EF4-FFF2-40B4-BE49-F238E27FC236}">
                  <a16:creationId xmlns:a16="http://schemas.microsoft.com/office/drawing/2014/main" id="{9E6B89C1-6481-1940-98CE-311B3C18E491}"/>
                </a:ext>
              </a:extLst>
            </p:cNvPr>
            <p:cNvSpPr/>
            <p:nvPr/>
          </p:nvSpPr>
          <p:spPr>
            <a:xfrm>
              <a:off x="7083428" y="-7570"/>
              <a:ext cx="5135868" cy="1576377"/>
            </a:xfrm>
            <a:prstGeom prst="rect">
              <a:avLst/>
            </a:prstGeom>
            <a:solidFill>
              <a:srgbClr val="1E3C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1">
              <a:extLst>
                <a:ext uri="{FF2B5EF4-FFF2-40B4-BE49-F238E27FC236}">
                  <a16:creationId xmlns:a16="http://schemas.microsoft.com/office/drawing/2014/main" id="{FD077287-40B3-554D-A565-21C12EB40319}"/>
                </a:ext>
              </a:extLst>
            </p:cNvPr>
            <p:cNvSpPr/>
            <p:nvPr/>
          </p:nvSpPr>
          <p:spPr>
            <a:xfrm rot="5400000">
              <a:off x="11011541" y="-96725"/>
              <a:ext cx="1118725" cy="1296785"/>
            </a:xfrm>
            <a:custGeom>
              <a:avLst/>
              <a:gdLst>
                <a:gd name="connsiteX0" fmla="*/ 0 w 1230284"/>
                <a:gd name="connsiteY0" fmla="*/ 0 h 1296785"/>
                <a:gd name="connsiteX1" fmla="*/ 1230284 w 1230284"/>
                <a:gd name="connsiteY1" fmla="*/ 0 h 1296785"/>
                <a:gd name="connsiteX2" fmla="*/ 1230284 w 1230284"/>
                <a:gd name="connsiteY2" fmla="*/ 1296785 h 1296785"/>
                <a:gd name="connsiteX3" fmla="*/ 0 w 1230284"/>
                <a:gd name="connsiteY3" fmla="*/ 1296785 h 1296785"/>
                <a:gd name="connsiteX4" fmla="*/ 0 w 1230284"/>
                <a:gd name="connsiteY4" fmla="*/ 0 h 1296785"/>
                <a:gd name="connsiteX0" fmla="*/ 0 w 1230284"/>
                <a:gd name="connsiteY0" fmla="*/ 0 h 1296785"/>
                <a:gd name="connsiteX1" fmla="*/ 1230284 w 1230284"/>
                <a:gd name="connsiteY1" fmla="*/ 0 h 1296785"/>
                <a:gd name="connsiteX2" fmla="*/ 648393 w 1230284"/>
                <a:gd name="connsiteY2" fmla="*/ 648392 h 1296785"/>
                <a:gd name="connsiteX3" fmla="*/ 0 w 1230284"/>
                <a:gd name="connsiteY3" fmla="*/ 1296785 h 1296785"/>
                <a:gd name="connsiteX4" fmla="*/ 0 w 1230284"/>
                <a:gd name="connsiteY4" fmla="*/ 0 h 1296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284" h="1296785">
                  <a:moveTo>
                    <a:pt x="0" y="0"/>
                  </a:moveTo>
                  <a:lnTo>
                    <a:pt x="1230284" y="0"/>
                  </a:lnTo>
                  <a:lnTo>
                    <a:pt x="648393" y="648392"/>
                  </a:lnTo>
                  <a:lnTo>
                    <a:pt x="0" y="1296785"/>
                  </a:lnTo>
                  <a:lnTo>
                    <a:pt x="0" y="0"/>
                  </a:lnTo>
                  <a:close/>
                </a:path>
              </a:pathLst>
            </a:custGeom>
            <a:solidFill>
              <a:srgbClr val="6D8A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Slide Number Placeholder 1">
            <a:extLst>
              <a:ext uri="{FF2B5EF4-FFF2-40B4-BE49-F238E27FC236}">
                <a16:creationId xmlns:a16="http://schemas.microsoft.com/office/drawing/2014/main" id="{34F235B6-48F4-314A-AE4C-55ABE2C0C441}"/>
              </a:ext>
            </a:extLst>
          </p:cNvPr>
          <p:cNvSpPr>
            <a:spLocks noGrp="1"/>
          </p:cNvSpPr>
          <p:nvPr>
            <p:ph type="sldNum" sz="quarter" idx="12"/>
          </p:nvPr>
        </p:nvSpPr>
        <p:spPr/>
        <p:txBody>
          <a:bodyPr/>
          <a:lstStyle/>
          <a:p>
            <a:fld id="{E0E11A1D-E09C-48F7-8F4C-D8113979A85E}" type="slidenum">
              <a:rPr lang="en-US" smtClean="0"/>
              <a:t>241</a:t>
            </a:fld>
            <a:endParaRPr lang="en-US"/>
          </a:p>
        </p:txBody>
      </p:sp>
      <p:sp>
        <p:nvSpPr>
          <p:cNvPr id="3" name="Content Placeholder 2">
            <a:extLst>
              <a:ext uri="{FF2B5EF4-FFF2-40B4-BE49-F238E27FC236}">
                <a16:creationId xmlns:a16="http://schemas.microsoft.com/office/drawing/2014/main" id="{1694E240-DFAC-5540-BBC3-9B2D8F639564}"/>
              </a:ext>
            </a:extLst>
          </p:cNvPr>
          <p:cNvSpPr>
            <a:spLocks noGrp="1"/>
          </p:cNvSpPr>
          <p:nvPr>
            <p:ph idx="1"/>
          </p:nvPr>
        </p:nvSpPr>
        <p:spPr>
          <a:xfrm>
            <a:off x="6823916" y="2143709"/>
            <a:ext cx="4714500" cy="4898594"/>
          </a:xfrm>
        </p:spPr>
        <p:txBody>
          <a:bodyPr>
            <a:normAutofit/>
          </a:bodyPr>
          <a:lstStyle/>
          <a:p>
            <a:pPr marL="0" indent="0">
              <a:buNone/>
            </a:pPr>
            <a:r>
              <a:rPr lang="en-US" sz="2800" dirty="0"/>
              <a:t>a) Presbyterians Sharing</a:t>
            </a:r>
          </a:p>
          <a:p>
            <a:pPr marL="0" indent="0">
              <a:buNone/>
            </a:pPr>
            <a:r>
              <a:rPr lang="en-US" sz="2800" dirty="0"/>
              <a:t>b) Remitted to PCC</a:t>
            </a:r>
          </a:p>
          <a:p>
            <a:pPr lvl="1"/>
            <a:r>
              <a:rPr lang="en-US" sz="2400" dirty="0"/>
              <a:t>PWS&amp;D, Gifts of Change, International Ministries, Canadian Ministries etc. </a:t>
            </a:r>
          </a:p>
          <a:p>
            <a:pPr marL="0" indent="0">
              <a:buNone/>
            </a:pPr>
            <a:r>
              <a:rPr lang="en-US" sz="2800" dirty="0"/>
              <a:t>c) Refugees</a:t>
            </a:r>
          </a:p>
          <a:p>
            <a:pPr marL="0" indent="0">
              <a:buNone/>
            </a:pPr>
            <a:r>
              <a:rPr lang="en-US" sz="2800" dirty="0"/>
              <a:t>d) Other Mission</a:t>
            </a:r>
          </a:p>
        </p:txBody>
      </p:sp>
      <p:sp>
        <p:nvSpPr>
          <p:cNvPr id="4" name="Title 3">
            <a:extLst>
              <a:ext uri="{FF2B5EF4-FFF2-40B4-BE49-F238E27FC236}">
                <a16:creationId xmlns:a16="http://schemas.microsoft.com/office/drawing/2014/main" id="{C2290288-26B7-B847-B7BC-4B940A7B5433}"/>
              </a:ext>
            </a:extLst>
          </p:cNvPr>
          <p:cNvSpPr txBox="1">
            <a:spLocks/>
          </p:cNvSpPr>
          <p:nvPr/>
        </p:nvSpPr>
        <p:spPr>
          <a:xfrm>
            <a:off x="6836878" y="256418"/>
            <a:ext cx="4224270" cy="994273"/>
          </a:xfrm>
          <a:prstGeom prst="rect">
            <a:avLst/>
          </a:prstGeom>
        </p:spPr>
        <p:txBody>
          <a:bodyPr/>
          <a:lstStyle>
            <a:lvl1pPr algn="l" defTabSz="914400" rtl="0" eaLnBrk="1" latinLnBrk="0" hangingPunct="1">
              <a:lnSpc>
                <a:spcPct val="90000"/>
              </a:lnSpc>
              <a:spcBef>
                <a:spcPct val="0"/>
              </a:spcBef>
              <a:buNone/>
              <a:defRPr sz="6000" b="0" i="0" u="none" kern="1200">
                <a:solidFill>
                  <a:schemeClr val="tx1"/>
                </a:solidFill>
                <a:latin typeface="Roboto Slab Medium" pitchFamily="2" charset="0"/>
                <a:ea typeface="Roboto Slab Medium" pitchFamily="2" charset="0"/>
                <a:cs typeface="+mj-cs"/>
              </a:defRPr>
            </a:lvl1pPr>
          </a:lstStyle>
          <a:p>
            <a:r>
              <a:rPr lang="en-US" sz="4800" dirty="0">
                <a:solidFill>
                  <a:schemeClr val="bg1"/>
                </a:solidFill>
              </a:rPr>
              <a:t>26. Mission </a:t>
            </a:r>
            <a:r>
              <a:rPr lang="en-US" sz="4800" i="1" dirty="0">
                <a:solidFill>
                  <a:schemeClr val="bg1"/>
                </a:solidFill>
              </a:rPr>
              <a:t>2022</a:t>
            </a:r>
          </a:p>
        </p:txBody>
      </p:sp>
      <p:pic>
        <p:nvPicPr>
          <p:cNvPr id="22530" name="Picture 2">
            <a:extLst>
              <a:ext uri="{FF2B5EF4-FFF2-40B4-BE49-F238E27FC236}">
                <a16:creationId xmlns:a16="http://schemas.microsoft.com/office/drawing/2014/main" id="{FB4CE0BA-224F-2514-DB23-4AF7F0EDF6B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968" t="7742" r="31371"/>
          <a:stretch/>
        </p:blipFill>
        <p:spPr bwMode="auto">
          <a:xfrm>
            <a:off x="126611" y="159134"/>
            <a:ext cx="6175866" cy="8509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1911093"/>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header background">
            <a:extLst>
              <a:ext uri="{FF2B5EF4-FFF2-40B4-BE49-F238E27FC236}">
                <a16:creationId xmlns:a16="http://schemas.microsoft.com/office/drawing/2014/main" id="{EF342845-C2CA-D944-8D54-3EE284C5AEA6}"/>
              </a:ext>
            </a:extLst>
          </p:cNvPr>
          <p:cNvGrpSpPr/>
          <p:nvPr/>
        </p:nvGrpSpPr>
        <p:grpSpPr>
          <a:xfrm>
            <a:off x="6444867" y="0"/>
            <a:ext cx="5829513" cy="1830576"/>
            <a:chOff x="7083428" y="-7695"/>
            <a:chExt cx="5135868" cy="1576502"/>
          </a:xfrm>
        </p:grpSpPr>
        <p:sp>
          <p:nvSpPr>
            <p:cNvPr id="26" name="Rectangle 25">
              <a:extLst>
                <a:ext uri="{FF2B5EF4-FFF2-40B4-BE49-F238E27FC236}">
                  <a16:creationId xmlns:a16="http://schemas.microsoft.com/office/drawing/2014/main" id="{9E6B89C1-6481-1940-98CE-311B3C18E491}"/>
                </a:ext>
              </a:extLst>
            </p:cNvPr>
            <p:cNvSpPr/>
            <p:nvPr/>
          </p:nvSpPr>
          <p:spPr>
            <a:xfrm>
              <a:off x="7083428" y="-7570"/>
              <a:ext cx="5135868" cy="1576377"/>
            </a:xfrm>
            <a:prstGeom prst="rect">
              <a:avLst/>
            </a:prstGeom>
            <a:solidFill>
              <a:srgbClr val="1E3C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1">
              <a:extLst>
                <a:ext uri="{FF2B5EF4-FFF2-40B4-BE49-F238E27FC236}">
                  <a16:creationId xmlns:a16="http://schemas.microsoft.com/office/drawing/2014/main" id="{FD077287-40B3-554D-A565-21C12EB40319}"/>
                </a:ext>
              </a:extLst>
            </p:cNvPr>
            <p:cNvSpPr/>
            <p:nvPr/>
          </p:nvSpPr>
          <p:spPr>
            <a:xfrm rot="5400000">
              <a:off x="11011541" y="-96725"/>
              <a:ext cx="1118725" cy="1296785"/>
            </a:xfrm>
            <a:custGeom>
              <a:avLst/>
              <a:gdLst>
                <a:gd name="connsiteX0" fmla="*/ 0 w 1230284"/>
                <a:gd name="connsiteY0" fmla="*/ 0 h 1296785"/>
                <a:gd name="connsiteX1" fmla="*/ 1230284 w 1230284"/>
                <a:gd name="connsiteY1" fmla="*/ 0 h 1296785"/>
                <a:gd name="connsiteX2" fmla="*/ 1230284 w 1230284"/>
                <a:gd name="connsiteY2" fmla="*/ 1296785 h 1296785"/>
                <a:gd name="connsiteX3" fmla="*/ 0 w 1230284"/>
                <a:gd name="connsiteY3" fmla="*/ 1296785 h 1296785"/>
                <a:gd name="connsiteX4" fmla="*/ 0 w 1230284"/>
                <a:gd name="connsiteY4" fmla="*/ 0 h 1296785"/>
                <a:gd name="connsiteX0" fmla="*/ 0 w 1230284"/>
                <a:gd name="connsiteY0" fmla="*/ 0 h 1296785"/>
                <a:gd name="connsiteX1" fmla="*/ 1230284 w 1230284"/>
                <a:gd name="connsiteY1" fmla="*/ 0 h 1296785"/>
                <a:gd name="connsiteX2" fmla="*/ 648393 w 1230284"/>
                <a:gd name="connsiteY2" fmla="*/ 648392 h 1296785"/>
                <a:gd name="connsiteX3" fmla="*/ 0 w 1230284"/>
                <a:gd name="connsiteY3" fmla="*/ 1296785 h 1296785"/>
                <a:gd name="connsiteX4" fmla="*/ 0 w 1230284"/>
                <a:gd name="connsiteY4" fmla="*/ 0 h 1296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284" h="1296785">
                  <a:moveTo>
                    <a:pt x="0" y="0"/>
                  </a:moveTo>
                  <a:lnTo>
                    <a:pt x="1230284" y="0"/>
                  </a:lnTo>
                  <a:lnTo>
                    <a:pt x="648393" y="648392"/>
                  </a:lnTo>
                  <a:lnTo>
                    <a:pt x="0" y="1296785"/>
                  </a:lnTo>
                  <a:lnTo>
                    <a:pt x="0" y="0"/>
                  </a:lnTo>
                  <a:close/>
                </a:path>
              </a:pathLst>
            </a:custGeom>
            <a:solidFill>
              <a:srgbClr val="6D8A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Slide Number Placeholder 1">
            <a:extLst>
              <a:ext uri="{FF2B5EF4-FFF2-40B4-BE49-F238E27FC236}">
                <a16:creationId xmlns:a16="http://schemas.microsoft.com/office/drawing/2014/main" id="{34F235B6-48F4-314A-AE4C-55ABE2C0C441}"/>
              </a:ext>
            </a:extLst>
          </p:cNvPr>
          <p:cNvSpPr>
            <a:spLocks noGrp="1"/>
          </p:cNvSpPr>
          <p:nvPr>
            <p:ph type="sldNum" sz="quarter" idx="12"/>
          </p:nvPr>
        </p:nvSpPr>
        <p:spPr/>
        <p:txBody>
          <a:bodyPr/>
          <a:lstStyle/>
          <a:p>
            <a:fld id="{E0E11A1D-E09C-48F7-8F4C-D8113979A85E}" type="slidenum">
              <a:rPr lang="en-US" smtClean="0"/>
              <a:t>242</a:t>
            </a:fld>
            <a:endParaRPr lang="en-US"/>
          </a:p>
        </p:txBody>
      </p:sp>
      <p:sp>
        <p:nvSpPr>
          <p:cNvPr id="3" name="Content Placeholder 2">
            <a:extLst>
              <a:ext uri="{FF2B5EF4-FFF2-40B4-BE49-F238E27FC236}">
                <a16:creationId xmlns:a16="http://schemas.microsoft.com/office/drawing/2014/main" id="{1694E240-DFAC-5540-BBC3-9B2D8F639564}"/>
              </a:ext>
            </a:extLst>
          </p:cNvPr>
          <p:cNvSpPr>
            <a:spLocks noGrp="1"/>
          </p:cNvSpPr>
          <p:nvPr>
            <p:ph idx="1"/>
          </p:nvPr>
        </p:nvSpPr>
        <p:spPr>
          <a:xfrm>
            <a:off x="8001000" y="2227331"/>
            <a:ext cx="3537416" cy="4814972"/>
          </a:xfrm>
        </p:spPr>
        <p:txBody>
          <a:bodyPr>
            <a:normAutofit/>
          </a:bodyPr>
          <a:lstStyle/>
          <a:p>
            <a:pPr marL="0" indent="0">
              <a:buNone/>
            </a:pPr>
            <a:r>
              <a:rPr lang="en-US" dirty="0"/>
              <a:t>Gifts– not expenses </a:t>
            </a:r>
          </a:p>
          <a:p>
            <a:pPr marL="0" indent="0">
              <a:buNone/>
            </a:pPr>
            <a:endParaRPr lang="en-US" sz="2800" dirty="0"/>
          </a:p>
          <a:p>
            <a:pPr marL="0" indent="0">
              <a:buNone/>
            </a:pPr>
            <a:r>
              <a:rPr lang="en-US" sz="2800" dirty="0"/>
              <a:t>Presbytery and Synod Dues are invoiced to congregations</a:t>
            </a:r>
          </a:p>
        </p:txBody>
      </p:sp>
      <p:sp>
        <p:nvSpPr>
          <p:cNvPr id="4" name="Title 3">
            <a:extLst>
              <a:ext uri="{FF2B5EF4-FFF2-40B4-BE49-F238E27FC236}">
                <a16:creationId xmlns:a16="http://schemas.microsoft.com/office/drawing/2014/main" id="{C2290288-26B7-B847-B7BC-4B940A7B5433}"/>
              </a:ext>
            </a:extLst>
          </p:cNvPr>
          <p:cNvSpPr txBox="1">
            <a:spLocks/>
          </p:cNvSpPr>
          <p:nvPr/>
        </p:nvSpPr>
        <p:spPr>
          <a:xfrm>
            <a:off x="7369359" y="396900"/>
            <a:ext cx="4224270" cy="994273"/>
          </a:xfrm>
          <a:prstGeom prst="rect">
            <a:avLst/>
          </a:prstGeom>
        </p:spPr>
        <p:txBody>
          <a:bodyPr/>
          <a:lstStyle>
            <a:lvl1pPr algn="l" defTabSz="914400" rtl="0" eaLnBrk="1" latinLnBrk="0" hangingPunct="1">
              <a:lnSpc>
                <a:spcPct val="90000"/>
              </a:lnSpc>
              <a:spcBef>
                <a:spcPct val="0"/>
              </a:spcBef>
              <a:buNone/>
              <a:defRPr sz="6000" b="0" i="0" u="none" kern="1200">
                <a:solidFill>
                  <a:schemeClr val="tx1"/>
                </a:solidFill>
                <a:latin typeface="Roboto Slab Medium" pitchFamily="2" charset="0"/>
                <a:ea typeface="Roboto Slab Medium" pitchFamily="2" charset="0"/>
                <a:cs typeface="+mj-cs"/>
              </a:defRPr>
            </a:lvl1pPr>
          </a:lstStyle>
          <a:p>
            <a:r>
              <a:rPr lang="en-US" sz="4800" dirty="0">
                <a:solidFill>
                  <a:schemeClr val="bg1"/>
                </a:solidFill>
              </a:rPr>
              <a:t>26. Mission </a:t>
            </a:r>
            <a:r>
              <a:rPr lang="en-US" sz="4800" i="1" dirty="0">
                <a:solidFill>
                  <a:schemeClr val="bg1"/>
                </a:solidFill>
              </a:rPr>
              <a:t>2023</a:t>
            </a:r>
          </a:p>
        </p:txBody>
      </p:sp>
      <p:pic>
        <p:nvPicPr>
          <p:cNvPr id="6" name="Picture 5">
            <a:extLst>
              <a:ext uri="{FF2B5EF4-FFF2-40B4-BE49-F238E27FC236}">
                <a16:creationId xmlns:a16="http://schemas.microsoft.com/office/drawing/2014/main" id="{E6E349B0-D6A6-7937-4210-EB443FE95676}"/>
              </a:ext>
            </a:extLst>
          </p:cNvPr>
          <p:cNvPicPr>
            <a:picLocks noChangeAspect="1"/>
          </p:cNvPicPr>
          <p:nvPr/>
        </p:nvPicPr>
        <p:blipFill rotWithShape="1">
          <a:blip r:embed="rId3"/>
          <a:srcRect l="24178" t="10475" r="26085" b="5325"/>
          <a:stretch/>
        </p:blipFill>
        <p:spPr>
          <a:xfrm>
            <a:off x="191444" y="134512"/>
            <a:ext cx="6919219" cy="6588975"/>
          </a:xfrm>
          <a:prstGeom prst="rect">
            <a:avLst/>
          </a:prstGeom>
        </p:spPr>
      </p:pic>
    </p:spTree>
    <p:extLst>
      <p:ext uri="{BB962C8B-B14F-4D97-AF65-F5344CB8AC3E}">
        <p14:creationId xmlns:p14="http://schemas.microsoft.com/office/powerpoint/2010/main" val="4054279857"/>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F9EB"/>
        </a:solidFill>
        <a:effectLst/>
      </p:bgPr>
    </p:bg>
    <p:spTree>
      <p:nvGrpSpPr>
        <p:cNvPr id="1" name=""/>
        <p:cNvGrpSpPr/>
        <p:nvPr/>
      </p:nvGrpSpPr>
      <p:grpSpPr>
        <a:xfrm>
          <a:off x="0" y="0"/>
          <a:ext cx="0" cy="0"/>
          <a:chOff x="0" y="0"/>
          <a:chExt cx="0" cy="0"/>
        </a:xfrm>
      </p:grpSpPr>
      <p:grpSp>
        <p:nvGrpSpPr>
          <p:cNvPr id="31" name="header background">
            <a:extLst>
              <a:ext uri="{FF2B5EF4-FFF2-40B4-BE49-F238E27FC236}">
                <a16:creationId xmlns:a16="http://schemas.microsoft.com/office/drawing/2014/main" id="{FBAB4223-212D-0A44-8B70-0BF18E9AC028}"/>
              </a:ext>
            </a:extLst>
          </p:cNvPr>
          <p:cNvGrpSpPr/>
          <p:nvPr/>
        </p:nvGrpSpPr>
        <p:grpSpPr>
          <a:xfrm>
            <a:off x="-27296" y="0"/>
            <a:ext cx="12219296" cy="2336910"/>
            <a:chOff x="0" y="-7695"/>
            <a:chExt cx="12219296" cy="2336910"/>
          </a:xfrm>
        </p:grpSpPr>
        <p:sp>
          <p:nvSpPr>
            <p:cNvPr id="32" name="Rectangle 31">
              <a:extLst>
                <a:ext uri="{FF2B5EF4-FFF2-40B4-BE49-F238E27FC236}">
                  <a16:creationId xmlns:a16="http://schemas.microsoft.com/office/drawing/2014/main" id="{E1E22243-7188-2240-8D01-C85B3C8D42B2}"/>
                </a:ext>
              </a:extLst>
            </p:cNvPr>
            <p:cNvSpPr/>
            <p:nvPr/>
          </p:nvSpPr>
          <p:spPr>
            <a:xfrm>
              <a:off x="0" y="-7570"/>
              <a:ext cx="12219296" cy="2336785"/>
            </a:xfrm>
            <a:prstGeom prst="rect">
              <a:avLst/>
            </a:prstGeom>
            <a:solidFill>
              <a:srgbClr val="1E3C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1">
              <a:extLst>
                <a:ext uri="{FF2B5EF4-FFF2-40B4-BE49-F238E27FC236}">
                  <a16:creationId xmlns:a16="http://schemas.microsoft.com/office/drawing/2014/main" id="{A1A21DC6-0F38-E340-98EB-D0697421203C}"/>
                </a:ext>
              </a:extLst>
            </p:cNvPr>
            <p:cNvSpPr/>
            <p:nvPr/>
          </p:nvSpPr>
          <p:spPr>
            <a:xfrm rot="5400000">
              <a:off x="11011541" y="-96725"/>
              <a:ext cx="1118725" cy="1296785"/>
            </a:xfrm>
            <a:custGeom>
              <a:avLst/>
              <a:gdLst>
                <a:gd name="connsiteX0" fmla="*/ 0 w 1230284"/>
                <a:gd name="connsiteY0" fmla="*/ 0 h 1296785"/>
                <a:gd name="connsiteX1" fmla="*/ 1230284 w 1230284"/>
                <a:gd name="connsiteY1" fmla="*/ 0 h 1296785"/>
                <a:gd name="connsiteX2" fmla="*/ 1230284 w 1230284"/>
                <a:gd name="connsiteY2" fmla="*/ 1296785 h 1296785"/>
                <a:gd name="connsiteX3" fmla="*/ 0 w 1230284"/>
                <a:gd name="connsiteY3" fmla="*/ 1296785 h 1296785"/>
                <a:gd name="connsiteX4" fmla="*/ 0 w 1230284"/>
                <a:gd name="connsiteY4" fmla="*/ 0 h 1296785"/>
                <a:gd name="connsiteX0" fmla="*/ 0 w 1230284"/>
                <a:gd name="connsiteY0" fmla="*/ 0 h 1296785"/>
                <a:gd name="connsiteX1" fmla="*/ 1230284 w 1230284"/>
                <a:gd name="connsiteY1" fmla="*/ 0 h 1296785"/>
                <a:gd name="connsiteX2" fmla="*/ 648393 w 1230284"/>
                <a:gd name="connsiteY2" fmla="*/ 648392 h 1296785"/>
                <a:gd name="connsiteX3" fmla="*/ 0 w 1230284"/>
                <a:gd name="connsiteY3" fmla="*/ 1296785 h 1296785"/>
                <a:gd name="connsiteX4" fmla="*/ 0 w 1230284"/>
                <a:gd name="connsiteY4" fmla="*/ 0 h 1296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284" h="1296785">
                  <a:moveTo>
                    <a:pt x="0" y="0"/>
                  </a:moveTo>
                  <a:lnTo>
                    <a:pt x="1230284" y="0"/>
                  </a:lnTo>
                  <a:lnTo>
                    <a:pt x="648393" y="648392"/>
                  </a:lnTo>
                  <a:lnTo>
                    <a:pt x="0" y="1296785"/>
                  </a:lnTo>
                  <a:lnTo>
                    <a:pt x="0" y="0"/>
                  </a:lnTo>
                  <a:close/>
                </a:path>
              </a:pathLst>
            </a:custGeom>
            <a:solidFill>
              <a:srgbClr val="6D8A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Slide Number Placeholder 1">
            <a:extLst>
              <a:ext uri="{FF2B5EF4-FFF2-40B4-BE49-F238E27FC236}">
                <a16:creationId xmlns:a16="http://schemas.microsoft.com/office/drawing/2014/main" id="{34F235B6-48F4-314A-AE4C-55ABE2C0C441}"/>
              </a:ext>
            </a:extLst>
          </p:cNvPr>
          <p:cNvSpPr>
            <a:spLocks noGrp="1"/>
          </p:cNvSpPr>
          <p:nvPr>
            <p:ph type="sldNum" sz="quarter" idx="12"/>
          </p:nvPr>
        </p:nvSpPr>
        <p:spPr/>
        <p:txBody>
          <a:bodyPr/>
          <a:lstStyle/>
          <a:p>
            <a:fld id="{E0E11A1D-E09C-48F7-8F4C-D8113979A85E}" type="slidenum">
              <a:rPr lang="en-US" smtClean="0"/>
              <a:t>243</a:t>
            </a:fld>
            <a:endParaRPr lang="en-US"/>
          </a:p>
        </p:txBody>
      </p:sp>
      <p:sp>
        <p:nvSpPr>
          <p:cNvPr id="4" name="Title 3">
            <a:extLst>
              <a:ext uri="{FF2B5EF4-FFF2-40B4-BE49-F238E27FC236}">
                <a16:creationId xmlns:a16="http://schemas.microsoft.com/office/drawing/2014/main" id="{C2290288-26B7-B847-B7BC-4B940A7B5433}"/>
              </a:ext>
            </a:extLst>
          </p:cNvPr>
          <p:cNvSpPr txBox="1">
            <a:spLocks/>
          </p:cNvSpPr>
          <p:nvPr/>
        </p:nvSpPr>
        <p:spPr>
          <a:xfrm>
            <a:off x="7782728" y="699602"/>
            <a:ext cx="4576872" cy="937830"/>
          </a:xfrm>
          <a:prstGeom prst="rect">
            <a:avLst/>
          </a:prstGeom>
        </p:spPr>
        <p:txBody>
          <a:bodyPr/>
          <a:lstStyle>
            <a:lvl1pPr algn="l" defTabSz="914400" rtl="0" eaLnBrk="1" latinLnBrk="0" hangingPunct="1">
              <a:lnSpc>
                <a:spcPct val="90000"/>
              </a:lnSpc>
              <a:spcBef>
                <a:spcPct val="0"/>
              </a:spcBef>
              <a:buNone/>
              <a:defRPr sz="6000" b="0" i="0" u="none" kern="1200">
                <a:solidFill>
                  <a:schemeClr val="tx1"/>
                </a:solidFill>
                <a:latin typeface="Roboto Slab Medium" pitchFamily="2" charset="0"/>
                <a:ea typeface="Roboto Slab Medium" pitchFamily="2" charset="0"/>
                <a:cs typeface="+mj-cs"/>
              </a:defRPr>
            </a:lvl1pPr>
          </a:lstStyle>
          <a:p>
            <a:r>
              <a:rPr lang="en-US" sz="4800" dirty="0">
                <a:solidFill>
                  <a:schemeClr val="bg1"/>
                </a:solidFill>
              </a:rPr>
              <a:t>27.-29. Expenses</a:t>
            </a:r>
          </a:p>
        </p:txBody>
      </p:sp>
      <p:pic>
        <p:nvPicPr>
          <p:cNvPr id="6" name="Picture 5">
            <a:extLst>
              <a:ext uri="{FF2B5EF4-FFF2-40B4-BE49-F238E27FC236}">
                <a16:creationId xmlns:a16="http://schemas.microsoft.com/office/drawing/2014/main" id="{D9F53AD1-D2C3-04F9-9302-3BF570FFE2EA}"/>
              </a:ext>
            </a:extLst>
          </p:cNvPr>
          <p:cNvPicPr>
            <a:picLocks noChangeAspect="1"/>
          </p:cNvPicPr>
          <p:nvPr/>
        </p:nvPicPr>
        <p:blipFill rotWithShape="1">
          <a:blip r:embed="rId3"/>
          <a:srcRect l="24375" t="11487" r="24605" b="5324"/>
          <a:stretch/>
        </p:blipFill>
        <p:spPr>
          <a:xfrm>
            <a:off x="228599" y="258412"/>
            <a:ext cx="7051329" cy="6467241"/>
          </a:xfrm>
          <a:prstGeom prst="rect">
            <a:avLst/>
          </a:prstGeom>
        </p:spPr>
      </p:pic>
      <p:sp>
        <p:nvSpPr>
          <p:cNvPr id="3" name="Content Placeholder 2">
            <a:extLst>
              <a:ext uri="{FF2B5EF4-FFF2-40B4-BE49-F238E27FC236}">
                <a16:creationId xmlns:a16="http://schemas.microsoft.com/office/drawing/2014/main" id="{94012E83-E92B-973C-1A35-3FC954B29FB3}"/>
              </a:ext>
            </a:extLst>
          </p:cNvPr>
          <p:cNvSpPr>
            <a:spLocks noGrp="1"/>
          </p:cNvSpPr>
          <p:nvPr>
            <p:ph idx="1"/>
          </p:nvPr>
        </p:nvSpPr>
        <p:spPr>
          <a:xfrm>
            <a:off x="7535823" y="2467550"/>
            <a:ext cx="3844601" cy="4594162"/>
          </a:xfrm>
        </p:spPr>
        <p:txBody>
          <a:bodyPr>
            <a:normAutofit lnSpcReduction="10000"/>
          </a:bodyPr>
          <a:lstStyle/>
          <a:p>
            <a:pPr>
              <a:lnSpc>
                <a:spcPct val="110000"/>
              </a:lnSpc>
              <a:spcBef>
                <a:spcPts val="400"/>
              </a:spcBef>
            </a:pPr>
            <a:r>
              <a:rPr lang="en-US" sz="2400" dirty="0"/>
              <a:t>Large surplus means you should report more income on Line 16 – for use in the future. </a:t>
            </a:r>
          </a:p>
          <a:p>
            <a:pPr>
              <a:lnSpc>
                <a:spcPct val="110000"/>
              </a:lnSpc>
              <a:spcBef>
                <a:spcPts val="400"/>
              </a:spcBef>
            </a:pPr>
            <a:r>
              <a:rPr lang="en-US" sz="2400" dirty="0"/>
              <a:t>Small deficits may be covered by previous year surpluses</a:t>
            </a:r>
          </a:p>
          <a:p>
            <a:pPr>
              <a:lnSpc>
                <a:spcPct val="110000"/>
              </a:lnSpc>
              <a:spcBef>
                <a:spcPts val="400"/>
              </a:spcBef>
            </a:pPr>
            <a:r>
              <a:rPr lang="en-US" sz="2400" dirty="0"/>
              <a:t>Large deficit – means some income is missing (loan, grant, investment cashed) </a:t>
            </a:r>
            <a:endParaRPr lang="en-US" sz="2300" dirty="0"/>
          </a:p>
        </p:txBody>
      </p:sp>
    </p:spTree>
    <p:extLst>
      <p:ext uri="{BB962C8B-B14F-4D97-AF65-F5344CB8AC3E}">
        <p14:creationId xmlns:p14="http://schemas.microsoft.com/office/powerpoint/2010/main" val="2013206914"/>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header background">
            <a:extLst>
              <a:ext uri="{FF2B5EF4-FFF2-40B4-BE49-F238E27FC236}">
                <a16:creationId xmlns:a16="http://schemas.microsoft.com/office/drawing/2014/main" id="{906AF2F3-1FA7-D24F-86D3-59110305976E}"/>
              </a:ext>
            </a:extLst>
          </p:cNvPr>
          <p:cNvGrpSpPr/>
          <p:nvPr/>
        </p:nvGrpSpPr>
        <p:grpSpPr>
          <a:xfrm>
            <a:off x="-121139" y="-7695"/>
            <a:ext cx="12340435" cy="2070412"/>
            <a:chOff x="-121139" y="-7695"/>
            <a:chExt cx="12340435" cy="2070412"/>
          </a:xfrm>
        </p:grpSpPr>
        <p:sp>
          <p:nvSpPr>
            <p:cNvPr id="27" name="Rectangle 26">
              <a:extLst>
                <a:ext uri="{FF2B5EF4-FFF2-40B4-BE49-F238E27FC236}">
                  <a16:creationId xmlns:a16="http://schemas.microsoft.com/office/drawing/2014/main" id="{E959B509-3516-5E43-A189-BA90B27A1E48}"/>
                </a:ext>
              </a:extLst>
            </p:cNvPr>
            <p:cNvSpPr/>
            <p:nvPr/>
          </p:nvSpPr>
          <p:spPr>
            <a:xfrm>
              <a:off x="-121139" y="-7569"/>
              <a:ext cx="12340435" cy="2070286"/>
            </a:xfrm>
            <a:prstGeom prst="rect">
              <a:avLst/>
            </a:prstGeom>
            <a:solidFill>
              <a:srgbClr val="1E3C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1">
              <a:extLst>
                <a:ext uri="{FF2B5EF4-FFF2-40B4-BE49-F238E27FC236}">
                  <a16:creationId xmlns:a16="http://schemas.microsoft.com/office/drawing/2014/main" id="{AF6110B8-3D2E-5A45-A65C-58A10B659098}"/>
                </a:ext>
              </a:extLst>
            </p:cNvPr>
            <p:cNvSpPr/>
            <p:nvPr/>
          </p:nvSpPr>
          <p:spPr>
            <a:xfrm rot="5400000">
              <a:off x="11011541" y="-96725"/>
              <a:ext cx="1118725" cy="1296785"/>
            </a:xfrm>
            <a:custGeom>
              <a:avLst/>
              <a:gdLst>
                <a:gd name="connsiteX0" fmla="*/ 0 w 1230284"/>
                <a:gd name="connsiteY0" fmla="*/ 0 h 1296785"/>
                <a:gd name="connsiteX1" fmla="*/ 1230284 w 1230284"/>
                <a:gd name="connsiteY1" fmla="*/ 0 h 1296785"/>
                <a:gd name="connsiteX2" fmla="*/ 1230284 w 1230284"/>
                <a:gd name="connsiteY2" fmla="*/ 1296785 h 1296785"/>
                <a:gd name="connsiteX3" fmla="*/ 0 w 1230284"/>
                <a:gd name="connsiteY3" fmla="*/ 1296785 h 1296785"/>
                <a:gd name="connsiteX4" fmla="*/ 0 w 1230284"/>
                <a:gd name="connsiteY4" fmla="*/ 0 h 1296785"/>
                <a:gd name="connsiteX0" fmla="*/ 0 w 1230284"/>
                <a:gd name="connsiteY0" fmla="*/ 0 h 1296785"/>
                <a:gd name="connsiteX1" fmla="*/ 1230284 w 1230284"/>
                <a:gd name="connsiteY1" fmla="*/ 0 h 1296785"/>
                <a:gd name="connsiteX2" fmla="*/ 648393 w 1230284"/>
                <a:gd name="connsiteY2" fmla="*/ 648392 h 1296785"/>
                <a:gd name="connsiteX3" fmla="*/ 0 w 1230284"/>
                <a:gd name="connsiteY3" fmla="*/ 1296785 h 1296785"/>
                <a:gd name="connsiteX4" fmla="*/ 0 w 1230284"/>
                <a:gd name="connsiteY4" fmla="*/ 0 h 1296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284" h="1296785">
                  <a:moveTo>
                    <a:pt x="0" y="0"/>
                  </a:moveTo>
                  <a:lnTo>
                    <a:pt x="1230284" y="0"/>
                  </a:lnTo>
                  <a:lnTo>
                    <a:pt x="648393" y="648392"/>
                  </a:lnTo>
                  <a:lnTo>
                    <a:pt x="0" y="1296785"/>
                  </a:lnTo>
                  <a:lnTo>
                    <a:pt x="0" y="0"/>
                  </a:lnTo>
                  <a:close/>
                </a:path>
              </a:pathLst>
            </a:custGeom>
            <a:solidFill>
              <a:srgbClr val="6D8A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Slide Number Placeholder 1">
            <a:extLst>
              <a:ext uri="{FF2B5EF4-FFF2-40B4-BE49-F238E27FC236}">
                <a16:creationId xmlns:a16="http://schemas.microsoft.com/office/drawing/2014/main" id="{34F235B6-48F4-314A-AE4C-55ABE2C0C441}"/>
              </a:ext>
            </a:extLst>
          </p:cNvPr>
          <p:cNvSpPr>
            <a:spLocks noGrp="1"/>
          </p:cNvSpPr>
          <p:nvPr>
            <p:ph type="sldNum" sz="quarter" idx="12"/>
          </p:nvPr>
        </p:nvSpPr>
        <p:spPr/>
        <p:txBody>
          <a:bodyPr/>
          <a:lstStyle/>
          <a:p>
            <a:fld id="{E0E11A1D-E09C-48F7-8F4C-D8113979A85E}" type="slidenum">
              <a:rPr lang="en-US" smtClean="0"/>
              <a:t>244</a:t>
            </a:fld>
            <a:endParaRPr lang="en-US"/>
          </a:p>
        </p:txBody>
      </p:sp>
      <p:sp>
        <p:nvSpPr>
          <p:cNvPr id="4" name="Title 3">
            <a:extLst>
              <a:ext uri="{FF2B5EF4-FFF2-40B4-BE49-F238E27FC236}">
                <a16:creationId xmlns:a16="http://schemas.microsoft.com/office/drawing/2014/main" id="{C2290288-26B7-B847-B7BC-4B940A7B5433}"/>
              </a:ext>
            </a:extLst>
          </p:cNvPr>
          <p:cNvSpPr txBox="1">
            <a:spLocks/>
          </p:cNvSpPr>
          <p:nvPr/>
        </p:nvSpPr>
        <p:spPr>
          <a:xfrm>
            <a:off x="300789" y="633877"/>
            <a:ext cx="11837190" cy="1545917"/>
          </a:xfrm>
          <a:prstGeom prst="rect">
            <a:avLst/>
          </a:prstGeom>
        </p:spPr>
        <p:txBody>
          <a:bodyPr/>
          <a:lstStyle>
            <a:lvl1pPr algn="l" defTabSz="914400" rtl="0" eaLnBrk="1" latinLnBrk="0" hangingPunct="1">
              <a:lnSpc>
                <a:spcPct val="90000"/>
              </a:lnSpc>
              <a:spcBef>
                <a:spcPct val="0"/>
              </a:spcBef>
              <a:buNone/>
              <a:defRPr sz="6000" b="0" i="0" u="none" kern="1200">
                <a:solidFill>
                  <a:schemeClr val="tx1"/>
                </a:solidFill>
                <a:latin typeface="Roboto Slab Medium" pitchFamily="2" charset="0"/>
                <a:ea typeface="Roboto Slab Medium" pitchFamily="2" charset="0"/>
                <a:cs typeface="+mj-cs"/>
              </a:defRPr>
            </a:lvl1pPr>
          </a:lstStyle>
          <a:p>
            <a:r>
              <a:rPr lang="en-US" sz="4400" dirty="0">
                <a:solidFill>
                  <a:schemeClr val="bg1"/>
                </a:solidFill>
              </a:rPr>
              <a:t>Upload your financials</a:t>
            </a:r>
          </a:p>
        </p:txBody>
      </p:sp>
      <p:sp>
        <p:nvSpPr>
          <p:cNvPr id="6" name="Content Placeholder 5">
            <a:extLst>
              <a:ext uri="{FF2B5EF4-FFF2-40B4-BE49-F238E27FC236}">
                <a16:creationId xmlns:a16="http://schemas.microsoft.com/office/drawing/2014/main" id="{83159D5F-D816-D5F3-D87B-3291132CF128}"/>
              </a:ext>
            </a:extLst>
          </p:cNvPr>
          <p:cNvSpPr>
            <a:spLocks noGrp="1"/>
          </p:cNvSpPr>
          <p:nvPr>
            <p:ph idx="1"/>
          </p:nvPr>
        </p:nvSpPr>
        <p:spPr/>
        <p:txBody>
          <a:bodyPr/>
          <a:lstStyle/>
          <a:p>
            <a:endParaRPr lang="en-US"/>
          </a:p>
        </p:txBody>
      </p:sp>
      <p:pic>
        <p:nvPicPr>
          <p:cNvPr id="8" name="Picture 7">
            <a:extLst>
              <a:ext uri="{FF2B5EF4-FFF2-40B4-BE49-F238E27FC236}">
                <a16:creationId xmlns:a16="http://schemas.microsoft.com/office/drawing/2014/main" id="{FA7B226B-971B-D282-A10B-CF491E64B93A}"/>
              </a:ext>
            </a:extLst>
          </p:cNvPr>
          <p:cNvPicPr>
            <a:picLocks noChangeAspect="1"/>
          </p:cNvPicPr>
          <p:nvPr/>
        </p:nvPicPr>
        <p:blipFill rotWithShape="1">
          <a:blip r:embed="rId3"/>
          <a:srcRect l="24052" t="30264" r="24051" b="44211"/>
          <a:stretch/>
        </p:blipFill>
        <p:spPr>
          <a:xfrm>
            <a:off x="34644" y="2485236"/>
            <a:ext cx="12103335" cy="3348614"/>
          </a:xfrm>
          <a:prstGeom prst="rect">
            <a:avLst/>
          </a:prstGeom>
        </p:spPr>
      </p:pic>
    </p:spTree>
    <p:extLst>
      <p:ext uri="{BB962C8B-B14F-4D97-AF65-F5344CB8AC3E}">
        <p14:creationId xmlns:p14="http://schemas.microsoft.com/office/powerpoint/2010/main" val="1946144823"/>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F9EB"/>
        </a:solidFill>
        <a:effectLst/>
      </p:bgPr>
    </p:bg>
    <p:spTree>
      <p:nvGrpSpPr>
        <p:cNvPr id="1" name=""/>
        <p:cNvGrpSpPr/>
        <p:nvPr/>
      </p:nvGrpSpPr>
      <p:grpSpPr>
        <a:xfrm>
          <a:off x="0" y="0"/>
          <a:ext cx="0" cy="0"/>
          <a:chOff x="0" y="0"/>
          <a:chExt cx="0" cy="0"/>
        </a:xfrm>
      </p:grpSpPr>
      <p:grpSp>
        <p:nvGrpSpPr>
          <p:cNvPr id="25" name="header background">
            <a:extLst>
              <a:ext uri="{FF2B5EF4-FFF2-40B4-BE49-F238E27FC236}">
                <a16:creationId xmlns:a16="http://schemas.microsoft.com/office/drawing/2014/main" id="{135B5C18-3990-CF47-BF89-A561918D2507}"/>
              </a:ext>
            </a:extLst>
          </p:cNvPr>
          <p:cNvGrpSpPr/>
          <p:nvPr/>
        </p:nvGrpSpPr>
        <p:grpSpPr>
          <a:xfrm>
            <a:off x="19602" y="-7695"/>
            <a:ext cx="12199694" cy="1427064"/>
            <a:chOff x="19602" y="-7695"/>
            <a:chExt cx="12199694" cy="1427064"/>
          </a:xfrm>
        </p:grpSpPr>
        <p:sp>
          <p:nvSpPr>
            <p:cNvPr id="26" name="Rectangle 25">
              <a:extLst>
                <a:ext uri="{FF2B5EF4-FFF2-40B4-BE49-F238E27FC236}">
                  <a16:creationId xmlns:a16="http://schemas.microsoft.com/office/drawing/2014/main" id="{01EF0B2B-7E87-4746-8C0D-A9C6CFB7A623}"/>
                </a:ext>
              </a:extLst>
            </p:cNvPr>
            <p:cNvSpPr/>
            <p:nvPr/>
          </p:nvSpPr>
          <p:spPr>
            <a:xfrm>
              <a:off x="19602" y="-7569"/>
              <a:ext cx="12199694" cy="1426938"/>
            </a:xfrm>
            <a:prstGeom prst="rect">
              <a:avLst/>
            </a:prstGeom>
            <a:solidFill>
              <a:srgbClr val="1E3C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1">
              <a:extLst>
                <a:ext uri="{FF2B5EF4-FFF2-40B4-BE49-F238E27FC236}">
                  <a16:creationId xmlns:a16="http://schemas.microsoft.com/office/drawing/2014/main" id="{4EFD039B-11B8-E240-A0BC-F6831491E5DA}"/>
                </a:ext>
              </a:extLst>
            </p:cNvPr>
            <p:cNvSpPr/>
            <p:nvPr/>
          </p:nvSpPr>
          <p:spPr>
            <a:xfrm rot="5400000">
              <a:off x="11011541" y="-96725"/>
              <a:ext cx="1118725" cy="1296785"/>
            </a:xfrm>
            <a:custGeom>
              <a:avLst/>
              <a:gdLst>
                <a:gd name="connsiteX0" fmla="*/ 0 w 1230284"/>
                <a:gd name="connsiteY0" fmla="*/ 0 h 1296785"/>
                <a:gd name="connsiteX1" fmla="*/ 1230284 w 1230284"/>
                <a:gd name="connsiteY1" fmla="*/ 0 h 1296785"/>
                <a:gd name="connsiteX2" fmla="*/ 1230284 w 1230284"/>
                <a:gd name="connsiteY2" fmla="*/ 1296785 h 1296785"/>
                <a:gd name="connsiteX3" fmla="*/ 0 w 1230284"/>
                <a:gd name="connsiteY3" fmla="*/ 1296785 h 1296785"/>
                <a:gd name="connsiteX4" fmla="*/ 0 w 1230284"/>
                <a:gd name="connsiteY4" fmla="*/ 0 h 1296785"/>
                <a:gd name="connsiteX0" fmla="*/ 0 w 1230284"/>
                <a:gd name="connsiteY0" fmla="*/ 0 h 1296785"/>
                <a:gd name="connsiteX1" fmla="*/ 1230284 w 1230284"/>
                <a:gd name="connsiteY1" fmla="*/ 0 h 1296785"/>
                <a:gd name="connsiteX2" fmla="*/ 648393 w 1230284"/>
                <a:gd name="connsiteY2" fmla="*/ 648392 h 1296785"/>
                <a:gd name="connsiteX3" fmla="*/ 0 w 1230284"/>
                <a:gd name="connsiteY3" fmla="*/ 1296785 h 1296785"/>
                <a:gd name="connsiteX4" fmla="*/ 0 w 1230284"/>
                <a:gd name="connsiteY4" fmla="*/ 0 h 1296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284" h="1296785">
                  <a:moveTo>
                    <a:pt x="0" y="0"/>
                  </a:moveTo>
                  <a:lnTo>
                    <a:pt x="1230284" y="0"/>
                  </a:lnTo>
                  <a:lnTo>
                    <a:pt x="648393" y="648392"/>
                  </a:lnTo>
                  <a:lnTo>
                    <a:pt x="0" y="1296785"/>
                  </a:lnTo>
                  <a:lnTo>
                    <a:pt x="0" y="0"/>
                  </a:lnTo>
                  <a:close/>
                </a:path>
              </a:pathLst>
            </a:custGeom>
            <a:solidFill>
              <a:srgbClr val="6D8A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Slide Number Placeholder 1">
            <a:extLst>
              <a:ext uri="{FF2B5EF4-FFF2-40B4-BE49-F238E27FC236}">
                <a16:creationId xmlns:a16="http://schemas.microsoft.com/office/drawing/2014/main" id="{34F235B6-48F4-314A-AE4C-55ABE2C0C441}"/>
              </a:ext>
            </a:extLst>
          </p:cNvPr>
          <p:cNvSpPr>
            <a:spLocks noGrp="1"/>
          </p:cNvSpPr>
          <p:nvPr>
            <p:ph type="sldNum" sz="quarter" idx="12"/>
          </p:nvPr>
        </p:nvSpPr>
        <p:spPr/>
        <p:txBody>
          <a:bodyPr/>
          <a:lstStyle/>
          <a:p>
            <a:fld id="{E0E11A1D-E09C-48F7-8F4C-D8113979A85E}" type="slidenum">
              <a:rPr lang="en-US" smtClean="0"/>
              <a:t>245</a:t>
            </a:fld>
            <a:endParaRPr lang="en-US"/>
          </a:p>
        </p:txBody>
      </p:sp>
      <p:sp>
        <p:nvSpPr>
          <p:cNvPr id="3" name="Content Placeholder 2">
            <a:extLst>
              <a:ext uri="{FF2B5EF4-FFF2-40B4-BE49-F238E27FC236}">
                <a16:creationId xmlns:a16="http://schemas.microsoft.com/office/drawing/2014/main" id="{1694E240-DFAC-5540-BBC3-9B2D8F639564}"/>
              </a:ext>
            </a:extLst>
          </p:cNvPr>
          <p:cNvSpPr>
            <a:spLocks noGrp="1"/>
          </p:cNvSpPr>
          <p:nvPr>
            <p:ph idx="1"/>
          </p:nvPr>
        </p:nvSpPr>
        <p:spPr>
          <a:xfrm>
            <a:off x="6755528" y="1980557"/>
            <a:ext cx="5232257" cy="4594162"/>
          </a:xfrm>
        </p:spPr>
        <p:txBody>
          <a:bodyPr>
            <a:normAutofit/>
          </a:bodyPr>
          <a:lstStyle/>
          <a:p>
            <a:pPr>
              <a:lnSpc>
                <a:spcPct val="110000"/>
              </a:lnSpc>
              <a:spcBef>
                <a:spcPts val="400"/>
              </a:spcBef>
            </a:pPr>
            <a:r>
              <a:rPr lang="en-US" sz="2400" dirty="0"/>
              <a:t>Auto-calculates online</a:t>
            </a:r>
          </a:p>
          <a:p>
            <a:pPr>
              <a:lnSpc>
                <a:spcPct val="110000"/>
              </a:lnSpc>
              <a:spcBef>
                <a:spcPts val="400"/>
              </a:spcBef>
            </a:pPr>
            <a:r>
              <a:rPr lang="en-US" sz="2400" dirty="0"/>
              <a:t>Can’t be negative</a:t>
            </a:r>
          </a:p>
          <a:p>
            <a:pPr>
              <a:lnSpc>
                <a:spcPct val="110000"/>
              </a:lnSpc>
              <a:spcBef>
                <a:spcPts val="400"/>
              </a:spcBef>
            </a:pPr>
            <a:r>
              <a:rPr lang="en-US" sz="2400" dirty="0"/>
              <a:t>Double check</a:t>
            </a:r>
          </a:p>
          <a:p>
            <a:pPr lvl="1">
              <a:spcBef>
                <a:spcPts val="1000"/>
              </a:spcBef>
            </a:pPr>
            <a:r>
              <a:rPr lang="en-US" sz="2000" dirty="0"/>
              <a:t>Compare with figures in 2023 Acts &amp; Proceedings</a:t>
            </a:r>
          </a:p>
          <a:p>
            <a:pPr lvl="1">
              <a:lnSpc>
                <a:spcPct val="110000"/>
              </a:lnSpc>
              <a:spcBef>
                <a:spcPts val="400"/>
              </a:spcBef>
            </a:pPr>
            <a:r>
              <a:rPr lang="en-US" sz="2000" dirty="0"/>
              <a:t>Large, unexplained difference? statistics@presbyterian.ca</a:t>
            </a:r>
          </a:p>
          <a:p>
            <a:pPr marL="457200" lvl="1" indent="0">
              <a:lnSpc>
                <a:spcPct val="110000"/>
              </a:lnSpc>
              <a:spcBef>
                <a:spcPts val="400"/>
              </a:spcBef>
              <a:buNone/>
            </a:pPr>
            <a:endParaRPr lang="en-US" sz="2000" dirty="0"/>
          </a:p>
          <a:p>
            <a:pPr marL="0" indent="0">
              <a:lnSpc>
                <a:spcPct val="110000"/>
              </a:lnSpc>
              <a:spcBef>
                <a:spcPts val="400"/>
              </a:spcBef>
              <a:buNone/>
            </a:pPr>
            <a:r>
              <a:rPr lang="en-US" sz="2300" dirty="0"/>
              <a:t>Complete this calculation if submitting paper report</a:t>
            </a:r>
          </a:p>
        </p:txBody>
      </p:sp>
      <p:sp>
        <p:nvSpPr>
          <p:cNvPr id="4" name="Title 3">
            <a:extLst>
              <a:ext uri="{FF2B5EF4-FFF2-40B4-BE49-F238E27FC236}">
                <a16:creationId xmlns:a16="http://schemas.microsoft.com/office/drawing/2014/main" id="{C2290288-26B7-B847-B7BC-4B940A7B5433}"/>
              </a:ext>
            </a:extLst>
          </p:cNvPr>
          <p:cNvSpPr txBox="1">
            <a:spLocks/>
          </p:cNvSpPr>
          <p:nvPr/>
        </p:nvSpPr>
        <p:spPr>
          <a:xfrm>
            <a:off x="510012" y="215092"/>
            <a:ext cx="8164755" cy="812010"/>
          </a:xfrm>
          <a:prstGeom prst="rect">
            <a:avLst/>
          </a:prstGeom>
        </p:spPr>
        <p:txBody>
          <a:bodyPr/>
          <a:lstStyle>
            <a:lvl1pPr algn="l" defTabSz="914400" rtl="0" eaLnBrk="1" latinLnBrk="0" hangingPunct="1">
              <a:lnSpc>
                <a:spcPct val="90000"/>
              </a:lnSpc>
              <a:spcBef>
                <a:spcPct val="0"/>
              </a:spcBef>
              <a:buNone/>
              <a:defRPr sz="6000" b="0" i="0" u="none" kern="1200">
                <a:solidFill>
                  <a:schemeClr val="tx1"/>
                </a:solidFill>
                <a:latin typeface="Roboto Slab Medium" pitchFamily="2" charset="0"/>
                <a:ea typeface="Roboto Slab Medium" pitchFamily="2" charset="0"/>
                <a:cs typeface="+mj-cs"/>
              </a:defRPr>
            </a:lvl1pPr>
          </a:lstStyle>
          <a:p>
            <a:r>
              <a:rPr lang="en-US" sz="4000" dirty="0">
                <a:solidFill>
                  <a:schemeClr val="bg1"/>
                </a:solidFill>
              </a:rPr>
              <a:t>31. Dollar Base Calculation</a:t>
            </a:r>
          </a:p>
        </p:txBody>
      </p:sp>
      <p:pic>
        <p:nvPicPr>
          <p:cNvPr id="6" name="Picture 5">
            <a:extLst>
              <a:ext uri="{FF2B5EF4-FFF2-40B4-BE49-F238E27FC236}">
                <a16:creationId xmlns:a16="http://schemas.microsoft.com/office/drawing/2014/main" id="{D1D19BB7-A3BA-AB4D-B74D-23269526A954}"/>
              </a:ext>
            </a:extLst>
          </p:cNvPr>
          <p:cNvPicPr>
            <a:picLocks noChangeAspect="1"/>
          </p:cNvPicPr>
          <p:nvPr/>
        </p:nvPicPr>
        <p:blipFill rotWithShape="1">
          <a:blip r:embed="rId3"/>
          <a:srcRect l="24375" t="11487" r="27368" b="5324"/>
          <a:stretch/>
        </p:blipFill>
        <p:spPr>
          <a:xfrm>
            <a:off x="445844" y="1027102"/>
            <a:ext cx="5883442" cy="5705075"/>
          </a:xfrm>
          <a:prstGeom prst="rect">
            <a:avLst/>
          </a:prstGeom>
        </p:spPr>
      </p:pic>
    </p:spTree>
    <p:extLst>
      <p:ext uri="{BB962C8B-B14F-4D97-AF65-F5344CB8AC3E}">
        <p14:creationId xmlns:p14="http://schemas.microsoft.com/office/powerpoint/2010/main" val="2924635323"/>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F9EB"/>
        </a:solidFill>
        <a:effectLst/>
      </p:bgPr>
    </p:bg>
    <p:spTree>
      <p:nvGrpSpPr>
        <p:cNvPr id="1" name=""/>
        <p:cNvGrpSpPr/>
        <p:nvPr/>
      </p:nvGrpSpPr>
      <p:grpSpPr>
        <a:xfrm>
          <a:off x="0" y="0"/>
          <a:ext cx="0" cy="0"/>
          <a:chOff x="0" y="0"/>
          <a:chExt cx="0" cy="0"/>
        </a:xfrm>
      </p:grpSpPr>
      <p:grpSp>
        <p:nvGrpSpPr>
          <p:cNvPr id="56" name="header background">
            <a:extLst>
              <a:ext uri="{FF2B5EF4-FFF2-40B4-BE49-F238E27FC236}">
                <a16:creationId xmlns:a16="http://schemas.microsoft.com/office/drawing/2014/main" id="{42A3F295-11FD-8842-8F62-EB70C29B7686}"/>
              </a:ext>
            </a:extLst>
          </p:cNvPr>
          <p:cNvGrpSpPr/>
          <p:nvPr/>
        </p:nvGrpSpPr>
        <p:grpSpPr>
          <a:xfrm>
            <a:off x="-25003" y="-7695"/>
            <a:ext cx="12244299" cy="2363020"/>
            <a:chOff x="-25003" y="-7695"/>
            <a:chExt cx="12244299" cy="2363020"/>
          </a:xfrm>
        </p:grpSpPr>
        <p:sp>
          <p:nvSpPr>
            <p:cNvPr id="57" name="Rectangle 56">
              <a:extLst>
                <a:ext uri="{FF2B5EF4-FFF2-40B4-BE49-F238E27FC236}">
                  <a16:creationId xmlns:a16="http://schemas.microsoft.com/office/drawing/2014/main" id="{2D3782F6-6852-A544-B4E8-AEFFB4FD97D5}"/>
                </a:ext>
              </a:extLst>
            </p:cNvPr>
            <p:cNvSpPr/>
            <p:nvPr/>
          </p:nvSpPr>
          <p:spPr>
            <a:xfrm>
              <a:off x="-25003" y="-7570"/>
              <a:ext cx="12244299" cy="2362895"/>
            </a:xfrm>
            <a:prstGeom prst="rect">
              <a:avLst/>
            </a:prstGeom>
            <a:solidFill>
              <a:srgbClr val="1E3C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Rectangle 1">
              <a:extLst>
                <a:ext uri="{FF2B5EF4-FFF2-40B4-BE49-F238E27FC236}">
                  <a16:creationId xmlns:a16="http://schemas.microsoft.com/office/drawing/2014/main" id="{E61B7503-DF80-7341-9088-E25E7EB262DB}"/>
                </a:ext>
              </a:extLst>
            </p:cNvPr>
            <p:cNvSpPr/>
            <p:nvPr/>
          </p:nvSpPr>
          <p:spPr>
            <a:xfrm rot="5400000">
              <a:off x="11011541" y="-96725"/>
              <a:ext cx="1118725" cy="1296785"/>
            </a:xfrm>
            <a:custGeom>
              <a:avLst/>
              <a:gdLst>
                <a:gd name="connsiteX0" fmla="*/ 0 w 1230284"/>
                <a:gd name="connsiteY0" fmla="*/ 0 h 1296785"/>
                <a:gd name="connsiteX1" fmla="*/ 1230284 w 1230284"/>
                <a:gd name="connsiteY1" fmla="*/ 0 h 1296785"/>
                <a:gd name="connsiteX2" fmla="*/ 1230284 w 1230284"/>
                <a:gd name="connsiteY2" fmla="*/ 1296785 h 1296785"/>
                <a:gd name="connsiteX3" fmla="*/ 0 w 1230284"/>
                <a:gd name="connsiteY3" fmla="*/ 1296785 h 1296785"/>
                <a:gd name="connsiteX4" fmla="*/ 0 w 1230284"/>
                <a:gd name="connsiteY4" fmla="*/ 0 h 1296785"/>
                <a:gd name="connsiteX0" fmla="*/ 0 w 1230284"/>
                <a:gd name="connsiteY0" fmla="*/ 0 h 1296785"/>
                <a:gd name="connsiteX1" fmla="*/ 1230284 w 1230284"/>
                <a:gd name="connsiteY1" fmla="*/ 0 h 1296785"/>
                <a:gd name="connsiteX2" fmla="*/ 648393 w 1230284"/>
                <a:gd name="connsiteY2" fmla="*/ 648392 h 1296785"/>
                <a:gd name="connsiteX3" fmla="*/ 0 w 1230284"/>
                <a:gd name="connsiteY3" fmla="*/ 1296785 h 1296785"/>
                <a:gd name="connsiteX4" fmla="*/ 0 w 1230284"/>
                <a:gd name="connsiteY4" fmla="*/ 0 h 1296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284" h="1296785">
                  <a:moveTo>
                    <a:pt x="0" y="0"/>
                  </a:moveTo>
                  <a:lnTo>
                    <a:pt x="1230284" y="0"/>
                  </a:lnTo>
                  <a:lnTo>
                    <a:pt x="648393" y="648392"/>
                  </a:lnTo>
                  <a:lnTo>
                    <a:pt x="0" y="1296785"/>
                  </a:lnTo>
                  <a:lnTo>
                    <a:pt x="0" y="0"/>
                  </a:lnTo>
                  <a:close/>
                </a:path>
              </a:pathLst>
            </a:custGeom>
            <a:solidFill>
              <a:srgbClr val="6D8A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Rectangle 40">
            <a:extLst>
              <a:ext uri="{FF2B5EF4-FFF2-40B4-BE49-F238E27FC236}">
                <a16:creationId xmlns:a16="http://schemas.microsoft.com/office/drawing/2014/main" id="{9604B918-4E7A-DD4B-8812-A72CBB92D659}"/>
              </a:ext>
            </a:extLst>
          </p:cNvPr>
          <p:cNvSpPr/>
          <p:nvPr/>
        </p:nvSpPr>
        <p:spPr>
          <a:xfrm>
            <a:off x="342508" y="560717"/>
            <a:ext cx="6515492" cy="62972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E3F60AD6-79F2-5148-BA2E-B723C65D6CFD}"/>
              </a:ext>
            </a:extLst>
          </p:cNvPr>
          <p:cNvSpPr/>
          <p:nvPr/>
        </p:nvSpPr>
        <p:spPr>
          <a:xfrm>
            <a:off x="-199176" y="535316"/>
            <a:ext cx="700759" cy="6589384"/>
          </a:xfrm>
          <a:prstGeom prst="rect">
            <a:avLst/>
          </a:prstGeom>
          <a:solidFill>
            <a:srgbClr val="F5F6F6"/>
          </a:solidFill>
          <a:ln w="19050">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84576B73-9D6D-1446-B32E-0240FD07D10B}"/>
              </a:ext>
            </a:extLst>
          </p:cNvPr>
          <p:cNvSpPr/>
          <p:nvPr/>
        </p:nvSpPr>
        <p:spPr>
          <a:xfrm>
            <a:off x="6614615" y="560717"/>
            <a:ext cx="554060" cy="6589384"/>
          </a:xfrm>
          <a:prstGeom prst="rect">
            <a:avLst/>
          </a:prstGeom>
          <a:solidFill>
            <a:srgbClr val="F5F6F6"/>
          </a:solidFill>
          <a:ln w="19050">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34F235B6-48F4-314A-AE4C-55ABE2C0C441}"/>
              </a:ext>
            </a:extLst>
          </p:cNvPr>
          <p:cNvSpPr>
            <a:spLocks noGrp="1"/>
          </p:cNvSpPr>
          <p:nvPr>
            <p:ph type="sldNum" sz="quarter" idx="12"/>
          </p:nvPr>
        </p:nvSpPr>
        <p:spPr/>
        <p:txBody>
          <a:bodyPr/>
          <a:lstStyle/>
          <a:p>
            <a:fld id="{E0E11A1D-E09C-48F7-8F4C-D8113979A85E}" type="slidenum">
              <a:rPr lang="en-US" smtClean="0"/>
              <a:t>246</a:t>
            </a:fld>
            <a:endParaRPr lang="en-US"/>
          </a:p>
        </p:txBody>
      </p:sp>
      <p:sp>
        <p:nvSpPr>
          <p:cNvPr id="3" name="Content Placeholder 2">
            <a:extLst>
              <a:ext uri="{FF2B5EF4-FFF2-40B4-BE49-F238E27FC236}">
                <a16:creationId xmlns:a16="http://schemas.microsoft.com/office/drawing/2014/main" id="{1694E240-DFAC-5540-BBC3-9B2D8F639564}"/>
              </a:ext>
            </a:extLst>
          </p:cNvPr>
          <p:cNvSpPr>
            <a:spLocks noGrp="1"/>
          </p:cNvSpPr>
          <p:nvPr>
            <p:ph idx="1"/>
          </p:nvPr>
        </p:nvSpPr>
        <p:spPr>
          <a:xfrm>
            <a:off x="8082115" y="3254476"/>
            <a:ext cx="3967821" cy="1530145"/>
          </a:xfrm>
        </p:spPr>
        <p:txBody>
          <a:bodyPr>
            <a:normAutofit/>
          </a:bodyPr>
          <a:lstStyle/>
          <a:p>
            <a:r>
              <a:rPr lang="en-US" sz="3600" dirty="0"/>
              <a:t>Part I Statistics</a:t>
            </a:r>
          </a:p>
          <a:p>
            <a:r>
              <a:rPr lang="en-US" sz="3600" dirty="0"/>
              <a:t>Part II Finances</a:t>
            </a:r>
          </a:p>
        </p:txBody>
      </p:sp>
      <p:sp>
        <p:nvSpPr>
          <p:cNvPr id="4" name="Title 3">
            <a:extLst>
              <a:ext uri="{FF2B5EF4-FFF2-40B4-BE49-F238E27FC236}">
                <a16:creationId xmlns:a16="http://schemas.microsoft.com/office/drawing/2014/main" id="{C2290288-26B7-B847-B7BC-4B940A7B5433}"/>
              </a:ext>
            </a:extLst>
          </p:cNvPr>
          <p:cNvSpPr txBox="1">
            <a:spLocks/>
          </p:cNvSpPr>
          <p:nvPr/>
        </p:nvSpPr>
        <p:spPr>
          <a:xfrm>
            <a:off x="7877637" y="1376516"/>
            <a:ext cx="4199535" cy="981412"/>
          </a:xfrm>
          <a:prstGeom prst="rect">
            <a:avLst/>
          </a:prstGeom>
        </p:spPr>
        <p:txBody>
          <a:bodyPr/>
          <a:lstStyle>
            <a:lvl1pPr algn="l" defTabSz="914400" rtl="0" eaLnBrk="1" latinLnBrk="0" hangingPunct="1">
              <a:lnSpc>
                <a:spcPct val="90000"/>
              </a:lnSpc>
              <a:spcBef>
                <a:spcPct val="0"/>
              </a:spcBef>
              <a:buNone/>
              <a:defRPr sz="6000" b="0" i="0" u="none" kern="1200">
                <a:solidFill>
                  <a:schemeClr val="tx1"/>
                </a:solidFill>
                <a:latin typeface="Roboto Slab Medium" pitchFamily="2" charset="0"/>
                <a:ea typeface="Roboto Slab Medium" pitchFamily="2" charset="0"/>
                <a:cs typeface="+mj-cs"/>
              </a:defRPr>
            </a:lvl1pPr>
          </a:lstStyle>
          <a:p>
            <a:r>
              <a:rPr lang="en-US" sz="4800" dirty="0">
                <a:solidFill>
                  <a:schemeClr val="bg1"/>
                </a:solidFill>
              </a:rPr>
              <a:t>Contact Info</a:t>
            </a:r>
          </a:p>
        </p:txBody>
      </p:sp>
      <p:grpSp>
        <p:nvGrpSpPr>
          <p:cNvPr id="15" name="Group 14">
            <a:extLst>
              <a:ext uri="{FF2B5EF4-FFF2-40B4-BE49-F238E27FC236}">
                <a16:creationId xmlns:a16="http://schemas.microsoft.com/office/drawing/2014/main" id="{626B2CD3-80D1-7C47-927B-5B8A3EF42D2F}"/>
              </a:ext>
            </a:extLst>
          </p:cNvPr>
          <p:cNvGrpSpPr/>
          <p:nvPr/>
        </p:nvGrpSpPr>
        <p:grpSpPr>
          <a:xfrm>
            <a:off x="-25003" y="1"/>
            <a:ext cx="7215992" cy="6853994"/>
            <a:chOff x="-228203" y="1"/>
            <a:chExt cx="7215992" cy="6853994"/>
          </a:xfrm>
        </p:grpSpPr>
        <p:sp>
          <p:nvSpPr>
            <p:cNvPr id="16" name="Rectangle 15">
              <a:extLst>
                <a:ext uri="{FF2B5EF4-FFF2-40B4-BE49-F238E27FC236}">
                  <a16:creationId xmlns:a16="http://schemas.microsoft.com/office/drawing/2014/main" id="{1DB75FB1-4F55-7E48-AF2E-08E09E6B25B4}"/>
                </a:ext>
              </a:extLst>
            </p:cNvPr>
            <p:cNvSpPr/>
            <p:nvPr/>
          </p:nvSpPr>
          <p:spPr>
            <a:xfrm>
              <a:off x="6822228" y="697995"/>
              <a:ext cx="165561" cy="6156000"/>
            </a:xfrm>
            <a:prstGeom prst="rect">
              <a:avLst/>
            </a:prstGeom>
            <a:solidFill>
              <a:srgbClr val="E8EA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4F5195D-1121-8F43-8F78-34F061D7B5B9}"/>
                </a:ext>
              </a:extLst>
            </p:cNvPr>
            <p:cNvSpPr/>
            <p:nvPr/>
          </p:nvSpPr>
          <p:spPr>
            <a:xfrm>
              <a:off x="6844543" y="1980557"/>
              <a:ext cx="120931" cy="17185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riangle 17">
              <a:extLst>
                <a:ext uri="{FF2B5EF4-FFF2-40B4-BE49-F238E27FC236}">
                  <a16:creationId xmlns:a16="http://schemas.microsoft.com/office/drawing/2014/main" id="{3BAD2B5D-5530-0948-95B8-890717AE2F21}"/>
                </a:ext>
              </a:extLst>
            </p:cNvPr>
            <p:cNvSpPr/>
            <p:nvPr/>
          </p:nvSpPr>
          <p:spPr>
            <a:xfrm>
              <a:off x="6857272" y="758463"/>
              <a:ext cx="95472" cy="63648"/>
            </a:xfrm>
            <a:prstGeom prst="triangle">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riangle 18">
              <a:extLst>
                <a:ext uri="{FF2B5EF4-FFF2-40B4-BE49-F238E27FC236}">
                  <a16:creationId xmlns:a16="http://schemas.microsoft.com/office/drawing/2014/main" id="{1C5152C1-F821-0648-A08D-56D2AA7FFE05}"/>
                </a:ext>
              </a:extLst>
            </p:cNvPr>
            <p:cNvSpPr/>
            <p:nvPr/>
          </p:nvSpPr>
          <p:spPr>
            <a:xfrm rot="10800000">
              <a:off x="6857272" y="6480095"/>
              <a:ext cx="95472" cy="63648"/>
            </a:xfrm>
            <a:prstGeom prst="triangle">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0B307256-DF8C-7B44-B557-8D2D8BE38EDB}"/>
                </a:ext>
              </a:extLst>
            </p:cNvPr>
            <p:cNvPicPr>
              <a:picLocks noChangeAspect="1"/>
            </p:cNvPicPr>
            <p:nvPr/>
          </p:nvPicPr>
          <p:blipFill rotWithShape="1">
            <a:blip r:embed="rId3">
              <a:extLst>
                <a:ext uri="{28A0092B-C50C-407E-A947-70E740481C1C}">
                  <a14:useLocalDpi xmlns:a14="http://schemas.microsoft.com/office/drawing/2010/main" val="0"/>
                </a:ext>
              </a:extLst>
            </a:blip>
            <a:srcRect r="194"/>
            <a:stretch/>
          </p:blipFill>
          <p:spPr>
            <a:xfrm>
              <a:off x="-228203" y="1"/>
              <a:ext cx="7209320" cy="707593"/>
            </a:xfrm>
            <a:prstGeom prst="rect">
              <a:avLst/>
            </a:prstGeom>
            <a:effectLst>
              <a:outerShdw blurRad="50800" dist="38100" dir="5400000" algn="t" rotWithShape="0">
                <a:prstClr val="black">
                  <a:alpha val="40000"/>
                </a:prstClr>
              </a:outerShdw>
            </a:effectLst>
          </p:spPr>
        </p:pic>
        <p:sp>
          <p:nvSpPr>
            <p:cNvPr id="21" name="TextBox 20">
              <a:extLst>
                <a:ext uri="{FF2B5EF4-FFF2-40B4-BE49-F238E27FC236}">
                  <a16:creationId xmlns:a16="http://schemas.microsoft.com/office/drawing/2014/main" id="{BA9AF059-186D-C843-A18D-C5F1447DFCCA}"/>
                </a:ext>
              </a:extLst>
            </p:cNvPr>
            <p:cNvSpPr txBox="1"/>
            <p:nvPr/>
          </p:nvSpPr>
          <p:spPr>
            <a:xfrm>
              <a:off x="1023442" y="430645"/>
              <a:ext cx="5518002" cy="261610"/>
            </a:xfrm>
            <a:prstGeom prst="rect">
              <a:avLst/>
            </a:prstGeom>
            <a:noFill/>
          </p:spPr>
          <p:txBody>
            <a:bodyPr wrap="square" rtlCol="0">
              <a:spAutoFit/>
            </a:bodyPr>
            <a:lstStyle/>
            <a:p>
              <a:r>
                <a:rPr lang="en-US" sz="1100" dirty="0">
                  <a:latin typeface="Roboto Light" panose="02000000000000000000" pitchFamily="2" charset="0"/>
                  <a:ea typeface="Roboto Light" panose="02000000000000000000" pitchFamily="2" charset="0"/>
                  <a:cs typeface="Roboto Light" panose="02000000000000000000" pitchFamily="2" charset="0"/>
                </a:rPr>
                <a:t>https://form.jotform.com/12345678912345?session=</a:t>
              </a:r>
              <a:r>
                <a:rPr lang="en-US" sz="1100" dirty="0" err="1">
                  <a:latin typeface="Roboto Light" panose="02000000000000000000" pitchFamily="2" charset="0"/>
                  <a:ea typeface="Roboto Light" panose="02000000000000000000" pitchFamily="2" charset="0"/>
                  <a:cs typeface="Roboto Light" panose="02000000000000000000" pitchFamily="2" charset="0"/>
                </a:rPr>
                <a:t>youremailaddress@your.email</a:t>
              </a:r>
              <a:endParaRPr lang="en-US" sz="1100"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22" name="Rectangle 21">
              <a:extLst>
                <a:ext uri="{FF2B5EF4-FFF2-40B4-BE49-F238E27FC236}">
                  <a16:creationId xmlns:a16="http://schemas.microsoft.com/office/drawing/2014/main" id="{B6CEE3F7-5FE0-844A-B513-9B5BDC4C6229}"/>
                </a:ext>
              </a:extLst>
            </p:cNvPr>
            <p:cNvSpPr/>
            <p:nvPr/>
          </p:nvSpPr>
          <p:spPr>
            <a:xfrm>
              <a:off x="139309" y="129761"/>
              <a:ext cx="1560529" cy="202083"/>
            </a:xfrm>
            <a:prstGeom prst="rect">
              <a:avLst/>
            </a:prstGeom>
            <a:solidFill>
              <a:srgbClr val="FCF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6BD2D85-50BC-1046-81BE-7E3F58C0CD82}"/>
                </a:ext>
              </a:extLst>
            </p:cNvPr>
            <p:cNvSpPr txBox="1"/>
            <p:nvPr/>
          </p:nvSpPr>
          <p:spPr>
            <a:xfrm>
              <a:off x="139308" y="136079"/>
              <a:ext cx="1702191" cy="253916"/>
            </a:xfrm>
            <a:prstGeom prst="rect">
              <a:avLst/>
            </a:prstGeom>
            <a:noFill/>
          </p:spPr>
          <p:txBody>
            <a:bodyPr wrap="square" rtlCol="0">
              <a:spAutoFit/>
            </a:bodyPr>
            <a:lstStyle/>
            <a:p>
              <a:r>
                <a:rPr lang="en-US" sz="1050" dirty="0">
                  <a:solidFill>
                    <a:schemeClr val="bg1">
                      <a:lumMod val="50000"/>
                    </a:schemeClr>
                  </a:solidFill>
                  <a:latin typeface="Roboto Light" panose="02000000000000000000" pitchFamily="2" charset="0"/>
                  <a:ea typeface="Roboto Light" panose="02000000000000000000" pitchFamily="2" charset="0"/>
                  <a:cs typeface="Roboto Light" panose="02000000000000000000" pitchFamily="2" charset="0"/>
                </a:rPr>
                <a:t>Session Annual Statistics</a:t>
              </a:r>
            </a:p>
          </p:txBody>
        </p:sp>
      </p:grpSp>
      <p:sp>
        <p:nvSpPr>
          <p:cNvPr id="7" name="TextBox 6">
            <a:extLst>
              <a:ext uri="{FF2B5EF4-FFF2-40B4-BE49-F238E27FC236}">
                <a16:creationId xmlns:a16="http://schemas.microsoft.com/office/drawing/2014/main" id="{62D8996D-5CE5-D341-8795-F2F9A739E698}"/>
              </a:ext>
            </a:extLst>
          </p:cNvPr>
          <p:cNvSpPr txBox="1"/>
          <p:nvPr/>
        </p:nvSpPr>
        <p:spPr>
          <a:xfrm>
            <a:off x="841343" y="730335"/>
            <a:ext cx="5137754" cy="5955476"/>
          </a:xfrm>
          <a:prstGeom prst="rect">
            <a:avLst/>
          </a:prstGeom>
          <a:noFill/>
        </p:spPr>
        <p:txBody>
          <a:bodyPr wrap="square" rtlCol="0">
            <a:spAutoFit/>
          </a:bodyPr>
          <a:lstStyle/>
          <a:p>
            <a:pPr>
              <a:spcAft>
                <a:spcPts val="1800"/>
              </a:spcAft>
            </a:pPr>
            <a:r>
              <a:rPr lang="en-US" sz="1600" dirty="0"/>
              <a:t>CONTACT INFORMATION</a:t>
            </a:r>
          </a:p>
          <a:p>
            <a:pPr>
              <a:spcAft>
                <a:spcPts val="1800"/>
              </a:spcAft>
            </a:pPr>
            <a:r>
              <a:rPr lang="en-US" sz="1600" dirty="0"/>
              <a:t>Contact Person for Part 1 – Statistics</a:t>
            </a:r>
          </a:p>
          <a:p>
            <a:pPr>
              <a:spcAft>
                <a:spcPts val="1800"/>
              </a:spcAft>
            </a:pPr>
            <a:r>
              <a:rPr lang="en-US" sz="1600" b="1" dirty="0"/>
              <a:t>Name</a:t>
            </a:r>
            <a:r>
              <a:rPr lang="en-US" sz="1600" dirty="0"/>
              <a:t>:</a:t>
            </a:r>
          </a:p>
          <a:p>
            <a:r>
              <a:rPr lang="en-US" sz="1600" b="1" dirty="0"/>
              <a:t>Position in</a:t>
            </a:r>
          </a:p>
          <a:p>
            <a:pPr>
              <a:spcAft>
                <a:spcPts val="1800"/>
              </a:spcAft>
            </a:pPr>
            <a:r>
              <a:rPr lang="en-US" sz="1600" b="1" dirty="0"/>
              <a:t>Congregation</a:t>
            </a:r>
            <a:r>
              <a:rPr lang="en-US" sz="1600" dirty="0"/>
              <a:t>:</a:t>
            </a:r>
          </a:p>
          <a:p>
            <a:pPr>
              <a:spcAft>
                <a:spcPts val="1800"/>
              </a:spcAft>
            </a:pPr>
            <a:r>
              <a:rPr lang="en-US" sz="1600" b="1" dirty="0"/>
              <a:t>Phone Number</a:t>
            </a:r>
            <a:r>
              <a:rPr lang="en-US" sz="1600" dirty="0"/>
              <a:t>:</a:t>
            </a:r>
          </a:p>
          <a:p>
            <a:pPr>
              <a:spcAft>
                <a:spcPts val="1800"/>
              </a:spcAft>
            </a:pPr>
            <a:r>
              <a:rPr lang="en-US" sz="1600" b="1" dirty="0"/>
              <a:t>Email</a:t>
            </a:r>
            <a:r>
              <a:rPr lang="en-US" sz="1600" dirty="0"/>
              <a:t>:</a:t>
            </a:r>
          </a:p>
          <a:p>
            <a:pPr>
              <a:spcBef>
                <a:spcPts val="2400"/>
              </a:spcBef>
              <a:spcAft>
                <a:spcPts val="1800"/>
              </a:spcAft>
            </a:pPr>
            <a:r>
              <a:rPr lang="en-US" sz="1600" dirty="0"/>
              <a:t>Contact Person for Part 2 – Finances</a:t>
            </a:r>
          </a:p>
          <a:p>
            <a:pPr>
              <a:spcAft>
                <a:spcPts val="1800"/>
              </a:spcAft>
            </a:pPr>
            <a:r>
              <a:rPr lang="en-US" sz="1600" b="1" dirty="0"/>
              <a:t>Name</a:t>
            </a:r>
            <a:r>
              <a:rPr lang="en-US" sz="1600" dirty="0"/>
              <a:t>:</a:t>
            </a:r>
          </a:p>
          <a:p>
            <a:r>
              <a:rPr lang="en-US" sz="1600" b="1" dirty="0"/>
              <a:t>Position in </a:t>
            </a:r>
          </a:p>
          <a:p>
            <a:pPr>
              <a:spcAft>
                <a:spcPts val="1800"/>
              </a:spcAft>
            </a:pPr>
            <a:r>
              <a:rPr lang="en-US" sz="1600" b="1" dirty="0"/>
              <a:t>Congregation</a:t>
            </a:r>
            <a:r>
              <a:rPr lang="en-US" sz="1600" dirty="0"/>
              <a:t>:</a:t>
            </a:r>
          </a:p>
          <a:p>
            <a:pPr>
              <a:spcAft>
                <a:spcPts val="1800"/>
              </a:spcAft>
            </a:pPr>
            <a:r>
              <a:rPr lang="en-US" sz="1600" b="1" dirty="0"/>
              <a:t>Phone Number</a:t>
            </a:r>
            <a:r>
              <a:rPr lang="en-US" sz="1600" dirty="0"/>
              <a:t>: </a:t>
            </a:r>
          </a:p>
          <a:p>
            <a:pPr>
              <a:spcAft>
                <a:spcPts val="1800"/>
              </a:spcAft>
            </a:pPr>
            <a:r>
              <a:rPr lang="en-US" sz="1600" b="1" dirty="0"/>
              <a:t>Email</a:t>
            </a:r>
            <a:r>
              <a:rPr lang="en-US" sz="1600" dirty="0"/>
              <a:t>:</a:t>
            </a:r>
          </a:p>
        </p:txBody>
      </p:sp>
      <p:sp>
        <p:nvSpPr>
          <p:cNvPr id="31" name="Rectangle 30">
            <a:extLst>
              <a:ext uri="{FF2B5EF4-FFF2-40B4-BE49-F238E27FC236}">
                <a16:creationId xmlns:a16="http://schemas.microsoft.com/office/drawing/2014/main" id="{9863A5E8-3C94-EB46-B739-C67F1780F41E}"/>
              </a:ext>
            </a:extLst>
          </p:cNvPr>
          <p:cNvSpPr/>
          <p:nvPr/>
        </p:nvSpPr>
        <p:spPr>
          <a:xfrm>
            <a:off x="2816749" y="2354748"/>
            <a:ext cx="1965854" cy="281575"/>
          </a:xfrm>
          <a:prstGeom prst="rect">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38" name="Group 37">
            <a:extLst>
              <a:ext uri="{FF2B5EF4-FFF2-40B4-BE49-F238E27FC236}">
                <a16:creationId xmlns:a16="http://schemas.microsoft.com/office/drawing/2014/main" id="{750AB6D8-181E-EF43-A57A-067778776D59}"/>
              </a:ext>
            </a:extLst>
          </p:cNvPr>
          <p:cNvGrpSpPr/>
          <p:nvPr/>
        </p:nvGrpSpPr>
        <p:grpSpPr>
          <a:xfrm>
            <a:off x="2739884" y="1743341"/>
            <a:ext cx="2765995" cy="519338"/>
            <a:chOff x="3121478" y="2285061"/>
            <a:chExt cx="2765995" cy="519338"/>
          </a:xfrm>
        </p:grpSpPr>
        <p:sp>
          <p:nvSpPr>
            <p:cNvPr id="29" name="Rectangle 28">
              <a:extLst>
                <a:ext uri="{FF2B5EF4-FFF2-40B4-BE49-F238E27FC236}">
                  <a16:creationId xmlns:a16="http://schemas.microsoft.com/office/drawing/2014/main" id="{0CB1E5A6-3807-7945-A7F5-1EF074FDEE25}"/>
                </a:ext>
              </a:extLst>
            </p:cNvPr>
            <p:cNvSpPr/>
            <p:nvPr/>
          </p:nvSpPr>
          <p:spPr>
            <a:xfrm>
              <a:off x="3198343" y="2285061"/>
              <a:ext cx="1034660" cy="281575"/>
            </a:xfrm>
            <a:prstGeom prst="rect">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0" name="Rectangle 29">
              <a:extLst>
                <a:ext uri="{FF2B5EF4-FFF2-40B4-BE49-F238E27FC236}">
                  <a16:creationId xmlns:a16="http://schemas.microsoft.com/office/drawing/2014/main" id="{DE4BA5EC-9F52-AA46-AE57-6055D6319E95}"/>
                </a:ext>
              </a:extLst>
            </p:cNvPr>
            <p:cNvSpPr/>
            <p:nvPr/>
          </p:nvSpPr>
          <p:spPr>
            <a:xfrm>
              <a:off x="4387216" y="2285061"/>
              <a:ext cx="1500257" cy="281575"/>
            </a:xfrm>
            <a:prstGeom prst="rect">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TextBox 8">
              <a:extLst>
                <a:ext uri="{FF2B5EF4-FFF2-40B4-BE49-F238E27FC236}">
                  <a16:creationId xmlns:a16="http://schemas.microsoft.com/office/drawing/2014/main" id="{8EBF2278-08AB-3543-B608-6E18913DB69A}"/>
                </a:ext>
              </a:extLst>
            </p:cNvPr>
            <p:cNvSpPr txBox="1"/>
            <p:nvPr/>
          </p:nvSpPr>
          <p:spPr>
            <a:xfrm>
              <a:off x="3121478" y="2550483"/>
              <a:ext cx="1176839" cy="253916"/>
            </a:xfrm>
            <a:prstGeom prst="rect">
              <a:avLst/>
            </a:prstGeom>
            <a:noFill/>
          </p:spPr>
          <p:txBody>
            <a:bodyPr wrap="square" rtlCol="0">
              <a:spAutoFit/>
            </a:bodyPr>
            <a:lstStyle/>
            <a:p>
              <a:r>
                <a:rPr lang="en-US" sz="1050" dirty="0"/>
                <a:t>First Name</a:t>
              </a:r>
            </a:p>
          </p:txBody>
        </p:sp>
        <p:sp>
          <p:nvSpPr>
            <p:cNvPr id="34" name="TextBox 33">
              <a:extLst>
                <a:ext uri="{FF2B5EF4-FFF2-40B4-BE49-F238E27FC236}">
                  <a16:creationId xmlns:a16="http://schemas.microsoft.com/office/drawing/2014/main" id="{45501BA3-2CA7-6C48-8804-565025E93562}"/>
                </a:ext>
              </a:extLst>
            </p:cNvPr>
            <p:cNvSpPr txBox="1"/>
            <p:nvPr/>
          </p:nvSpPr>
          <p:spPr>
            <a:xfrm>
              <a:off x="4310357" y="2550483"/>
              <a:ext cx="1176839" cy="253916"/>
            </a:xfrm>
            <a:prstGeom prst="rect">
              <a:avLst/>
            </a:prstGeom>
            <a:noFill/>
          </p:spPr>
          <p:txBody>
            <a:bodyPr wrap="square" rtlCol="0">
              <a:spAutoFit/>
            </a:bodyPr>
            <a:lstStyle/>
            <a:p>
              <a:r>
                <a:rPr lang="en-US" sz="1050" dirty="0"/>
                <a:t>Last Name</a:t>
              </a:r>
            </a:p>
          </p:txBody>
        </p:sp>
      </p:grpSp>
      <p:grpSp>
        <p:nvGrpSpPr>
          <p:cNvPr id="39" name="Group 38">
            <a:extLst>
              <a:ext uri="{FF2B5EF4-FFF2-40B4-BE49-F238E27FC236}">
                <a16:creationId xmlns:a16="http://schemas.microsoft.com/office/drawing/2014/main" id="{8305BC02-579D-C241-89C6-E7E65ED8772A}"/>
              </a:ext>
            </a:extLst>
          </p:cNvPr>
          <p:cNvGrpSpPr/>
          <p:nvPr/>
        </p:nvGrpSpPr>
        <p:grpSpPr>
          <a:xfrm>
            <a:off x="2728998" y="2862318"/>
            <a:ext cx="3164263" cy="534979"/>
            <a:chOff x="3110592" y="3990155"/>
            <a:chExt cx="3164263" cy="534979"/>
          </a:xfrm>
        </p:grpSpPr>
        <p:sp>
          <p:nvSpPr>
            <p:cNvPr id="32" name="Rectangle 31">
              <a:extLst>
                <a:ext uri="{FF2B5EF4-FFF2-40B4-BE49-F238E27FC236}">
                  <a16:creationId xmlns:a16="http://schemas.microsoft.com/office/drawing/2014/main" id="{2A14926D-F0DE-5641-9BE5-7E8595FEF212}"/>
                </a:ext>
              </a:extLst>
            </p:cNvPr>
            <p:cNvSpPr/>
            <p:nvPr/>
          </p:nvSpPr>
          <p:spPr>
            <a:xfrm>
              <a:off x="3198343" y="3990155"/>
              <a:ext cx="775995" cy="281575"/>
            </a:xfrm>
            <a:prstGeom prst="rect">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3" name="Rectangle 32">
              <a:extLst>
                <a:ext uri="{FF2B5EF4-FFF2-40B4-BE49-F238E27FC236}">
                  <a16:creationId xmlns:a16="http://schemas.microsoft.com/office/drawing/2014/main" id="{B563FF62-4DCD-FD45-996D-BB3981BD6360}"/>
                </a:ext>
              </a:extLst>
            </p:cNvPr>
            <p:cNvSpPr/>
            <p:nvPr/>
          </p:nvSpPr>
          <p:spPr>
            <a:xfrm>
              <a:off x="4309001" y="3990155"/>
              <a:ext cx="1965854" cy="281575"/>
            </a:xfrm>
            <a:prstGeom prst="rect">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5" name="TextBox 34">
              <a:extLst>
                <a:ext uri="{FF2B5EF4-FFF2-40B4-BE49-F238E27FC236}">
                  <a16:creationId xmlns:a16="http://schemas.microsoft.com/office/drawing/2014/main" id="{6DC12996-64DE-2341-AB94-8D954F328FF0}"/>
                </a:ext>
              </a:extLst>
            </p:cNvPr>
            <p:cNvSpPr txBox="1"/>
            <p:nvPr/>
          </p:nvSpPr>
          <p:spPr>
            <a:xfrm>
              <a:off x="3110592" y="4271218"/>
              <a:ext cx="1176839" cy="253916"/>
            </a:xfrm>
            <a:prstGeom prst="rect">
              <a:avLst/>
            </a:prstGeom>
            <a:noFill/>
          </p:spPr>
          <p:txBody>
            <a:bodyPr wrap="square" rtlCol="0">
              <a:spAutoFit/>
            </a:bodyPr>
            <a:lstStyle/>
            <a:p>
              <a:r>
                <a:rPr lang="en-US" sz="1050" dirty="0"/>
                <a:t>Area Code</a:t>
              </a:r>
            </a:p>
          </p:txBody>
        </p:sp>
        <p:sp>
          <p:nvSpPr>
            <p:cNvPr id="36" name="TextBox 35">
              <a:extLst>
                <a:ext uri="{FF2B5EF4-FFF2-40B4-BE49-F238E27FC236}">
                  <a16:creationId xmlns:a16="http://schemas.microsoft.com/office/drawing/2014/main" id="{4C00554B-1842-E64B-8C54-563F0B0ECA41}"/>
                </a:ext>
              </a:extLst>
            </p:cNvPr>
            <p:cNvSpPr txBox="1"/>
            <p:nvPr/>
          </p:nvSpPr>
          <p:spPr>
            <a:xfrm>
              <a:off x="4252536" y="4271218"/>
              <a:ext cx="1927432" cy="253916"/>
            </a:xfrm>
            <a:prstGeom prst="rect">
              <a:avLst/>
            </a:prstGeom>
            <a:noFill/>
          </p:spPr>
          <p:txBody>
            <a:bodyPr wrap="square" rtlCol="0">
              <a:spAutoFit/>
            </a:bodyPr>
            <a:lstStyle/>
            <a:p>
              <a:r>
                <a:rPr lang="en-US" sz="1050" dirty="0"/>
                <a:t>Phone Number</a:t>
              </a:r>
            </a:p>
          </p:txBody>
        </p:sp>
      </p:grpSp>
      <p:grpSp>
        <p:nvGrpSpPr>
          <p:cNvPr id="40" name="Group 39">
            <a:extLst>
              <a:ext uri="{FF2B5EF4-FFF2-40B4-BE49-F238E27FC236}">
                <a16:creationId xmlns:a16="http://schemas.microsoft.com/office/drawing/2014/main" id="{7E836850-EA18-F64B-B05E-CA42E3EE1D6A}"/>
              </a:ext>
            </a:extLst>
          </p:cNvPr>
          <p:cNvGrpSpPr/>
          <p:nvPr/>
        </p:nvGrpSpPr>
        <p:grpSpPr>
          <a:xfrm>
            <a:off x="2728997" y="3434714"/>
            <a:ext cx="2934114" cy="528531"/>
            <a:chOff x="3110591" y="4966473"/>
            <a:chExt cx="2934114" cy="528531"/>
          </a:xfrm>
        </p:grpSpPr>
        <p:sp>
          <p:nvSpPr>
            <p:cNvPr id="8" name="Rectangle 7">
              <a:extLst>
                <a:ext uri="{FF2B5EF4-FFF2-40B4-BE49-F238E27FC236}">
                  <a16:creationId xmlns:a16="http://schemas.microsoft.com/office/drawing/2014/main" id="{FCFA9AA1-112D-8243-8F81-9C9EC993BA69}"/>
                </a:ext>
              </a:extLst>
            </p:cNvPr>
            <p:cNvSpPr/>
            <p:nvPr/>
          </p:nvSpPr>
          <p:spPr>
            <a:xfrm>
              <a:off x="3166381" y="4966473"/>
              <a:ext cx="2878324" cy="281575"/>
            </a:xfrm>
            <a:prstGeom prst="rect">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7" name="TextBox 36">
              <a:extLst>
                <a:ext uri="{FF2B5EF4-FFF2-40B4-BE49-F238E27FC236}">
                  <a16:creationId xmlns:a16="http://schemas.microsoft.com/office/drawing/2014/main" id="{C3E6C76A-657B-DE45-812D-530033B534BF}"/>
                </a:ext>
              </a:extLst>
            </p:cNvPr>
            <p:cNvSpPr txBox="1"/>
            <p:nvPr/>
          </p:nvSpPr>
          <p:spPr>
            <a:xfrm>
              <a:off x="3110591" y="5241088"/>
              <a:ext cx="2537180" cy="253916"/>
            </a:xfrm>
            <a:prstGeom prst="rect">
              <a:avLst/>
            </a:prstGeom>
            <a:noFill/>
          </p:spPr>
          <p:txBody>
            <a:bodyPr wrap="square" rtlCol="0">
              <a:spAutoFit/>
            </a:bodyPr>
            <a:lstStyle/>
            <a:p>
              <a:r>
                <a:rPr lang="en-US" sz="1050" dirty="0" err="1"/>
                <a:t>example@example.com</a:t>
              </a:r>
              <a:endParaRPr lang="en-US" sz="1050" dirty="0"/>
            </a:p>
          </p:txBody>
        </p:sp>
      </p:grpSp>
      <p:sp>
        <p:nvSpPr>
          <p:cNvPr id="42" name="Rectangle 41">
            <a:extLst>
              <a:ext uri="{FF2B5EF4-FFF2-40B4-BE49-F238E27FC236}">
                <a16:creationId xmlns:a16="http://schemas.microsoft.com/office/drawing/2014/main" id="{CBD32D65-4C1F-E344-B10A-06A4CF8B993B}"/>
              </a:ext>
            </a:extLst>
          </p:cNvPr>
          <p:cNvSpPr/>
          <p:nvPr/>
        </p:nvSpPr>
        <p:spPr>
          <a:xfrm>
            <a:off x="2816749" y="5212494"/>
            <a:ext cx="1965854" cy="281575"/>
          </a:xfrm>
          <a:prstGeom prst="rect">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43" name="Group 42">
            <a:extLst>
              <a:ext uri="{FF2B5EF4-FFF2-40B4-BE49-F238E27FC236}">
                <a16:creationId xmlns:a16="http://schemas.microsoft.com/office/drawing/2014/main" id="{0D084A7C-E5ED-3F41-B1CF-48E168B55F81}"/>
              </a:ext>
            </a:extLst>
          </p:cNvPr>
          <p:cNvGrpSpPr/>
          <p:nvPr/>
        </p:nvGrpSpPr>
        <p:grpSpPr>
          <a:xfrm>
            <a:off x="2739884" y="4601087"/>
            <a:ext cx="2765995" cy="519338"/>
            <a:chOff x="3121478" y="2285061"/>
            <a:chExt cx="2765995" cy="519338"/>
          </a:xfrm>
        </p:grpSpPr>
        <p:sp>
          <p:nvSpPr>
            <p:cNvPr id="44" name="Rectangle 43">
              <a:extLst>
                <a:ext uri="{FF2B5EF4-FFF2-40B4-BE49-F238E27FC236}">
                  <a16:creationId xmlns:a16="http://schemas.microsoft.com/office/drawing/2014/main" id="{3B3CED29-7717-C047-B401-EE75DFFB134B}"/>
                </a:ext>
              </a:extLst>
            </p:cNvPr>
            <p:cNvSpPr/>
            <p:nvPr/>
          </p:nvSpPr>
          <p:spPr>
            <a:xfrm>
              <a:off x="3198343" y="2285061"/>
              <a:ext cx="1034660" cy="281575"/>
            </a:xfrm>
            <a:prstGeom prst="rect">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5" name="Rectangle 44">
              <a:extLst>
                <a:ext uri="{FF2B5EF4-FFF2-40B4-BE49-F238E27FC236}">
                  <a16:creationId xmlns:a16="http://schemas.microsoft.com/office/drawing/2014/main" id="{FA9FB42F-F1D2-D040-BC6D-E7AC6BDF2B86}"/>
                </a:ext>
              </a:extLst>
            </p:cNvPr>
            <p:cNvSpPr/>
            <p:nvPr/>
          </p:nvSpPr>
          <p:spPr>
            <a:xfrm>
              <a:off x="4387216" y="2285061"/>
              <a:ext cx="1500257" cy="281575"/>
            </a:xfrm>
            <a:prstGeom prst="rect">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6" name="TextBox 45">
              <a:extLst>
                <a:ext uri="{FF2B5EF4-FFF2-40B4-BE49-F238E27FC236}">
                  <a16:creationId xmlns:a16="http://schemas.microsoft.com/office/drawing/2014/main" id="{55B20504-840F-4046-A8B9-C4FFEBC0467B}"/>
                </a:ext>
              </a:extLst>
            </p:cNvPr>
            <p:cNvSpPr txBox="1"/>
            <p:nvPr/>
          </p:nvSpPr>
          <p:spPr>
            <a:xfrm>
              <a:off x="3121478" y="2550483"/>
              <a:ext cx="1176839" cy="253916"/>
            </a:xfrm>
            <a:prstGeom prst="rect">
              <a:avLst/>
            </a:prstGeom>
            <a:noFill/>
          </p:spPr>
          <p:txBody>
            <a:bodyPr wrap="square" rtlCol="0">
              <a:spAutoFit/>
            </a:bodyPr>
            <a:lstStyle/>
            <a:p>
              <a:r>
                <a:rPr lang="en-US" sz="1050" dirty="0"/>
                <a:t>First Name</a:t>
              </a:r>
            </a:p>
          </p:txBody>
        </p:sp>
        <p:sp>
          <p:nvSpPr>
            <p:cNvPr id="47" name="TextBox 46">
              <a:extLst>
                <a:ext uri="{FF2B5EF4-FFF2-40B4-BE49-F238E27FC236}">
                  <a16:creationId xmlns:a16="http://schemas.microsoft.com/office/drawing/2014/main" id="{9EA42DE5-1AF6-344F-81B8-58325C894773}"/>
                </a:ext>
              </a:extLst>
            </p:cNvPr>
            <p:cNvSpPr txBox="1"/>
            <p:nvPr/>
          </p:nvSpPr>
          <p:spPr>
            <a:xfrm>
              <a:off x="4310357" y="2550483"/>
              <a:ext cx="1176839" cy="253916"/>
            </a:xfrm>
            <a:prstGeom prst="rect">
              <a:avLst/>
            </a:prstGeom>
            <a:noFill/>
          </p:spPr>
          <p:txBody>
            <a:bodyPr wrap="square" rtlCol="0">
              <a:spAutoFit/>
            </a:bodyPr>
            <a:lstStyle/>
            <a:p>
              <a:r>
                <a:rPr lang="en-US" sz="1050" dirty="0"/>
                <a:t>Last Name</a:t>
              </a:r>
            </a:p>
          </p:txBody>
        </p:sp>
      </p:grpSp>
      <p:grpSp>
        <p:nvGrpSpPr>
          <p:cNvPr id="48" name="Group 47">
            <a:extLst>
              <a:ext uri="{FF2B5EF4-FFF2-40B4-BE49-F238E27FC236}">
                <a16:creationId xmlns:a16="http://schemas.microsoft.com/office/drawing/2014/main" id="{8DBFDEBF-5134-E146-9711-5DDCC9880F02}"/>
              </a:ext>
            </a:extLst>
          </p:cNvPr>
          <p:cNvGrpSpPr/>
          <p:nvPr/>
        </p:nvGrpSpPr>
        <p:grpSpPr>
          <a:xfrm>
            <a:off x="2728998" y="5720064"/>
            <a:ext cx="3164263" cy="534979"/>
            <a:chOff x="3110592" y="3990155"/>
            <a:chExt cx="3164263" cy="534979"/>
          </a:xfrm>
        </p:grpSpPr>
        <p:sp>
          <p:nvSpPr>
            <p:cNvPr id="49" name="Rectangle 48">
              <a:extLst>
                <a:ext uri="{FF2B5EF4-FFF2-40B4-BE49-F238E27FC236}">
                  <a16:creationId xmlns:a16="http://schemas.microsoft.com/office/drawing/2014/main" id="{DF762BE1-CABE-5C46-88A6-0112A7CA40B9}"/>
                </a:ext>
              </a:extLst>
            </p:cNvPr>
            <p:cNvSpPr/>
            <p:nvPr/>
          </p:nvSpPr>
          <p:spPr>
            <a:xfrm>
              <a:off x="3198343" y="3990155"/>
              <a:ext cx="775995" cy="281575"/>
            </a:xfrm>
            <a:prstGeom prst="rect">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50" name="Rectangle 49">
              <a:extLst>
                <a:ext uri="{FF2B5EF4-FFF2-40B4-BE49-F238E27FC236}">
                  <a16:creationId xmlns:a16="http://schemas.microsoft.com/office/drawing/2014/main" id="{FE31C9C8-7320-434D-8410-E31BE300CFB2}"/>
                </a:ext>
              </a:extLst>
            </p:cNvPr>
            <p:cNvSpPr/>
            <p:nvPr/>
          </p:nvSpPr>
          <p:spPr>
            <a:xfrm>
              <a:off x="4309001" y="3990155"/>
              <a:ext cx="1965854" cy="281575"/>
            </a:xfrm>
            <a:prstGeom prst="rect">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51" name="TextBox 50">
              <a:extLst>
                <a:ext uri="{FF2B5EF4-FFF2-40B4-BE49-F238E27FC236}">
                  <a16:creationId xmlns:a16="http://schemas.microsoft.com/office/drawing/2014/main" id="{8E1F310B-C7FC-1D4A-BCAE-B7CAC619CCB8}"/>
                </a:ext>
              </a:extLst>
            </p:cNvPr>
            <p:cNvSpPr txBox="1"/>
            <p:nvPr/>
          </p:nvSpPr>
          <p:spPr>
            <a:xfrm>
              <a:off x="3110592" y="4271218"/>
              <a:ext cx="1176839" cy="253916"/>
            </a:xfrm>
            <a:prstGeom prst="rect">
              <a:avLst/>
            </a:prstGeom>
            <a:noFill/>
          </p:spPr>
          <p:txBody>
            <a:bodyPr wrap="square" rtlCol="0">
              <a:spAutoFit/>
            </a:bodyPr>
            <a:lstStyle/>
            <a:p>
              <a:r>
                <a:rPr lang="en-US" sz="1050" dirty="0"/>
                <a:t>Area Code</a:t>
              </a:r>
            </a:p>
          </p:txBody>
        </p:sp>
        <p:sp>
          <p:nvSpPr>
            <p:cNvPr id="52" name="TextBox 51">
              <a:extLst>
                <a:ext uri="{FF2B5EF4-FFF2-40B4-BE49-F238E27FC236}">
                  <a16:creationId xmlns:a16="http://schemas.microsoft.com/office/drawing/2014/main" id="{35CFB677-0C2C-3048-B768-3E066CA2FDF9}"/>
                </a:ext>
              </a:extLst>
            </p:cNvPr>
            <p:cNvSpPr txBox="1"/>
            <p:nvPr/>
          </p:nvSpPr>
          <p:spPr>
            <a:xfrm>
              <a:off x="4252536" y="4271218"/>
              <a:ext cx="1927432" cy="253916"/>
            </a:xfrm>
            <a:prstGeom prst="rect">
              <a:avLst/>
            </a:prstGeom>
            <a:noFill/>
          </p:spPr>
          <p:txBody>
            <a:bodyPr wrap="square" rtlCol="0">
              <a:spAutoFit/>
            </a:bodyPr>
            <a:lstStyle/>
            <a:p>
              <a:r>
                <a:rPr lang="en-US" sz="1050" dirty="0"/>
                <a:t>Phone Number</a:t>
              </a:r>
            </a:p>
          </p:txBody>
        </p:sp>
      </p:grpSp>
      <p:grpSp>
        <p:nvGrpSpPr>
          <p:cNvPr id="53" name="Group 52">
            <a:extLst>
              <a:ext uri="{FF2B5EF4-FFF2-40B4-BE49-F238E27FC236}">
                <a16:creationId xmlns:a16="http://schemas.microsoft.com/office/drawing/2014/main" id="{C4FFD181-C847-1149-AFAC-52BC3AFE32DA}"/>
              </a:ext>
            </a:extLst>
          </p:cNvPr>
          <p:cNvGrpSpPr/>
          <p:nvPr/>
        </p:nvGrpSpPr>
        <p:grpSpPr>
          <a:xfrm>
            <a:off x="2728997" y="6292460"/>
            <a:ext cx="2934114" cy="528531"/>
            <a:chOff x="3110591" y="4966473"/>
            <a:chExt cx="2934114" cy="528531"/>
          </a:xfrm>
        </p:grpSpPr>
        <p:sp>
          <p:nvSpPr>
            <p:cNvPr id="54" name="Rectangle 53">
              <a:extLst>
                <a:ext uri="{FF2B5EF4-FFF2-40B4-BE49-F238E27FC236}">
                  <a16:creationId xmlns:a16="http://schemas.microsoft.com/office/drawing/2014/main" id="{2F250643-FABC-2F49-AFB4-0B4D1E492D80}"/>
                </a:ext>
              </a:extLst>
            </p:cNvPr>
            <p:cNvSpPr/>
            <p:nvPr/>
          </p:nvSpPr>
          <p:spPr>
            <a:xfrm>
              <a:off x="3166381" y="4966473"/>
              <a:ext cx="2878324" cy="281575"/>
            </a:xfrm>
            <a:prstGeom prst="rect">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5" name="TextBox 54">
              <a:extLst>
                <a:ext uri="{FF2B5EF4-FFF2-40B4-BE49-F238E27FC236}">
                  <a16:creationId xmlns:a16="http://schemas.microsoft.com/office/drawing/2014/main" id="{F91EF137-08EC-6D40-9CDF-7EDA7222794E}"/>
                </a:ext>
              </a:extLst>
            </p:cNvPr>
            <p:cNvSpPr txBox="1"/>
            <p:nvPr/>
          </p:nvSpPr>
          <p:spPr>
            <a:xfrm>
              <a:off x="3110591" y="5241088"/>
              <a:ext cx="2537180" cy="253916"/>
            </a:xfrm>
            <a:prstGeom prst="rect">
              <a:avLst/>
            </a:prstGeom>
            <a:noFill/>
          </p:spPr>
          <p:txBody>
            <a:bodyPr wrap="square" rtlCol="0">
              <a:spAutoFit/>
            </a:bodyPr>
            <a:lstStyle/>
            <a:p>
              <a:r>
                <a:rPr lang="en-US" sz="1050" dirty="0" err="1"/>
                <a:t>example@example.com</a:t>
              </a:r>
              <a:endParaRPr lang="en-US" sz="1050" dirty="0"/>
            </a:p>
          </p:txBody>
        </p:sp>
      </p:grpSp>
    </p:spTree>
    <p:extLst>
      <p:ext uri="{BB962C8B-B14F-4D97-AF65-F5344CB8AC3E}">
        <p14:creationId xmlns:p14="http://schemas.microsoft.com/office/powerpoint/2010/main" val="2266885497"/>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header background">
            <a:extLst>
              <a:ext uri="{FF2B5EF4-FFF2-40B4-BE49-F238E27FC236}">
                <a16:creationId xmlns:a16="http://schemas.microsoft.com/office/drawing/2014/main" id="{00CCEEA1-F112-BE4B-8C75-D6C5A86D5A2A}"/>
              </a:ext>
            </a:extLst>
          </p:cNvPr>
          <p:cNvGrpSpPr/>
          <p:nvPr/>
        </p:nvGrpSpPr>
        <p:grpSpPr>
          <a:xfrm>
            <a:off x="-13648" y="-102310"/>
            <a:ext cx="12219296" cy="2277172"/>
            <a:chOff x="0" y="-7695"/>
            <a:chExt cx="12219296" cy="2277172"/>
          </a:xfrm>
        </p:grpSpPr>
        <p:sp>
          <p:nvSpPr>
            <p:cNvPr id="28" name="Rectangle 27">
              <a:extLst>
                <a:ext uri="{FF2B5EF4-FFF2-40B4-BE49-F238E27FC236}">
                  <a16:creationId xmlns:a16="http://schemas.microsoft.com/office/drawing/2014/main" id="{FCE7FE66-AD9F-9A4D-A3E7-893ADBD68EC0}"/>
                </a:ext>
              </a:extLst>
            </p:cNvPr>
            <p:cNvSpPr/>
            <p:nvPr/>
          </p:nvSpPr>
          <p:spPr>
            <a:xfrm>
              <a:off x="0" y="-7569"/>
              <a:ext cx="12219296" cy="2277046"/>
            </a:xfrm>
            <a:prstGeom prst="rect">
              <a:avLst/>
            </a:prstGeom>
            <a:solidFill>
              <a:srgbClr val="1E3C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1">
              <a:extLst>
                <a:ext uri="{FF2B5EF4-FFF2-40B4-BE49-F238E27FC236}">
                  <a16:creationId xmlns:a16="http://schemas.microsoft.com/office/drawing/2014/main" id="{EE9781E3-EA05-B246-82C1-09A92A4A5E09}"/>
                </a:ext>
              </a:extLst>
            </p:cNvPr>
            <p:cNvSpPr/>
            <p:nvPr/>
          </p:nvSpPr>
          <p:spPr>
            <a:xfrm rot="5400000">
              <a:off x="11011541" y="-96725"/>
              <a:ext cx="1118725" cy="1296785"/>
            </a:xfrm>
            <a:custGeom>
              <a:avLst/>
              <a:gdLst>
                <a:gd name="connsiteX0" fmla="*/ 0 w 1230284"/>
                <a:gd name="connsiteY0" fmla="*/ 0 h 1296785"/>
                <a:gd name="connsiteX1" fmla="*/ 1230284 w 1230284"/>
                <a:gd name="connsiteY1" fmla="*/ 0 h 1296785"/>
                <a:gd name="connsiteX2" fmla="*/ 1230284 w 1230284"/>
                <a:gd name="connsiteY2" fmla="*/ 1296785 h 1296785"/>
                <a:gd name="connsiteX3" fmla="*/ 0 w 1230284"/>
                <a:gd name="connsiteY3" fmla="*/ 1296785 h 1296785"/>
                <a:gd name="connsiteX4" fmla="*/ 0 w 1230284"/>
                <a:gd name="connsiteY4" fmla="*/ 0 h 1296785"/>
                <a:gd name="connsiteX0" fmla="*/ 0 w 1230284"/>
                <a:gd name="connsiteY0" fmla="*/ 0 h 1296785"/>
                <a:gd name="connsiteX1" fmla="*/ 1230284 w 1230284"/>
                <a:gd name="connsiteY1" fmla="*/ 0 h 1296785"/>
                <a:gd name="connsiteX2" fmla="*/ 648393 w 1230284"/>
                <a:gd name="connsiteY2" fmla="*/ 648392 h 1296785"/>
                <a:gd name="connsiteX3" fmla="*/ 0 w 1230284"/>
                <a:gd name="connsiteY3" fmla="*/ 1296785 h 1296785"/>
                <a:gd name="connsiteX4" fmla="*/ 0 w 1230284"/>
                <a:gd name="connsiteY4" fmla="*/ 0 h 1296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284" h="1296785">
                  <a:moveTo>
                    <a:pt x="0" y="0"/>
                  </a:moveTo>
                  <a:lnTo>
                    <a:pt x="1230284" y="0"/>
                  </a:lnTo>
                  <a:lnTo>
                    <a:pt x="648393" y="648392"/>
                  </a:lnTo>
                  <a:lnTo>
                    <a:pt x="0" y="1296785"/>
                  </a:lnTo>
                  <a:lnTo>
                    <a:pt x="0" y="0"/>
                  </a:lnTo>
                  <a:close/>
                </a:path>
              </a:pathLst>
            </a:custGeom>
            <a:solidFill>
              <a:srgbClr val="6D8A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Slide Number Placeholder 1">
            <a:extLst>
              <a:ext uri="{FF2B5EF4-FFF2-40B4-BE49-F238E27FC236}">
                <a16:creationId xmlns:a16="http://schemas.microsoft.com/office/drawing/2014/main" id="{34F235B6-48F4-314A-AE4C-55ABE2C0C441}"/>
              </a:ext>
            </a:extLst>
          </p:cNvPr>
          <p:cNvSpPr>
            <a:spLocks noGrp="1"/>
          </p:cNvSpPr>
          <p:nvPr>
            <p:ph type="sldNum" sz="quarter" idx="12"/>
          </p:nvPr>
        </p:nvSpPr>
        <p:spPr/>
        <p:txBody>
          <a:bodyPr/>
          <a:lstStyle/>
          <a:p>
            <a:fld id="{E0E11A1D-E09C-48F7-8F4C-D8113979A85E}" type="slidenum">
              <a:rPr lang="en-US" smtClean="0"/>
              <a:t>247</a:t>
            </a:fld>
            <a:endParaRPr lang="en-US"/>
          </a:p>
        </p:txBody>
      </p:sp>
      <p:sp>
        <p:nvSpPr>
          <p:cNvPr id="3" name="Content Placeholder 2">
            <a:extLst>
              <a:ext uri="{FF2B5EF4-FFF2-40B4-BE49-F238E27FC236}">
                <a16:creationId xmlns:a16="http://schemas.microsoft.com/office/drawing/2014/main" id="{1694E240-DFAC-5540-BBC3-9B2D8F639564}"/>
              </a:ext>
            </a:extLst>
          </p:cNvPr>
          <p:cNvSpPr>
            <a:spLocks noGrp="1"/>
          </p:cNvSpPr>
          <p:nvPr>
            <p:ph idx="1"/>
          </p:nvPr>
        </p:nvSpPr>
        <p:spPr>
          <a:xfrm>
            <a:off x="7424689" y="2891358"/>
            <a:ext cx="3826407" cy="2645905"/>
          </a:xfrm>
        </p:spPr>
        <p:txBody>
          <a:bodyPr>
            <a:normAutofit fontScale="77500" lnSpcReduction="20000"/>
          </a:bodyPr>
          <a:lstStyle/>
          <a:p>
            <a:r>
              <a:rPr lang="en-US" dirty="0"/>
              <a:t>Clerk &amp; Treasurer</a:t>
            </a:r>
          </a:p>
          <a:p>
            <a:endParaRPr lang="en-US" dirty="0"/>
          </a:p>
          <a:p>
            <a:r>
              <a:rPr lang="en-US" dirty="0"/>
              <a:t>Send updates throughout the year to GAO and Finance </a:t>
            </a:r>
          </a:p>
        </p:txBody>
      </p:sp>
      <p:sp>
        <p:nvSpPr>
          <p:cNvPr id="4" name="Title 3">
            <a:extLst>
              <a:ext uri="{FF2B5EF4-FFF2-40B4-BE49-F238E27FC236}">
                <a16:creationId xmlns:a16="http://schemas.microsoft.com/office/drawing/2014/main" id="{C2290288-26B7-B847-B7BC-4B940A7B5433}"/>
              </a:ext>
            </a:extLst>
          </p:cNvPr>
          <p:cNvSpPr txBox="1">
            <a:spLocks/>
          </p:cNvSpPr>
          <p:nvPr/>
        </p:nvSpPr>
        <p:spPr>
          <a:xfrm>
            <a:off x="7334128" y="1277734"/>
            <a:ext cx="4666206" cy="994273"/>
          </a:xfrm>
          <a:prstGeom prst="rect">
            <a:avLst/>
          </a:prstGeom>
        </p:spPr>
        <p:txBody>
          <a:bodyPr/>
          <a:lstStyle>
            <a:lvl1pPr algn="l" defTabSz="914400" rtl="0" eaLnBrk="1" latinLnBrk="0" hangingPunct="1">
              <a:lnSpc>
                <a:spcPct val="90000"/>
              </a:lnSpc>
              <a:spcBef>
                <a:spcPct val="0"/>
              </a:spcBef>
              <a:buNone/>
              <a:defRPr sz="6000" b="0" i="0" u="none" kern="1200">
                <a:solidFill>
                  <a:schemeClr val="tx1"/>
                </a:solidFill>
                <a:latin typeface="Roboto Slab Medium" pitchFamily="2" charset="0"/>
                <a:ea typeface="Roboto Slab Medium" pitchFamily="2" charset="0"/>
                <a:cs typeface="+mj-cs"/>
              </a:defRPr>
            </a:lvl1pPr>
          </a:lstStyle>
          <a:p>
            <a:r>
              <a:rPr lang="en-US" sz="4800" dirty="0">
                <a:solidFill>
                  <a:schemeClr val="bg1"/>
                </a:solidFill>
              </a:rPr>
              <a:t>Contacts</a:t>
            </a:r>
          </a:p>
        </p:txBody>
      </p:sp>
      <p:pic>
        <p:nvPicPr>
          <p:cNvPr id="29698" name="Picture 2">
            <a:extLst>
              <a:ext uri="{FF2B5EF4-FFF2-40B4-BE49-F238E27FC236}">
                <a16:creationId xmlns:a16="http://schemas.microsoft.com/office/drawing/2014/main" id="{24121EF1-6052-96B1-2148-8C840A3AA4C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532" t="12868" r="38161" b="5323"/>
          <a:stretch/>
        </p:blipFill>
        <p:spPr bwMode="auto">
          <a:xfrm>
            <a:off x="1046603" y="0"/>
            <a:ext cx="4487017" cy="68129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3814947"/>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F9EB"/>
        </a:solidFill>
        <a:effectLst/>
      </p:bgPr>
    </p:bg>
    <p:spTree>
      <p:nvGrpSpPr>
        <p:cNvPr id="1" name=""/>
        <p:cNvGrpSpPr/>
        <p:nvPr/>
      </p:nvGrpSpPr>
      <p:grpSpPr>
        <a:xfrm>
          <a:off x="0" y="0"/>
          <a:ext cx="0" cy="0"/>
          <a:chOff x="0" y="0"/>
          <a:chExt cx="0" cy="0"/>
        </a:xfrm>
      </p:grpSpPr>
      <p:grpSp>
        <p:nvGrpSpPr>
          <p:cNvPr id="24" name="header background">
            <a:extLst>
              <a:ext uri="{FF2B5EF4-FFF2-40B4-BE49-F238E27FC236}">
                <a16:creationId xmlns:a16="http://schemas.microsoft.com/office/drawing/2014/main" id="{906AF2F3-1FA7-D24F-86D3-59110305976E}"/>
              </a:ext>
            </a:extLst>
          </p:cNvPr>
          <p:cNvGrpSpPr/>
          <p:nvPr/>
        </p:nvGrpSpPr>
        <p:grpSpPr>
          <a:xfrm>
            <a:off x="-121139" y="-7695"/>
            <a:ext cx="12340435" cy="2070412"/>
            <a:chOff x="-121139" y="-7695"/>
            <a:chExt cx="12340435" cy="2070412"/>
          </a:xfrm>
        </p:grpSpPr>
        <p:sp>
          <p:nvSpPr>
            <p:cNvPr id="27" name="Rectangle 26">
              <a:extLst>
                <a:ext uri="{FF2B5EF4-FFF2-40B4-BE49-F238E27FC236}">
                  <a16:creationId xmlns:a16="http://schemas.microsoft.com/office/drawing/2014/main" id="{E959B509-3516-5E43-A189-BA90B27A1E48}"/>
                </a:ext>
              </a:extLst>
            </p:cNvPr>
            <p:cNvSpPr/>
            <p:nvPr/>
          </p:nvSpPr>
          <p:spPr>
            <a:xfrm>
              <a:off x="-121139" y="-7569"/>
              <a:ext cx="12340435" cy="2070286"/>
            </a:xfrm>
            <a:prstGeom prst="rect">
              <a:avLst/>
            </a:prstGeom>
            <a:solidFill>
              <a:srgbClr val="1E3C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1">
              <a:extLst>
                <a:ext uri="{FF2B5EF4-FFF2-40B4-BE49-F238E27FC236}">
                  <a16:creationId xmlns:a16="http://schemas.microsoft.com/office/drawing/2014/main" id="{AF6110B8-3D2E-5A45-A65C-58A10B659098}"/>
                </a:ext>
              </a:extLst>
            </p:cNvPr>
            <p:cNvSpPr/>
            <p:nvPr/>
          </p:nvSpPr>
          <p:spPr>
            <a:xfrm rot="5400000">
              <a:off x="11011541" y="-96725"/>
              <a:ext cx="1118725" cy="1296785"/>
            </a:xfrm>
            <a:custGeom>
              <a:avLst/>
              <a:gdLst>
                <a:gd name="connsiteX0" fmla="*/ 0 w 1230284"/>
                <a:gd name="connsiteY0" fmla="*/ 0 h 1296785"/>
                <a:gd name="connsiteX1" fmla="*/ 1230284 w 1230284"/>
                <a:gd name="connsiteY1" fmla="*/ 0 h 1296785"/>
                <a:gd name="connsiteX2" fmla="*/ 1230284 w 1230284"/>
                <a:gd name="connsiteY2" fmla="*/ 1296785 h 1296785"/>
                <a:gd name="connsiteX3" fmla="*/ 0 w 1230284"/>
                <a:gd name="connsiteY3" fmla="*/ 1296785 h 1296785"/>
                <a:gd name="connsiteX4" fmla="*/ 0 w 1230284"/>
                <a:gd name="connsiteY4" fmla="*/ 0 h 1296785"/>
                <a:gd name="connsiteX0" fmla="*/ 0 w 1230284"/>
                <a:gd name="connsiteY0" fmla="*/ 0 h 1296785"/>
                <a:gd name="connsiteX1" fmla="*/ 1230284 w 1230284"/>
                <a:gd name="connsiteY1" fmla="*/ 0 h 1296785"/>
                <a:gd name="connsiteX2" fmla="*/ 648393 w 1230284"/>
                <a:gd name="connsiteY2" fmla="*/ 648392 h 1296785"/>
                <a:gd name="connsiteX3" fmla="*/ 0 w 1230284"/>
                <a:gd name="connsiteY3" fmla="*/ 1296785 h 1296785"/>
                <a:gd name="connsiteX4" fmla="*/ 0 w 1230284"/>
                <a:gd name="connsiteY4" fmla="*/ 0 h 1296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284" h="1296785">
                  <a:moveTo>
                    <a:pt x="0" y="0"/>
                  </a:moveTo>
                  <a:lnTo>
                    <a:pt x="1230284" y="0"/>
                  </a:lnTo>
                  <a:lnTo>
                    <a:pt x="648393" y="648392"/>
                  </a:lnTo>
                  <a:lnTo>
                    <a:pt x="0" y="1296785"/>
                  </a:lnTo>
                  <a:lnTo>
                    <a:pt x="0" y="0"/>
                  </a:lnTo>
                  <a:close/>
                </a:path>
              </a:pathLst>
            </a:custGeom>
            <a:solidFill>
              <a:srgbClr val="6D8A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Slide Number Placeholder 1">
            <a:extLst>
              <a:ext uri="{FF2B5EF4-FFF2-40B4-BE49-F238E27FC236}">
                <a16:creationId xmlns:a16="http://schemas.microsoft.com/office/drawing/2014/main" id="{34F235B6-48F4-314A-AE4C-55ABE2C0C441}"/>
              </a:ext>
            </a:extLst>
          </p:cNvPr>
          <p:cNvSpPr>
            <a:spLocks noGrp="1"/>
          </p:cNvSpPr>
          <p:nvPr>
            <p:ph type="sldNum" sz="quarter" idx="12"/>
          </p:nvPr>
        </p:nvSpPr>
        <p:spPr/>
        <p:txBody>
          <a:bodyPr/>
          <a:lstStyle/>
          <a:p>
            <a:fld id="{E0E11A1D-E09C-48F7-8F4C-D8113979A85E}" type="slidenum">
              <a:rPr lang="en-US" smtClean="0"/>
              <a:t>248</a:t>
            </a:fld>
            <a:endParaRPr lang="en-US"/>
          </a:p>
        </p:txBody>
      </p:sp>
      <p:sp>
        <p:nvSpPr>
          <p:cNvPr id="3" name="Content Placeholder 2">
            <a:extLst>
              <a:ext uri="{FF2B5EF4-FFF2-40B4-BE49-F238E27FC236}">
                <a16:creationId xmlns:a16="http://schemas.microsoft.com/office/drawing/2014/main" id="{1694E240-DFAC-5540-BBC3-9B2D8F639564}"/>
              </a:ext>
            </a:extLst>
          </p:cNvPr>
          <p:cNvSpPr>
            <a:spLocks noGrp="1"/>
          </p:cNvSpPr>
          <p:nvPr>
            <p:ph idx="1"/>
          </p:nvPr>
        </p:nvSpPr>
        <p:spPr>
          <a:xfrm>
            <a:off x="7302882" y="2265527"/>
            <a:ext cx="4666205" cy="4214568"/>
          </a:xfrm>
        </p:spPr>
        <p:txBody>
          <a:bodyPr>
            <a:normAutofit fontScale="70000" lnSpcReduction="20000"/>
          </a:bodyPr>
          <a:lstStyle/>
          <a:p>
            <a:pPr>
              <a:lnSpc>
                <a:spcPct val="120000"/>
              </a:lnSpc>
            </a:pPr>
            <a:r>
              <a:rPr lang="en-US" dirty="0">
                <a:latin typeface="Roboto Medium" panose="02000000000000000000" pitchFamily="2" charset="0"/>
                <a:ea typeface="Roboto Medium" panose="02000000000000000000" pitchFamily="2" charset="0"/>
                <a:cs typeface="Roboto Medium" panose="02000000000000000000" pitchFamily="2" charset="0"/>
              </a:rPr>
              <a:t>Do not </a:t>
            </a:r>
            <a:r>
              <a:rPr lang="en-US" dirty="0"/>
              <a:t>click “Submit” button until all fields completed</a:t>
            </a:r>
          </a:p>
          <a:p>
            <a:pPr lvl="1">
              <a:lnSpc>
                <a:spcPct val="120000"/>
              </a:lnSpc>
            </a:pPr>
            <a:r>
              <a:rPr lang="en-US" dirty="0"/>
              <a:t>You cannot edit a submitted form</a:t>
            </a:r>
          </a:p>
          <a:p>
            <a:pPr lvl="1">
              <a:lnSpc>
                <a:spcPct val="120000"/>
              </a:lnSpc>
            </a:pPr>
            <a:r>
              <a:rPr lang="en-US" dirty="0"/>
              <a:t>Changes after submission? </a:t>
            </a:r>
            <a:br>
              <a:rPr lang="en-US" dirty="0"/>
            </a:br>
            <a:r>
              <a:rPr lang="en-US" dirty="0"/>
              <a:t>Email statistics@presbyterian.ca</a:t>
            </a:r>
          </a:p>
        </p:txBody>
      </p:sp>
      <p:sp>
        <p:nvSpPr>
          <p:cNvPr id="4" name="Title 3">
            <a:extLst>
              <a:ext uri="{FF2B5EF4-FFF2-40B4-BE49-F238E27FC236}">
                <a16:creationId xmlns:a16="http://schemas.microsoft.com/office/drawing/2014/main" id="{C2290288-26B7-B847-B7BC-4B940A7B5433}"/>
              </a:ext>
            </a:extLst>
          </p:cNvPr>
          <p:cNvSpPr txBox="1">
            <a:spLocks/>
          </p:cNvSpPr>
          <p:nvPr/>
        </p:nvSpPr>
        <p:spPr>
          <a:xfrm>
            <a:off x="7471773" y="670929"/>
            <a:ext cx="4666206" cy="1508865"/>
          </a:xfrm>
          <a:prstGeom prst="rect">
            <a:avLst/>
          </a:prstGeom>
        </p:spPr>
        <p:txBody>
          <a:bodyPr/>
          <a:lstStyle>
            <a:lvl1pPr algn="l" defTabSz="914400" rtl="0" eaLnBrk="1" latinLnBrk="0" hangingPunct="1">
              <a:lnSpc>
                <a:spcPct val="90000"/>
              </a:lnSpc>
              <a:spcBef>
                <a:spcPct val="0"/>
              </a:spcBef>
              <a:buNone/>
              <a:defRPr sz="6000" b="0" i="0" u="none" kern="1200">
                <a:solidFill>
                  <a:schemeClr val="tx1"/>
                </a:solidFill>
                <a:latin typeface="Roboto Slab Medium" pitchFamily="2" charset="0"/>
                <a:ea typeface="Roboto Slab Medium" pitchFamily="2" charset="0"/>
                <a:cs typeface="+mj-cs"/>
              </a:defRPr>
            </a:lvl1pPr>
          </a:lstStyle>
          <a:p>
            <a:r>
              <a:rPr lang="en-US" sz="4400" dirty="0">
                <a:solidFill>
                  <a:schemeClr val="bg1"/>
                </a:solidFill>
              </a:rPr>
              <a:t>Before you </a:t>
            </a:r>
          </a:p>
          <a:p>
            <a:r>
              <a:rPr lang="en-US" sz="4400" dirty="0">
                <a:solidFill>
                  <a:schemeClr val="bg1"/>
                </a:solidFill>
              </a:rPr>
              <a:t>click submit</a:t>
            </a:r>
          </a:p>
        </p:txBody>
      </p:sp>
      <p:pic>
        <p:nvPicPr>
          <p:cNvPr id="30722" name="Picture 2">
            <a:extLst>
              <a:ext uri="{FF2B5EF4-FFF2-40B4-BE49-F238E27FC236}">
                <a16:creationId xmlns:a16="http://schemas.microsoft.com/office/drawing/2014/main" id="{43DB1026-19AC-6137-86C8-BEDAF2257F3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766" t="12586" r="29799" b="21035"/>
          <a:stretch/>
        </p:blipFill>
        <p:spPr bwMode="auto">
          <a:xfrm>
            <a:off x="322309" y="255972"/>
            <a:ext cx="6865072" cy="650005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62BD2BB5-39D3-418E-2A52-3B97B48D86E1}"/>
              </a:ext>
            </a:extLst>
          </p:cNvPr>
          <p:cNvPicPr>
            <a:picLocks noChangeAspect="1"/>
          </p:cNvPicPr>
          <p:nvPr/>
        </p:nvPicPr>
        <p:blipFill rotWithShape="1">
          <a:blip r:embed="rId4"/>
          <a:srcRect l="23756" t="20044" r="24434" b="11929"/>
          <a:stretch/>
        </p:blipFill>
        <p:spPr>
          <a:xfrm>
            <a:off x="596555" y="1814812"/>
            <a:ext cx="6316579" cy="4665283"/>
          </a:xfrm>
          <a:prstGeom prst="rect">
            <a:avLst/>
          </a:prstGeom>
        </p:spPr>
      </p:pic>
    </p:spTree>
    <p:extLst>
      <p:ext uri="{BB962C8B-B14F-4D97-AF65-F5344CB8AC3E}">
        <p14:creationId xmlns:p14="http://schemas.microsoft.com/office/powerpoint/2010/main" val="3299793177"/>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F9EB"/>
        </a:solidFill>
        <a:effectLst/>
      </p:bgPr>
    </p:bg>
    <p:spTree>
      <p:nvGrpSpPr>
        <p:cNvPr id="1" name=""/>
        <p:cNvGrpSpPr/>
        <p:nvPr/>
      </p:nvGrpSpPr>
      <p:grpSpPr>
        <a:xfrm>
          <a:off x="0" y="0"/>
          <a:ext cx="0" cy="0"/>
          <a:chOff x="0" y="0"/>
          <a:chExt cx="0" cy="0"/>
        </a:xfrm>
      </p:grpSpPr>
      <p:grpSp>
        <p:nvGrpSpPr>
          <p:cNvPr id="24" name="header background">
            <a:extLst>
              <a:ext uri="{FF2B5EF4-FFF2-40B4-BE49-F238E27FC236}">
                <a16:creationId xmlns:a16="http://schemas.microsoft.com/office/drawing/2014/main" id="{906AF2F3-1FA7-D24F-86D3-59110305976E}"/>
              </a:ext>
            </a:extLst>
          </p:cNvPr>
          <p:cNvGrpSpPr/>
          <p:nvPr/>
        </p:nvGrpSpPr>
        <p:grpSpPr>
          <a:xfrm>
            <a:off x="-121139" y="-7695"/>
            <a:ext cx="12340435" cy="2070412"/>
            <a:chOff x="-121139" y="-7695"/>
            <a:chExt cx="12340435" cy="2070412"/>
          </a:xfrm>
        </p:grpSpPr>
        <p:sp>
          <p:nvSpPr>
            <p:cNvPr id="27" name="Rectangle 26">
              <a:extLst>
                <a:ext uri="{FF2B5EF4-FFF2-40B4-BE49-F238E27FC236}">
                  <a16:creationId xmlns:a16="http://schemas.microsoft.com/office/drawing/2014/main" id="{E959B509-3516-5E43-A189-BA90B27A1E48}"/>
                </a:ext>
              </a:extLst>
            </p:cNvPr>
            <p:cNvSpPr/>
            <p:nvPr/>
          </p:nvSpPr>
          <p:spPr>
            <a:xfrm>
              <a:off x="-121139" y="-7569"/>
              <a:ext cx="12340435" cy="2070286"/>
            </a:xfrm>
            <a:prstGeom prst="rect">
              <a:avLst/>
            </a:prstGeom>
            <a:solidFill>
              <a:srgbClr val="1E3C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1">
              <a:extLst>
                <a:ext uri="{FF2B5EF4-FFF2-40B4-BE49-F238E27FC236}">
                  <a16:creationId xmlns:a16="http://schemas.microsoft.com/office/drawing/2014/main" id="{AF6110B8-3D2E-5A45-A65C-58A10B659098}"/>
                </a:ext>
              </a:extLst>
            </p:cNvPr>
            <p:cNvSpPr/>
            <p:nvPr/>
          </p:nvSpPr>
          <p:spPr>
            <a:xfrm rot="5400000">
              <a:off x="11011541" y="-96725"/>
              <a:ext cx="1118725" cy="1296785"/>
            </a:xfrm>
            <a:custGeom>
              <a:avLst/>
              <a:gdLst>
                <a:gd name="connsiteX0" fmla="*/ 0 w 1230284"/>
                <a:gd name="connsiteY0" fmla="*/ 0 h 1296785"/>
                <a:gd name="connsiteX1" fmla="*/ 1230284 w 1230284"/>
                <a:gd name="connsiteY1" fmla="*/ 0 h 1296785"/>
                <a:gd name="connsiteX2" fmla="*/ 1230284 w 1230284"/>
                <a:gd name="connsiteY2" fmla="*/ 1296785 h 1296785"/>
                <a:gd name="connsiteX3" fmla="*/ 0 w 1230284"/>
                <a:gd name="connsiteY3" fmla="*/ 1296785 h 1296785"/>
                <a:gd name="connsiteX4" fmla="*/ 0 w 1230284"/>
                <a:gd name="connsiteY4" fmla="*/ 0 h 1296785"/>
                <a:gd name="connsiteX0" fmla="*/ 0 w 1230284"/>
                <a:gd name="connsiteY0" fmla="*/ 0 h 1296785"/>
                <a:gd name="connsiteX1" fmla="*/ 1230284 w 1230284"/>
                <a:gd name="connsiteY1" fmla="*/ 0 h 1296785"/>
                <a:gd name="connsiteX2" fmla="*/ 648393 w 1230284"/>
                <a:gd name="connsiteY2" fmla="*/ 648392 h 1296785"/>
                <a:gd name="connsiteX3" fmla="*/ 0 w 1230284"/>
                <a:gd name="connsiteY3" fmla="*/ 1296785 h 1296785"/>
                <a:gd name="connsiteX4" fmla="*/ 0 w 1230284"/>
                <a:gd name="connsiteY4" fmla="*/ 0 h 1296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284" h="1296785">
                  <a:moveTo>
                    <a:pt x="0" y="0"/>
                  </a:moveTo>
                  <a:lnTo>
                    <a:pt x="1230284" y="0"/>
                  </a:lnTo>
                  <a:lnTo>
                    <a:pt x="648393" y="648392"/>
                  </a:lnTo>
                  <a:lnTo>
                    <a:pt x="0" y="1296785"/>
                  </a:lnTo>
                  <a:lnTo>
                    <a:pt x="0" y="0"/>
                  </a:lnTo>
                  <a:close/>
                </a:path>
              </a:pathLst>
            </a:custGeom>
            <a:solidFill>
              <a:srgbClr val="6D8A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Slide Number Placeholder 1">
            <a:extLst>
              <a:ext uri="{FF2B5EF4-FFF2-40B4-BE49-F238E27FC236}">
                <a16:creationId xmlns:a16="http://schemas.microsoft.com/office/drawing/2014/main" id="{34F235B6-48F4-314A-AE4C-55ABE2C0C441}"/>
              </a:ext>
            </a:extLst>
          </p:cNvPr>
          <p:cNvSpPr>
            <a:spLocks noGrp="1"/>
          </p:cNvSpPr>
          <p:nvPr>
            <p:ph type="sldNum" sz="quarter" idx="12"/>
          </p:nvPr>
        </p:nvSpPr>
        <p:spPr/>
        <p:txBody>
          <a:bodyPr/>
          <a:lstStyle/>
          <a:p>
            <a:fld id="{E0E11A1D-E09C-48F7-8F4C-D8113979A85E}" type="slidenum">
              <a:rPr lang="en-US" smtClean="0"/>
              <a:t>249</a:t>
            </a:fld>
            <a:endParaRPr lang="en-US"/>
          </a:p>
        </p:txBody>
      </p:sp>
      <p:sp>
        <p:nvSpPr>
          <p:cNvPr id="4" name="Title 3">
            <a:extLst>
              <a:ext uri="{FF2B5EF4-FFF2-40B4-BE49-F238E27FC236}">
                <a16:creationId xmlns:a16="http://schemas.microsoft.com/office/drawing/2014/main" id="{C2290288-26B7-B847-B7BC-4B940A7B5433}"/>
              </a:ext>
            </a:extLst>
          </p:cNvPr>
          <p:cNvSpPr txBox="1">
            <a:spLocks/>
          </p:cNvSpPr>
          <p:nvPr/>
        </p:nvSpPr>
        <p:spPr>
          <a:xfrm>
            <a:off x="7471773" y="670929"/>
            <a:ext cx="4666206" cy="1508865"/>
          </a:xfrm>
          <a:prstGeom prst="rect">
            <a:avLst/>
          </a:prstGeom>
        </p:spPr>
        <p:txBody>
          <a:bodyPr/>
          <a:lstStyle>
            <a:lvl1pPr algn="l" defTabSz="914400" rtl="0" eaLnBrk="1" latinLnBrk="0" hangingPunct="1">
              <a:lnSpc>
                <a:spcPct val="90000"/>
              </a:lnSpc>
              <a:spcBef>
                <a:spcPct val="0"/>
              </a:spcBef>
              <a:buNone/>
              <a:defRPr sz="6000" b="0" i="0" u="none" kern="1200">
                <a:solidFill>
                  <a:schemeClr val="tx1"/>
                </a:solidFill>
                <a:latin typeface="Roboto Slab Medium" pitchFamily="2" charset="0"/>
                <a:ea typeface="Roboto Slab Medium" pitchFamily="2" charset="0"/>
                <a:cs typeface="+mj-cs"/>
              </a:defRPr>
            </a:lvl1pPr>
          </a:lstStyle>
          <a:p>
            <a:r>
              <a:rPr lang="en-US" sz="4400" dirty="0">
                <a:solidFill>
                  <a:schemeClr val="bg1"/>
                </a:solidFill>
              </a:rPr>
              <a:t>After you click Submit</a:t>
            </a:r>
          </a:p>
        </p:txBody>
      </p:sp>
      <p:pic>
        <p:nvPicPr>
          <p:cNvPr id="7" name="Picture 6">
            <a:extLst>
              <a:ext uri="{FF2B5EF4-FFF2-40B4-BE49-F238E27FC236}">
                <a16:creationId xmlns:a16="http://schemas.microsoft.com/office/drawing/2014/main" id="{CECB497E-73AE-A491-99A6-C566F8BECE0A}"/>
              </a:ext>
            </a:extLst>
          </p:cNvPr>
          <p:cNvPicPr>
            <a:picLocks noChangeAspect="1"/>
          </p:cNvPicPr>
          <p:nvPr/>
        </p:nvPicPr>
        <p:blipFill rotWithShape="1">
          <a:blip r:embed="rId3"/>
          <a:srcRect l="35869" t="16200" r="37387" b="46491"/>
          <a:stretch/>
        </p:blipFill>
        <p:spPr>
          <a:xfrm>
            <a:off x="613610" y="917604"/>
            <a:ext cx="6400800" cy="5022791"/>
          </a:xfrm>
          <a:prstGeom prst="rect">
            <a:avLst/>
          </a:prstGeom>
        </p:spPr>
      </p:pic>
      <p:sp>
        <p:nvSpPr>
          <p:cNvPr id="10" name="Content Placeholder 2">
            <a:extLst>
              <a:ext uri="{FF2B5EF4-FFF2-40B4-BE49-F238E27FC236}">
                <a16:creationId xmlns:a16="http://schemas.microsoft.com/office/drawing/2014/main" id="{92366DE5-86AC-BD23-3E0C-F8FE95AB4135}"/>
              </a:ext>
            </a:extLst>
          </p:cNvPr>
          <p:cNvSpPr>
            <a:spLocks noGrp="1"/>
          </p:cNvSpPr>
          <p:nvPr>
            <p:ph idx="1"/>
          </p:nvPr>
        </p:nvSpPr>
        <p:spPr>
          <a:xfrm>
            <a:off x="7302882" y="2265527"/>
            <a:ext cx="4666205" cy="4214568"/>
          </a:xfrm>
        </p:spPr>
        <p:txBody>
          <a:bodyPr>
            <a:normAutofit fontScale="62500" lnSpcReduction="20000"/>
          </a:bodyPr>
          <a:lstStyle/>
          <a:p>
            <a:pPr>
              <a:lnSpc>
                <a:spcPct val="120000"/>
              </a:lnSpc>
            </a:pPr>
            <a:r>
              <a:rPr lang="en-US" dirty="0"/>
              <a:t>You will receive a copy of your final form data via email</a:t>
            </a:r>
          </a:p>
          <a:p>
            <a:pPr>
              <a:lnSpc>
                <a:spcPct val="120000"/>
              </a:lnSpc>
            </a:pPr>
            <a:r>
              <a:rPr lang="en-US" dirty="0"/>
              <a:t>Forward email to your Presbytery Clerk</a:t>
            </a:r>
          </a:p>
          <a:p>
            <a:pPr>
              <a:lnSpc>
                <a:spcPct val="120000"/>
              </a:lnSpc>
            </a:pPr>
            <a:r>
              <a:rPr lang="en-US" dirty="0"/>
              <a:t>Check spam folder if email does not arrive</a:t>
            </a:r>
          </a:p>
          <a:p>
            <a:pPr>
              <a:lnSpc>
                <a:spcPct val="120000"/>
              </a:lnSpc>
            </a:pPr>
            <a:r>
              <a:rPr lang="en-US" b="1" dirty="0"/>
              <a:t>DEADLINE  for national office: April 15, 2024 </a:t>
            </a:r>
            <a:r>
              <a:rPr lang="en-US" dirty="0"/>
              <a:t>(Presbytery may differ)</a:t>
            </a:r>
            <a:endParaRPr lang="en-US" b="1" dirty="0"/>
          </a:p>
        </p:txBody>
      </p:sp>
    </p:spTree>
    <p:extLst>
      <p:ext uri="{BB962C8B-B14F-4D97-AF65-F5344CB8AC3E}">
        <p14:creationId xmlns:p14="http://schemas.microsoft.com/office/powerpoint/2010/main" val="2228828125"/>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5371C0-8C7F-4848-A9CC-9BEFB41F14C9}"/>
              </a:ext>
            </a:extLst>
          </p:cNvPr>
          <p:cNvSpPr>
            <a:spLocks noGrp="1"/>
          </p:cNvSpPr>
          <p:nvPr>
            <p:ph type="title"/>
          </p:nvPr>
        </p:nvSpPr>
        <p:spPr>
          <a:xfrm>
            <a:off x="2212804" y="448251"/>
            <a:ext cx="8848344" cy="1325563"/>
          </a:xfrm>
        </p:spPr>
        <p:txBody>
          <a:bodyPr/>
          <a:lstStyle/>
          <a:p>
            <a:r>
              <a:rPr lang="en-US" sz="4800" dirty="0">
                <a:solidFill>
                  <a:srgbClr val="1E3C70"/>
                </a:solidFill>
                <a:latin typeface="Roboto Slab" pitchFamily="2" charset="0"/>
                <a:ea typeface="Roboto Slab" pitchFamily="2" charset="0"/>
              </a:rPr>
              <a:t>Expressing Connectedness</a:t>
            </a:r>
            <a:endParaRPr lang="en-US" sz="2400" dirty="0">
              <a:solidFill>
                <a:srgbClr val="1E3C70"/>
              </a:solidFill>
              <a:latin typeface="Roboto Slab" pitchFamily="2" charset="0"/>
              <a:ea typeface="Roboto Slab" pitchFamily="2" charset="0"/>
            </a:endParaRPr>
          </a:p>
        </p:txBody>
      </p:sp>
      <p:sp>
        <p:nvSpPr>
          <p:cNvPr id="3" name="Content Placeholder 2">
            <a:extLst>
              <a:ext uri="{FF2B5EF4-FFF2-40B4-BE49-F238E27FC236}">
                <a16:creationId xmlns:a16="http://schemas.microsoft.com/office/drawing/2014/main" id="{A96B5E3C-E1BA-4CA2-A2D4-F1650B7B4E17}"/>
              </a:ext>
            </a:extLst>
          </p:cNvPr>
          <p:cNvSpPr>
            <a:spLocks noGrp="1"/>
          </p:cNvSpPr>
          <p:nvPr>
            <p:ph idx="1"/>
          </p:nvPr>
        </p:nvSpPr>
        <p:spPr>
          <a:xfrm>
            <a:off x="2505456" y="2578608"/>
            <a:ext cx="8848344" cy="3777741"/>
          </a:xfrm>
        </p:spPr>
        <p:txBody>
          <a:bodyPr>
            <a:normAutofit fontScale="70000" lnSpcReduction="20000"/>
          </a:bodyPr>
          <a:lstStyle/>
          <a:p>
            <a:r>
              <a:rPr lang="en-US" dirty="0"/>
              <a:t>Official record </a:t>
            </a:r>
          </a:p>
          <a:p>
            <a:pPr lvl="1"/>
            <a:r>
              <a:rPr lang="en-US" dirty="0">
                <a:latin typeface="Roboto" panose="02000000000000000000" pitchFamily="2" charset="0"/>
                <a:ea typeface="Roboto" panose="02000000000000000000" pitchFamily="2" charset="0"/>
              </a:rPr>
              <a:t>Story about denomination</a:t>
            </a:r>
          </a:p>
          <a:p>
            <a:pPr lvl="1"/>
            <a:r>
              <a:rPr lang="en-US" dirty="0">
                <a:latin typeface="Roboto" panose="02000000000000000000" pitchFamily="2" charset="0"/>
                <a:ea typeface="Roboto" panose="02000000000000000000" pitchFamily="2" charset="0"/>
              </a:rPr>
              <a:t>Produced in Act &amp; Proceedings (A&amp;P)</a:t>
            </a:r>
          </a:p>
          <a:p>
            <a:r>
              <a:rPr lang="en-US" dirty="0"/>
              <a:t>Health of a congregation</a:t>
            </a:r>
          </a:p>
          <a:p>
            <a:pPr lvl="1"/>
            <a:r>
              <a:rPr lang="en-US" dirty="0">
                <a:latin typeface="Roboto" panose="02000000000000000000" pitchFamily="2" charset="0"/>
                <a:ea typeface="Roboto" panose="02000000000000000000" pitchFamily="2" charset="0"/>
                <a:cs typeface="Roboto" panose="02000000000000000000" pitchFamily="2" charset="0"/>
              </a:rPr>
              <a:t>Used by Presbyteries</a:t>
            </a:r>
          </a:p>
          <a:p>
            <a:r>
              <a:rPr lang="en-US" dirty="0"/>
              <a:t>Shared stewardship</a:t>
            </a:r>
          </a:p>
          <a:p>
            <a:pPr lvl="1"/>
            <a:r>
              <a:rPr lang="en-US" dirty="0">
                <a:latin typeface="Roboto" panose="02000000000000000000" pitchFamily="2" charset="0"/>
                <a:ea typeface="Roboto" panose="02000000000000000000" pitchFamily="2" charset="0"/>
              </a:rPr>
              <a:t>Calculation of the </a:t>
            </a:r>
            <a:r>
              <a:rPr lang="en-US" b="1" dirty="0">
                <a:latin typeface="Roboto" panose="02000000000000000000" pitchFamily="2" charset="0"/>
                <a:ea typeface="Roboto" panose="02000000000000000000" pitchFamily="2" charset="0"/>
              </a:rPr>
              <a:t>dollar base </a:t>
            </a:r>
            <a:r>
              <a:rPr lang="en-US" dirty="0">
                <a:latin typeface="Roboto" panose="02000000000000000000" pitchFamily="2" charset="0"/>
                <a:ea typeface="Roboto" panose="02000000000000000000" pitchFamily="2" charset="0"/>
              </a:rPr>
              <a:t>used for Pension Assessment (4.5%); Presbyterians Sharing Allocation (10%) &amp; some presbytery &amp; synod Assessments</a:t>
            </a:r>
          </a:p>
          <a:p>
            <a:endParaRPr lang="en-US" dirty="0"/>
          </a:p>
        </p:txBody>
      </p:sp>
      <p:sp>
        <p:nvSpPr>
          <p:cNvPr id="5" name="Slide Number Placeholder 4">
            <a:extLst>
              <a:ext uri="{FF2B5EF4-FFF2-40B4-BE49-F238E27FC236}">
                <a16:creationId xmlns:a16="http://schemas.microsoft.com/office/drawing/2014/main" id="{98FD8B0F-4B89-FE40-BCCF-74E1F8060A12}"/>
              </a:ext>
            </a:extLst>
          </p:cNvPr>
          <p:cNvSpPr>
            <a:spLocks noGrp="1"/>
          </p:cNvSpPr>
          <p:nvPr>
            <p:ph type="sldNum" sz="quarter" idx="12"/>
          </p:nvPr>
        </p:nvSpPr>
        <p:spPr/>
        <p:txBody>
          <a:bodyPr/>
          <a:lstStyle/>
          <a:p>
            <a:fld id="{E0E11A1D-E09C-48F7-8F4C-D8113979A85E}" type="slidenum">
              <a:rPr lang="en-US" smtClean="0"/>
              <a:t>205</a:t>
            </a:fld>
            <a:endParaRPr lang="en-US"/>
          </a:p>
        </p:txBody>
      </p:sp>
      <p:sp>
        <p:nvSpPr>
          <p:cNvPr id="14" name="Rectangle 1">
            <a:extLst>
              <a:ext uri="{FF2B5EF4-FFF2-40B4-BE49-F238E27FC236}">
                <a16:creationId xmlns:a16="http://schemas.microsoft.com/office/drawing/2014/main" id="{03318486-ADC3-9B41-A5EB-A4F339BE3C67}"/>
              </a:ext>
            </a:extLst>
          </p:cNvPr>
          <p:cNvSpPr/>
          <p:nvPr/>
        </p:nvSpPr>
        <p:spPr>
          <a:xfrm rot="5400000">
            <a:off x="11011541" y="-96722"/>
            <a:ext cx="1118725" cy="1296785"/>
          </a:xfrm>
          <a:custGeom>
            <a:avLst/>
            <a:gdLst>
              <a:gd name="connsiteX0" fmla="*/ 0 w 1230284"/>
              <a:gd name="connsiteY0" fmla="*/ 0 h 1296785"/>
              <a:gd name="connsiteX1" fmla="*/ 1230284 w 1230284"/>
              <a:gd name="connsiteY1" fmla="*/ 0 h 1296785"/>
              <a:gd name="connsiteX2" fmla="*/ 1230284 w 1230284"/>
              <a:gd name="connsiteY2" fmla="*/ 1296785 h 1296785"/>
              <a:gd name="connsiteX3" fmla="*/ 0 w 1230284"/>
              <a:gd name="connsiteY3" fmla="*/ 1296785 h 1296785"/>
              <a:gd name="connsiteX4" fmla="*/ 0 w 1230284"/>
              <a:gd name="connsiteY4" fmla="*/ 0 h 1296785"/>
              <a:gd name="connsiteX0" fmla="*/ 0 w 1230284"/>
              <a:gd name="connsiteY0" fmla="*/ 0 h 1296785"/>
              <a:gd name="connsiteX1" fmla="*/ 1230284 w 1230284"/>
              <a:gd name="connsiteY1" fmla="*/ 0 h 1296785"/>
              <a:gd name="connsiteX2" fmla="*/ 648393 w 1230284"/>
              <a:gd name="connsiteY2" fmla="*/ 648392 h 1296785"/>
              <a:gd name="connsiteX3" fmla="*/ 0 w 1230284"/>
              <a:gd name="connsiteY3" fmla="*/ 1296785 h 1296785"/>
              <a:gd name="connsiteX4" fmla="*/ 0 w 1230284"/>
              <a:gd name="connsiteY4" fmla="*/ 0 h 1296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284" h="1296785">
                <a:moveTo>
                  <a:pt x="0" y="0"/>
                </a:moveTo>
                <a:lnTo>
                  <a:pt x="1230284" y="0"/>
                </a:lnTo>
                <a:lnTo>
                  <a:pt x="648393" y="648392"/>
                </a:lnTo>
                <a:lnTo>
                  <a:pt x="0" y="1296785"/>
                </a:lnTo>
                <a:lnTo>
                  <a:pt x="0" y="0"/>
                </a:lnTo>
                <a:close/>
              </a:path>
            </a:pathLst>
          </a:custGeom>
          <a:solidFill>
            <a:srgbClr val="1E3C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5224758"/>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header background">
            <a:extLst>
              <a:ext uri="{FF2B5EF4-FFF2-40B4-BE49-F238E27FC236}">
                <a16:creationId xmlns:a16="http://schemas.microsoft.com/office/drawing/2014/main" id="{3B1626D1-501A-DA4E-B80A-C79A26C6BCF4}"/>
              </a:ext>
            </a:extLst>
          </p:cNvPr>
          <p:cNvGrpSpPr/>
          <p:nvPr/>
        </p:nvGrpSpPr>
        <p:grpSpPr>
          <a:xfrm>
            <a:off x="-108284" y="-7695"/>
            <a:ext cx="12327579" cy="2363020"/>
            <a:chOff x="7083428" y="-7695"/>
            <a:chExt cx="5135868" cy="2363020"/>
          </a:xfrm>
        </p:grpSpPr>
        <p:sp>
          <p:nvSpPr>
            <p:cNvPr id="12" name="Rectangle 11">
              <a:extLst>
                <a:ext uri="{FF2B5EF4-FFF2-40B4-BE49-F238E27FC236}">
                  <a16:creationId xmlns:a16="http://schemas.microsoft.com/office/drawing/2014/main" id="{8ABBDEAB-41AE-944F-B8DA-9BDA0EA4FB95}"/>
                </a:ext>
              </a:extLst>
            </p:cNvPr>
            <p:cNvSpPr/>
            <p:nvPr/>
          </p:nvSpPr>
          <p:spPr>
            <a:xfrm>
              <a:off x="7083428" y="-7570"/>
              <a:ext cx="5135868" cy="2362895"/>
            </a:xfrm>
            <a:prstGeom prst="rect">
              <a:avLst/>
            </a:prstGeom>
            <a:solidFill>
              <a:srgbClr val="1E3C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
              <a:extLst>
                <a:ext uri="{FF2B5EF4-FFF2-40B4-BE49-F238E27FC236}">
                  <a16:creationId xmlns:a16="http://schemas.microsoft.com/office/drawing/2014/main" id="{8944F968-DC3E-B547-A649-F5569CD7A951}"/>
                </a:ext>
              </a:extLst>
            </p:cNvPr>
            <p:cNvSpPr/>
            <p:nvPr/>
          </p:nvSpPr>
          <p:spPr>
            <a:xfrm rot="5400000">
              <a:off x="11011541" y="-96725"/>
              <a:ext cx="1118725" cy="1296785"/>
            </a:xfrm>
            <a:custGeom>
              <a:avLst/>
              <a:gdLst>
                <a:gd name="connsiteX0" fmla="*/ 0 w 1230284"/>
                <a:gd name="connsiteY0" fmla="*/ 0 h 1296785"/>
                <a:gd name="connsiteX1" fmla="*/ 1230284 w 1230284"/>
                <a:gd name="connsiteY1" fmla="*/ 0 h 1296785"/>
                <a:gd name="connsiteX2" fmla="*/ 1230284 w 1230284"/>
                <a:gd name="connsiteY2" fmla="*/ 1296785 h 1296785"/>
                <a:gd name="connsiteX3" fmla="*/ 0 w 1230284"/>
                <a:gd name="connsiteY3" fmla="*/ 1296785 h 1296785"/>
                <a:gd name="connsiteX4" fmla="*/ 0 w 1230284"/>
                <a:gd name="connsiteY4" fmla="*/ 0 h 1296785"/>
                <a:gd name="connsiteX0" fmla="*/ 0 w 1230284"/>
                <a:gd name="connsiteY0" fmla="*/ 0 h 1296785"/>
                <a:gd name="connsiteX1" fmla="*/ 1230284 w 1230284"/>
                <a:gd name="connsiteY1" fmla="*/ 0 h 1296785"/>
                <a:gd name="connsiteX2" fmla="*/ 648393 w 1230284"/>
                <a:gd name="connsiteY2" fmla="*/ 648392 h 1296785"/>
                <a:gd name="connsiteX3" fmla="*/ 0 w 1230284"/>
                <a:gd name="connsiteY3" fmla="*/ 1296785 h 1296785"/>
                <a:gd name="connsiteX4" fmla="*/ 0 w 1230284"/>
                <a:gd name="connsiteY4" fmla="*/ 0 h 1296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284" h="1296785">
                  <a:moveTo>
                    <a:pt x="0" y="0"/>
                  </a:moveTo>
                  <a:lnTo>
                    <a:pt x="1230284" y="0"/>
                  </a:lnTo>
                  <a:lnTo>
                    <a:pt x="648393" y="648392"/>
                  </a:lnTo>
                  <a:lnTo>
                    <a:pt x="0" y="1296785"/>
                  </a:lnTo>
                  <a:lnTo>
                    <a:pt x="0" y="0"/>
                  </a:lnTo>
                  <a:close/>
                </a:path>
              </a:pathLst>
            </a:custGeom>
            <a:solidFill>
              <a:srgbClr val="6D8A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a:extLst>
              <a:ext uri="{FF2B5EF4-FFF2-40B4-BE49-F238E27FC236}">
                <a16:creationId xmlns:a16="http://schemas.microsoft.com/office/drawing/2014/main" id="{71442EBE-FDA9-C9EF-EF69-F57904BD6D66}"/>
              </a:ext>
            </a:extLst>
          </p:cNvPr>
          <p:cNvPicPr>
            <a:picLocks noChangeAspect="1"/>
          </p:cNvPicPr>
          <p:nvPr/>
        </p:nvPicPr>
        <p:blipFill rotWithShape="1">
          <a:blip r:embed="rId3"/>
          <a:srcRect l="4897" t="22190" r="28293" b="12154"/>
          <a:stretch/>
        </p:blipFill>
        <p:spPr>
          <a:xfrm>
            <a:off x="256674" y="2186064"/>
            <a:ext cx="8145379" cy="4502674"/>
          </a:xfrm>
          <a:prstGeom prst="rect">
            <a:avLst/>
          </a:prstGeom>
        </p:spPr>
      </p:pic>
      <p:sp>
        <p:nvSpPr>
          <p:cNvPr id="8" name="Rectangle 7">
            <a:extLst>
              <a:ext uri="{FF2B5EF4-FFF2-40B4-BE49-F238E27FC236}">
                <a16:creationId xmlns:a16="http://schemas.microsoft.com/office/drawing/2014/main" id="{C71B2848-3FA4-184C-A917-57C19216148B}"/>
              </a:ext>
            </a:extLst>
          </p:cNvPr>
          <p:cNvSpPr/>
          <p:nvPr/>
        </p:nvSpPr>
        <p:spPr>
          <a:xfrm>
            <a:off x="372140" y="3083442"/>
            <a:ext cx="946297" cy="2020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F48D43-4DD1-D148-9181-94DAEC5B7FC4}"/>
              </a:ext>
            </a:extLst>
          </p:cNvPr>
          <p:cNvSpPr>
            <a:spLocks noGrp="1"/>
          </p:cNvSpPr>
          <p:nvPr>
            <p:ph type="title"/>
          </p:nvPr>
        </p:nvSpPr>
        <p:spPr>
          <a:xfrm>
            <a:off x="372140" y="372979"/>
            <a:ext cx="10392996" cy="1652842"/>
          </a:xfrm>
        </p:spPr>
        <p:txBody>
          <a:bodyPr/>
          <a:lstStyle/>
          <a:p>
            <a:r>
              <a:rPr lang="en-US" sz="4000" dirty="0">
                <a:solidFill>
                  <a:schemeClr val="bg1"/>
                </a:solidFill>
              </a:rPr>
              <a:t>Confirmation Email</a:t>
            </a:r>
            <a:br>
              <a:rPr lang="en-US" sz="4000" dirty="0">
                <a:solidFill>
                  <a:schemeClr val="bg1"/>
                </a:solidFill>
              </a:rPr>
            </a:br>
            <a:r>
              <a:rPr lang="en-US" sz="3200" dirty="0">
                <a:solidFill>
                  <a:schemeClr val="bg1"/>
                </a:solidFill>
              </a:rPr>
              <a:t>(to original email at beginning of form)</a:t>
            </a:r>
          </a:p>
        </p:txBody>
      </p:sp>
      <p:sp>
        <p:nvSpPr>
          <p:cNvPr id="3" name="Content Placeholder 2">
            <a:extLst>
              <a:ext uri="{FF2B5EF4-FFF2-40B4-BE49-F238E27FC236}">
                <a16:creationId xmlns:a16="http://schemas.microsoft.com/office/drawing/2014/main" id="{3031DCF8-90E1-AA45-8F79-3C146BA04A05}"/>
              </a:ext>
            </a:extLst>
          </p:cNvPr>
          <p:cNvSpPr>
            <a:spLocks noGrp="1"/>
          </p:cNvSpPr>
          <p:nvPr>
            <p:ph idx="1"/>
          </p:nvPr>
        </p:nvSpPr>
        <p:spPr>
          <a:xfrm>
            <a:off x="8193506" y="2423557"/>
            <a:ext cx="4025790" cy="4502674"/>
          </a:xfrm>
        </p:spPr>
        <p:txBody>
          <a:bodyPr>
            <a:normAutofit fontScale="85000" lnSpcReduction="10000"/>
          </a:bodyPr>
          <a:lstStyle/>
          <a:p>
            <a:pPr>
              <a:lnSpc>
                <a:spcPct val="120000"/>
              </a:lnSpc>
            </a:pPr>
            <a:r>
              <a:rPr lang="en-US" sz="2800" dirty="0">
                <a:latin typeface="Roboto" panose="02000000000000000000" pitchFamily="2" charset="0"/>
                <a:ea typeface="Roboto" panose="02000000000000000000" pitchFamily="2" charset="0"/>
                <a:cs typeface="Roboto" panose="02000000000000000000" pitchFamily="2" charset="0"/>
              </a:rPr>
              <a:t>Check spam folder if email does not arrive</a:t>
            </a:r>
          </a:p>
          <a:p>
            <a:pPr>
              <a:lnSpc>
                <a:spcPct val="120000"/>
              </a:lnSpc>
              <a:spcBef>
                <a:spcPts val="400"/>
              </a:spcBef>
            </a:pPr>
            <a:r>
              <a:rPr lang="en-CA" sz="2800" dirty="0">
                <a:latin typeface="Roboto" panose="02000000000000000000" pitchFamily="2" charset="0"/>
                <a:ea typeface="Roboto" panose="02000000000000000000" pitchFamily="2" charset="0"/>
                <a:cs typeface="Roboto" panose="02000000000000000000" pitchFamily="2" charset="0"/>
              </a:rPr>
              <a:t>Forward to your Presbytery Clerk and/or representative </a:t>
            </a:r>
          </a:p>
          <a:p>
            <a:pPr>
              <a:lnSpc>
                <a:spcPct val="120000"/>
              </a:lnSpc>
              <a:spcBef>
                <a:spcPts val="400"/>
              </a:spcBef>
            </a:pPr>
            <a:r>
              <a:rPr lang="en-CA" sz="2800" dirty="0">
                <a:latin typeface="Roboto" panose="02000000000000000000" pitchFamily="2" charset="0"/>
                <a:ea typeface="Roboto" panose="02000000000000000000" pitchFamily="2" charset="0"/>
                <a:cs typeface="Roboto" panose="02000000000000000000" pitchFamily="2" charset="0"/>
              </a:rPr>
              <a:t>Send updates/changes to </a:t>
            </a:r>
            <a:r>
              <a:rPr lang="en-CA" sz="2800" dirty="0">
                <a:latin typeface="Roboto" panose="02000000000000000000" pitchFamily="2" charset="0"/>
                <a:ea typeface="Roboto" panose="02000000000000000000" pitchFamily="2" charset="0"/>
                <a:cs typeface="Roboto" panose="02000000000000000000" pitchFamily="2" charset="0"/>
                <a:hlinkClick r:id="rId4"/>
              </a:rPr>
              <a:t>statistics@presbyterian.ca</a:t>
            </a:r>
            <a:endParaRPr lang="en-CA" sz="2800" dirty="0">
              <a:latin typeface="Roboto" panose="02000000000000000000" pitchFamily="2" charset="0"/>
              <a:ea typeface="Roboto" panose="02000000000000000000" pitchFamily="2" charset="0"/>
              <a:cs typeface="Roboto" panose="02000000000000000000" pitchFamily="2" charset="0"/>
            </a:endParaRPr>
          </a:p>
          <a:p>
            <a:pPr marL="0" indent="0">
              <a:lnSpc>
                <a:spcPct val="120000"/>
              </a:lnSpc>
              <a:spcBef>
                <a:spcPts val="400"/>
              </a:spcBef>
              <a:buNone/>
            </a:pPr>
            <a:r>
              <a:rPr lang="en-CA" sz="2800" dirty="0">
                <a:latin typeface="Roboto" panose="02000000000000000000" pitchFamily="2" charset="0"/>
                <a:ea typeface="Roboto" panose="02000000000000000000" pitchFamily="2" charset="0"/>
                <a:cs typeface="Roboto" panose="02000000000000000000" pitchFamily="2" charset="0"/>
              </a:rPr>
              <a:t>   DO NOT fill out a newform</a:t>
            </a:r>
          </a:p>
        </p:txBody>
      </p:sp>
      <p:sp>
        <p:nvSpPr>
          <p:cNvPr id="7" name="Slide Number Placeholder 6">
            <a:extLst>
              <a:ext uri="{FF2B5EF4-FFF2-40B4-BE49-F238E27FC236}">
                <a16:creationId xmlns:a16="http://schemas.microsoft.com/office/drawing/2014/main" id="{073E45D4-32B0-944B-AD23-14B5129D591A}"/>
              </a:ext>
            </a:extLst>
          </p:cNvPr>
          <p:cNvSpPr>
            <a:spLocks noGrp="1"/>
          </p:cNvSpPr>
          <p:nvPr>
            <p:ph type="sldNum" sz="quarter" idx="12"/>
          </p:nvPr>
        </p:nvSpPr>
        <p:spPr/>
        <p:txBody>
          <a:bodyPr/>
          <a:lstStyle/>
          <a:p>
            <a:fld id="{E0E11A1D-E09C-48F7-8F4C-D8113979A85E}" type="slidenum">
              <a:rPr lang="en-US" smtClean="0"/>
              <a:t>250</a:t>
            </a:fld>
            <a:endParaRPr lang="en-US" dirty="0"/>
          </a:p>
        </p:txBody>
      </p:sp>
    </p:spTree>
    <p:extLst>
      <p:ext uri="{BB962C8B-B14F-4D97-AF65-F5344CB8AC3E}">
        <p14:creationId xmlns:p14="http://schemas.microsoft.com/office/powerpoint/2010/main" val="1844466100"/>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7AD5217-362A-4B78-AC95-17C85609D6E5}"/>
              </a:ext>
            </a:extLst>
          </p:cNvPr>
          <p:cNvSpPr>
            <a:spLocks noGrp="1"/>
          </p:cNvSpPr>
          <p:nvPr>
            <p:ph type="title"/>
          </p:nvPr>
        </p:nvSpPr>
        <p:spPr>
          <a:xfrm>
            <a:off x="6017341" y="1121436"/>
            <a:ext cx="5179745" cy="662779"/>
          </a:xfrm>
        </p:spPr>
        <p:txBody>
          <a:bodyPr/>
          <a:lstStyle/>
          <a:p>
            <a:r>
              <a:rPr lang="en-US" sz="4400" dirty="0">
                <a:solidFill>
                  <a:srgbClr val="1E3C70"/>
                </a:solidFill>
              </a:rPr>
              <a:t>Extracting Data for Reports</a:t>
            </a:r>
          </a:p>
        </p:txBody>
      </p:sp>
      <p:sp>
        <p:nvSpPr>
          <p:cNvPr id="5" name="Content Placeholder 4">
            <a:extLst>
              <a:ext uri="{FF2B5EF4-FFF2-40B4-BE49-F238E27FC236}">
                <a16:creationId xmlns:a16="http://schemas.microsoft.com/office/drawing/2014/main" id="{9BA3B58E-1082-4B8D-9A62-D48478CF9E32}"/>
              </a:ext>
            </a:extLst>
          </p:cNvPr>
          <p:cNvSpPr>
            <a:spLocks noGrp="1"/>
          </p:cNvSpPr>
          <p:nvPr>
            <p:ph idx="1"/>
          </p:nvPr>
        </p:nvSpPr>
        <p:spPr>
          <a:xfrm>
            <a:off x="6272982" y="3106994"/>
            <a:ext cx="5080818" cy="3751006"/>
          </a:xfrm>
        </p:spPr>
        <p:txBody>
          <a:bodyPr>
            <a:noAutofit/>
          </a:bodyPr>
          <a:lstStyle/>
          <a:p>
            <a:pPr>
              <a:lnSpc>
                <a:spcPct val="120000"/>
              </a:lnSpc>
              <a:spcBef>
                <a:spcPts val="400"/>
              </a:spcBef>
            </a:pPr>
            <a:r>
              <a:rPr lang="en-US" sz="2800" dirty="0">
                <a:latin typeface="Roboto" panose="02000000000000000000" pitchFamily="2" charset="0"/>
                <a:ea typeface="Roboto" panose="02000000000000000000" pitchFamily="2" charset="0"/>
                <a:cs typeface="Roboto" panose="02000000000000000000" pitchFamily="2" charset="0"/>
              </a:rPr>
              <a:t>Data comes from all your financial statements</a:t>
            </a:r>
          </a:p>
        </p:txBody>
      </p:sp>
      <p:sp>
        <p:nvSpPr>
          <p:cNvPr id="2" name="Slide Number Placeholder 1">
            <a:extLst>
              <a:ext uri="{FF2B5EF4-FFF2-40B4-BE49-F238E27FC236}">
                <a16:creationId xmlns:a16="http://schemas.microsoft.com/office/drawing/2014/main" id="{FC30771A-83D5-5C48-8EC6-AA3F4625E243}"/>
              </a:ext>
            </a:extLst>
          </p:cNvPr>
          <p:cNvSpPr>
            <a:spLocks noGrp="1"/>
          </p:cNvSpPr>
          <p:nvPr>
            <p:ph type="sldNum" sz="quarter" idx="12"/>
          </p:nvPr>
        </p:nvSpPr>
        <p:spPr/>
        <p:txBody>
          <a:bodyPr/>
          <a:lstStyle/>
          <a:p>
            <a:fld id="{E0E11A1D-E09C-48F7-8F4C-D8113979A85E}" type="slidenum">
              <a:rPr lang="en-US" smtClean="0"/>
              <a:t>251</a:t>
            </a:fld>
            <a:endParaRPr lang="en-US"/>
          </a:p>
        </p:txBody>
      </p:sp>
      <p:sp>
        <p:nvSpPr>
          <p:cNvPr id="10" name="Rectangle 1">
            <a:extLst>
              <a:ext uri="{FF2B5EF4-FFF2-40B4-BE49-F238E27FC236}">
                <a16:creationId xmlns:a16="http://schemas.microsoft.com/office/drawing/2014/main" id="{7EBACA5B-C977-7F47-9ED7-3143D4E1A1BE}"/>
              </a:ext>
            </a:extLst>
          </p:cNvPr>
          <p:cNvSpPr/>
          <p:nvPr/>
        </p:nvSpPr>
        <p:spPr>
          <a:xfrm rot="5400000">
            <a:off x="10999516" y="-84697"/>
            <a:ext cx="1115480" cy="1296785"/>
          </a:xfrm>
          <a:custGeom>
            <a:avLst/>
            <a:gdLst>
              <a:gd name="connsiteX0" fmla="*/ 0 w 1230284"/>
              <a:gd name="connsiteY0" fmla="*/ 0 h 1296785"/>
              <a:gd name="connsiteX1" fmla="*/ 1230284 w 1230284"/>
              <a:gd name="connsiteY1" fmla="*/ 0 h 1296785"/>
              <a:gd name="connsiteX2" fmla="*/ 1230284 w 1230284"/>
              <a:gd name="connsiteY2" fmla="*/ 1296785 h 1296785"/>
              <a:gd name="connsiteX3" fmla="*/ 0 w 1230284"/>
              <a:gd name="connsiteY3" fmla="*/ 1296785 h 1296785"/>
              <a:gd name="connsiteX4" fmla="*/ 0 w 1230284"/>
              <a:gd name="connsiteY4" fmla="*/ 0 h 1296785"/>
              <a:gd name="connsiteX0" fmla="*/ 0 w 1230284"/>
              <a:gd name="connsiteY0" fmla="*/ 0 h 1296785"/>
              <a:gd name="connsiteX1" fmla="*/ 1230284 w 1230284"/>
              <a:gd name="connsiteY1" fmla="*/ 0 h 1296785"/>
              <a:gd name="connsiteX2" fmla="*/ 648393 w 1230284"/>
              <a:gd name="connsiteY2" fmla="*/ 648392 h 1296785"/>
              <a:gd name="connsiteX3" fmla="*/ 0 w 1230284"/>
              <a:gd name="connsiteY3" fmla="*/ 1296785 h 1296785"/>
              <a:gd name="connsiteX4" fmla="*/ 0 w 1230284"/>
              <a:gd name="connsiteY4" fmla="*/ 0 h 1296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284" h="1296785">
                <a:moveTo>
                  <a:pt x="0" y="0"/>
                </a:moveTo>
                <a:lnTo>
                  <a:pt x="1230284" y="0"/>
                </a:lnTo>
                <a:lnTo>
                  <a:pt x="648393" y="648392"/>
                </a:lnTo>
                <a:lnTo>
                  <a:pt x="0" y="1296785"/>
                </a:lnTo>
                <a:lnTo>
                  <a:pt x="0" y="0"/>
                </a:lnTo>
                <a:close/>
              </a:path>
            </a:pathLst>
          </a:custGeom>
          <a:solidFill>
            <a:srgbClr val="D21F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Table&#10;&#10;Description automatically generated">
            <a:extLst>
              <a:ext uri="{FF2B5EF4-FFF2-40B4-BE49-F238E27FC236}">
                <a16:creationId xmlns:a16="http://schemas.microsoft.com/office/drawing/2014/main" id="{FE0A95C8-3453-4FD1-A2AD-1C124A73703C}"/>
              </a:ext>
            </a:extLst>
          </p:cNvPr>
          <p:cNvPicPr>
            <a:picLocks noChangeAspect="1"/>
          </p:cNvPicPr>
          <p:nvPr/>
        </p:nvPicPr>
        <p:blipFill rotWithShape="1">
          <a:blip r:embed="rId3">
            <a:extLst>
              <a:ext uri="{28A0092B-C50C-407E-A947-70E740481C1C}">
                <a14:useLocalDpi xmlns:a14="http://schemas.microsoft.com/office/drawing/2010/main" val="0"/>
              </a:ext>
            </a:extLst>
          </a:blip>
          <a:srcRect l="2720" t="2594" r="3775" b="3590"/>
          <a:stretch/>
        </p:blipFill>
        <p:spPr>
          <a:xfrm>
            <a:off x="240527" y="51759"/>
            <a:ext cx="4625088" cy="6005300"/>
          </a:xfrm>
          <a:prstGeom prst="rect">
            <a:avLst/>
          </a:prstGeom>
          <a:ln>
            <a:solidFill>
              <a:schemeClr val="bg1">
                <a:lumMod val="65000"/>
              </a:schemeClr>
            </a:solidFill>
          </a:ln>
          <a:effectLst>
            <a:outerShdw blurRad="50800" dist="38100" dir="8100000" algn="tr" rotWithShape="0">
              <a:prstClr val="black">
                <a:alpha val="40000"/>
              </a:prstClr>
            </a:outerShdw>
          </a:effectLst>
        </p:spPr>
      </p:pic>
      <p:pic>
        <p:nvPicPr>
          <p:cNvPr id="8" name="Picture 7" descr="Table&#10;&#10;Description automatically generated">
            <a:extLst>
              <a:ext uri="{FF2B5EF4-FFF2-40B4-BE49-F238E27FC236}">
                <a16:creationId xmlns:a16="http://schemas.microsoft.com/office/drawing/2014/main" id="{B4812BD1-E485-4F8A-A83E-97492B551333}"/>
              </a:ext>
            </a:extLst>
          </p:cNvPr>
          <p:cNvPicPr>
            <a:picLocks noChangeAspect="1"/>
          </p:cNvPicPr>
          <p:nvPr/>
        </p:nvPicPr>
        <p:blipFill rotWithShape="1">
          <a:blip r:embed="rId4">
            <a:extLst>
              <a:ext uri="{28A0092B-C50C-407E-A947-70E740481C1C}">
                <a14:useLocalDpi xmlns:a14="http://schemas.microsoft.com/office/drawing/2010/main" val="0"/>
              </a:ext>
            </a:extLst>
          </a:blip>
          <a:srcRect l="3306" t="3182" r="7845" b="4846"/>
          <a:stretch/>
        </p:blipFill>
        <p:spPr>
          <a:xfrm>
            <a:off x="1064213" y="818001"/>
            <a:ext cx="4625088" cy="6195781"/>
          </a:xfrm>
          <a:prstGeom prst="rect">
            <a:avLst/>
          </a:prstGeom>
          <a:ln>
            <a:solidFill>
              <a:schemeClr val="bg1">
                <a:lumMod val="65000"/>
              </a:schemeClr>
            </a:solidFill>
          </a:ln>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826095050"/>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4865" name="Object 3">
            <a:extLst>
              <a:ext uri="{FF2B5EF4-FFF2-40B4-BE49-F238E27FC236}">
                <a16:creationId xmlns:a16="http://schemas.microsoft.com/office/drawing/2014/main" id="{A7065DDE-3B18-4577-8734-EF33AF7DD037}"/>
              </a:ext>
            </a:extLst>
          </p:cNvPr>
          <p:cNvGraphicFramePr>
            <a:graphicFrameLocks noChangeAspect="1"/>
          </p:cNvGraphicFramePr>
          <p:nvPr>
            <p:extLst>
              <p:ext uri="{D42A27DB-BD31-4B8C-83A1-F6EECF244321}">
                <p14:modId xmlns:p14="http://schemas.microsoft.com/office/powerpoint/2010/main" val="3028908819"/>
              </p:ext>
            </p:extLst>
          </p:nvPr>
        </p:nvGraphicFramePr>
        <p:xfrm>
          <a:off x="654050" y="319088"/>
          <a:ext cx="10429875" cy="6589712"/>
        </p:xfrm>
        <a:graphic>
          <a:graphicData uri="http://schemas.openxmlformats.org/presentationml/2006/ole">
            <mc:AlternateContent xmlns:mc="http://schemas.openxmlformats.org/markup-compatibility/2006">
              <mc:Choice xmlns:v="urn:schemas-microsoft-com:vml" Requires="v">
                <p:oleObj name="Worksheet" r:id="rId3" imgW="5511678" imgH="2831907" progId="Excel.Sheet.8">
                  <p:embed/>
                </p:oleObj>
              </mc:Choice>
              <mc:Fallback>
                <p:oleObj name="Worksheet" r:id="rId3" imgW="5511678" imgH="2831907" progId="Excel.Sheet.8">
                  <p:embed/>
                  <p:pic>
                    <p:nvPicPr>
                      <p:cNvPr id="164865" name="Object 3">
                        <a:extLst>
                          <a:ext uri="{FF2B5EF4-FFF2-40B4-BE49-F238E27FC236}">
                            <a16:creationId xmlns:a16="http://schemas.microsoft.com/office/drawing/2014/main" id="{A7065DDE-3B18-4577-8734-EF33AF7DD037}"/>
                          </a:ext>
                        </a:extLst>
                      </p:cNvPr>
                      <p:cNvPicPr>
                        <a:picLocks noChangeAspect="1" noChangeArrowheads="1"/>
                      </p:cNvPicPr>
                      <p:nvPr/>
                    </p:nvPicPr>
                    <p:blipFill>
                      <a:blip r:embed="rId4"/>
                      <a:srcRect/>
                      <a:stretch>
                        <a:fillRect/>
                      </a:stretch>
                    </p:blipFill>
                    <p:spPr bwMode="auto">
                      <a:xfrm>
                        <a:off x="654050" y="319088"/>
                        <a:ext cx="10429875" cy="6589712"/>
                      </a:xfrm>
                      <a:prstGeom prst="rect">
                        <a:avLst/>
                      </a:prstGeom>
                      <a:noFill/>
                      <a:ln>
                        <a:noFill/>
                      </a:ln>
                    </p:spPr>
                  </p:pic>
                </p:oleObj>
              </mc:Fallback>
            </mc:AlternateContent>
          </a:graphicData>
        </a:graphic>
      </p:graphicFrame>
      <p:sp>
        <p:nvSpPr>
          <p:cNvPr id="2" name="Slide Number Placeholder 1">
            <a:extLst>
              <a:ext uri="{FF2B5EF4-FFF2-40B4-BE49-F238E27FC236}">
                <a16:creationId xmlns:a16="http://schemas.microsoft.com/office/drawing/2014/main" id="{0D1DB710-F40B-E645-8C9F-2111EC19007D}"/>
              </a:ext>
            </a:extLst>
          </p:cNvPr>
          <p:cNvSpPr>
            <a:spLocks noGrp="1"/>
          </p:cNvSpPr>
          <p:nvPr>
            <p:ph type="sldNum" sz="quarter" idx="12"/>
          </p:nvPr>
        </p:nvSpPr>
        <p:spPr/>
        <p:txBody>
          <a:bodyPr/>
          <a:lstStyle/>
          <a:p>
            <a:fld id="{E0E11A1D-E09C-48F7-8F4C-D8113979A85E}" type="slidenum">
              <a:rPr lang="en-US" smtClean="0"/>
              <a:t>252</a:t>
            </a:fld>
            <a:endParaRPr lang="en-US" dirty="0"/>
          </a:p>
        </p:txBody>
      </p:sp>
      <p:sp>
        <p:nvSpPr>
          <p:cNvPr id="14" name="Rectangle 1">
            <a:extLst>
              <a:ext uri="{FF2B5EF4-FFF2-40B4-BE49-F238E27FC236}">
                <a16:creationId xmlns:a16="http://schemas.microsoft.com/office/drawing/2014/main" id="{AEB717E6-4824-1A42-86D0-5A26B5FCEC89}"/>
              </a:ext>
            </a:extLst>
          </p:cNvPr>
          <p:cNvSpPr/>
          <p:nvPr/>
        </p:nvSpPr>
        <p:spPr>
          <a:xfrm rot="5400000">
            <a:off x="10999516" y="-84697"/>
            <a:ext cx="1115480" cy="1296785"/>
          </a:xfrm>
          <a:custGeom>
            <a:avLst/>
            <a:gdLst>
              <a:gd name="connsiteX0" fmla="*/ 0 w 1230284"/>
              <a:gd name="connsiteY0" fmla="*/ 0 h 1296785"/>
              <a:gd name="connsiteX1" fmla="*/ 1230284 w 1230284"/>
              <a:gd name="connsiteY1" fmla="*/ 0 h 1296785"/>
              <a:gd name="connsiteX2" fmla="*/ 1230284 w 1230284"/>
              <a:gd name="connsiteY2" fmla="*/ 1296785 h 1296785"/>
              <a:gd name="connsiteX3" fmla="*/ 0 w 1230284"/>
              <a:gd name="connsiteY3" fmla="*/ 1296785 h 1296785"/>
              <a:gd name="connsiteX4" fmla="*/ 0 w 1230284"/>
              <a:gd name="connsiteY4" fmla="*/ 0 h 1296785"/>
              <a:gd name="connsiteX0" fmla="*/ 0 w 1230284"/>
              <a:gd name="connsiteY0" fmla="*/ 0 h 1296785"/>
              <a:gd name="connsiteX1" fmla="*/ 1230284 w 1230284"/>
              <a:gd name="connsiteY1" fmla="*/ 0 h 1296785"/>
              <a:gd name="connsiteX2" fmla="*/ 648393 w 1230284"/>
              <a:gd name="connsiteY2" fmla="*/ 648392 h 1296785"/>
              <a:gd name="connsiteX3" fmla="*/ 0 w 1230284"/>
              <a:gd name="connsiteY3" fmla="*/ 1296785 h 1296785"/>
              <a:gd name="connsiteX4" fmla="*/ 0 w 1230284"/>
              <a:gd name="connsiteY4" fmla="*/ 0 h 1296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284" h="1296785">
                <a:moveTo>
                  <a:pt x="0" y="0"/>
                </a:moveTo>
                <a:lnTo>
                  <a:pt x="1230284" y="0"/>
                </a:lnTo>
                <a:lnTo>
                  <a:pt x="648393" y="648392"/>
                </a:lnTo>
                <a:lnTo>
                  <a:pt x="0" y="1296785"/>
                </a:lnTo>
                <a:lnTo>
                  <a:pt x="0" y="0"/>
                </a:lnTo>
                <a:close/>
              </a:path>
            </a:pathLst>
          </a:custGeom>
          <a:solidFill>
            <a:srgbClr val="1E3C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6913" name="Object 3">
            <a:extLst>
              <a:ext uri="{FF2B5EF4-FFF2-40B4-BE49-F238E27FC236}">
                <a16:creationId xmlns:a16="http://schemas.microsoft.com/office/drawing/2014/main" id="{269117A8-13DD-4790-8B89-C191EB45E42D}"/>
              </a:ext>
            </a:extLst>
          </p:cNvPr>
          <p:cNvGraphicFramePr>
            <a:graphicFrameLocks noChangeAspect="1"/>
          </p:cNvGraphicFramePr>
          <p:nvPr>
            <p:extLst>
              <p:ext uri="{D42A27DB-BD31-4B8C-83A1-F6EECF244321}">
                <p14:modId xmlns:p14="http://schemas.microsoft.com/office/powerpoint/2010/main" val="2989594702"/>
              </p:ext>
            </p:extLst>
          </p:nvPr>
        </p:nvGraphicFramePr>
        <p:xfrm>
          <a:off x="1046747" y="-4639"/>
          <a:ext cx="9661358" cy="6709759"/>
        </p:xfrm>
        <a:graphic>
          <a:graphicData uri="http://schemas.openxmlformats.org/presentationml/2006/ole">
            <mc:AlternateContent xmlns:mc="http://schemas.openxmlformats.org/markup-compatibility/2006">
              <mc:Choice xmlns:v="urn:schemas-microsoft-com:vml" Requires="v">
                <p:oleObj name="Worksheet" r:id="rId3" imgW="6305434" imgH="4336989" progId="Excel.Sheet.8">
                  <p:embed/>
                </p:oleObj>
              </mc:Choice>
              <mc:Fallback>
                <p:oleObj name="Worksheet" r:id="rId3" imgW="6305434" imgH="4336989" progId="Excel.Sheet.8">
                  <p:embed/>
                  <p:pic>
                    <p:nvPicPr>
                      <p:cNvPr id="166913" name="Object 3">
                        <a:extLst>
                          <a:ext uri="{FF2B5EF4-FFF2-40B4-BE49-F238E27FC236}">
                            <a16:creationId xmlns:a16="http://schemas.microsoft.com/office/drawing/2014/main" id="{269117A8-13DD-4790-8B89-C191EB45E42D}"/>
                          </a:ext>
                        </a:extLst>
                      </p:cNvPr>
                      <p:cNvPicPr>
                        <a:picLocks noChangeAspect="1" noChangeArrowheads="1"/>
                      </p:cNvPicPr>
                      <p:nvPr/>
                    </p:nvPicPr>
                    <p:blipFill>
                      <a:blip r:embed="rId4"/>
                      <a:srcRect/>
                      <a:stretch>
                        <a:fillRect/>
                      </a:stretch>
                    </p:blipFill>
                    <p:spPr bwMode="auto">
                      <a:xfrm>
                        <a:off x="1046747" y="-4639"/>
                        <a:ext cx="9661358" cy="6709759"/>
                      </a:xfrm>
                      <a:prstGeom prst="rect">
                        <a:avLst/>
                      </a:prstGeom>
                      <a:noFill/>
                      <a:ln>
                        <a:noFill/>
                      </a:ln>
                    </p:spPr>
                  </p:pic>
                </p:oleObj>
              </mc:Fallback>
            </mc:AlternateContent>
          </a:graphicData>
        </a:graphic>
      </p:graphicFrame>
      <p:sp>
        <p:nvSpPr>
          <p:cNvPr id="2" name="Slide Number Placeholder 1">
            <a:extLst>
              <a:ext uri="{FF2B5EF4-FFF2-40B4-BE49-F238E27FC236}">
                <a16:creationId xmlns:a16="http://schemas.microsoft.com/office/drawing/2014/main" id="{E5CC763E-9BE9-DD45-8F32-927FD6CA2A8C}"/>
              </a:ext>
            </a:extLst>
          </p:cNvPr>
          <p:cNvSpPr>
            <a:spLocks noGrp="1"/>
          </p:cNvSpPr>
          <p:nvPr>
            <p:ph type="sldNum" sz="quarter" idx="12"/>
          </p:nvPr>
        </p:nvSpPr>
        <p:spPr/>
        <p:txBody>
          <a:bodyPr/>
          <a:lstStyle/>
          <a:p>
            <a:fld id="{E0E11A1D-E09C-48F7-8F4C-D8113979A85E}" type="slidenum">
              <a:rPr lang="en-US" smtClean="0"/>
              <a:t>253</a:t>
            </a:fld>
            <a:endParaRPr lang="en-US"/>
          </a:p>
        </p:txBody>
      </p:sp>
      <p:sp>
        <p:nvSpPr>
          <p:cNvPr id="13" name="Rectangle 1">
            <a:extLst>
              <a:ext uri="{FF2B5EF4-FFF2-40B4-BE49-F238E27FC236}">
                <a16:creationId xmlns:a16="http://schemas.microsoft.com/office/drawing/2014/main" id="{CFA02A9E-FD09-BE49-819C-087D6006980A}"/>
              </a:ext>
            </a:extLst>
          </p:cNvPr>
          <p:cNvSpPr/>
          <p:nvPr/>
        </p:nvSpPr>
        <p:spPr>
          <a:xfrm rot="5400000">
            <a:off x="11006072" y="-95291"/>
            <a:ext cx="1115480" cy="1296785"/>
          </a:xfrm>
          <a:custGeom>
            <a:avLst/>
            <a:gdLst>
              <a:gd name="connsiteX0" fmla="*/ 0 w 1230284"/>
              <a:gd name="connsiteY0" fmla="*/ 0 h 1296785"/>
              <a:gd name="connsiteX1" fmla="*/ 1230284 w 1230284"/>
              <a:gd name="connsiteY1" fmla="*/ 0 h 1296785"/>
              <a:gd name="connsiteX2" fmla="*/ 1230284 w 1230284"/>
              <a:gd name="connsiteY2" fmla="*/ 1296785 h 1296785"/>
              <a:gd name="connsiteX3" fmla="*/ 0 w 1230284"/>
              <a:gd name="connsiteY3" fmla="*/ 1296785 h 1296785"/>
              <a:gd name="connsiteX4" fmla="*/ 0 w 1230284"/>
              <a:gd name="connsiteY4" fmla="*/ 0 h 1296785"/>
              <a:gd name="connsiteX0" fmla="*/ 0 w 1230284"/>
              <a:gd name="connsiteY0" fmla="*/ 0 h 1296785"/>
              <a:gd name="connsiteX1" fmla="*/ 1230284 w 1230284"/>
              <a:gd name="connsiteY1" fmla="*/ 0 h 1296785"/>
              <a:gd name="connsiteX2" fmla="*/ 648393 w 1230284"/>
              <a:gd name="connsiteY2" fmla="*/ 648392 h 1296785"/>
              <a:gd name="connsiteX3" fmla="*/ 0 w 1230284"/>
              <a:gd name="connsiteY3" fmla="*/ 1296785 h 1296785"/>
              <a:gd name="connsiteX4" fmla="*/ 0 w 1230284"/>
              <a:gd name="connsiteY4" fmla="*/ 0 h 1296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284" h="1296785">
                <a:moveTo>
                  <a:pt x="0" y="0"/>
                </a:moveTo>
                <a:lnTo>
                  <a:pt x="1230284" y="0"/>
                </a:lnTo>
                <a:lnTo>
                  <a:pt x="648393" y="648392"/>
                </a:lnTo>
                <a:lnTo>
                  <a:pt x="0" y="1296785"/>
                </a:lnTo>
                <a:lnTo>
                  <a:pt x="0" y="0"/>
                </a:lnTo>
                <a:close/>
              </a:path>
            </a:pathLst>
          </a:custGeom>
          <a:solidFill>
            <a:srgbClr val="1E3C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8C2DB-2E26-44E7-B2BA-18171B6D7C99}"/>
              </a:ext>
            </a:extLst>
          </p:cNvPr>
          <p:cNvSpPr>
            <a:spLocks noGrp="1"/>
          </p:cNvSpPr>
          <p:nvPr>
            <p:ph type="title"/>
          </p:nvPr>
        </p:nvSpPr>
        <p:spPr>
          <a:xfrm>
            <a:off x="2326354" y="379733"/>
            <a:ext cx="8421414" cy="1325563"/>
          </a:xfrm>
        </p:spPr>
        <p:txBody>
          <a:bodyPr anchor="ctr">
            <a:normAutofit/>
          </a:bodyPr>
          <a:lstStyle/>
          <a:p>
            <a:r>
              <a:rPr lang="en-US" dirty="0"/>
              <a:t>Recording</a:t>
            </a:r>
          </a:p>
        </p:txBody>
      </p:sp>
      <p:sp>
        <p:nvSpPr>
          <p:cNvPr id="3" name="Content Placeholder 2">
            <a:extLst>
              <a:ext uri="{FF2B5EF4-FFF2-40B4-BE49-F238E27FC236}">
                <a16:creationId xmlns:a16="http://schemas.microsoft.com/office/drawing/2014/main" id="{739E6F2B-4AD8-429A-ABEA-F511206EBEF4}"/>
              </a:ext>
            </a:extLst>
          </p:cNvPr>
          <p:cNvSpPr>
            <a:spLocks noGrp="1"/>
          </p:cNvSpPr>
          <p:nvPr>
            <p:ph sz="half" idx="1"/>
          </p:nvPr>
        </p:nvSpPr>
        <p:spPr>
          <a:xfrm>
            <a:off x="2342508" y="2732926"/>
            <a:ext cx="6133672" cy="3444036"/>
          </a:xfrm>
        </p:spPr>
        <p:txBody>
          <a:bodyPr>
            <a:normAutofit fontScale="77500" lnSpcReduction="20000"/>
          </a:bodyPr>
          <a:lstStyle/>
          <a:p>
            <a:pPr marL="0" indent="0">
              <a:buNone/>
            </a:pPr>
            <a:r>
              <a:rPr lang="en-US" dirty="0">
                <a:latin typeface="Roboto" panose="02000000000000000000" pitchFamily="2" charset="0"/>
                <a:ea typeface="Roboto" panose="02000000000000000000" pitchFamily="2" charset="0"/>
              </a:rPr>
              <a:t>Recording &amp; Slides will be available at</a:t>
            </a:r>
          </a:p>
          <a:p>
            <a:pPr marL="0" indent="0">
              <a:buNone/>
            </a:pPr>
            <a:endParaRPr lang="en-US" dirty="0"/>
          </a:p>
          <a:p>
            <a:pPr marL="0" indent="0">
              <a:buNone/>
            </a:pPr>
            <a:r>
              <a:rPr lang="en-US" dirty="0"/>
              <a:t>presbyterian.ca/</a:t>
            </a:r>
          </a:p>
          <a:p>
            <a:pPr marL="0" indent="0">
              <a:buNone/>
            </a:pPr>
            <a:r>
              <a:rPr lang="en-US" dirty="0"/>
              <a:t>leadership-webinars</a:t>
            </a:r>
          </a:p>
          <a:p>
            <a:pPr marL="0" indent="0">
              <a:buNone/>
            </a:pPr>
            <a:endParaRPr lang="en-US" dirty="0"/>
          </a:p>
          <a:p>
            <a:pPr marL="0" indent="0">
              <a:buNone/>
            </a:pPr>
            <a:r>
              <a:rPr lang="en-US" dirty="0">
                <a:latin typeface="Roboto" panose="02000000000000000000" pitchFamily="2" charset="0"/>
                <a:ea typeface="Roboto" panose="02000000000000000000" pitchFamily="2" charset="0"/>
              </a:rPr>
              <a:t>Share it around!</a:t>
            </a:r>
          </a:p>
        </p:txBody>
      </p:sp>
      <p:pic>
        <p:nvPicPr>
          <p:cNvPr id="4" name="Picture 3">
            <a:extLst>
              <a:ext uri="{FF2B5EF4-FFF2-40B4-BE49-F238E27FC236}">
                <a16:creationId xmlns:a16="http://schemas.microsoft.com/office/drawing/2014/main" id="{0D5E0D62-A612-4A33-B9D7-7ACD25EAE0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08471" y="2368061"/>
            <a:ext cx="3808901" cy="3808901"/>
          </a:xfrm>
          <a:prstGeom prst="rect">
            <a:avLst/>
          </a:prstGeom>
          <a:noFill/>
        </p:spPr>
      </p:pic>
      <p:sp>
        <p:nvSpPr>
          <p:cNvPr id="6" name="Slide Number Placeholder 5">
            <a:extLst>
              <a:ext uri="{FF2B5EF4-FFF2-40B4-BE49-F238E27FC236}">
                <a16:creationId xmlns:a16="http://schemas.microsoft.com/office/drawing/2014/main" id="{690592C8-5665-B645-BB76-44A5A0B9F780}"/>
              </a:ext>
            </a:extLst>
          </p:cNvPr>
          <p:cNvSpPr>
            <a:spLocks noGrp="1"/>
          </p:cNvSpPr>
          <p:nvPr>
            <p:ph type="sldNum" sz="quarter" idx="12"/>
          </p:nvPr>
        </p:nvSpPr>
        <p:spPr/>
        <p:txBody>
          <a:bodyPr/>
          <a:lstStyle/>
          <a:p>
            <a:fld id="{E0E11A1D-E09C-48F7-8F4C-D8113979A85E}" type="slidenum">
              <a:rPr lang="en-US" smtClean="0"/>
              <a:t>254</a:t>
            </a:fld>
            <a:endParaRPr lang="en-US"/>
          </a:p>
        </p:txBody>
      </p:sp>
      <p:sp>
        <p:nvSpPr>
          <p:cNvPr id="15" name="Rectangle 1">
            <a:extLst>
              <a:ext uri="{FF2B5EF4-FFF2-40B4-BE49-F238E27FC236}">
                <a16:creationId xmlns:a16="http://schemas.microsoft.com/office/drawing/2014/main" id="{60A977A2-2BF2-434F-B3F5-11A916582BE3}"/>
              </a:ext>
            </a:extLst>
          </p:cNvPr>
          <p:cNvSpPr/>
          <p:nvPr/>
        </p:nvSpPr>
        <p:spPr>
          <a:xfrm rot="5400000">
            <a:off x="10999516" y="-84697"/>
            <a:ext cx="1115480" cy="1296785"/>
          </a:xfrm>
          <a:custGeom>
            <a:avLst/>
            <a:gdLst>
              <a:gd name="connsiteX0" fmla="*/ 0 w 1230284"/>
              <a:gd name="connsiteY0" fmla="*/ 0 h 1296785"/>
              <a:gd name="connsiteX1" fmla="*/ 1230284 w 1230284"/>
              <a:gd name="connsiteY1" fmla="*/ 0 h 1296785"/>
              <a:gd name="connsiteX2" fmla="*/ 1230284 w 1230284"/>
              <a:gd name="connsiteY2" fmla="*/ 1296785 h 1296785"/>
              <a:gd name="connsiteX3" fmla="*/ 0 w 1230284"/>
              <a:gd name="connsiteY3" fmla="*/ 1296785 h 1296785"/>
              <a:gd name="connsiteX4" fmla="*/ 0 w 1230284"/>
              <a:gd name="connsiteY4" fmla="*/ 0 h 1296785"/>
              <a:gd name="connsiteX0" fmla="*/ 0 w 1230284"/>
              <a:gd name="connsiteY0" fmla="*/ 0 h 1296785"/>
              <a:gd name="connsiteX1" fmla="*/ 1230284 w 1230284"/>
              <a:gd name="connsiteY1" fmla="*/ 0 h 1296785"/>
              <a:gd name="connsiteX2" fmla="*/ 648393 w 1230284"/>
              <a:gd name="connsiteY2" fmla="*/ 648392 h 1296785"/>
              <a:gd name="connsiteX3" fmla="*/ 0 w 1230284"/>
              <a:gd name="connsiteY3" fmla="*/ 1296785 h 1296785"/>
              <a:gd name="connsiteX4" fmla="*/ 0 w 1230284"/>
              <a:gd name="connsiteY4" fmla="*/ 0 h 1296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284" h="1296785">
                <a:moveTo>
                  <a:pt x="0" y="0"/>
                </a:moveTo>
                <a:lnTo>
                  <a:pt x="1230284" y="0"/>
                </a:lnTo>
                <a:lnTo>
                  <a:pt x="648393" y="648392"/>
                </a:lnTo>
                <a:lnTo>
                  <a:pt x="0" y="1296785"/>
                </a:lnTo>
                <a:lnTo>
                  <a:pt x="0" y="0"/>
                </a:lnTo>
                <a:close/>
              </a:path>
            </a:pathLst>
          </a:custGeom>
          <a:solidFill>
            <a:srgbClr val="1E3C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7373494"/>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C5339BE-5417-4762-8062-98EBF3EC98EC}"/>
              </a:ext>
            </a:extLst>
          </p:cNvPr>
          <p:cNvSpPr>
            <a:spLocks noGrp="1"/>
          </p:cNvSpPr>
          <p:nvPr>
            <p:ph type="title"/>
          </p:nvPr>
        </p:nvSpPr>
        <p:spPr>
          <a:xfrm>
            <a:off x="2426676" y="365125"/>
            <a:ext cx="8927124" cy="1325563"/>
          </a:xfrm>
        </p:spPr>
        <p:txBody>
          <a:bodyPr/>
          <a:lstStyle/>
          <a:p>
            <a:r>
              <a:rPr lang="en-US" dirty="0"/>
              <a:t>Contact Info</a:t>
            </a:r>
          </a:p>
        </p:txBody>
      </p:sp>
      <p:sp>
        <p:nvSpPr>
          <p:cNvPr id="6" name="Content Placeholder 5">
            <a:extLst>
              <a:ext uri="{FF2B5EF4-FFF2-40B4-BE49-F238E27FC236}">
                <a16:creationId xmlns:a16="http://schemas.microsoft.com/office/drawing/2014/main" id="{5BC43F3D-2AA7-4E9F-93A7-D2B8941C906C}"/>
              </a:ext>
            </a:extLst>
          </p:cNvPr>
          <p:cNvSpPr>
            <a:spLocks noGrp="1"/>
          </p:cNvSpPr>
          <p:nvPr>
            <p:ph sz="half" idx="1"/>
          </p:nvPr>
        </p:nvSpPr>
        <p:spPr>
          <a:xfrm>
            <a:off x="2319687" y="2377440"/>
            <a:ext cx="9134375" cy="1472665"/>
          </a:xfrm>
        </p:spPr>
        <p:txBody>
          <a:bodyPr>
            <a:noAutofit/>
          </a:bodyPr>
          <a:lstStyle/>
          <a:p>
            <a:pPr marL="0" indent="0">
              <a:lnSpc>
                <a:spcPct val="120000"/>
              </a:lnSpc>
              <a:buNone/>
            </a:pPr>
            <a:r>
              <a:rPr lang="en-US" sz="3600" dirty="0">
                <a:solidFill>
                  <a:srgbClr val="1E3C71"/>
                </a:solidFill>
              </a:rPr>
              <a:t>www.presbyterian.ca/finance/</a:t>
            </a:r>
          </a:p>
          <a:p>
            <a:pPr marL="0" indent="0">
              <a:lnSpc>
                <a:spcPct val="120000"/>
              </a:lnSpc>
              <a:buNone/>
            </a:pPr>
            <a:r>
              <a:rPr lang="en-US" sz="3600" dirty="0">
                <a:solidFill>
                  <a:srgbClr val="1E3C71"/>
                </a:solidFill>
              </a:rPr>
              <a:t>statistics@presbyterian.ca</a:t>
            </a:r>
          </a:p>
        </p:txBody>
      </p:sp>
      <p:sp>
        <p:nvSpPr>
          <p:cNvPr id="8" name="TextBox 7">
            <a:extLst>
              <a:ext uri="{FF2B5EF4-FFF2-40B4-BE49-F238E27FC236}">
                <a16:creationId xmlns:a16="http://schemas.microsoft.com/office/drawing/2014/main" id="{F43636FD-BC38-47CA-A057-9B741521D25F}"/>
              </a:ext>
            </a:extLst>
          </p:cNvPr>
          <p:cNvSpPr txBox="1"/>
          <p:nvPr/>
        </p:nvSpPr>
        <p:spPr>
          <a:xfrm>
            <a:off x="2426676" y="4421502"/>
            <a:ext cx="9326880" cy="1754326"/>
          </a:xfrm>
          <a:prstGeom prst="rect">
            <a:avLst/>
          </a:prstGeom>
          <a:noFill/>
        </p:spPr>
        <p:txBody>
          <a:bodyPr wrap="square" rtlCol="0">
            <a:spAutoFit/>
          </a:bodyPr>
          <a:lstStyle/>
          <a:p>
            <a:r>
              <a:rPr lang="en-US" sz="3600" dirty="0">
                <a:latin typeface="Roboto Medium" panose="02000000000000000000" pitchFamily="2" charset="0"/>
                <a:ea typeface="Roboto Medium" panose="02000000000000000000" pitchFamily="2" charset="0"/>
              </a:rPr>
              <a:t>Canada Revenue Agency - </a:t>
            </a:r>
            <a:r>
              <a:rPr lang="en-US" sz="3600" u="sng" dirty="0">
                <a:solidFill>
                  <a:srgbClr val="1E3C71"/>
                </a:solidFill>
                <a:latin typeface="Roboto Medium" panose="02000000000000000000" pitchFamily="2" charset="0"/>
                <a:ea typeface="Roboto Medium" panose="02000000000000000000" pitchFamily="2" charset="0"/>
              </a:rPr>
              <a:t>www.canada.ca/en/services/taxes/charities</a:t>
            </a:r>
          </a:p>
          <a:p>
            <a:endParaRPr lang="en-US" sz="3600" dirty="0">
              <a:latin typeface="Roboto Medium" panose="02000000000000000000" pitchFamily="2" charset="0"/>
              <a:ea typeface="Roboto Medium" panose="02000000000000000000" pitchFamily="2" charset="0"/>
            </a:endParaRPr>
          </a:p>
        </p:txBody>
      </p:sp>
      <p:pic>
        <p:nvPicPr>
          <p:cNvPr id="13" name="Picture 12">
            <a:extLst>
              <a:ext uri="{FF2B5EF4-FFF2-40B4-BE49-F238E27FC236}">
                <a16:creationId xmlns:a16="http://schemas.microsoft.com/office/drawing/2014/main" id="{7A9D89BC-B4A4-4AAA-8F90-97B78F8FA7F2}"/>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838858" y="365124"/>
            <a:ext cx="1440919" cy="1440919"/>
          </a:xfrm>
          <a:prstGeom prst="rect">
            <a:avLst/>
          </a:prstGeom>
        </p:spPr>
      </p:pic>
      <p:sp>
        <p:nvSpPr>
          <p:cNvPr id="2" name="Slide Number Placeholder 1">
            <a:extLst>
              <a:ext uri="{FF2B5EF4-FFF2-40B4-BE49-F238E27FC236}">
                <a16:creationId xmlns:a16="http://schemas.microsoft.com/office/drawing/2014/main" id="{E6C89691-4169-ED48-B1C7-15A18E74D455}"/>
              </a:ext>
            </a:extLst>
          </p:cNvPr>
          <p:cNvSpPr>
            <a:spLocks noGrp="1"/>
          </p:cNvSpPr>
          <p:nvPr>
            <p:ph type="sldNum" sz="quarter" idx="12"/>
          </p:nvPr>
        </p:nvSpPr>
        <p:spPr/>
        <p:txBody>
          <a:bodyPr/>
          <a:lstStyle/>
          <a:p>
            <a:fld id="{E0E11A1D-E09C-48F7-8F4C-D8113979A85E}" type="slidenum">
              <a:rPr lang="en-US" smtClean="0"/>
              <a:t>255</a:t>
            </a:fld>
            <a:endParaRPr lang="en-US"/>
          </a:p>
        </p:txBody>
      </p:sp>
      <p:sp>
        <p:nvSpPr>
          <p:cNvPr id="14" name="Rectangle 1">
            <a:extLst>
              <a:ext uri="{FF2B5EF4-FFF2-40B4-BE49-F238E27FC236}">
                <a16:creationId xmlns:a16="http://schemas.microsoft.com/office/drawing/2014/main" id="{8BAF5877-5904-BC43-9209-0AE44F9A5AD0}"/>
              </a:ext>
            </a:extLst>
          </p:cNvPr>
          <p:cNvSpPr/>
          <p:nvPr/>
        </p:nvSpPr>
        <p:spPr>
          <a:xfrm rot="5400000">
            <a:off x="10999516" y="-84697"/>
            <a:ext cx="1115480" cy="1296785"/>
          </a:xfrm>
          <a:custGeom>
            <a:avLst/>
            <a:gdLst>
              <a:gd name="connsiteX0" fmla="*/ 0 w 1230284"/>
              <a:gd name="connsiteY0" fmla="*/ 0 h 1296785"/>
              <a:gd name="connsiteX1" fmla="*/ 1230284 w 1230284"/>
              <a:gd name="connsiteY1" fmla="*/ 0 h 1296785"/>
              <a:gd name="connsiteX2" fmla="*/ 1230284 w 1230284"/>
              <a:gd name="connsiteY2" fmla="*/ 1296785 h 1296785"/>
              <a:gd name="connsiteX3" fmla="*/ 0 w 1230284"/>
              <a:gd name="connsiteY3" fmla="*/ 1296785 h 1296785"/>
              <a:gd name="connsiteX4" fmla="*/ 0 w 1230284"/>
              <a:gd name="connsiteY4" fmla="*/ 0 h 1296785"/>
              <a:gd name="connsiteX0" fmla="*/ 0 w 1230284"/>
              <a:gd name="connsiteY0" fmla="*/ 0 h 1296785"/>
              <a:gd name="connsiteX1" fmla="*/ 1230284 w 1230284"/>
              <a:gd name="connsiteY1" fmla="*/ 0 h 1296785"/>
              <a:gd name="connsiteX2" fmla="*/ 648393 w 1230284"/>
              <a:gd name="connsiteY2" fmla="*/ 648392 h 1296785"/>
              <a:gd name="connsiteX3" fmla="*/ 0 w 1230284"/>
              <a:gd name="connsiteY3" fmla="*/ 1296785 h 1296785"/>
              <a:gd name="connsiteX4" fmla="*/ 0 w 1230284"/>
              <a:gd name="connsiteY4" fmla="*/ 0 h 1296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284" h="1296785">
                <a:moveTo>
                  <a:pt x="0" y="0"/>
                </a:moveTo>
                <a:lnTo>
                  <a:pt x="1230284" y="0"/>
                </a:lnTo>
                <a:lnTo>
                  <a:pt x="648393" y="648392"/>
                </a:lnTo>
                <a:lnTo>
                  <a:pt x="0" y="1296785"/>
                </a:lnTo>
                <a:lnTo>
                  <a:pt x="0" y="0"/>
                </a:lnTo>
                <a:close/>
              </a:path>
            </a:pathLst>
          </a:custGeom>
          <a:solidFill>
            <a:srgbClr val="1E3C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8C2DB-2E26-44E7-B2BA-18171B6D7C99}"/>
              </a:ext>
            </a:extLst>
          </p:cNvPr>
          <p:cNvSpPr>
            <a:spLocks noGrp="1"/>
          </p:cNvSpPr>
          <p:nvPr>
            <p:ph type="title"/>
          </p:nvPr>
        </p:nvSpPr>
        <p:spPr>
          <a:xfrm>
            <a:off x="2932386" y="365125"/>
            <a:ext cx="8421414" cy="1325563"/>
          </a:xfrm>
        </p:spPr>
        <p:txBody>
          <a:bodyPr anchor="ctr">
            <a:normAutofit/>
          </a:bodyPr>
          <a:lstStyle/>
          <a:p>
            <a:r>
              <a:rPr lang="en-US" dirty="0"/>
              <a:t>Share it!</a:t>
            </a:r>
          </a:p>
        </p:txBody>
      </p:sp>
      <p:pic>
        <p:nvPicPr>
          <p:cNvPr id="4" name="Graphic 3">
            <a:extLst>
              <a:ext uri="{FF2B5EF4-FFF2-40B4-BE49-F238E27FC236}">
                <a16:creationId xmlns:a16="http://schemas.microsoft.com/office/drawing/2014/main" id="{5E0FD887-F78B-4880-BA86-2579292079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371893" y="4751322"/>
            <a:ext cx="4064933" cy="1787590"/>
          </a:xfrm>
          <a:prstGeom prst="rect">
            <a:avLst/>
          </a:prstGeom>
        </p:spPr>
      </p:pic>
      <p:sp>
        <p:nvSpPr>
          <p:cNvPr id="3" name="Content Placeholder 2">
            <a:extLst>
              <a:ext uri="{FF2B5EF4-FFF2-40B4-BE49-F238E27FC236}">
                <a16:creationId xmlns:a16="http://schemas.microsoft.com/office/drawing/2014/main" id="{739E6F2B-4AD8-429A-ABEA-F511206EBEF4}"/>
              </a:ext>
            </a:extLst>
          </p:cNvPr>
          <p:cNvSpPr>
            <a:spLocks noGrp="1"/>
          </p:cNvSpPr>
          <p:nvPr>
            <p:ph sz="half" idx="2"/>
          </p:nvPr>
        </p:nvSpPr>
        <p:spPr>
          <a:xfrm>
            <a:off x="3272589" y="2722652"/>
            <a:ext cx="8579441" cy="3647326"/>
          </a:xfrm>
        </p:spPr>
        <p:txBody>
          <a:bodyPr>
            <a:normAutofit/>
          </a:bodyPr>
          <a:lstStyle/>
          <a:p>
            <a:pPr marL="0" indent="0">
              <a:buNone/>
            </a:pPr>
            <a:endParaRPr lang="en-US" dirty="0"/>
          </a:p>
          <a:p>
            <a:pPr marL="0" indent="0">
              <a:buNone/>
            </a:pPr>
            <a:r>
              <a:rPr lang="en-US" dirty="0"/>
              <a:t>presbyterian.ca/leadership-webinars</a:t>
            </a:r>
          </a:p>
        </p:txBody>
      </p:sp>
      <p:pic>
        <p:nvPicPr>
          <p:cNvPr id="5" name="Picture 4">
            <a:extLst>
              <a:ext uri="{FF2B5EF4-FFF2-40B4-BE49-F238E27FC236}">
                <a16:creationId xmlns:a16="http://schemas.microsoft.com/office/drawing/2014/main" id="{B016F285-6967-4DDA-B25C-9A22B81A8E36}"/>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658497" y="112339"/>
            <a:ext cx="1578349" cy="1578349"/>
          </a:xfrm>
          <a:prstGeom prst="rect">
            <a:avLst/>
          </a:prstGeom>
        </p:spPr>
      </p:pic>
      <p:sp>
        <p:nvSpPr>
          <p:cNvPr id="6" name="Slide Number Placeholder 5">
            <a:extLst>
              <a:ext uri="{FF2B5EF4-FFF2-40B4-BE49-F238E27FC236}">
                <a16:creationId xmlns:a16="http://schemas.microsoft.com/office/drawing/2014/main" id="{199C903B-AF1B-864B-9C3C-645D2B788BD8}"/>
              </a:ext>
            </a:extLst>
          </p:cNvPr>
          <p:cNvSpPr>
            <a:spLocks noGrp="1"/>
          </p:cNvSpPr>
          <p:nvPr>
            <p:ph type="sldNum" sz="quarter" idx="12"/>
          </p:nvPr>
        </p:nvSpPr>
        <p:spPr/>
        <p:txBody>
          <a:bodyPr/>
          <a:lstStyle/>
          <a:p>
            <a:fld id="{E0E11A1D-E09C-48F7-8F4C-D8113979A85E}" type="slidenum">
              <a:rPr lang="en-US" smtClean="0"/>
              <a:t>256</a:t>
            </a:fld>
            <a:endParaRPr lang="en-US"/>
          </a:p>
        </p:txBody>
      </p:sp>
      <p:sp>
        <p:nvSpPr>
          <p:cNvPr id="17" name="Rectangle 1">
            <a:extLst>
              <a:ext uri="{FF2B5EF4-FFF2-40B4-BE49-F238E27FC236}">
                <a16:creationId xmlns:a16="http://schemas.microsoft.com/office/drawing/2014/main" id="{F450D731-51C1-754F-B6DF-91BCC3F192A0}"/>
              </a:ext>
            </a:extLst>
          </p:cNvPr>
          <p:cNvSpPr/>
          <p:nvPr/>
        </p:nvSpPr>
        <p:spPr>
          <a:xfrm rot="5400000">
            <a:off x="10999516" y="-84697"/>
            <a:ext cx="1115480" cy="1296785"/>
          </a:xfrm>
          <a:custGeom>
            <a:avLst/>
            <a:gdLst>
              <a:gd name="connsiteX0" fmla="*/ 0 w 1230284"/>
              <a:gd name="connsiteY0" fmla="*/ 0 h 1296785"/>
              <a:gd name="connsiteX1" fmla="*/ 1230284 w 1230284"/>
              <a:gd name="connsiteY1" fmla="*/ 0 h 1296785"/>
              <a:gd name="connsiteX2" fmla="*/ 1230284 w 1230284"/>
              <a:gd name="connsiteY2" fmla="*/ 1296785 h 1296785"/>
              <a:gd name="connsiteX3" fmla="*/ 0 w 1230284"/>
              <a:gd name="connsiteY3" fmla="*/ 1296785 h 1296785"/>
              <a:gd name="connsiteX4" fmla="*/ 0 w 1230284"/>
              <a:gd name="connsiteY4" fmla="*/ 0 h 1296785"/>
              <a:gd name="connsiteX0" fmla="*/ 0 w 1230284"/>
              <a:gd name="connsiteY0" fmla="*/ 0 h 1296785"/>
              <a:gd name="connsiteX1" fmla="*/ 1230284 w 1230284"/>
              <a:gd name="connsiteY1" fmla="*/ 0 h 1296785"/>
              <a:gd name="connsiteX2" fmla="*/ 648393 w 1230284"/>
              <a:gd name="connsiteY2" fmla="*/ 648392 h 1296785"/>
              <a:gd name="connsiteX3" fmla="*/ 0 w 1230284"/>
              <a:gd name="connsiteY3" fmla="*/ 1296785 h 1296785"/>
              <a:gd name="connsiteX4" fmla="*/ 0 w 1230284"/>
              <a:gd name="connsiteY4" fmla="*/ 0 h 1296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284" h="1296785">
                <a:moveTo>
                  <a:pt x="0" y="0"/>
                </a:moveTo>
                <a:lnTo>
                  <a:pt x="1230284" y="0"/>
                </a:lnTo>
                <a:lnTo>
                  <a:pt x="648393" y="648392"/>
                </a:lnTo>
                <a:lnTo>
                  <a:pt x="0" y="1296785"/>
                </a:lnTo>
                <a:lnTo>
                  <a:pt x="0" y="0"/>
                </a:lnTo>
                <a:close/>
              </a:path>
            </a:pathLst>
          </a:custGeom>
          <a:solidFill>
            <a:srgbClr val="1E3C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9298676"/>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Title 1">
            <a:extLst>
              <a:ext uri="{FF2B5EF4-FFF2-40B4-BE49-F238E27FC236}">
                <a16:creationId xmlns:a16="http://schemas.microsoft.com/office/drawing/2014/main" id="{7E42B637-B784-4545-AD69-A79B3D4E1FE2}"/>
              </a:ext>
            </a:extLst>
          </p:cNvPr>
          <p:cNvSpPr>
            <a:spLocks noGrp="1" noChangeArrowheads="1"/>
          </p:cNvSpPr>
          <p:nvPr>
            <p:ph type="title"/>
          </p:nvPr>
        </p:nvSpPr>
        <p:spPr/>
        <p:txBody>
          <a:bodyPr/>
          <a:lstStyle/>
          <a:p>
            <a:pPr eaLnBrk="1" hangingPunct="1"/>
            <a:r>
              <a:rPr lang="en-US" altLang="en-US">
                <a:cs typeface="Roboto Slab Medium" pitchFamily="2" charset="0"/>
              </a:rPr>
              <a:t>Time for Q &amp; A</a:t>
            </a:r>
          </a:p>
        </p:txBody>
      </p:sp>
      <p:pic>
        <p:nvPicPr>
          <p:cNvPr id="125954" name="Picture 3">
            <a:extLst>
              <a:ext uri="{FF2B5EF4-FFF2-40B4-BE49-F238E27FC236}">
                <a16:creationId xmlns:a16="http://schemas.microsoft.com/office/drawing/2014/main" id="{0C2FC946-9F67-4691-A4A5-63D24FBA99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0663" y="2368550"/>
            <a:ext cx="3810000" cy="380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5" name="Content Placeholder 2">
            <a:extLst>
              <a:ext uri="{FF2B5EF4-FFF2-40B4-BE49-F238E27FC236}">
                <a16:creationId xmlns:a16="http://schemas.microsoft.com/office/drawing/2014/main" id="{3F69EF7E-3253-41A6-8625-2916D6DF2896}"/>
              </a:ext>
            </a:extLst>
          </p:cNvPr>
          <p:cNvSpPr>
            <a:spLocks noGrp="1" noChangeArrowheads="1"/>
          </p:cNvSpPr>
          <p:nvPr>
            <p:ph sz="half" idx="2"/>
          </p:nvPr>
        </p:nvSpPr>
        <p:spPr>
          <a:xfrm>
            <a:off x="6489290" y="2753032"/>
            <a:ext cx="5362985" cy="3423931"/>
          </a:xfrm>
        </p:spPr>
        <p:txBody>
          <a:bodyPr>
            <a:normAutofit lnSpcReduction="10000"/>
          </a:bodyPr>
          <a:lstStyle/>
          <a:p>
            <a:pPr marL="0" indent="0" eaLnBrk="1" hangingPunct="1">
              <a:buFont typeface="Arial" panose="020B0604020202020204" pitchFamily="34" charset="0"/>
              <a:buNone/>
            </a:pPr>
            <a:endParaRPr lang="en-US" altLang="en-US" dirty="0">
              <a:latin typeface="Roboto" panose="02000000000000000000" pitchFamily="2" charset="0"/>
              <a:ea typeface="Roboto" panose="02000000000000000000" pitchFamily="2" charset="0"/>
              <a:cs typeface="Roboto" panose="02000000000000000000" pitchFamily="2" charset="0"/>
            </a:endParaRPr>
          </a:p>
          <a:p>
            <a:pPr marL="0" indent="0" eaLnBrk="1" hangingPunct="1">
              <a:buFont typeface="Arial" panose="020B0604020202020204" pitchFamily="34" charset="0"/>
              <a:buNone/>
            </a:pPr>
            <a:r>
              <a:rPr lang="en-US" altLang="en-US" dirty="0">
                <a:latin typeface="Roboto" panose="02000000000000000000" pitchFamily="2" charset="0"/>
                <a:ea typeface="Roboto" panose="02000000000000000000" pitchFamily="2" charset="0"/>
                <a:cs typeface="Roboto" panose="02000000000000000000" pitchFamily="2" charset="0"/>
              </a:rPr>
              <a:t>Use the chat to ask a question. </a:t>
            </a:r>
          </a:p>
          <a:p>
            <a:pPr marL="0" indent="0" eaLnBrk="1" hangingPunct="1">
              <a:buFont typeface="Arial" panose="020B0604020202020204" pitchFamily="34" charset="0"/>
              <a:buNone/>
            </a:pPr>
            <a:endParaRPr lang="en-US" altLang="en-US" dirty="0">
              <a:latin typeface="Roboto" panose="02000000000000000000" pitchFamily="2" charset="0"/>
              <a:ea typeface="Roboto" panose="02000000000000000000" pitchFamily="2" charset="0"/>
              <a:cs typeface="Roboto" panose="02000000000000000000" pitchFamily="2" charset="0"/>
            </a:endParaRPr>
          </a:p>
          <a:p>
            <a:pPr marL="0" indent="0" eaLnBrk="1" hangingPunct="1">
              <a:buFont typeface="Arial" panose="020B0604020202020204" pitchFamily="34" charset="0"/>
              <a:buNone/>
            </a:pPr>
            <a:r>
              <a:rPr lang="en-US" altLang="en-US" dirty="0">
                <a:latin typeface="Roboto" panose="02000000000000000000" pitchFamily="2" charset="0"/>
                <a:ea typeface="Roboto" panose="02000000000000000000" pitchFamily="2" charset="0"/>
                <a:cs typeface="Roboto" panose="02000000000000000000" pitchFamily="2" charset="0"/>
              </a:rPr>
              <a:t>Raise hand to speak. </a:t>
            </a:r>
          </a:p>
        </p:txBody>
      </p:sp>
      <p:sp>
        <p:nvSpPr>
          <p:cNvPr id="10" name="Rectangle 1">
            <a:extLst>
              <a:ext uri="{FF2B5EF4-FFF2-40B4-BE49-F238E27FC236}">
                <a16:creationId xmlns:a16="http://schemas.microsoft.com/office/drawing/2014/main" id="{4FFDDC35-3C54-AC4F-86E0-0ADC9428A9CF}"/>
              </a:ext>
            </a:extLst>
          </p:cNvPr>
          <p:cNvSpPr/>
          <p:nvPr/>
        </p:nvSpPr>
        <p:spPr>
          <a:xfrm rot="5400000">
            <a:off x="10999516" y="-84697"/>
            <a:ext cx="1115480" cy="1296785"/>
          </a:xfrm>
          <a:custGeom>
            <a:avLst/>
            <a:gdLst>
              <a:gd name="connsiteX0" fmla="*/ 0 w 1230284"/>
              <a:gd name="connsiteY0" fmla="*/ 0 h 1296785"/>
              <a:gd name="connsiteX1" fmla="*/ 1230284 w 1230284"/>
              <a:gd name="connsiteY1" fmla="*/ 0 h 1296785"/>
              <a:gd name="connsiteX2" fmla="*/ 1230284 w 1230284"/>
              <a:gd name="connsiteY2" fmla="*/ 1296785 h 1296785"/>
              <a:gd name="connsiteX3" fmla="*/ 0 w 1230284"/>
              <a:gd name="connsiteY3" fmla="*/ 1296785 h 1296785"/>
              <a:gd name="connsiteX4" fmla="*/ 0 w 1230284"/>
              <a:gd name="connsiteY4" fmla="*/ 0 h 1296785"/>
              <a:gd name="connsiteX0" fmla="*/ 0 w 1230284"/>
              <a:gd name="connsiteY0" fmla="*/ 0 h 1296785"/>
              <a:gd name="connsiteX1" fmla="*/ 1230284 w 1230284"/>
              <a:gd name="connsiteY1" fmla="*/ 0 h 1296785"/>
              <a:gd name="connsiteX2" fmla="*/ 648393 w 1230284"/>
              <a:gd name="connsiteY2" fmla="*/ 648392 h 1296785"/>
              <a:gd name="connsiteX3" fmla="*/ 0 w 1230284"/>
              <a:gd name="connsiteY3" fmla="*/ 1296785 h 1296785"/>
              <a:gd name="connsiteX4" fmla="*/ 0 w 1230284"/>
              <a:gd name="connsiteY4" fmla="*/ 0 h 1296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284" h="1296785">
                <a:moveTo>
                  <a:pt x="0" y="0"/>
                </a:moveTo>
                <a:lnTo>
                  <a:pt x="1230284" y="0"/>
                </a:lnTo>
                <a:lnTo>
                  <a:pt x="648393" y="648392"/>
                </a:lnTo>
                <a:lnTo>
                  <a:pt x="0" y="1296785"/>
                </a:lnTo>
                <a:lnTo>
                  <a:pt x="0" y="0"/>
                </a:lnTo>
                <a:close/>
              </a:path>
            </a:pathLst>
          </a:custGeom>
          <a:solidFill>
            <a:srgbClr val="1E3C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4016646"/>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Title 1">
            <a:extLst>
              <a:ext uri="{FF2B5EF4-FFF2-40B4-BE49-F238E27FC236}">
                <a16:creationId xmlns:a16="http://schemas.microsoft.com/office/drawing/2014/main" id="{7E42B637-B784-4545-AD69-A79B3D4E1FE2}"/>
              </a:ext>
            </a:extLst>
          </p:cNvPr>
          <p:cNvSpPr>
            <a:spLocks noGrp="1" noChangeArrowheads="1"/>
          </p:cNvSpPr>
          <p:nvPr>
            <p:ph type="title"/>
          </p:nvPr>
        </p:nvSpPr>
        <p:spPr/>
        <p:txBody>
          <a:bodyPr/>
          <a:lstStyle/>
          <a:p>
            <a:pPr algn="ctr" eaLnBrk="1" hangingPunct="1"/>
            <a:r>
              <a:rPr lang="en-US" altLang="en-US" dirty="0">
                <a:cs typeface="Roboto Slab Medium" pitchFamily="2" charset="0"/>
              </a:rPr>
              <a:t>Thank you!</a:t>
            </a:r>
          </a:p>
        </p:txBody>
      </p:sp>
      <p:pic>
        <p:nvPicPr>
          <p:cNvPr id="125954" name="Picture 3">
            <a:extLst>
              <a:ext uri="{FF2B5EF4-FFF2-40B4-BE49-F238E27FC236}">
                <a16:creationId xmlns:a16="http://schemas.microsoft.com/office/drawing/2014/main" id="{0C2FC946-9F67-4691-A4A5-63D24FBA99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9429" y="2049858"/>
            <a:ext cx="3810000" cy="380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5" name="Content Placeholder 2">
            <a:extLst>
              <a:ext uri="{FF2B5EF4-FFF2-40B4-BE49-F238E27FC236}">
                <a16:creationId xmlns:a16="http://schemas.microsoft.com/office/drawing/2014/main" id="{3F69EF7E-3253-41A6-8625-2916D6DF2896}"/>
              </a:ext>
            </a:extLst>
          </p:cNvPr>
          <p:cNvSpPr>
            <a:spLocks noGrp="1" noChangeArrowheads="1"/>
          </p:cNvSpPr>
          <p:nvPr>
            <p:ph sz="half" idx="2"/>
          </p:nvPr>
        </p:nvSpPr>
        <p:spPr>
          <a:xfrm>
            <a:off x="6489290" y="2753032"/>
            <a:ext cx="5362985" cy="3423931"/>
          </a:xfrm>
        </p:spPr>
        <p:txBody>
          <a:bodyPr>
            <a:normAutofit/>
          </a:bodyPr>
          <a:lstStyle/>
          <a:p>
            <a:pPr marL="0" indent="0" eaLnBrk="1" hangingPunct="1">
              <a:buFont typeface="Arial" panose="020B0604020202020204" pitchFamily="34" charset="0"/>
              <a:buNone/>
            </a:pPr>
            <a:r>
              <a:rPr lang="en-US" altLang="en-US" dirty="0">
                <a:latin typeface="Roboto" panose="02000000000000000000" pitchFamily="2" charset="0"/>
                <a:ea typeface="Roboto" panose="02000000000000000000" pitchFamily="2" charset="0"/>
                <a:cs typeface="Roboto" panose="02000000000000000000" pitchFamily="2" charset="0"/>
              </a:rPr>
              <a:t>presbyterian.ca</a:t>
            </a:r>
          </a:p>
        </p:txBody>
      </p:sp>
      <p:sp>
        <p:nvSpPr>
          <p:cNvPr id="10" name="Rectangle 1">
            <a:extLst>
              <a:ext uri="{FF2B5EF4-FFF2-40B4-BE49-F238E27FC236}">
                <a16:creationId xmlns:a16="http://schemas.microsoft.com/office/drawing/2014/main" id="{4FFDDC35-3C54-AC4F-86E0-0ADC9428A9CF}"/>
              </a:ext>
            </a:extLst>
          </p:cNvPr>
          <p:cNvSpPr/>
          <p:nvPr/>
        </p:nvSpPr>
        <p:spPr>
          <a:xfrm rot="5400000">
            <a:off x="10999516" y="-84697"/>
            <a:ext cx="1115480" cy="1296785"/>
          </a:xfrm>
          <a:custGeom>
            <a:avLst/>
            <a:gdLst>
              <a:gd name="connsiteX0" fmla="*/ 0 w 1230284"/>
              <a:gd name="connsiteY0" fmla="*/ 0 h 1296785"/>
              <a:gd name="connsiteX1" fmla="*/ 1230284 w 1230284"/>
              <a:gd name="connsiteY1" fmla="*/ 0 h 1296785"/>
              <a:gd name="connsiteX2" fmla="*/ 1230284 w 1230284"/>
              <a:gd name="connsiteY2" fmla="*/ 1296785 h 1296785"/>
              <a:gd name="connsiteX3" fmla="*/ 0 w 1230284"/>
              <a:gd name="connsiteY3" fmla="*/ 1296785 h 1296785"/>
              <a:gd name="connsiteX4" fmla="*/ 0 w 1230284"/>
              <a:gd name="connsiteY4" fmla="*/ 0 h 1296785"/>
              <a:gd name="connsiteX0" fmla="*/ 0 w 1230284"/>
              <a:gd name="connsiteY0" fmla="*/ 0 h 1296785"/>
              <a:gd name="connsiteX1" fmla="*/ 1230284 w 1230284"/>
              <a:gd name="connsiteY1" fmla="*/ 0 h 1296785"/>
              <a:gd name="connsiteX2" fmla="*/ 648393 w 1230284"/>
              <a:gd name="connsiteY2" fmla="*/ 648392 h 1296785"/>
              <a:gd name="connsiteX3" fmla="*/ 0 w 1230284"/>
              <a:gd name="connsiteY3" fmla="*/ 1296785 h 1296785"/>
              <a:gd name="connsiteX4" fmla="*/ 0 w 1230284"/>
              <a:gd name="connsiteY4" fmla="*/ 0 h 1296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284" h="1296785">
                <a:moveTo>
                  <a:pt x="0" y="0"/>
                </a:moveTo>
                <a:lnTo>
                  <a:pt x="1230284" y="0"/>
                </a:lnTo>
                <a:lnTo>
                  <a:pt x="648393" y="648392"/>
                </a:lnTo>
                <a:lnTo>
                  <a:pt x="0" y="1296785"/>
                </a:lnTo>
                <a:lnTo>
                  <a:pt x="0" y="0"/>
                </a:lnTo>
                <a:close/>
              </a:path>
            </a:pathLst>
          </a:custGeom>
          <a:solidFill>
            <a:srgbClr val="1E3C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11">
            <a:extLst>
              <a:ext uri="{FF2B5EF4-FFF2-40B4-BE49-F238E27FC236}">
                <a16:creationId xmlns:a16="http://schemas.microsoft.com/office/drawing/2014/main" id="{95468456-CC7A-58B2-DDEC-C137C8F19F9F}"/>
              </a:ext>
            </a:extLst>
          </p:cNvPr>
          <p:cNvSpPr/>
          <p:nvPr/>
        </p:nvSpPr>
        <p:spPr>
          <a:xfrm>
            <a:off x="6942221" y="3639552"/>
            <a:ext cx="2677861" cy="2677861"/>
          </a:xfrm>
          <a:custGeom>
            <a:avLst/>
            <a:gdLst/>
            <a:ahLst/>
            <a:cxnLst/>
            <a:rect l="l" t="t" r="r" b="b"/>
            <a:pathLst>
              <a:path w="6414499" h="6414499">
                <a:moveTo>
                  <a:pt x="0" y="0"/>
                </a:moveTo>
                <a:lnTo>
                  <a:pt x="6414498" y="0"/>
                </a:lnTo>
                <a:lnTo>
                  <a:pt x="6414498" y="6414498"/>
                </a:lnTo>
                <a:lnTo>
                  <a:pt x="0" y="6414498"/>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3777668241"/>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5371C0-8C7F-4848-A9CC-9BEFB41F14C9}"/>
              </a:ext>
            </a:extLst>
          </p:cNvPr>
          <p:cNvSpPr>
            <a:spLocks noGrp="1"/>
          </p:cNvSpPr>
          <p:nvPr>
            <p:ph type="title"/>
          </p:nvPr>
        </p:nvSpPr>
        <p:spPr>
          <a:xfrm>
            <a:off x="2212804" y="448251"/>
            <a:ext cx="8848344" cy="1325563"/>
          </a:xfrm>
        </p:spPr>
        <p:txBody>
          <a:bodyPr/>
          <a:lstStyle/>
          <a:p>
            <a:r>
              <a:rPr lang="en-US" sz="4800" dirty="0">
                <a:solidFill>
                  <a:srgbClr val="1E3C70"/>
                </a:solidFill>
                <a:latin typeface="Roboto Slab" pitchFamily="2" charset="0"/>
                <a:ea typeface="Roboto Slab" pitchFamily="2" charset="0"/>
              </a:rPr>
              <a:t>Land Acknowledgement</a:t>
            </a:r>
            <a:endParaRPr lang="en-US" sz="2400" dirty="0">
              <a:solidFill>
                <a:srgbClr val="1E3C70"/>
              </a:solidFill>
              <a:latin typeface="Roboto Slab" pitchFamily="2" charset="0"/>
              <a:ea typeface="Roboto Slab" pitchFamily="2" charset="0"/>
            </a:endParaRPr>
          </a:p>
        </p:txBody>
      </p:sp>
      <p:sp>
        <p:nvSpPr>
          <p:cNvPr id="3" name="Content Placeholder 2">
            <a:extLst>
              <a:ext uri="{FF2B5EF4-FFF2-40B4-BE49-F238E27FC236}">
                <a16:creationId xmlns:a16="http://schemas.microsoft.com/office/drawing/2014/main" id="{A96B5E3C-E1BA-4CA2-A2D4-F1650B7B4E17}"/>
              </a:ext>
            </a:extLst>
          </p:cNvPr>
          <p:cNvSpPr>
            <a:spLocks noGrp="1"/>
          </p:cNvSpPr>
          <p:nvPr>
            <p:ph idx="1"/>
          </p:nvPr>
        </p:nvSpPr>
        <p:spPr>
          <a:xfrm>
            <a:off x="2505456" y="2578608"/>
            <a:ext cx="8848344" cy="3777741"/>
          </a:xfrm>
        </p:spPr>
        <p:txBody>
          <a:bodyPr>
            <a:normAutofit lnSpcReduction="10000"/>
          </a:bodyPr>
          <a:lstStyle/>
          <a:p>
            <a:pPr marL="0" marR="0" indent="0">
              <a:spcBef>
                <a:spcPts val="0"/>
              </a:spcBef>
              <a:spcAft>
                <a:spcPts val="0"/>
              </a:spcAft>
              <a:buNone/>
            </a:pPr>
            <a:r>
              <a:rPr lang="en-US" sz="3200" dirty="0">
                <a:solidFill>
                  <a:srgbClr val="000000"/>
                </a:solidFill>
                <a:effectLst/>
                <a:latin typeface="Aptos" panose="020B0004020202020204" pitchFamily="34" charset="0"/>
                <a:ea typeface="Aptos" panose="020B0004020202020204" pitchFamily="34" charset="0"/>
                <a:cs typeface="Aptos" panose="020B0004020202020204" pitchFamily="34" charset="0"/>
              </a:rPr>
              <a:t>We acknowledge that congregations across Canada are on the traditional territories of various Indigenous peoples</a:t>
            </a:r>
          </a:p>
          <a:p>
            <a:pPr marL="0" marR="0" indent="0">
              <a:spcBef>
                <a:spcPts val="0"/>
              </a:spcBef>
              <a:spcAft>
                <a:spcPts val="0"/>
              </a:spcAft>
              <a:buNone/>
            </a:pPr>
            <a:endParaRPr lang="en-US" sz="3200" dirty="0">
              <a:solidFill>
                <a:srgbClr val="000000"/>
              </a:solidFill>
              <a:latin typeface="Aptos" panose="020B0004020202020204" pitchFamily="34" charset="0"/>
              <a:ea typeface="Aptos" panose="020B0004020202020204" pitchFamily="34" charset="0"/>
              <a:cs typeface="Aptos" panose="020B0004020202020204" pitchFamily="34" charset="0"/>
            </a:endParaRPr>
          </a:p>
          <a:p>
            <a:pPr marL="0" marR="0" indent="0">
              <a:spcBef>
                <a:spcPts val="0"/>
              </a:spcBef>
              <a:spcAft>
                <a:spcPts val="0"/>
              </a:spcAft>
              <a:buNone/>
            </a:pPr>
            <a:r>
              <a:rPr lang="en-US" sz="3200" dirty="0">
                <a:solidFill>
                  <a:srgbClr val="000000"/>
                </a:solidFill>
                <a:effectLst/>
                <a:latin typeface="Aptos" panose="020B0004020202020204" pitchFamily="34" charset="0"/>
                <a:ea typeface="Aptos" panose="020B0004020202020204" pitchFamily="34" charset="0"/>
                <a:cs typeface="Aptos" panose="020B0004020202020204" pitchFamily="34" charset="0"/>
              </a:rPr>
              <a:t>The Presbyterian Church in Canada is on the traditional territory of the Huron-Wendat, Petun, Seneca and, most recently, the </a:t>
            </a:r>
            <a:r>
              <a:rPr lang="en-US" sz="3200" dirty="0" err="1">
                <a:solidFill>
                  <a:srgbClr val="000000"/>
                </a:solidFill>
                <a:effectLst/>
                <a:latin typeface="Aptos" panose="020B0004020202020204" pitchFamily="34" charset="0"/>
                <a:ea typeface="Aptos" panose="020B0004020202020204" pitchFamily="34" charset="0"/>
                <a:cs typeface="Aptos" panose="020B0004020202020204" pitchFamily="34" charset="0"/>
              </a:rPr>
              <a:t>Mississaugas</a:t>
            </a:r>
            <a:r>
              <a:rPr lang="en-US" sz="3200" dirty="0">
                <a:solidFill>
                  <a:srgbClr val="000000"/>
                </a:solidFill>
                <a:effectLst/>
                <a:latin typeface="Aptos" panose="020B0004020202020204" pitchFamily="34" charset="0"/>
                <a:ea typeface="Aptos" panose="020B0004020202020204" pitchFamily="34" charset="0"/>
                <a:cs typeface="Aptos" panose="020B0004020202020204" pitchFamily="34" charset="0"/>
              </a:rPr>
              <a:t> of the Credit Indigenous Peoples.</a:t>
            </a:r>
            <a:endParaRPr lang="en-US" sz="3200" dirty="0">
              <a:effectLst/>
              <a:latin typeface="Aptos" panose="020B0004020202020204" pitchFamily="34" charset="0"/>
              <a:ea typeface="Aptos" panose="020B0004020202020204" pitchFamily="34" charset="0"/>
              <a:cs typeface="Aptos" panose="020B0004020202020204" pitchFamily="34" charset="0"/>
            </a:endParaRPr>
          </a:p>
          <a:p>
            <a:endParaRPr lang="en-US" dirty="0"/>
          </a:p>
        </p:txBody>
      </p:sp>
      <p:sp>
        <p:nvSpPr>
          <p:cNvPr id="5" name="Slide Number Placeholder 4">
            <a:extLst>
              <a:ext uri="{FF2B5EF4-FFF2-40B4-BE49-F238E27FC236}">
                <a16:creationId xmlns:a16="http://schemas.microsoft.com/office/drawing/2014/main" id="{98FD8B0F-4B89-FE40-BCCF-74E1F8060A12}"/>
              </a:ext>
            </a:extLst>
          </p:cNvPr>
          <p:cNvSpPr>
            <a:spLocks noGrp="1"/>
          </p:cNvSpPr>
          <p:nvPr>
            <p:ph type="sldNum" sz="quarter" idx="12"/>
          </p:nvPr>
        </p:nvSpPr>
        <p:spPr/>
        <p:txBody>
          <a:bodyPr/>
          <a:lstStyle/>
          <a:p>
            <a:fld id="{E0E11A1D-E09C-48F7-8F4C-D8113979A85E}" type="slidenum">
              <a:rPr lang="en-US" smtClean="0"/>
              <a:t>206</a:t>
            </a:fld>
            <a:endParaRPr lang="en-US"/>
          </a:p>
        </p:txBody>
      </p:sp>
      <p:sp>
        <p:nvSpPr>
          <p:cNvPr id="14" name="Rectangle 1">
            <a:extLst>
              <a:ext uri="{FF2B5EF4-FFF2-40B4-BE49-F238E27FC236}">
                <a16:creationId xmlns:a16="http://schemas.microsoft.com/office/drawing/2014/main" id="{03318486-ADC3-9B41-A5EB-A4F339BE3C67}"/>
              </a:ext>
            </a:extLst>
          </p:cNvPr>
          <p:cNvSpPr/>
          <p:nvPr/>
        </p:nvSpPr>
        <p:spPr>
          <a:xfrm rot="5400000">
            <a:off x="11011541" y="-96722"/>
            <a:ext cx="1118725" cy="1296785"/>
          </a:xfrm>
          <a:custGeom>
            <a:avLst/>
            <a:gdLst>
              <a:gd name="connsiteX0" fmla="*/ 0 w 1230284"/>
              <a:gd name="connsiteY0" fmla="*/ 0 h 1296785"/>
              <a:gd name="connsiteX1" fmla="*/ 1230284 w 1230284"/>
              <a:gd name="connsiteY1" fmla="*/ 0 h 1296785"/>
              <a:gd name="connsiteX2" fmla="*/ 1230284 w 1230284"/>
              <a:gd name="connsiteY2" fmla="*/ 1296785 h 1296785"/>
              <a:gd name="connsiteX3" fmla="*/ 0 w 1230284"/>
              <a:gd name="connsiteY3" fmla="*/ 1296785 h 1296785"/>
              <a:gd name="connsiteX4" fmla="*/ 0 w 1230284"/>
              <a:gd name="connsiteY4" fmla="*/ 0 h 1296785"/>
              <a:gd name="connsiteX0" fmla="*/ 0 w 1230284"/>
              <a:gd name="connsiteY0" fmla="*/ 0 h 1296785"/>
              <a:gd name="connsiteX1" fmla="*/ 1230284 w 1230284"/>
              <a:gd name="connsiteY1" fmla="*/ 0 h 1296785"/>
              <a:gd name="connsiteX2" fmla="*/ 648393 w 1230284"/>
              <a:gd name="connsiteY2" fmla="*/ 648392 h 1296785"/>
              <a:gd name="connsiteX3" fmla="*/ 0 w 1230284"/>
              <a:gd name="connsiteY3" fmla="*/ 1296785 h 1296785"/>
              <a:gd name="connsiteX4" fmla="*/ 0 w 1230284"/>
              <a:gd name="connsiteY4" fmla="*/ 0 h 1296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284" h="1296785">
                <a:moveTo>
                  <a:pt x="0" y="0"/>
                </a:moveTo>
                <a:lnTo>
                  <a:pt x="1230284" y="0"/>
                </a:lnTo>
                <a:lnTo>
                  <a:pt x="648393" y="648392"/>
                </a:lnTo>
                <a:lnTo>
                  <a:pt x="0" y="1296785"/>
                </a:lnTo>
                <a:lnTo>
                  <a:pt x="0" y="0"/>
                </a:lnTo>
                <a:close/>
              </a:path>
            </a:pathLst>
          </a:custGeom>
          <a:solidFill>
            <a:srgbClr val="1E3C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0589521"/>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3CCD647-4746-594F-BF93-1265B3FB7F71}"/>
              </a:ext>
            </a:extLst>
          </p:cNvPr>
          <p:cNvSpPr/>
          <p:nvPr/>
        </p:nvSpPr>
        <p:spPr>
          <a:xfrm>
            <a:off x="0" y="0"/>
            <a:ext cx="5182904" cy="6858000"/>
          </a:xfrm>
          <a:prstGeom prst="rect">
            <a:avLst/>
          </a:prstGeom>
          <a:solidFill>
            <a:srgbClr val="D1202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Roboto" panose="02000000000000000000" pitchFamily="2" charset="0"/>
            </a:endParaRPr>
          </a:p>
        </p:txBody>
      </p:sp>
      <p:sp>
        <p:nvSpPr>
          <p:cNvPr id="5" name="Content Placeholder 4">
            <a:extLst>
              <a:ext uri="{FF2B5EF4-FFF2-40B4-BE49-F238E27FC236}">
                <a16:creationId xmlns:a16="http://schemas.microsoft.com/office/drawing/2014/main" id="{EC0C9D67-FAE2-492C-B1C8-E2264225D7AC}"/>
              </a:ext>
            </a:extLst>
          </p:cNvPr>
          <p:cNvSpPr>
            <a:spLocks noGrp="1"/>
          </p:cNvSpPr>
          <p:nvPr>
            <p:ph idx="1"/>
          </p:nvPr>
        </p:nvSpPr>
        <p:spPr>
          <a:xfrm>
            <a:off x="522206" y="621097"/>
            <a:ext cx="4049794" cy="3906836"/>
          </a:xfrm>
        </p:spPr>
        <p:txBody>
          <a:bodyPr>
            <a:normAutofit/>
          </a:bodyPr>
          <a:lstStyle/>
          <a:p>
            <a:pPr marL="0" indent="0">
              <a:buNone/>
            </a:pPr>
            <a:endParaRPr lang="en-US" sz="2800" dirty="0">
              <a:solidFill>
                <a:schemeClr val="bg1"/>
              </a:solidFill>
              <a:latin typeface="Roboto" panose="02000000000000000000" pitchFamily="2" charset="0"/>
              <a:ea typeface="Roboto" panose="02000000000000000000" pitchFamily="2" charset="0"/>
              <a:cs typeface="Roboto" panose="02000000000000000000" pitchFamily="2" charset="0"/>
            </a:endParaRPr>
          </a:p>
          <a:p>
            <a:pPr marL="0" indent="0">
              <a:buNone/>
            </a:pPr>
            <a:r>
              <a:rPr lang="en-US" sz="2800" dirty="0">
                <a:solidFill>
                  <a:schemeClr val="bg1"/>
                </a:solidFill>
              </a:rPr>
              <a:t>Find the forms and guide at </a:t>
            </a:r>
          </a:p>
          <a:p>
            <a:pPr marL="0" indent="0">
              <a:buNone/>
            </a:pPr>
            <a:endParaRPr lang="en-US" sz="2800" dirty="0">
              <a:solidFill>
                <a:schemeClr val="bg1"/>
              </a:solidFill>
            </a:endParaRPr>
          </a:p>
          <a:p>
            <a:pPr marL="0" indent="0">
              <a:buNone/>
            </a:pPr>
            <a:r>
              <a:rPr lang="en-US" sz="2800" dirty="0">
                <a:solidFill>
                  <a:schemeClr val="bg1"/>
                </a:solidFill>
              </a:rPr>
              <a:t>presbyterian.ca/finance</a:t>
            </a:r>
          </a:p>
        </p:txBody>
      </p:sp>
      <p:sp>
        <p:nvSpPr>
          <p:cNvPr id="4" name="Title 3">
            <a:extLst>
              <a:ext uri="{FF2B5EF4-FFF2-40B4-BE49-F238E27FC236}">
                <a16:creationId xmlns:a16="http://schemas.microsoft.com/office/drawing/2014/main" id="{19D7064D-B4A1-4F9A-9D4B-8B3B2E7A383F}"/>
              </a:ext>
            </a:extLst>
          </p:cNvPr>
          <p:cNvSpPr>
            <a:spLocks noGrp="1"/>
          </p:cNvSpPr>
          <p:nvPr>
            <p:ph type="title"/>
          </p:nvPr>
        </p:nvSpPr>
        <p:spPr>
          <a:xfrm>
            <a:off x="5398604" y="668140"/>
            <a:ext cx="6517169" cy="949734"/>
          </a:xfrm>
        </p:spPr>
        <p:txBody>
          <a:bodyPr/>
          <a:lstStyle/>
          <a:p>
            <a:r>
              <a:rPr lang="en-US" sz="5400" dirty="0"/>
              <a:t>Stat Report Guide &amp; Worksheet</a:t>
            </a:r>
          </a:p>
        </p:txBody>
      </p:sp>
      <p:pic>
        <p:nvPicPr>
          <p:cNvPr id="3" name="Picture 2">
            <a:extLst>
              <a:ext uri="{FF2B5EF4-FFF2-40B4-BE49-F238E27FC236}">
                <a16:creationId xmlns:a16="http://schemas.microsoft.com/office/drawing/2014/main" id="{925ED794-882C-A46A-63D9-F9A9675C89DC}"/>
              </a:ext>
            </a:extLst>
          </p:cNvPr>
          <p:cNvPicPr>
            <a:picLocks noChangeAspect="1"/>
          </p:cNvPicPr>
          <p:nvPr/>
        </p:nvPicPr>
        <p:blipFill rotWithShape="1">
          <a:blip r:embed="rId3"/>
          <a:srcRect l="4880" t="5623" r="32499" b="15502"/>
          <a:stretch/>
        </p:blipFill>
        <p:spPr>
          <a:xfrm>
            <a:off x="5285190" y="1920651"/>
            <a:ext cx="6743996" cy="4778214"/>
          </a:xfrm>
          <a:prstGeom prst="rect">
            <a:avLst/>
          </a:prstGeom>
        </p:spPr>
      </p:pic>
    </p:spTree>
    <p:extLst>
      <p:ext uri="{BB962C8B-B14F-4D97-AF65-F5344CB8AC3E}">
        <p14:creationId xmlns:p14="http://schemas.microsoft.com/office/powerpoint/2010/main" val="3420247612"/>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206E935-7A4E-5A55-1B12-193B22F98C1D}"/>
              </a:ext>
            </a:extLst>
          </p:cNvPr>
          <p:cNvPicPr>
            <a:picLocks noChangeAspect="1"/>
          </p:cNvPicPr>
          <p:nvPr/>
        </p:nvPicPr>
        <p:blipFill rotWithShape="1">
          <a:blip r:embed="rId3"/>
          <a:srcRect l="4880" t="5623" r="32499" b="15502"/>
          <a:stretch/>
        </p:blipFill>
        <p:spPr>
          <a:xfrm>
            <a:off x="108700" y="1299583"/>
            <a:ext cx="7176143" cy="5084396"/>
          </a:xfrm>
          <a:prstGeom prst="rect">
            <a:avLst/>
          </a:prstGeom>
        </p:spPr>
      </p:pic>
      <p:sp>
        <p:nvSpPr>
          <p:cNvPr id="2" name="Slide Number Placeholder 1">
            <a:extLst>
              <a:ext uri="{FF2B5EF4-FFF2-40B4-BE49-F238E27FC236}">
                <a16:creationId xmlns:a16="http://schemas.microsoft.com/office/drawing/2014/main" id="{34F235B6-48F4-314A-AE4C-55ABE2C0C441}"/>
              </a:ext>
            </a:extLst>
          </p:cNvPr>
          <p:cNvSpPr>
            <a:spLocks noGrp="1"/>
          </p:cNvSpPr>
          <p:nvPr>
            <p:ph type="sldNum" sz="quarter" idx="12"/>
          </p:nvPr>
        </p:nvSpPr>
        <p:spPr/>
        <p:txBody>
          <a:bodyPr/>
          <a:lstStyle/>
          <a:p>
            <a:fld id="{E0E11A1D-E09C-48F7-8F4C-D8113979A85E}" type="slidenum">
              <a:rPr lang="en-US" smtClean="0"/>
              <a:t>208</a:t>
            </a:fld>
            <a:endParaRPr lang="en-US"/>
          </a:p>
        </p:txBody>
      </p:sp>
      <p:sp>
        <p:nvSpPr>
          <p:cNvPr id="3" name="Content Placeholder 2">
            <a:extLst>
              <a:ext uri="{FF2B5EF4-FFF2-40B4-BE49-F238E27FC236}">
                <a16:creationId xmlns:a16="http://schemas.microsoft.com/office/drawing/2014/main" id="{1694E240-DFAC-5540-BBC3-9B2D8F639564}"/>
              </a:ext>
            </a:extLst>
          </p:cNvPr>
          <p:cNvSpPr>
            <a:spLocks noGrp="1"/>
          </p:cNvSpPr>
          <p:nvPr>
            <p:ph idx="1"/>
          </p:nvPr>
        </p:nvSpPr>
        <p:spPr>
          <a:xfrm>
            <a:off x="7406443" y="2509520"/>
            <a:ext cx="4570546" cy="4057022"/>
          </a:xfrm>
        </p:spPr>
        <p:txBody>
          <a:bodyPr>
            <a:normAutofit/>
          </a:bodyPr>
          <a:lstStyle/>
          <a:p>
            <a:pPr marL="0" indent="0">
              <a:buNone/>
            </a:pPr>
            <a:r>
              <a:rPr lang="en-US" sz="2000" dirty="0"/>
              <a:t>presbyterian.ca/resources/finance</a:t>
            </a:r>
          </a:p>
          <a:p>
            <a:r>
              <a:rPr lang="en-US" sz="2800" dirty="0">
                <a:latin typeface="Roboto" panose="02000000000000000000" pitchFamily="2" charset="0"/>
                <a:ea typeface="Roboto" panose="02000000000000000000" pitchFamily="2" charset="0"/>
                <a:cs typeface="Roboto" panose="02000000000000000000" pitchFamily="2" charset="0"/>
              </a:rPr>
              <a:t>Worksheet and guide</a:t>
            </a:r>
          </a:p>
          <a:p>
            <a:endParaRPr lang="en-US" sz="2800" dirty="0">
              <a:latin typeface="Roboto" panose="02000000000000000000" pitchFamily="2" charset="0"/>
              <a:ea typeface="Roboto" panose="02000000000000000000" pitchFamily="2" charset="0"/>
              <a:cs typeface="Roboto" panose="02000000000000000000" pitchFamily="2" charset="0"/>
            </a:endParaRPr>
          </a:p>
          <a:p>
            <a:r>
              <a:rPr lang="en-US" sz="2800" dirty="0">
                <a:latin typeface="Roboto" panose="02000000000000000000" pitchFamily="2" charset="0"/>
                <a:ea typeface="Roboto" panose="02000000000000000000" pitchFamily="2" charset="0"/>
                <a:cs typeface="Roboto" panose="02000000000000000000" pitchFamily="2" charset="0"/>
              </a:rPr>
              <a:t>Online form</a:t>
            </a:r>
          </a:p>
        </p:txBody>
      </p:sp>
      <p:sp>
        <p:nvSpPr>
          <p:cNvPr id="4" name="Title 3">
            <a:extLst>
              <a:ext uri="{FF2B5EF4-FFF2-40B4-BE49-F238E27FC236}">
                <a16:creationId xmlns:a16="http://schemas.microsoft.com/office/drawing/2014/main" id="{C2290288-26B7-B847-B7BC-4B940A7B5433}"/>
              </a:ext>
            </a:extLst>
          </p:cNvPr>
          <p:cNvSpPr txBox="1">
            <a:spLocks/>
          </p:cNvSpPr>
          <p:nvPr/>
        </p:nvSpPr>
        <p:spPr>
          <a:xfrm>
            <a:off x="7624911" y="729993"/>
            <a:ext cx="3784721" cy="935149"/>
          </a:xfrm>
          <a:prstGeom prst="rect">
            <a:avLst/>
          </a:prstGeom>
        </p:spPr>
        <p:txBody>
          <a:bodyPr/>
          <a:lstStyle>
            <a:lvl1pPr algn="l" defTabSz="914400" rtl="0" eaLnBrk="1" latinLnBrk="0" hangingPunct="1">
              <a:lnSpc>
                <a:spcPct val="90000"/>
              </a:lnSpc>
              <a:spcBef>
                <a:spcPct val="0"/>
              </a:spcBef>
              <a:buNone/>
              <a:defRPr sz="6000" b="0" i="0" u="none" kern="1200">
                <a:solidFill>
                  <a:schemeClr val="tx1"/>
                </a:solidFill>
                <a:latin typeface="Roboto Slab Medium" pitchFamily="2" charset="0"/>
                <a:ea typeface="Roboto Slab Medium" pitchFamily="2" charset="0"/>
                <a:cs typeface="+mj-cs"/>
              </a:defRPr>
            </a:lvl1pPr>
          </a:lstStyle>
          <a:p>
            <a:r>
              <a:rPr lang="en-US" sz="4400" dirty="0">
                <a:solidFill>
                  <a:srgbClr val="1E3C71"/>
                </a:solidFill>
              </a:rPr>
              <a:t>Access Guide &amp; Forms</a:t>
            </a:r>
          </a:p>
        </p:txBody>
      </p:sp>
      <p:sp>
        <p:nvSpPr>
          <p:cNvPr id="17" name="Slide Number Placeholder 1">
            <a:extLst>
              <a:ext uri="{FF2B5EF4-FFF2-40B4-BE49-F238E27FC236}">
                <a16:creationId xmlns:a16="http://schemas.microsoft.com/office/drawing/2014/main" id="{947BE011-D788-6E4C-9C9F-39E8D96B1438}"/>
              </a:ext>
            </a:extLst>
          </p:cNvPr>
          <p:cNvSpPr txBox="1">
            <a:spLocks/>
          </p:cNvSpPr>
          <p:nvPr/>
        </p:nvSpPr>
        <p:spPr>
          <a:xfrm>
            <a:off x="8666432" y="638397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Roboto Light" panose="02000000000000000000" pitchFamily="2" charset="0"/>
                <a:ea typeface="Roboto Light"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0E11A1D-E09C-48F7-8F4C-D8113979A85E}" type="slidenum">
              <a:rPr lang="en-US" smtClean="0"/>
              <a:pPr/>
              <a:t>208</a:t>
            </a:fld>
            <a:endParaRPr lang="en-US"/>
          </a:p>
        </p:txBody>
      </p:sp>
      <p:cxnSp>
        <p:nvCxnSpPr>
          <p:cNvPr id="26" name="Straight Arrow Connector 25">
            <a:extLst>
              <a:ext uri="{FF2B5EF4-FFF2-40B4-BE49-F238E27FC236}">
                <a16:creationId xmlns:a16="http://schemas.microsoft.com/office/drawing/2014/main" id="{986E3542-D632-E845-8884-981A02896017}"/>
              </a:ext>
            </a:extLst>
          </p:cNvPr>
          <p:cNvCxnSpPr>
            <a:cxnSpLocks/>
          </p:cNvCxnSpPr>
          <p:nvPr/>
        </p:nvCxnSpPr>
        <p:spPr>
          <a:xfrm flipH="1">
            <a:off x="3248952" y="3655851"/>
            <a:ext cx="4722311" cy="882180"/>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cxnSp>
        <p:nvCxnSpPr>
          <p:cNvPr id="27" name="Straight Arrow Connector 26">
            <a:extLst>
              <a:ext uri="{FF2B5EF4-FFF2-40B4-BE49-F238E27FC236}">
                <a16:creationId xmlns:a16="http://schemas.microsoft.com/office/drawing/2014/main" id="{0954573F-3158-474D-950D-5D9F5E034948}"/>
              </a:ext>
            </a:extLst>
          </p:cNvPr>
          <p:cNvCxnSpPr>
            <a:cxnSpLocks/>
          </p:cNvCxnSpPr>
          <p:nvPr/>
        </p:nvCxnSpPr>
        <p:spPr>
          <a:xfrm flipH="1">
            <a:off x="3558255" y="5552161"/>
            <a:ext cx="4354533" cy="571403"/>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sp>
        <p:nvSpPr>
          <p:cNvPr id="15" name="Rectangle 1">
            <a:extLst>
              <a:ext uri="{FF2B5EF4-FFF2-40B4-BE49-F238E27FC236}">
                <a16:creationId xmlns:a16="http://schemas.microsoft.com/office/drawing/2014/main" id="{C03B350F-F447-F848-94C1-2C696F23A8DA}"/>
              </a:ext>
            </a:extLst>
          </p:cNvPr>
          <p:cNvSpPr/>
          <p:nvPr/>
        </p:nvSpPr>
        <p:spPr>
          <a:xfrm rot="5400000">
            <a:off x="11011541" y="-96722"/>
            <a:ext cx="1118725" cy="1296785"/>
          </a:xfrm>
          <a:custGeom>
            <a:avLst/>
            <a:gdLst>
              <a:gd name="connsiteX0" fmla="*/ 0 w 1230284"/>
              <a:gd name="connsiteY0" fmla="*/ 0 h 1296785"/>
              <a:gd name="connsiteX1" fmla="*/ 1230284 w 1230284"/>
              <a:gd name="connsiteY1" fmla="*/ 0 h 1296785"/>
              <a:gd name="connsiteX2" fmla="*/ 1230284 w 1230284"/>
              <a:gd name="connsiteY2" fmla="*/ 1296785 h 1296785"/>
              <a:gd name="connsiteX3" fmla="*/ 0 w 1230284"/>
              <a:gd name="connsiteY3" fmla="*/ 1296785 h 1296785"/>
              <a:gd name="connsiteX4" fmla="*/ 0 w 1230284"/>
              <a:gd name="connsiteY4" fmla="*/ 0 h 1296785"/>
              <a:gd name="connsiteX0" fmla="*/ 0 w 1230284"/>
              <a:gd name="connsiteY0" fmla="*/ 0 h 1296785"/>
              <a:gd name="connsiteX1" fmla="*/ 1230284 w 1230284"/>
              <a:gd name="connsiteY1" fmla="*/ 0 h 1296785"/>
              <a:gd name="connsiteX2" fmla="*/ 648393 w 1230284"/>
              <a:gd name="connsiteY2" fmla="*/ 648392 h 1296785"/>
              <a:gd name="connsiteX3" fmla="*/ 0 w 1230284"/>
              <a:gd name="connsiteY3" fmla="*/ 1296785 h 1296785"/>
              <a:gd name="connsiteX4" fmla="*/ 0 w 1230284"/>
              <a:gd name="connsiteY4" fmla="*/ 0 h 1296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284" h="1296785">
                <a:moveTo>
                  <a:pt x="0" y="0"/>
                </a:moveTo>
                <a:lnTo>
                  <a:pt x="1230284" y="0"/>
                </a:lnTo>
                <a:lnTo>
                  <a:pt x="648393" y="648392"/>
                </a:lnTo>
                <a:lnTo>
                  <a:pt x="0" y="1296785"/>
                </a:lnTo>
                <a:lnTo>
                  <a:pt x="0" y="0"/>
                </a:lnTo>
                <a:close/>
              </a:path>
            </a:pathLst>
          </a:custGeom>
          <a:solidFill>
            <a:srgbClr val="1E3C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46BC984-7594-604E-92EC-2731C9F23090}"/>
              </a:ext>
            </a:extLst>
          </p:cNvPr>
          <p:cNvSpPr/>
          <p:nvPr/>
        </p:nvSpPr>
        <p:spPr>
          <a:xfrm>
            <a:off x="2335696" y="3160643"/>
            <a:ext cx="467139" cy="19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250B7F7-6E94-EE4A-9356-04C5F2D32FB3}"/>
              </a:ext>
            </a:extLst>
          </p:cNvPr>
          <p:cNvSpPr/>
          <p:nvPr/>
        </p:nvSpPr>
        <p:spPr>
          <a:xfrm>
            <a:off x="2753140" y="4860234"/>
            <a:ext cx="467139" cy="19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F17A24C-47E3-7B40-AB27-CFBB89BFB6B3}"/>
              </a:ext>
            </a:extLst>
          </p:cNvPr>
          <p:cNvSpPr/>
          <p:nvPr/>
        </p:nvSpPr>
        <p:spPr>
          <a:xfrm>
            <a:off x="252248" y="6492875"/>
            <a:ext cx="6612015" cy="365125"/>
          </a:xfrm>
          <a:prstGeom prst="rect">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672382"/>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9D7064D-B4A1-4F9A-9D4B-8B3B2E7A383F}"/>
              </a:ext>
            </a:extLst>
          </p:cNvPr>
          <p:cNvSpPr>
            <a:spLocks noGrp="1"/>
          </p:cNvSpPr>
          <p:nvPr>
            <p:ph type="title"/>
          </p:nvPr>
        </p:nvSpPr>
        <p:spPr>
          <a:xfrm>
            <a:off x="606267" y="206171"/>
            <a:ext cx="6517169" cy="949734"/>
          </a:xfrm>
        </p:spPr>
        <p:txBody>
          <a:bodyPr/>
          <a:lstStyle/>
          <a:p>
            <a:r>
              <a:rPr lang="en-US" sz="5400" dirty="0"/>
              <a:t>Guide &amp; Worksheet</a:t>
            </a:r>
          </a:p>
        </p:txBody>
      </p:sp>
      <p:pic>
        <p:nvPicPr>
          <p:cNvPr id="2" name="Picture 1">
            <a:extLst>
              <a:ext uri="{FF2B5EF4-FFF2-40B4-BE49-F238E27FC236}">
                <a16:creationId xmlns:a16="http://schemas.microsoft.com/office/drawing/2014/main" id="{F6FE67AF-7254-79D2-98DF-4D76D4F2D44C}"/>
              </a:ext>
            </a:extLst>
          </p:cNvPr>
          <p:cNvPicPr>
            <a:picLocks noChangeAspect="1"/>
          </p:cNvPicPr>
          <p:nvPr/>
        </p:nvPicPr>
        <p:blipFill rotWithShape="1">
          <a:blip r:embed="rId3"/>
          <a:srcRect l="28735" t="21687" r="9275" b="8113"/>
          <a:stretch/>
        </p:blipFill>
        <p:spPr>
          <a:xfrm>
            <a:off x="1657025" y="1208796"/>
            <a:ext cx="9150522" cy="5828959"/>
          </a:xfrm>
          <a:prstGeom prst="rect">
            <a:avLst/>
          </a:prstGeom>
        </p:spPr>
      </p:pic>
      <p:sp>
        <p:nvSpPr>
          <p:cNvPr id="6" name="Content Placeholder 5">
            <a:extLst>
              <a:ext uri="{FF2B5EF4-FFF2-40B4-BE49-F238E27FC236}">
                <a16:creationId xmlns:a16="http://schemas.microsoft.com/office/drawing/2014/main" id="{A7C175FA-CD6A-0966-560B-E0258C7F43CB}"/>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70342488"/>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8&quot; unique_id=&quot;12086&quot;&gt;&lt;/object&gt;&lt;object type=&quot;2&quot; unique_id=&quot;12087&quot;&gt;&lt;object type=&quot;3&quot; unique_id=&quot;68468&quot;&gt;&lt;property id=&quot;20148&quot; value=&quot;5&quot;/&gt;&lt;property id=&quot;20300&quot; value=&quot;Slide 1 - &amp;quot;The Ministry of  Managing Money&amp;quot;&quot;/&gt;&lt;property id=&quot;20307&quot; value=&quot;256&quot;/&gt;&lt;/object&gt;&lt;object type=&quot;3&quot; unique_id=&quot;68469&quot;&gt;&lt;property id=&quot;20148&quot; value=&quot;5&quot;/&gt;&lt;property id=&quot;20300&quot; value=&quot;Slide 2 - &amp;quot;Webinar Series&amp;quot;&quot;/&gt;&lt;property id=&quot;20307&quot; value=&quot;617&quot;/&gt;&lt;/object&gt;&lt;object type=&quot;3&quot; unique_id=&quot;68470&quot;&gt;&lt;property id=&quot;20148&quot; value=&quot;5&quot;/&gt;&lt;property id=&quot;20300&quot; value=&quot;Slide 3 - &amp;quot;Protocol &amp;quot;&quot;/&gt;&lt;property id=&quot;20307&quot; value=&quot;635&quot;/&gt;&lt;/object&gt;&lt;object type=&quot;3&quot; unique_id=&quot;68471&quot;&gt;&lt;property id=&quot;20148&quot; value=&quot;5&quot;/&gt;&lt;property id=&quot;20300&quot; value=&quot;Slide 4 - &amp;quot;Spread the word&amp;quot;&quot;/&gt;&lt;property id=&quot;20307&quot; value=&quot;704&quot;/&gt;&lt;/object&gt;&lt;object type=&quot;3&quot; unique_id=&quot;68472&quot;&gt;&lt;property id=&quot;20148&quot; value=&quot;5&quot;/&gt;&lt;property id=&quot;20300&quot; value=&quot;Slide 5 - &amp;quot;Presenters&amp;quot;&quot;/&gt;&lt;property id=&quot;20307&quot; value=&quot;651&quot;/&gt;&lt;/object&gt;&lt;object type=&quot;3&quot; unique_id=&quot;68473&quot;&gt;&lt;property id=&quot;20148&quot; value=&quot;5&quot;/&gt;&lt;property id=&quot;20300&quot; value=&quot;Slide 7 - &amp;quot;Stat Report Guide&amp;quot;&quot;/&gt;&lt;property id=&quot;20307&quot; value=&quot;722&quot;/&gt;&lt;/object&gt;&lt;object type=&quot;3&quot; unique_id=&quot;68475&quot;&gt;&lt;property id=&quot;20148&quot; value=&quot;5&quot;/&gt;&lt;property id=&quot;20300&quot; value=&quot;Slide 8 - &amp;quot;PCC Statistical &amp;amp; Financial Report&amp;quot;&quot;/&gt;&lt;property id=&quot;20307&quot; value=&quot;513&quot;/&gt;&lt;/object&gt;&lt;object type=&quot;3&quot; unique_id=&quot;68477&quot;&gt;&lt;property id=&quot;20148&quot; value=&quot;5&quot;/&gt;&lt;property id=&quot;20300&quot; value=&quot;Slide 9 - &amp;quot;Expressing Connectedness&amp;quot;&quot;/&gt;&lt;property id=&quot;20307&quot; value=&quot;598&quot;/&gt;&lt;/object&gt;&lt;object type=&quot;3&quot; unique_id=&quot;68478&quot;&gt;&lt;property id=&quot;20148&quot; value=&quot;5&quot;/&gt;&lt;property id=&quot;20300&quot; value=&quot;Slide 22 - &amp;quot;Structure&amp;quot;&quot;/&gt;&lt;property id=&quot;20307&quot; value=&quot;1691&quot;/&gt;&lt;/object&gt;&lt;object type=&quot;3&quot; unique_id=&quot;68480&quot;&gt;&lt;property id=&quot;20148&quot; value=&quot;5&quot;/&gt;&lt;property id=&quot;20300&quot; value=&quot;Slide 10&quot;/&gt;&lt;property id=&quot;20307&quot; value=&quot;1700&quot;/&gt;&lt;/object&gt;&lt;object type=&quot;3&quot; unique_id=&quot;68481&quot;&gt;&lt;property id=&quot;20148&quot; value=&quot;5&quot;/&gt;&lt;property id=&quot;20300&quot; value=&quot;Slide 12&quot;/&gt;&lt;property id=&quot;20307&quot; value=&quot;726&quot;/&gt;&lt;/object&gt;&lt;object type=&quot;3&quot; unique_id=&quot;68482&quot;&gt;&lt;property id=&quot;20148&quot; value=&quot;5&quot;/&gt;&lt;property id=&quot;20300&quot; value=&quot;Slide 13 - &amp;quot;Submitting Electronically&amp;quot;&quot;/&gt;&lt;property id=&quot;20307&quot; value=&quot;1692&quot;/&gt;&lt;/object&gt;&lt;object type=&quot;3&quot; unique_id=&quot;68483&quot;&gt;&lt;property id=&quot;20148&quot; value=&quot;5&quot;/&gt;&lt;property id=&quot;20300&quot; value=&quot;Slide 16 - &amp;quot;Submitting Electronically&amp;quot;&quot;/&gt;&lt;property id=&quot;20307&quot; value=&quot;1696&quot;/&gt;&lt;/object&gt;&lt;object type=&quot;3&quot; unique_id=&quot;68484&quot;&gt;&lt;property id=&quot;20148&quot; value=&quot;5&quot;/&gt;&lt;property id=&quot;20300&quot; value=&quot;Slide 17 - &amp;quot;Submitting Electronically&amp;quot;&quot;/&gt;&lt;property id=&quot;20307&quot; value=&quot;1694&quot;/&gt;&lt;/object&gt;&lt;object type=&quot;3&quot; unique_id=&quot;68485&quot;&gt;&lt;property id=&quot;20148&quot; value=&quot;5&quot;/&gt;&lt;property id=&quot;20300&quot; value=&quot;Slide 14 - &amp;quot;Thank You Confirmation Page&amp;quot;&quot;/&gt;&lt;property id=&quot;20307&quot; value=&quot;1695&quot;/&gt;&lt;/object&gt;&lt;object type=&quot;3&quot; unique_id=&quot;68486&quot;&gt;&lt;property id=&quot;20148&quot; value=&quot;5&quot;/&gt;&lt;property id=&quot;20300&quot; value=&quot;Slide 15 - &amp;quot;Look for Confirmation Email&amp;quot;&quot;/&gt;&lt;property id=&quot;20307&quot; value=&quot;1742&quot;/&gt;&lt;/object&gt;&lt;object type=&quot;3&quot; unique_id=&quot;68487&quot;&gt;&lt;property id=&quot;20148&quot; value=&quot;5&quot;/&gt;&lt;property id=&quot;20300&quot; value=&quot;Slide 21 - &amp;quot;PCC Statistical  &amp;amp; Financial Report&amp;quot;&quot;/&gt;&lt;property id=&quot;20307&quot; value=&quot;1745&quot;/&gt;&lt;/object&gt;&lt;object type=&quot;3&quot; unique_id=&quot;68488&quot;&gt;&lt;property id=&quot;20148&quot; value=&quot;5&quot;/&gt;&lt;property id=&quot;20300&quot; value=&quot;Slide 23&quot;/&gt;&lt;property id=&quot;20307&quot; value=&quot;1697&quot;/&gt;&lt;/object&gt;&lt;object type=&quot;3&quot; unique_id=&quot;68489&quot;&gt;&lt;property id=&quot;20148&quot; value=&quot;5&quot;/&gt;&lt;property id=&quot;20300&quot; value=&quot;Slide 24&quot;/&gt;&lt;property id=&quot;20307&quot; value=&quot;1701&quot;/&gt;&lt;/object&gt;&lt;object type=&quot;3&quot; unique_id=&quot;68490&quot;&gt;&lt;property id=&quot;20148&quot; value=&quot;5&quot;/&gt;&lt;property id=&quot;20300&quot; value=&quot;Slide 25&quot;/&gt;&lt;property id=&quot;20307&quot; value=&quot;1724&quot;/&gt;&lt;/object&gt;&lt;object type=&quot;3&quot; unique_id=&quot;68491&quot;&gt;&lt;property id=&quot;20148&quot; value=&quot;5&quot;/&gt;&lt;property id=&quot;20300&quot; value=&quot;Slide 26&quot;/&gt;&lt;property id=&quot;20307&quot; value=&quot;1725&quot;/&gt;&lt;/object&gt;&lt;object type=&quot;3&quot; unique_id=&quot;68493&quot;&gt;&lt;property id=&quot;20148&quot; value=&quot;5&quot;/&gt;&lt;property id=&quot;20300&quot; value=&quot;Slide 29&quot;/&gt;&lt;property id=&quot;20307&quot; value=&quot;1727&quot;/&gt;&lt;/object&gt;&lt;object type=&quot;3&quot; unique_id=&quot;68496&quot;&gt;&lt;property id=&quot;20148&quot; value=&quot;5&quot;/&gt;&lt;property id=&quot;20300&quot; value=&quot;Slide 36&quot;/&gt;&lt;property id=&quot;20307&quot; value=&quot;1728&quot;/&gt;&lt;/object&gt;&lt;object type=&quot;3&quot; unique_id=&quot;68497&quot;&gt;&lt;property id=&quot;20148&quot; value=&quot;5&quot;/&gt;&lt;property id=&quot;20300&quot; value=&quot;Slide 35 - &amp;quot;Current vs. Future Use&amp;quot;&quot;/&gt;&lt;property id=&quot;20307&quot; value=&quot;1753&quot;/&gt;&lt;/object&gt;&lt;object type=&quot;3&quot; unique_id=&quot;68498&quot;&gt;&lt;property id=&quot;20148&quot; value=&quot;5&quot;/&gt;&lt;property id=&quot;20300&quot; value=&quot;Slide 39&quot;/&gt;&lt;property id=&quot;20307&quot; value=&quot;1748&quot;/&gt;&lt;/object&gt;&lt;object type=&quot;3&quot; unique_id=&quot;68499&quot;&gt;&lt;property id=&quot;20148&quot; value=&quot;5&quot;/&gt;&lt;property id=&quot;20300&quot; value=&quot;Slide 40&quot;/&gt;&lt;property id=&quot;20307&quot; value=&quot;1750&quot;/&gt;&lt;/object&gt;&lt;object type=&quot;3&quot; unique_id=&quot;68500&quot;&gt;&lt;property id=&quot;20148&quot; value=&quot;5&quot;/&gt;&lt;property id=&quot;20300&quot; value=&quot;Slide 41&quot;/&gt;&lt;property id=&quot;20307&quot; value=&quot;1729&quot;/&gt;&lt;/object&gt;&lt;object type=&quot;3&quot; unique_id=&quot;68502&quot;&gt;&lt;property id=&quot;20148&quot; value=&quot;5&quot;/&gt;&lt;property id=&quot;20300&quot; value=&quot;Slide 44&quot;/&gt;&lt;property id=&quot;20307&quot; value=&quot;1731&quot;/&gt;&lt;/object&gt;&lt;object type=&quot;3&quot; unique_id=&quot;68503&quot;&gt;&lt;property id=&quot;20148&quot; value=&quot;5&quot;/&gt;&lt;property id=&quot;20300&quot; value=&quot;Slide 45&quot;/&gt;&lt;property id=&quot;20307&quot; value=&quot;1732&quot;/&gt;&lt;/object&gt;&lt;object type=&quot;3&quot; unique_id=&quot;68504&quot;&gt;&lt;property id=&quot;20148&quot; value=&quot;5&quot;/&gt;&lt;property id=&quot;20300&quot; value=&quot;Slide 46&quot;/&gt;&lt;property id=&quot;20307&quot; value=&quot;1752&quot;/&gt;&lt;/object&gt;&lt;object type=&quot;3&quot; unique_id=&quot;68505&quot;&gt;&lt;property id=&quot;20148&quot; value=&quot;5&quot;/&gt;&lt;property id=&quot;20300&quot; value=&quot;Slide 50&quot;/&gt;&lt;property id=&quot;20307&quot; value=&quot;1733&quot;/&gt;&lt;/object&gt;&lt;object type=&quot;3&quot; unique_id=&quot;68506&quot;&gt;&lt;property id=&quot;20148&quot; value=&quot;5&quot;/&gt;&lt;property id=&quot;20300&quot; value=&quot;Slide 51&quot;/&gt;&lt;property id=&quot;20307&quot; value=&quot;1734&quot;/&gt;&lt;/object&gt;&lt;object type=&quot;3&quot; unique_id=&quot;68507&quot;&gt;&lt;property id=&quot;20148&quot; value=&quot;5&quot;/&gt;&lt;property id=&quot;20300&quot; value=&quot;Slide 55&quot;/&gt;&lt;property id=&quot;20307&quot; value=&quot;1735&quot;/&gt;&lt;/object&gt;&lt;object type=&quot;3&quot; unique_id=&quot;68508&quot;&gt;&lt;property id=&quot;20148&quot; value=&quot;5&quot;/&gt;&lt;property id=&quot;20300&quot; value=&quot;Slide 56&quot;/&gt;&lt;property id=&quot;20307&quot; value=&quot;1736&quot;/&gt;&lt;/object&gt;&lt;object type=&quot;3&quot; unique_id=&quot;68511&quot;&gt;&lt;property id=&quot;20148&quot; value=&quot;5&quot;/&gt;&lt;property id=&quot;20300&quot; value=&quot;Slide 58&quot;/&gt;&lt;property id=&quot;20307&quot; value=&quot;1739&quot;/&gt;&lt;/object&gt;&lt;object type=&quot;3&quot; unique_id=&quot;68512&quot;&gt;&lt;property id=&quot;20148&quot; value=&quot;5&quot;/&gt;&lt;property id=&quot;20300&quot; value=&quot;Slide 54&quot;/&gt;&lt;property id=&quot;20307&quot; value=&quot;1699&quot;/&gt;&lt;/object&gt;&lt;object type=&quot;3&quot; unique_id=&quot;68513&quot;&gt;&lt;property id=&quot;20148&quot; value=&quot;5&quot;/&gt;&lt;property id=&quot;20300&quot; value=&quot;Slide 59 - &amp;quot;Extracting Data for Reports&amp;quot;&quot;/&gt;&lt;property id=&quot;20307&quot; value=&quot;546&quot;/&gt;&lt;/object&gt;&lt;object type=&quot;3&quot; unique_id=&quot;68517&quot;&gt;&lt;property id=&quot;20148&quot; value=&quot;5&quot;/&gt;&lt;property id=&quot;20300&quot; value=&quot;Slide 64 - &amp;quot;Contact Info&amp;quot;&quot;/&gt;&lt;property id=&quot;20307&quot; value=&quot;336&quot;/&gt;&lt;/object&gt;&lt;object type=&quot;3&quot; unique_id=&quot;68518&quot;&gt;&lt;property id=&quot;20148&quot; value=&quot;5&quot;/&gt;&lt;property id=&quot;20300&quot; value=&quot;Slide 63 - &amp;quot;Recording&amp;quot;&quot;/&gt;&lt;property id=&quot;20307&quot; value=&quot;619&quot;/&gt;&lt;/object&gt;&lt;object type=&quot;3&quot; unique_id=&quot;68520&quot;&gt;&lt;property id=&quot;20148&quot; value=&quot;5&quot;/&gt;&lt;property id=&quot;20300&quot; value=&quot;Slide 65 - &amp;quot;Coming Webinars&amp;quot;&quot;/&gt;&lt;property id=&quot;20307&quot; value=&quot;702&quot;/&gt;&lt;/object&gt;&lt;object type=&quot;3&quot; unique_id=&quot;68521&quot;&gt;&lt;property id=&quot;20148&quot; value=&quot;5&quot;/&gt;&lt;property id=&quot;20300&quot; value=&quot;Slide 67 - &amp;quot;Thank You&amp;quot;&quot;/&gt;&lt;property id=&quot;20307&quot; value=&quot;737&quot;/&gt;&lt;/object&gt;&lt;object type=&quot;3&quot; unique_id=&quot;68539&quot;&gt;&lt;property id=&quot;20148&quot; value=&quot;5&quot;/&gt;&lt;property id=&quot;20300&quot; value=&quot;Slide 6 - &amp;quot;Treasurer’s Handbook&amp;quot;&quot;/&gt;&lt;property id=&quot;20307&quot; value=&quot;1781&quot;/&gt;&lt;/object&gt;&lt;object type=&quot;3&quot; unique_id=&quot;68540&quot;&gt;&lt;property id=&quot;20148&quot; value=&quot;5&quot;/&gt;&lt;property id=&quot;20300&quot; value=&quot;Slide 11&quot;/&gt;&lt;property id=&quot;20307&quot; value=&quot;1755&quot;/&gt;&lt;/object&gt;&lt;object type=&quot;3&quot; unique_id=&quot;68541&quot;&gt;&lt;property id=&quot;20148&quot; value=&quot;5&quot;/&gt;&lt;property id=&quot;20300&quot; value=&quot;Slide 18 - &amp;quot;Final Confirmation Page&amp;quot;&quot;/&gt;&lt;property id=&quot;20307&quot; value=&quot;1762&quot;/&gt;&lt;/object&gt;&lt;object type=&quot;3&quot; unique_id=&quot;68542&quot;&gt;&lt;property id=&quot;20148&quot; value=&quot;5&quot;/&gt;&lt;property id=&quot;20300&quot; value=&quot;Slide 19 - &amp;quot;Final Confirmation Email&amp;quot;&quot;/&gt;&lt;property id=&quot;20307&quot; value=&quot;1763&quot;/&gt;&lt;/object&gt;&lt;object type=&quot;3&quot; unique_id=&quot;68543&quot;&gt;&lt;property id=&quot;20148&quot; value=&quot;5&quot;/&gt;&lt;property id=&quot;20300&quot; value=&quot;Slide 20 - &amp;quot;Time for Q &amp;amp; A&amp;quot;&quot;/&gt;&lt;property id=&quot;20307&quot; value=&quot;743&quot;/&gt;&lt;/object&gt;&lt;object type=&quot;3&quot; unique_id=&quot;68544&quot;&gt;&lt;property id=&quot;20148&quot; value=&quot;5&quot;/&gt;&lt;property id=&quot;20300&quot; value=&quot;Slide 27 - &amp;quot;Time for Q &amp;amp; A&amp;quot;&quot;/&gt;&lt;property id=&quot;20307&quot; value=&quot;1764&quot;/&gt;&lt;/object&gt;&lt;object type=&quot;3&quot; unique_id=&quot;68545&quot;&gt;&lt;property id=&quot;20148&quot; value=&quot;5&quot;/&gt;&lt;property id=&quot;20300&quot; value=&quot;Slide 28 - &amp;quot;PCC Statistical  &amp;amp; Financial Report&amp;quot;&quot;/&gt;&lt;property id=&quot;20307&quot; value=&quot;1776&quot;/&gt;&lt;/object&gt;&lt;object type=&quot;3&quot; unique_id=&quot;68546&quot;&gt;&lt;property id=&quot;20148&quot; value=&quot;5&quot;/&gt;&lt;property id=&quot;20300&quot; value=&quot;Slide 30&quot;/&gt;&lt;property id=&quot;20307&quot; value=&quot;1758&quot;/&gt;&lt;/object&gt;&lt;object type=&quot;3&quot; unique_id=&quot;68547&quot;&gt;&lt;property id=&quot;20148&quot; value=&quot;5&quot;/&gt;&lt;property id=&quot;20300&quot; value=&quot;Slide 31&quot;/&gt;&lt;property id=&quot;20307&quot; value=&quot;1756&quot;/&gt;&lt;/object&gt;&lt;object type=&quot;3&quot; unique_id=&quot;68548&quot;&gt;&lt;property id=&quot;20148&quot; value=&quot;5&quot;/&gt;&lt;property id=&quot;20300&quot; value=&quot;Slide 32&quot;/&gt;&lt;property id=&quot;20307&quot; value=&quot;1757&quot;/&gt;&lt;/object&gt;&lt;object type=&quot;3&quot; unique_id=&quot;68549&quot;&gt;&lt;property id=&quot;20148&quot; value=&quot;5&quot;/&gt;&lt;property id=&quot;20300&quot; value=&quot;Slide 33 - &amp;quot;Time for Q &amp;amp; A&amp;quot;&quot;/&gt;&lt;property id=&quot;20307&quot; value=&quot;1765&quot;/&gt;&lt;/object&gt;&lt;object type=&quot;3&quot; unique_id=&quot;68550&quot;&gt;&lt;property id=&quot;20148&quot; value=&quot;5&quot;/&gt;&lt;property id=&quot;20300&quot; value=&quot;Slide 34 - &amp;quot;PCC Statistical  &amp;amp; Financial Report&amp;quot;&quot;/&gt;&lt;property id=&quot;20307&quot; value=&quot;1777&quot;/&gt;&lt;/object&gt;&lt;object type=&quot;3&quot; unique_id=&quot;68551&quot;&gt;&lt;property id=&quot;20148&quot; value=&quot;5&quot;/&gt;&lt;property id=&quot;20300&quot; value=&quot;Slide 37&quot;/&gt;&lt;property id=&quot;20307&quot; value=&quot;1754&quot;/&gt;&lt;/object&gt;&lt;object type=&quot;3&quot; unique_id=&quot;68552&quot;&gt;&lt;property id=&quot;20148&quot; value=&quot;5&quot;/&gt;&lt;property id=&quot;20300&quot; value=&quot;Slide 38&quot;/&gt;&lt;property id=&quot;20307&quot; value=&quot;1759&quot;/&gt;&lt;/object&gt;&lt;object type=&quot;3&quot; unique_id=&quot;68553&quot;&gt;&lt;property id=&quot;20148&quot; value=&quot;5&quot;/&gt;&lt;property id=&quot;20300&quot; value=&quot;Slide 42 - &amp;quot;Time for Q &amp;amp; A&amp;quot;&quot;/&gt;&lt;property id=&quot;20307&quot; value=&quot;1766&quot;/&gt;&lt;/object&gt;&lt;object type=&quot;3&quot; unique_id=&quot;68554&quot;&gt;&lt;property id=&quot;20148&quot; value=&quot;5&quot;/&gt;&lt;property id=&quot;20300&quot; value=&quot;Slide 43 - &amp;quot;PCC Statistical  &amp;amp; Financial Report&amp;quot;&quot;/&gt;&lt;property id=&quot;20307&quot; value=&quot;1778&quot;/&gt;&lt;/object&gt;&lt;object type=&quot;3&quot; unique_id=&quot;68555&quot;&gt;&lt;property id=&quot;20148&quot; value=&quot;5&quot;/&gt;&lt;property id=&quot;20300&quot; value=&quot;Slide 47 - &amp;quot;Congregational Remittance Report&amp;quot;&quot;/&gt;&lt;property id=&quot;20307&quot; value=&quot;1760&quot;/&gt;&lt;/object&gt;&lt;object type=&quot;3&quot; unique_id=&quot;68556&quot;&gt;&lt;property id=&quot;20148&quot; value=&quot;5&quot;/&gt;&lt;property id=&quot;20300&quot; value=&quot;Slide 48&quot;/&gt;&lt;property id=&quot;20307&quot; value=&quot;1775&quot;/&gt;&lt;/object&gt;&lt;object type=&quot;3&quot; unique_id=&quot;68557&quot;&gt;&lt;property id=&quot;20148&quot; value=&quot;5&quot;/&gt;&lt;property id=&quot;20300&quot; value=&quot;Slide 49&quot;/&gt;&lt;property id=&quot;20307&quot; value=&quot;1779&quot;/&gt;&lt;/object&gt;&lt;object type=&quot;3&quot; unique_id=&quot;68558&quot;&gt;&lt;property id=&quot;20148&quot; value=&quot;5&quot;/&gt;&lt;property id=&quot;20300&quot; value=&quot;Slide 52&quot;/&gt;&lt;property id=&quot;20307&quot; value=&quot;1774&quot;/&gt;&lt;/object&gt;&lt;object type=&quot;3&quot; unique_id=&quot;68559&quot;&gt;&lt;property id=&quot;20148&quot; value=&quot;5&quot;/&gt;&lt;property id=&quot;20300&quot; value=&quot;Slide 53 - &amp;quot;Time for Q &amp;amp; A&amp;quot;&quot;/&gt;&lt;property id=&quot;20307&quot; value=&quot;1768&quot;/&gt;&lt;/object&gt;&lt;object type=&quot;3&quot; unique_id=&quot;68560&quot;&gt;&lt;property id=&quot;20148&quot; value=&quot;5&quot;/&gt;&lt;property id=&quot;20300&quot; value=&quot;Slide 57&quot;/&gt;&lt;property id=&quot;20307&quot; value=&quot;1761&quot;/&gt;&lt;/object&gt;&lt;object type=&quot;3&quot; unique_id=&quot;68561&quot;&gt;&lt;property id=&quot;20148&quot; value=&quot;5&quot;/&gt;&lt;property id=&quot;20300&quot; value=&quot;Slide 60 - &amp;quot;Extracting Data for Reports&amp;quot;&quot;/&gt;&lt;property id=&quot;20307&quot; value=&quot;1780&quot;/&gt;&lt;/object&gt;&lt;object type=&quot;3&quot; unique_id=&quot;68562&quot;&gt;&lt;property id=&quot;20148&quot; value=&quot;5&quot;/&gt;&lt;property id=&quot;20300&quot; value=&quot;Slide 61&quot;/&gt;&lt;property id=&quot;20307&quot; value=&quot;1771&quot;/&gt;&lt;/object&gt;&lt;object type=&quot;3&quot; unique_id=&quot;68563&quot;&gt;&lt;property id=&quot;20148&quot; value=&quot;5&quot;/&gt;&lt;property id=&quot;20300&quot; value=&quot;Slide 62&quot;/&gt;&lt;property id=&quot;20307&quot; value=&quot;1772&quot;/&gt;&lt;/object&gt;&lt;object type=&quot;3&quot; unique_id=&quot;68564&quot;&gt;&lt;property id=&quot;20148&quot; value=&quot;5&quot;/&gt;&lt;property id=&quot;20300&quot; value=&quot;Slide 66 - &amp;quot;Time for Q &amp;amp; A&amp;quot;&quot;/&gt;&lt;property id=&quot;20307&quot; value=&quot;1769&quot;/&gt;&lt;/objec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CC NewMaster.potx" id="{57E5E270-BC83-4E22-9C42-A44ACF165AC4}" vid="{EFD552C4-7FD5-47AF-AF77-F3A3D09B31F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9859</TotalTime>
  <Words>6606</Words>
  <Application>Microsoft Office PowerPoint</Application>
  <PresentationFormat>Widescreen</PresentationFormat>
  <Paragraphs>601</Paragraphs>
  <Slides>58</Slides>
  <Notes>58</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58</vt:i4>
      </vt:variant>
    </vt:vector>
  </HeadingPairs>
  <TitlesOfParts>
    <vt:vector size="70" baseType="lpstr">
      <vt:lpstr>Apple Symbols</vt:lpstr>
      <vt:lpstr>Roboto Slab</vt:lpstr>
      <vt:lpstr>Wingdings</vt:lpstr>
      <vt:lpstr>Roboto Light</vt:lpstr>
      <vt:lpstr>Arial</vt:lpstr>
      <vt:lpstr>Roboto Slab Medium</vt:lpstr>
      <vt:lpstr>Roboto</vt:lpstr>
      <vt:lpstr>Roboto Medium</vt:lpstr>
      <vt:lpstr>Roboto Slab Thin</vt:lpstr>
      <vt:lpstr>Aptos</vt:lpstr>
      <vt:lpstr>Office Theme</vt:lpstr>
      <vt:lpstr>Microsoft Excel 97-2003 Worksheet</vt:lpstr>
      <vt:lpstr>PCC Statistical &amp; Financial Report</vt:lpstr>
      <vt:lpstr>Protocol </vt:lpstr>
      <vt:lpstr>Spread the word</vt:lpstr>
      <vt:lpstr>Presenters</vt:lpstr>
      <vt:lpstr>Expressing Connectedness</vt:lpstr>
      <vt:lpstr>Land Acknowledgement</vt:lpstr>
      <vt:lpstr>Stat Report Guide &amp; Worksheet</vt:lpstr>
      <vt:lpstr>PowerPoint Presentation</vt:lpstr>
      <vt:lpstr>Guide &amp; Worksheet</vt:lpstr>
      <vt:lpstr>PowerPoint Presentation</vt:lpstr>
      <vt:lpstr>Submitting Electronically</vt:lpstr>
      <vt:lpstr>Saving work</vt:lpstr>
      <vt:lpstr>Saving work</vt:lpstr>
      <vt:lpstr>Email with Link to Draft Form</vt:lpstr>
      <vt:lpstr>Congregational STATISTICS </vt:lpstr>
      <vt:lpstr>PowerPoint Presentation</vt:lpstr>
      <vt:lpstr>PowerPoint Presentation</vt:lpstr>
      <vt:lpstr>PowerPoint Presentation</vt:lpstr>
      <vt:lpstr>PowerPoint Presentation</vt:lpstr>
      <vt:lpstr>PowerPoint Presentation</vt:lpstr>
      <vt:lpstr>FINANCES For Stat purpose </vt:lpstr>
      <vt:lpstr>PowerPoint Presentation</vt:lpstr>
      <vt:lpstr>PowerPoint Presentation</vt:lpstr>
      <vt:lpstr>FINANCIAL FIGURES Revenue  </vt:lpstr>
      <vt:lpstr>PowerPoint Presentation</vt:lpstr>
      <vt:lpstr>PowerPoint Presentation</vt:lpstr>
      <vt:lpstr>PowerPoint Presentation</vt:lpstr>
      <vt:lpstr>PowerPoint Presentation</vt:lpstr>
      <vt:lpstr>All Revenue (Line 20 on T3010)</vt:lpstr>
      <vt:lpstr>Line 14 Revenue from all sources for use in a given year</vt:lpstr>
      <vt:lpstr>PowerPoint Presentation</vt:lpstr>
      <vt:lpstr>PowerPoint Presentation</vt:lpstr>
      <vt:lpstr>PowerPoint Presentation</vt:lpstr>
      <vt:lpstr>PowerPoint Presentation</vt:lpstr>
      <vt:lpstr>PowerPoint Presentation</vt:lpstr>
      <vt:lpstr>PowerPoint Presentation</vt:lpstr>
      <vt:lpstr>FINANCES Section EXPENSEs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Confirmation Email (to original email at beginning of form)</vt:lpstr>
      <vt:lpstr>Extracting Data for Reports</vt:lpstr>
      <vt:lpstr>PowerPoint Presentation</vt:lpstr>
      <vt:lpstr>PowerPoint Presentation</vt:lpstr>
      <vt:lpstr>Recording</vt:lpstr>
      <vt:lpstr>Contact Info</vt:lpstr>
      <vt:lpstr>Share it!</vt:lpstr>
      <vt:lpstr>Time for Q &amp; A</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Jim MacDonald</dc:creator>
  <cp:lastModifiedBy>Karen Plater</cp:lastModifiedBy>
  <cp:revision>688</cp:revision>
  <cp:lastPrinted>2022-01-27T16:23:39Z</cp:lastPrinted>
  <dcterms:created xsi:type="dcterms:W3CDTF">2021-10-14T12:13:19Z</dcterms:created>
  <dcterms:modified xsi:type="dcterms:W3CDTF">2024-03-21T18:46:18Z</dcterms:modified>
</cp:coreProperties>
</file>