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Action1.xml" ContentType="application/vnd.ms-office.inkAct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2.xml" ContentType="application/vnd.ms-office.inkAct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7"/>
  </p:notesMasterIdLst>
  <p:handoutMasterIdLst>
    <p:handoutMasterId r:id="rId28"/>
  </p:handoutMasterIdLst>
  <p:sldIdLst>
    <p:sldId id="386" r:id="rId3"/>
    <p:sldId id="391" r:id="rId4"/>
    <p:sldId id="407" r:id="rId5"/>
    <p:sldId id="366" r:id="rId6"/>
    <p:sldId id="346" r:id="rId7"/>
    <p:sldId id="347" r:id="rId8"/>
    <p:sldId id="393" r:id="rId9"/>
    <p:sldId id="334" r:id="rId10"/>
    <p:sldId id="396" r:id="rId11"/>
    <p:sldId id="395" r:id="rId12"/>
    <p:sldId id="406" r:id="rId13"/>
    <p:sldId id="398" r:id="rId14"/>
    <p:sldId id="409" r:id="rId15"/>
    <p:sldId id="308" r:id="rId16"/>
    <p:sldId id="379" r:id="rId17"/>
    <p:sldId id="383" r:id="rId18"/>
    <p:sldId id="307" r:id="rId19"/>
    <p:sldId id="362" r:id="rId20"/>
    <p:sldId id="319" r:id="rId21"/>
    <p:sldId id="363" r:id="rId22"/>
    <p:sldId id="320" r:id="rId23"/>
    <p:sldId id="321" r:id="rId24"/>
    <p:sldId id="341" r:id="rId25"/>
    <p:sldId id="410"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C72"/>
    <a:srgbClr val="438086"/>
    <a:srgbClr val="009999"/>
    <a:srgbClr val="632B8D"/>
    <a:srgbClr val="53548A"/>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03" autoAdjust="0"/>
    <p:restoredTop sz="93792" autoAdjust="0"/>
  </p:normalViewPr>
  <p:slideViewPr>
    <p:cSldViewPr>
      <p:cViewPr varScale="1">
        <p:scale>
          <a:sx n="67" d="100"/>
          <a:sy n="67" d="100"/>
        </p:scale>
        <p:origin x="192"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684"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92D8995-1124-47E4-8904-3A1109A063B4}" type="datetimeFigureOut">
              <a:rPr lang="en-US" smtClean="0"/>
              <a:pPr/>
              <a:t>9/22/2022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08D94A8-4E41-4B53-9187-52644065CE0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2-09-09T18:09:10.5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7973">
    <iact:property name="dataType"/>
    <iact:actionData xml:id="d0">
      <inkml:trace xmlns:inkml="http://www.w3.org/2003/InkML" xml:id="stk0" contextRef="#ctx0" brushRef="#br0">11593 6773 0,'76'0'174,"0"0"-168,51 26 1,-51-26 3,51 51-4,-51-51 1,0 0-1,0 0-1,25 0 1,-24 0 2,-27 0-4,-24 0 4,-1 0 1,0 0 2,1 0-4,-1 0 2,1 0-2,24 0-1,-50-26 3,26 26-2,-1 0-2,26 0 2,-26 0-2,26-25 6,-26 25-8,1-26 4,24 26 2,1-25-1,-26 25 0,26-25-2,0 25 0,-26 0-2,26 0 7,0 0-8,-26 0 6,0 0-4,1 0 1,-1 0 3,1 0 0,24 0-2,-24 0-2,-1 0 3,26 0-2,0 0 0,-26 0 5,26 0-5,-26 0-2,0 0 4,1 0 0,-1 0-2,0 0-1,1 0 3,25 0-3,-26 0 2,0 0 6,26 0 6,0 0-9,-1 0-2,-24 0-2,25 0 1,-1 0-1,-24 0 1,24 0 3,-24 0-6,-1 0 2,26 0 4,0 0-5,-26 0 1,26 0 2,-1 0-2,-24 0 1,25 0 2,-26 0-2,0 0-3,1 0 4,-1 0-1,26 0 8,-26 0-5,51 0-6,-25 0 3,-26 0 0,26 0-1,0 0-1,-26 0 3,26 0 1,0 0-4,-1 0 3,1 0 5,0 25-5,-26-25-2,51 0 4,-25 0-2,0 0-2,0 0 0,-1 0-1,1 25 1,0-25 2,0 0 5,-1 26-7,1-26 1,-26 0-1,26 0 1,0 0 3,-26 0-3,26 0-3,-26 0 3,26 0 1,-26 0-2,26 0 2,0 0-3,0 0 5,-1 0-6,1 0 5,0 0-3,25 0 2,-25 0-2,-1 0 0,1 0 2,0 0 0,-26 0-1,26 0 0,50 0-2,-50 25 3,0-25-1,25 0-1,26 0 10,-26 0-8,25 0-5,-25 0-1,-25 0 4,25 0 1,0 0-1,-25 0 1,0 0 0,-26 0 9,26 0-6,-26 0 1,26 0-9,0 0 2,-1 0 1,-24 0 4,24 0-3,1 0 2,0 0-1,0 0 8,-1 0-8,1 0-1,0 0-2,25 0 6,-25 0-5,-1 0 3,1 0-1,0 0-3,50 0 5,1 0-3,-26 0 2,0 0-3,0 0 12,0 0-15,-25 0 3,25 0 1,26 0 0,-52 0 0,26 0 3,-25 0 5,25 0-3,51 0-8,-51 0 2,-25 0 4,0 0-2,25 0-3,-25 0 3,-1 0 2,26 0-4,-25 0 4,0 0-5,0 0 11,-1 0-11,-24 0 1,-1 0-1,0 0 5,1 0-5,-1 0 4,26 0 1,-26 0-2,26 0-1,0 0 2,-1 0-5,1 0 12,0 0-7,-26 0-2,26 0 9,-26 0-10,1 0 0,-1 0 3,1 0-4,-1 0 1,0 0 3,26 0-2,0 0 0,-26 0 3,0 0-5,26 0 5,-25 0-4,24 0 10,-24 0-12,-1 0 8,0 0-5,1 0-1,-1 0 2,1 0-3,-1 0 10,0 0-8,1 0-1,-1 0 10,0 0-9,1 0 1,-1 0 1,0 0-3,26 0 3,-25 0 6,-1 0-7,0 0-1,1 0 9,-1 0-9,0 0 1,1 0 1245,25 0-1236,-26 0-9,0 0 0,1 0 2,-1 0-3,0 0 9,1 0-9,-1 0 1,0 0 9,1 0 13,-1 0-15,1 0 8,-1 0-14,0 0 0,1 0-2,-1 0 2,0 0 6,-25 26-8,26-26 3,-1 25 3,1-25 11,-1 0-11,0 0 18</inkml:trace>
    </iact:actionData>
  </iact:action>
  <iact:action type="add" startTime="42596">
    <iact:property name="dataType"/>
    <iact:actionData xml:id="d1">
      <inkml:trace xmlns:inkml="http://www.w3.org/2003/InkML" xml:id="stk1" contextRef="#ctx0" brushRef="#br0">12227 9589 0,'25'0'283,"1"0"-277,-1 0 1,0 0-3,1 0-2,-1 0 6,26 0 0,-26 0-3,1 0 11,-1 0-13,0 0 2,1 0 0,-1 0 1,0 25 9,1-25-6,25 0-5,-26 0 14,26 0-15,-26 0 6,0 0-1,26 0 7,-26 0-1,1 0-8,25 0-1,-26 0-3,0 0 3,1 0 3,-1 0 0,0 0-4,1 0 6,25 0-4,-26 0 0,0 0 0,1 0 4,-1 0-4,0 0 1,26 0-2,-26 0 3,1 0-2,-1 0 3,26 0-3,0 0 1,-26 0 6,26 0-10,0 0 4,-1 26-1,1-26 1,-26 0 1,1 0-1,24 0-3,1 25 5,-25-25-1,24 0-4,26 0 4,26 0 1,-26 0-4,25 0 1,26 0 3,-25 0 0,25 0 3,-51 0-6,0 0 1,0 0 0,-25 0-2,-1 0-2,1 0 2,-26 0 2,26 0 2,0 0-1,0 0 0,-1 0 2,27 0-1,-27-25-4,1 25 4,76-26 2,25 26-2,-50 0-2,-26 0-1,-26 0 2,26 0-1,1 0 7,-27 0-11,1 0 5,-26 0-3,1 0-1,-1 0 9,1 0-6,-1 0 2,26 0-3,-26 0 0,0 0 0,1 0 2,-1 0-2,26 0 2,0 0 1,-26 0-3,0 0-1,1 0 4,24 0-3,-24 0 8,-1 0 0,1 0-6,-1 0 12,0 0-5,1 0-9,-1 0 8,0 0-8,1 0 1,-1 0 16,0 0-9,1 0-1,-1 0 2,1 0-8,24-25 4,-24 25-2,-1 0-4,0 0 11,1 0-9,25 0 1,-1 0-2,1 0-3,-26 0-1,26 0 4,0 0 3,0 0 4,-26 0-7,26-25 1,25 25 2,-25 0-2,25 0 0,-26 0 0,1 0 0,-26 0-2,1 0 4,25 0-4,-26 0 4,0 0 11,1-26-15,50 26 411,0 0-413,0 0 4,25 0 2,-24 26-3,-1-1 7,-26 0-8,52-25 6,-26 26-6,0-26-1,0 25-1,26-25 6,-26 0-4,25 0 5,26 0-3,-25 0 0,24 0 1,-24-25-4,25 25 6,-77 0-6,1 0 5,0 0-4,-26 0 17,1 0-12,-1 0-5,0 0 0,1-26 3,-1 26-2,1 0 2,75-25 2,-50 25-4,25 0 1,-25-25 1,25 25-2,-26 0-1,1 0 4,0 0-2,-26 0-2,1 0 4,-26-26-4,50 26 4,-24 0-1,-1 0-2,26 0-1,0 0 4,25 0-1,0-25-4,0 25 6,25 0-5,-25 0 1,-25 0 2,25 0 0,-25 0 0,-26 0-2,1 0 0,-1 0 3,1 0-2,24 0-2,-24 0 4,-1 0-3,0 0-1,1 0 5,-1 0-6,0 0 4,26 0-1,-25 0 2,-1 0-4,26 0 10,-26 0-7,0 0-1,1 0-2,-1 0 2,1 0 7,24 0 3,-24 0-10,-1 0-1,0 0-1,26 0 2,0 0 11,-26 0-15,26 0 7,0 0-2,-1 0-4,-24 0 3,-1 0 9,1 0-9,-1 0 3,0 0 0,1 0-4,-1 0 1,0 0 2,1 0-1,24 0-1,-24 0-2,-1 0 4,1 0 13,-1 0-16,0 0-1,1 0 11,-1 0-1,0 0-1,1 0 0,-1 0-10,1 0 13,-1 0-10,0 0 0,1 0 7,-1 0 13,0 0 30,1 0-36,-1 0 8,0 0 15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2-09-09T18:09:10.5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2656">
    <iact:property name="dataType"/>
    <iact:actionData xml:id="d0">
      <inkml:trace xmlns:inkml="http://www.w3.org/2003/InkML" xml:id="stk0" contextRef="#ctx0" brushRef="#br0">6570 7611 0,'25'0'22,"0"0"9,1 0-9,25 0-7,-26 0-6,0 0-3,26 0 3,-26 0-2,26 0 9,0 0-7,25 25-2,51-25-2,25 0 2,-50 0 0,50 0 1,25 0 0,-24 0-3,-1-25 2,-25 25 0,-26 0 0,1-26 0,-1 26 1,-50 0-2,25 0 1,0-25 9,-25 25-5,126-26 2,-50 1-4,-76 0-3,0 25-3,25 0 3,-26 0 0,-24 0 3,-1 0 1,26 0-5,0 0 3,-1 0-4,1 0 19,0-26-16,0 26-6,-1 0 4,1-25 5,0 25-7,25-25 6,-25 25-4,-1 0 2,1 0 0,0 0 4,0 0-8,75 0 5,-49-26 0,24 26-2,0 0 2,-24 0-3,24 0 4,-25 0-4,51 0 4,-51 0-5,0 0 4,0 0-2,26 0 4,-26 0 3,0 0-2,102 0-2,-128 0-2,26 0-5,1 0 4,-1 0-1,0 0 3,51 0-3,-51 0 12,0 0-11,0 0 1,25 0-4,-25 0 1,-50 0 2,25 0 3,-26 0 3,26 0-2,-26 0-6,0 0 2,1 0 4,-1 0-6,1 0 4,24 0 1,1 0-4,0 0 9,-26 0-10,26 0 1,0 0 11,-26 0-12,0 0 2,26 0 3,-26 0 5,1 0-3,-1 0-4,26 0 1,0 0 0,75 0-2,-49 0 3,-1 0-4,0 0 1,-25 0 4,-26 0 2,26 0-7,-26 0 5,26 0 1,-26 0-5,0 0-2,26 0 2,-25 0 1,-1 0 2,26 0-2,50 0-1,-25 0-1,26 0 3,25 0 0,-51 0-3,0 0 11,0 0-13,-25 0 5,-1 0-2,1-25-1,-26 0-1,26 25 2,-25-51 1,-26 76-1,76-25 421,50 0-426,-24 0 6,50 0-1,-25 0 2,-26 0-2,1 0 0,-26 0 2,0 0 1,-25 0-4,-26 0 4,1 0-4,-1 0 19,0 0-22,26 0 9,-26 0-3,1 0-2,-1 0 0,26 0-1,0 0 7,-26 0-4,26 0-4,0 0 4,25 0-2,-26 0 1,26 0 1,-25 0 1,0 0-4,0 0 3,-1 0 1,-24 0-5,-1 0 4,26 0 7,-26 0-9,1 0 2,-1 0-1,26 0-2,-1 0 3,-24 0-2,25 0 1,50 0 3,-50 0-4,25 0 0,0 0 3,-25 0-3,25 0 2,-25 0-2,-1 0 3,26 0-3,-25 0 2,0 0-2,0 0 3,-1 0-2,1 0-2,25 0 2,0 0 2,-25 0-4,0 0 3,0 0-2,25 0 2,-51 0 2,0 0-6,26 0 3,-26 0 3,1 0-3,25 0 7,-26 0-6,26 0 2,-26 0-1,26 0-7,-26 0 10,26 0-5,-26 0 2,26 0-2,0 0-1,-1 0 7,1 0-5,0 0 0,-26 0-2,26 0 1,0 0 0,0 0 1,-1 0-3,-24 0 5,24 0-3,1 0 0,0 0 1,0 0-4,-1 26 3,-24-26 1,24 0-2,1 0 2,0 0-1,-26 25-1,1-25 3,-1 0 1,26 0-5,-26 0 2,26 0-1,0 0 0,-1 0 3,26 0 0,1 25-1,-1-25-1,0 0 0,-26 0-3,52 0 4,-51 0 0,25 0-2,-25 0 0,25 0 3,-26 0-4,1 0 1,25 0 3,-25 0-1,0 0-1,-1 0 0,1 0-2,-25 0 4,24 0-2,52 0-1,-52 0 1,-24 0 0,25 0 2,-1 0-4,-24 0 3,24 0 0,-24 0-4,-1 0 6,1 0-3,-1 0 0,0 0-2,26 0 4,-26 0-4,26 0 4,0 0-2,0 0 8,-1 0-10,1 0 4,-26 0-4,26 0 5,0 0 2,-26 26-8,1-26 0,24 0 2,1 0 2,-26 25 0,1-25-1,25 0-3,-26 0 7,0 0 10,26 0-8,-26 0-3,26 0 7,0 0 1,0 0-8,-1 0 19,1 0-13,-26 0 6,1 0-1,25 0 0,-26 0 1,0 0 60,26 25-67,-26 1 49</inkml:trace>
    </iact:actionData>
  </iact:action>
  <iact:action type="add" startTime="46171">
    <iact:property name="dataType"/>
    <iact:actionData xml:id="d1">
      <inkml:trace xmlns:inkml="http://www.w3.org/2003/InkML" xml:id="stk1" contextRef="#ctx0" brushRef="#br0">25190 7458 0,'25'0'107,"1"0"-105,-1 0 4,26 0-2,25 0 12,-25 0-14,-1 0 4,27 0 2,24-25-4,-50 25 4,0-25 0,-1 25-4,26 0 4,-25-26 0,0 26-3,0 0 1,25-25 4,0 25-4,51-25-1,-51-1 4,0 26-2,0-25 1,51 25 4,0-26-8,-51 26 1,25-50 2,1 50-2,-26 0 2,0 0 1,0 0-2,0-26 0,-25 26 9,50 0-12,-50 0 4,25 0-2,-25 0 0,25 0 2,-25 0 0,25 0-1,-25-25 1,25 25 2,51 0-5,-51 0 3,0 0 3,0 0-4,-25 0 1,25 0-2,25 0 4,-75 0-4,-1 0 1,26 0 1,-1 0 2,-24 0-4,24 0 2,1 0 2,0 0-1,0 0 4,-26 0-2,0 25-7,52-25 3,-52 0 1,0 0 2,26 0-3,-51 26 5,25-26-4,26 25-2,0-25 1,-26 25-1,26-25 3,0 0-3,-26 26 2,0-26 2,26 25-3,0-25 2,-26 26 0,26-26-1,0 0-1,-26 0-2,26 0 5,0 50-3,-1-50 0,1 0 9,0 0-9,0 0 2,-26 0-1,26 0-1,-1 0 2,1 0 4,-26 0-4,26 0 0,-25 0-3,-1 0 4,0 0-2,1 0-2,-1 0 1,26 0 2,-26 0 1,1 0-3,-1 0 1,0 0-2,1 0 4,-1 0-2,0 0 6,26 0-3,0 0-4,-26 0-1,1 0 1,24 0 0,-24 0 1,-1 0 2,26 0-3,-26 0 8,1 0-8,-1 0 3,0 0 1,1 0 1,-1 0-4,0 0 2,1 0 2,-1 0-5,0 0 2,1 0 5,-1 0-6,1 26 6,-1-26-4,26 0-3,-26 0 2,0 0 1,26 0 8,-25 0-16,-1 0 5,0 0 1,1 0 0,-1 0-1,0 0 7,-25 25 1,26-25-7,-1 25 7,0-25 0,1 26 7,-1-26-8,1 0-4,-1 0-2,0 0 8,1 0-11,-1 25 3,0-25 8,1 0-8,-1 0 0,1 0 5,-1 0 11,0 0-9</inkml:trace>
    </iact:actionData>
  </iact:action>
  <iact:action type="add" startTime="48916">
    <iact:property name="dataType"/>
    <iact:actionData xml:id="d2">
      <inkml:trace xmlns:inkml="http://www.w3.org/2003/InkML" xml:id="stk2" contextRef="#ctx0" brushRef="#br0">6798 8803 0,'76'0'143,"0"0"-132,26 0-5,25 0 0,-26 0 3,51 0-4,-25 0 3,-51 0-2,51 0 2,-25-26 1,24 26-2,-24 0 1,-1-25-1,26 25 4,228-76 2,-50 51-2,-77-1-2,-126 26-4,50-25 3,-51 25-3,-25 0 4,0 0-2,-25 0-2,25 0 5,-25 0-4,25 0-1,0 0 3,26 0-2,-26 0 2,0 0 0,0 0-3,0 0 6,51-51-5,-51 51 0,0 0 0,26 0 0,-26-25 2,-26 25 1,1 0 2,0 0 0,25 0-4,-25-26-2,0 26 0,-1 0 0,26 0-1,-25 0 2,25 0 2,-25 0 7,25 0-7,0-25-1,-25 25-1,50 0-5,-50 0 6,25 0 0,0 0-2,0 0 4,1 0 7,24 0-9,-25 0-4,-25 0-2,25 0 7,0 0-1,-51 0 0,26 0 0,0 0-2,0 0 4,-1 0 5,26 0-8,-25 0-1,0 0 5,0 0-6,-1 0 4,1 0-2,25 0 4,-25 0-3,25 0-2,-25 0 2,0 0 2,-26 0-4,0 0 4,1 0-4,24 0 11,-24 0-1,25 0-10,-26 0-3,26 0 3,-26 0 3,0 0-4,26 0 4,0 0 1,-26 0 5,26 0-5,0 0-4,-26 0 0,26 0 2,-26 0-3,26 0 2,50 0 1,-25 0-4,1 0 8,-1 0-7,-26 0 5,26 0-4,-25 0 5,25 0-6,-25 0 6,51 0 3,-77 0-5,26 0-4,50 0-3,-50 0 8,25 0-3,-25 0-1,25 0 3,-25 0 7,25 0-10,-26 0-2,1 0 2,0 0 3,0 0-1,-1 0-2,26 0 2,-25 0 0,0 0-1,0 0 2,-26 0-1,26 0 1,50 0 2,-75 0-1,75 0-3,-50 0 0,0 0-3,-1 0 6,-24 0-2,-1 0 2,0 0-3,26 0-1,-26 0 1,26 0 8,-25 0 1,-1 0 0,26 0 0,-26 0-12,0 0 4,26 25 4,-25-25-8,-1 0 4,0 0 0,1 0 2,-1 0-3,0 0 3,26 26-3,-26-26 1,26 0 5,-25 25-5,-1-25 3,0 25-7,26-25 5,0 0-2,-51 26 1,51-26 0,-1 0 0,-24 0 0,24 25 0,-24-25 1,24 0-2,-24 0 12,25 0-13,-26 0-1,26 26 11,-26-26-1,0 0 0,52 25 3,-27-25 15,-24 0-11,-1 0-2,26 0-2,-1 0-5,-24 0-6,25 0 10,-26 0-12,26 0 5,-26 0-4,26 0 11,0 0-6,-26 0-7,0 0 7,26 0-7,-26 0 10,1 0 4,24 0-5,-24 0 1,25 0 1,-26 0 7,26 0-8,-1 0 1,-24 0 14,25 0-12,-1 0 4,-24 0-8,-1 0 9,0 0-1,1 25 15</inkml:trace>
    </iact:actionData>
  </iact:action>
  <iact:action type="add" startTime="87457">
    <iact:property name="dataType"/>
    <iact:actionData xml:id="d3">
      <inkml:trace xmlns:inkml="http://www.w3.org/2003/InkML" xml:id="stk3" contextRef="#ctx0" brushRef="#br0">21309 8752 0,'25'0'115,"0"0"-79,1 0-29,-1 0-4,26 0-1,-26 0 3,1 0 4,-1 0-2,26 0-3,-26 0 6,26 0-4,0 0 2,-1 0-1,-24 0-2,-1 0 10,77 0-7,-52 0 0,1 0-1,0 0-2,0 0-1,-26 0 6,26 0-5,-1 0 3,1 0 0,0 0 5,-26 0-5,1 0-4,-1 0 5,26 0 5,-26 0 1,26 0-9,-26 0-5,1 0 3,-1 0 4,26 0-3,-1 0 11,-24 0-11,24 0 3,1 0 0,0 0-2,-26 0-1,1 0 5,24 0 3,1 0-10,-25 0 6,24 0-5,-24 0 2,24 0-1,1 0 7,0 0-3,-26 0-4,26 0 3,0 0 0,-1 0-4,1 0 20,0 0-15,25 0 2,-25 0-5,-26 0-4,0 0 2,1 0 6,25 0 2,-26 0-8,26 0 1,-1-25 0,-24 25 4,24-26-5,-24 26 4,-1 0-1,1 0-2,24 0 1,-24 0 10,24 0-13,-24-25 8,25 25-4,-1 0-1,1 0 1,-26-25 1,26 25-3,-26 0 2,1-26 0,-1 26 2,26 0-4,-26 0 3,1 0-1,-1 0 1,0 0 4,1 0-5,25 0-1,-26 0 2,0 0-2,1 0 0,-1 0 4,0 0-6,1 0 3,24 0 2,-24 0 4,-1 0-6,1 0 0,-1 0 4,0 0-3,1 0-2,-1 0 14,0 0-8,1 0 10,-1 0-20,1 0 8,-1 0-5,0 0 17,1 0-17,-1 0 16,0 0-13,1 0-2,-1 0 2,0 0-3,1 0 16,-1 0 0,1 0-8,-1 0 7,0 0-3,-25 26-11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B6520E9-DF53-4509-BD89-FF8019695FA8}" type="datetimeFigureOut">
              <a:rPr lang="en-US" smtClean="0"/>
              <a:t>9/22/2022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26237F6-64EE-4E44-B8F2-6661AFF212ED}" type="slidenum">
              <a:rPr lang="en-US" smtClean="0"/>
              <a:t>‹#›</a:t>
            </a:fld>
            <a:endParaRPr lang="en-US"/>
          </a:p>
        </p:txBody>
      </p:sp>
    </p:spTree>
    <p:extLst>
      <p:ext uri="{BB962C8B-B14F-4D97-AF65-F5344CB8AC3E}">
        <p14:creationId xmlns:p14="http://schemas.microsoft.com/office/powerpoint/2010/main" val="39348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34904-67C2-4295-BBE7-D1D91225BCE0}" type="slidenum">
              <a:rPr lang="en-US" smtClean="0"/>
              <a:t>1</a:t>
            </a:fld>
            <a:endParaRPr lang="en-US"/>
          </a:p>
        </p:txBody>
      </p:sp>
    </p:spTree>
    <p:extLst>
      <p:ext uri="{BB962C8B-B14F-4D97-AF65-F5344CB8AC3E}">
        <p14:creationId xmlns:p14="http://schemas.microsoft.com/office/powerpoint/2010/main" val="607826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There’s a lot in the definition of “Sexual Harassment,” so let’s take a few moments to unpack it.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First, note that sexual harassment involves “a course of vexatious comment or conduct.”  This means repeated behaviour involving more than one incident.  If someone makes an inappropriate and offensive remark and is called on their behaviour, and they stop and don’t do it again, that’s not harassment.  But if the same inappropriate behaviour continues even after being cautioned, that’s harassment.  Harassment involves a pattern of inappropriate behaviour.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Secondly, the inappropriate behaviour “is known or ought reasonably to have been known.”  The standard used here is that of a reasonable person’s judgment of the interaction.  It’s not purely subjective.  What would a reasonable person observing the behaviour conclude?  If an inappropriate comment would cause a roomful of people who overheard the remark to wince or gasp, that’s a pretty good indication that “reasonable people” would recognize it as objectively inappropriate.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Thirdly, the behaviour is “unwelcome.”  So who decides if the comment or conduct is unwelcome?  The recipient decides, not the person whose behaviour is in question.  Intent doesn’t matter; only the effect matters.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Examples of the kinds of inappropriate comment or conduct would be sexual jokes, sexualized comments about someone’s’ body or clothing or appearance, personal comments about someone’s “love life,” or inappropriate names or labels with sexual overtones.</a:t>
            </a:r>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10</a:t>
            </a:fld>
            <a:endParaRPr lang="en-US"/>
          </a:p>
        </p:txBody>
      </p:sp>
    </p:spTree>
    <p:extLst>
      <p:ext uri="{BB962C8B-B14F-4D97-AF65-F5344CB8AC3E}">
        <p14:creationId xmlns:p14="http://schemas.microsoft.com/office/powerpoint/2010/main" val="299965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SASH Policy includes a particular kind of sexual harassment by person in authority (called “sexual exploitation” in the Anglican Church  video).  This is the kind of sexual harassment a certain infamous Hollywood producer routinely engaged in.  This is where…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someone in a position of power or authority such as a boss, superior, professor, religious leader, or Hollywood producer;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is in a position to grant or deny a benefit (“do this for me and the job is yours”)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or to make life miserable (“you’ll never work in this town again!”) – which is called a reprisal.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Social, economic, and organizational position matters in these cases.  If there is a significant imbalance where one person has power and authority and the other person is vulnerable and lacking resources, there can be no meaningful consent.  ‘No” always means “no,” but “yes” doesn’t always mean “yes.” Consent cannot be meaningful in such a power imbalance.  </a:t>
            </a:r>
            <a:endParaRPr lang="en-US" sz="1800" dirty="0">
              <a:effectLst/>
              <a:latin typeface="Times New Roman" panose="02020603050405020304" pitchFamily="18" charset="0"/>
              <a:ea typeface="Times New Roman" panose="02020603050405020304" pitchFamily="18"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11</a:t>
            </a:fld>
            <a:endParaRPr lang="en-US"/>
          </a:p>
        </p:txBody>
      </p:sp>
    </p:spTree>
    <p:extLst>
      <p:ext uri="{BB962C8B-B14F-4D97-AF65-F5344CB8AC3E}">
        <p14:creationId xmlns:p14="http://schemas.microsoft.com/office/powerpoint/2010/main" val="4043022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Let’s take a closer look at the issues of Power, Vulnerability, and Consent.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12</a:t>
            </a:fld>
            <a:endParaRPr lang="en-US"/>
          </a:p>
        </p:txBody>
      </p:sp>
    </p:spTree>
    <p:extLst>
      <p:ext uri="{BB962C8B-B14F-4D97-AF65-F5344CB8AC3E}">
        <p14:creationId xmlns:p14="http://schemas.microsoft.com/office/powerpoint/2010/main" val="3836466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In any interaction between two people, it’s possible for there to be a significant difference between the amount of power or influence each person has.  For example, consider this list of sources of power and influence.  Think about the relative differences between typical ministers and typical members of the congregation when it comes to these resources.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For example, consider the minister’s role.  Ministers, as the spiritual leaders of the congregation, have authority by virtue of their ordination which sets them apart from members of the congregation.  They have specialized training and knowledge of church traditions, processes, and procedures.  In their pastoral role ministers have privileged access to members of the congregation, especially at times when those members are in crisis and are at their most vulnerable.  Other contingent factors on the list could further tip the balance of power and resources in the minister’s direction – for instance, where the minister enjoys a measure of financial stability, or a social and family support network, which a member may not have.</a:t>
            </a:r>
          </a:p>
          <a:p>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There may be instances where this balance of power and resources doesn’t favour the minister over the congregation member.  But they are relatively rare.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13</a:t>
            </a:fld>
            <a:endParaRPr lang="en-US"/>
          </a:p>
        </p:txBody>
      </p:sp>
    </p:spTree>
    <p:extLst>
      <p:ext uri="{BB962C8B-B14F-4D97-AF65-F5344CB8AC3E}">
        <p14:creationId xmlns:p14="http://schemas.microsoft.com/office/powerpoint/2010/main" val="31173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For the church to believe there’s meaningful mutual consent there </a:t>
            </a:r>
            <a:r>
              <a:rPr lang="en-US" sz="1800" i="1" dirty="0">
                <a:effectLst/>
                <a:latin typeface="Calibri" panose="020F0502020204030204" pitchFamily="34" charset="0"/>
                <a:ea typeface="Times New Roman" panose="02020603050405020304" pitchFamily="18" charset="0"/>
              </a:rPr>
              <a:t>must</a:t>
            </a:r>
            <a:r>
              <a:rPr lang="en-US" sz="1800" dirty="0">
                <a:effectLst/>
                <a:latin typeface="Calibri" panose="020F0502020204030204" pitchFamily="34" charset="0"/>
                <a:ea typeface="Times New Roman" panose="02020603050405020304" pitchFamily="18" charset="0"/>
              </a:rPr>
              <a:t> be two things: choice and equality.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Both parties must be equally resource-rich in the relative distribution of resources.  In practice, what this means is that ministers’ resources are greater, and often </a:t>
            </a:r>
            <a:r>
              <a:rPr lang="en-US" sz="1800" i="1" dirty="0">
                <a:effectLst/>
                <a:latin typeface="Calibri" panose="020F0502020204030204" pitchFamily="34" charset="0"/>
                <a:ea typeface="Times New Roman" panose="02020603050405020304" pitchFamily="18" charset="0"/>
              </a:rPr>
              <a:t>much</a:t>
            </a:r>
            <a:r>
              <a:rPr lang="en-US" sz="1800" dirty="0">
                <a:effectLst/>
                <a:latin typeface="Calibri" panose="020F0502020204030204" pitchFamily="34" charset="0"/>
                <a:ea typeface="Times New Roman" panose="02020603050405020304" pitchFamily="18" charset="0"/>
              </a:rPr>
              <a:t> greater, than members of the congregation.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Without this relative equality of resources, the person in the position of power might exercise that power over the person who is less powerful and vulnerable.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The person lacking in power and resources may feel pressure to give in to the person with the status, power, and resources.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14</a:t>
            </a:fld>
            <a:endParaRPr lang="en-US"/>
          </a:p>
        </p:txBody>
      </p:sp>
    </p:spTree>
    <p:extLst>
      <p:ext uri="{BB962C8B-B14F-4D97-AF65-F5344CB8AC3E}">
        <p14:creationId xmlns:p14="http://schemas.microsoft.com/office/powerpoint/2010/main" val="90259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A minister has a duty and responsibility to care for the members of the congregation and act in their best interests.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Given the relative imbalance of power and resources between ministers and members of the congregation, meaningful consent may be absent even if the member initiates the sexual activity (as was the case in the counselling scenario from the Anglican Church video where the counselee expressed interest in taking the relationship beyond the professional level to a personal level).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Bottom line: sexual activity without meaningful consent is an abuse of power.  It is sexual abuse.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Ministers are held responsible for setting and maintaining professional boundaries and limits.  If this isn’t done; if a minister crosses a professional boundary and violates the trust and vulnerability of a member of the congregation by engaging in sexual activity, that minister will be held responsible under the SASH Policy. </a:t>
            </a:r>
            <a:endParaRPr lang="en-US" dirty="0"/>
          </a:p>
          <a:p>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15</a:t>
            </a:fld>
            <a:endParaRPr lang="en-US"/>
          </a:p>
        </p:txBody>
      </p:sp>
    </p:spTree>
    <p:extLst>
      <p:ext uri="{BB962C8B-B14F-4D97-AF65-F5344CB8AC3E}">
        <p14:creationId xmlns:p14="http://schemas.microsoft.com/office/powerpoint/2010/main" val="3924084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One important aspect of the SASH Policy is preventative.  It strongly encourages the church, and especially those in positions of leadership, to take proactive steps to create a healthy climate which will minimize the risk of ministerial sexual misconduct.  So what are some of these steps?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Ministers – look after yourselves and take care of yourselves!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Clergy self-care is important. Jesus said, “Love your neighbour as yourself” – the implication being that if we are unable to love and care for ourselves, we won’t be able to effectively love and care for others.  Take time off.  Don’t overwork and burn out.  Maintain a healthy diet.  Exercise regularly.  Get enough rest and sleep.  Don’t neglect your spiritual life, or disregard the care and nourishment of your soul.  Engage in spiritual disciplines that keep you connected to God.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Develop strategies and networks for support and accountability.  For instance, meet regularly with trusted colleagues to share the mutual joys and challenges of ministry.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Tend and cultivate meaningful relationships with others outside the congregation.  Spend time with family and friends.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Develop hobbies and interests outside the church.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Clergy who are experiencing isolation, feelings of loneliness, and lack of support are in a “danger zone” where they may be tempted to fulfill unmet needs in inappropriate ways.  Set clear boundaries and keep them!  Separate the personal from the professional.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Provide educational opportunities for leaders and others on SASH issues.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Take a look at your various ministries and restructure them in such a way as to minimize the risk of sexual misconduct with vulnerable persons.  For example, put a policy on place requiring at least two adults to be supervising children and youth programs.  (Recall the server training scenario from the Anglican video where a single adult would not be left alone with a single young person).  Our denominational </a:t>
            </a:r>
            <a:r>
              <a:rPr lang="en-US" sz="1800" i="1" dirty="0">
                <a:effectLst/>
                <a:latin typeface="Calibri" panose="020F0502020204030204" pitchFamily="34" charset="0"/>
                <a:ea typeface="Times New Roman" panose="02020603050405020304" pitchFamily="18" charset="0"/>
              </a:rPr>
              <a:t>Leading with Care</a:t>
            </a:r>
            <a:r>
              <a:rPr lang="en-US" sz="1800" dirty="0">
                <a:effectLst/>
                <a:latin typeface="Calibri" panose="020F0502020204030204" pitchFamily="34" charset="0"/>
                <a:ea typeface="Times New Roman" panose="02020603050405020304" pitchFamily="18" charset="0"/>
              </a:rPr>
              <a:t> policy will assist clergy and congregations in making their buildings and programs safer.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16</a:t>
            </a:fld>
            <a:endParaRPr lang="en-US"/>
          </a:p>
        </p:txBody>
      </p:sp>
    </p:spTree>
    <p:extLst>
      <p:ext uri="{BB962C8B-B14F-4D97-AF65-F5344CB8AC3E}">
        <p14:creationId xmlns:p14="http://schemas.microsoft.com/office/powerpoint/2010/main" val="2162124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We’re going to take a look at the Sexual Abuse and Sexual Harassment policy now.  This isn’t meant to be an exhaustive examination of the policy, but rather an overview of the process to be followed if there’s a complaint.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17</a:t>
            </a:fld>
            <a:endParaRPr lang="en-US"/>
          </a:p>
        </p:txBody>
      </p:sp>
    </p:spTree>
    <p:extLst>
      <p:ext uri="{BB962C8B-B14F-4D97-AF65-F5344CB8AC3E}">
        <p14:creationId xmlns:p14="http://schemas.microsoft.com/office/powerpoint/2010/main" val="278298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There are four procedural stages when dealing with a complaint under the SASH policy: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b="1" dirty="0">
                <a:effectLst/>
                <a:latin typeface="Calibri" panose="020F0502020204030204" pitchFamily="34" charset="0"/>
                <a:ea typeface="Times New Roman" panose="02020603050405020304" pitchFamily="18" charset="0"/>
              </a:rPr>
              <a:t>Discovery</a:t>
            </a:r>
            <a:r>
              <a:rPr lang="en-US" sz="1800" dirty="0">
                <a:effectLst/>
                <a:latin typeface="Calibri" panose="020F0502020204030204" pitchFamily="34" charset="0"/>
                <a:ea typeface="Times New Roman" panose="02020603050405020304" pitchFamily="18" charset="0"/>
              </a:rPr>
              <a:t> – when the complaint is first received, and the initial actions taken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b="1" dirty="0">
                <a:effectLst/>
                <a:latin typeface="Calibri" panose="020F0502020204030204" pitchFamily="34" charset="0"/>
                <a:ea typeface="Times New Roman" panose="02020603050405020304" pitchFamily="18" charset="0"/>
              </a:rPr>
              <a:t>Intervention</a:t>
            </a:r>
            <a:r>
              <a:rPr lang="en-US" sz="1800" dirty="0">
                <a:effectLst/>
                <a:latin typeface="Calibri" panose="020F0502020204030204" pitchFamily="34" charset="0"/>
                <a:ea typeface="Times New Roman" panose="02020603050405020304" pitchFamily="18" charset="0"/>
              </a:rPr>
              <a:t> – where decisions are made about assigning pastoral care providers, advisors, and leaves of absence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b="1" dirty="0">
                <a:effectLst/>
                <a:latin typeface="Calibri" panose="020F0502020204030204" pitchFamily="34" charset="0"/>
                <a:ea typeface="Times New Roman" panose="02020603050405020304" pitchFamily="18" charset="0"/>
              </a:rPr>
              <a:t>Investigation</a:t>
            </a:r>
            <a:r>
              <a:rPr lang="en-US" sz="1800" dirty="0">
                <a:effectLst/>
                <a:latin typeface="Calibri" panose="020F0502020204030204" pitchFamily="34" charset="0"/>
                <a:ea typeface="Times New Roman" panose="02020603050405020304" pitchFamily="18" charset="0"/>
              </a:rPr>
              <a:t> – where the complainant, respondent, and witnesses (if any) are interviewed, evidence is gathered, and a report with recommendations (if any) is prepared</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b="1" dirty="0">
                <a:effectLst/>
                <a:latin typeface="Calibri" panose="020F0502020204030204" pitchFamily="34" charset="0"/>
                <a:ea typeface="Times New Roman" panose="02020603050405020304" pitchFamily="18" charset="0"/>
              </a:rPr>
              <a:t>Adjudication</a:t>
            </a:r>
            <a:r>
              <a:rPr lang="en-US" sz="1800" dirty="0">
                <a:effectLst/>
                <a:latin typeface="Calibri" panose="020F0502020204030204" pitchFamily="34" charset="0"/>
                <a:ea typeface="Times New Roman" panose="02020603050405020304" pitchFamily="18" charset="0"/>
              </a:rPr>
              <a:t> – where the report is presented, a decision is made about the complaint, and if the complaint is substantiated, a decision is made about censure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Complaints under the SASH policy are received and dealt with by the court of jurisdiction where the person complained against is accountable.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If the complaint is against an elder or a member of a congregation, it is handled by the session.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If the complaint is against a minister, it is handled by the presbytery.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There is one exception: where a minister makes a complaint against a member, adherent, or salaried staff person in the congregation served by the minister, the complaint is handled by presbytery.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It’s also important for the court of jurisdiction to determine the nature of the complaint.  If the complaint alleges criminal behaviour (for instance, involving a minor), or if criminal charges have already been laid, the church investigation stops until the criminal investigation has been concluded.  Once the criminal investigation has ended, the church may resume its investigation.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18</a:t>
            </a:fld>
            <a:endParaRPr lang="en-US"/>
          </a:p>
        </p:txBody>
      </p:sp>
    </p:spTree>
    <p:extLst>
      <p:ext uri="{BB962C8B-B14F-4D97-AF65-F5344CB8AC3E}">
        <p14:creationId xmlns:p14="http://schemas.microsoft.com/office/powerpoint/2010/main" val="1815747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a:effectLst/>
                <a:latin typeface="Calibri" panose="020F0502020204030204" pitchFamily="34" charset="0"/>
                <a:ea typeface="Times New Roman" panose="02020603050405020304" pitchFamily="18" charset="0"/>
              </a:rPr>
              <a:t>Suppose, for example, a member of a congregation wants to make a formal complaint against a minister under the SASH policy.  Because ministers are under the authority of a presbytery and accountable to the presbytery for their conduct, the member would contact the clerk of the minister’s presbytery.  The presbytery would deal with the member’s complaint.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a:effectLst/>
                <a:latin typeface="Calibri" panose="020F0502020204030204" pitchFamily="34" charset="0"/>
                <a:ea typeface="Times New Roman" panose="02020603050405020304" pitchFamily="18" charset="0"/>
              </a:rPr>
              <a:t>All presbyteries are required to have a standing SASH committee of at least four individuals.  Any complaint against a minister would be referred to this committee.  The SASH committee acts as a “go between,” speaking separately with the member complainant and the minister complainee.  At no point is the member complainant required to meet face-to-face with the minister complainee.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a:effectLst/>
                <a:latin typeface="Calibri" panose="020F0502020204030204" pitchFamily="34" charset="0"/>
                <a:ea typeface="Times New Roman" panose="02020603050405020304" pitchFamily="18" charset="0"/>
              </a:rPr>
              <a:t>The member complainant will meet privately with the presbytery SASH committee.  The member will write a description of the complaint – what happened, when and where it happened, who was involved, who might have been a witness – and signs the written complaint.  The complainant member doesn’t have to write up the complaint themselves.  The complainant member can ask someone else to write up the complaint for them, but the complainant member must sign the complaint.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r>
              <a:rPr lang="en-US" sz="1800">
                <a:effectLst/>
                <a:latin typeface="Calibri" panose="020F0502020204030204" pitchFamily="34" charset="0"/>
                <a:ea typeface="Times New Roman" panose="02020603050405020304" pitchFamily="18" charset="0"/>
              </a:rPr>
              <a:t>The presbytery SASH committee, once it has received the written complaint, will inform the minister complainee that a formal complaint has been made against them.</a:t>
            </a:r>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19</a:t>
            </a:fld>
            <a:endParaRPr lang="en-US"/>
          </a:p>
        </p:txBody>
      </p:sp>
    </p:spTree>
    <p:extLst>
      <p:ext uri="{BB962C8B-B14F-4D97-AF65-F5344CB8AC3E}">
        <p14:creationId xmlns:p14="http://schemas.microsoft.com/office/powerpoint/2010/main" val="213232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Hello.  My name is Tim Purvis, and I am the Associate Secretary, Ministry and Church Vocations, a department of the Life and Mission Agency of The Presbyterian Church in Canada.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online training module if offered as a basic introduction to our denomination’s Policy for Dealing with Sexual Abuse and Sexual Harassment, sometimes referred to as the SASH policy.  It is also intended to be a brief refresher for those who have already taken a training in the policy.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2</a:t>
            </a:fld>
            <a:endParaRPr lang="en-US"/>
          </a:p>
        </p:txBody>
      </p:sp>
    </p:spTree>
    <p:extLst>
      <p:ext uri="{BB962C8B-B14F-4D97-AF65-F5344CB8AC3E}">
        <p14:creationId xmlns:p14="http://schemas.microsoft.com/office/powerpoint/2010/main" val="2931771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The SASH committee then provides resources and support for those involved.  It arranges for pastoral care providers for both the member complainant and the minister complainee.  It arranges for advisors who will provide guidance and advice on the church procedures for both the member complainant and the minister complainee.  It determines whether or not to place the minister on a paid leave of absence “without prejudice” – a legal term meaning “with no assumption of guilt” – for the duration of the investigation.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20</a:t>
            </a:fld>
            <a:endParaRPr lang="en-US"/>
          </a:p>
        </p:txBody>
      </p:sp>
    </p:spTree>
    <p:extLst>
      <p:ext uri="{BB962C8B-B14F-4D97-AF65-F5344CB8AC3E}">
        <p14:creationId xmlns:p14="http://schemas.microsoft.com/office/powerpoint/2010/main" val="2156345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200" dirty="0">
                <a:effectLst/>
                <a:latin typeface="Calibri" panose="020F0502020204030204" pitchFamily="34" charset="0"/>
                <a:ea typeface="Times New Roman" panose="02020603050405020304" pitchFamily="18" charset="0"/>
              </a:rPr>
              <a:t>In the investigation phase, the SASH committee first meets privately with the minister complainee.  It: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457200" algn="l"/>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gives minister the member’s written complaint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457200" algn="l"/>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listens to minister’s response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457200" algn="l"/>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minister writes and signs their response to complaint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0" marR="0">
              <a:spcBef>
                <a:spcPts val="0"/>
              </a:spcBef>
              <a:spcAft>
                <a:spcPts val="0"/>
              </a:spcAft>
              <a:tabLst>
                <a:tab pos="914400" algn="l"/>
              </a:tabLst>
            </a:pP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200" dirty="0">
                <a:effectLst/>
                <a:latin typeface="Calibri" panose="020F0502020204030204" pitchFamily="34" charset="0"/>
                <a:ea typeface="Times New Roman" panose="02020603050405020304" pitchFamily="18" charset="0"/>
              </a:rPr>
              <a:t>The SASH Committee then meets privately with member complainant.  It:</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457200" algn="l"/>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gives member the minister’s response to complaint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457200" algn="l"/>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listens to member’s response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14400" marR="0">
              <a:spcBef>
                <a:spcPts val="0"/>
              </a:spcBef>
              <a:spcAft>
                <a:spcPts val="0"/>
              </a:spcAft>
              <a:tabLst>
                <a:tab pos="457200" algn="l"/>
              </a:tabLst>
            </a:pP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200" dirty="0">
                <a:effectLst/>
                <a:latin typeface="Calibri" panose="020F0502020204030204" pitchFamily="34" charset="0"/>
                <a:ea typeface="Times New Roman" panose="02020603050405020304" pitchFamily="18" charset="0"/>
              </a:rPr>
              <a:t>The SASH Committee interviews any others whom it reasonably believes to have evidence or information pertinent to the complaint.</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200" dirty="0">
                <a:effectLst/>
                <a:latin typeface="Calibri" panose="020F0502020204030204" pitchFamily="34" charset="0"/>
                <a:ea typeface="Times New Roman" panose="02020603050405020304" pitchFamily="18" charset="0"/>
              </a:rPr>
              <a:t>The SASH Committee prepares a report of its findings to presbytery</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457200" algn="l"/>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includes summary of what member complainant and minister complainee have said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457200" algn="l"/>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includes recommendation about whether or not the complaint has been substantiated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tabLst>
                <a:tab pos="457200" algn="l"/>
              </a:tabLst>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21</a:t>
            </a:fld>
            <a:endParaRPr lang="en-US"/>
          </a:p>
        </p:txBody>
      </p:sp>
    </p:spTree>
    <p:extLst>
      <p:ext uri="{BB962C8B-B14F-4D97-AF65-F5344CB8AC3E}">
        <p14:creationId xmlns:p14="http://schemas.microsoft.com/office/powerpoint/2010/main" val="1089378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The presbytery then meets in private session meeting (“with closed doors,” Book of Forms 10, also known as meeting </a:t>
            </a:r>
            <a:r>
              <a:rPr lang="en-US" sz="1800" i="1" dirty="0">
                <a:effectLst/>
                <a:latin typeface="Calibri" panose="020F0502020204030204" pitchFamily="34" charset="0"/>
                <a:ea typeface="Times New Roman" panose="02020603050405020304" pitchFamily="18" charset="0"/>
              </a:rPr>
              <a:t>in camera</a:t>
            </a:r>
            <a:r>
              <a:rPr lang="en-US" sz="1800" dirty="0">
                <a:effectLst/>
                <a:latin typeface="Calibri" panose="020F0502020204030204" pitchFamily="34" charset="0"/>
                <a:ea typeface="Times New Roman" panose="02020603050405020304" pitchFamily="18" charset="0"/>
              </a:rPr>
              <a:t>) to receive and consider the report of the SASH committee and its recommendations.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The presbytery decides whether or not the complaint has been substantiated.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The standard of proof used is the ”balance of probability.”  This means, once all the evidence has been considered, is it more likely or less likely that the alleged events occurred.  This is the same standard used in civil lawsuits. It’s a high standard of proof, but not as high as the “beyond reasonable doubt” standard used in criminal trials.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If the presbytery decides the complaint is not substantiated, the minister is deemed to be innocent of the allegations.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If the presbytery determines the complaint is substantiated, then it proceeds to discipline the minister by administering the appropriate level of censure depending on the severity of the minister’s actions.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22</a:t>
            </a:fld>
            <a:endParaRPr lang="en-US"/>
          </a:p>
        </p:txBody>
      </p:sp>
    </p:spTree>
    <p:extLst>
      <p:ext uri="{BB962C8B-B14F-4D97-AF65-F5344CB8AC3E}">
        <p14:creationId xmlns:p14="http://schemas.microsoft.com/office/powerpoint/2010/main" val="902979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The discipline options, or levels of censure, a presbytery may administer are: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Admonition –If the abuse is considered isolated and relatively minor, such as a temporary lapse of judgment, then an admonition may be administered.  Admonition is “solemnly addressing the offender, placing the offence before them, and exhorting them to greater circumspection” (Book of Forms 367).  It is a verbal “dressing down” and is administered in private.  An admonition may only be used if the accused displays remorse. The presbytery must be satisfied that the abuse will not recur to use this level of discipline.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Rebuke – If the abuse shows a willful flouting of ethical sexual behaviour, or if the accused person shows an inadequate acknowledgment of the seriousness of the situation, a rebuke may be administered (Book of Forms, 368). A rebuke is similar to an admonition, only typically administered in public.  The rebuke may include a temporary suspension from office without pay, a requirement to enter therapy, or any other disciplinary task designed to prevent a recurrence of the abuse. Evidence should be offered that the task has been completed to the presbytery’s satisfaction.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Removal from Office or Position - If the presbytery considers the abuse has been the cause of severe damage, or will recur in the future, or if healing of professional relations is not possible, it may sever the pastoral tie, or remove the accused person from their position. The ministerial certificate shall not be released until the presbytery is satisfied that steps have been completed to prevent future abuse. Such steps may include therapy, withholding the certificate for a set period of time, spiritual direction or any other task set by the presbytery (Book of Forms, 369 – 372).</a:t>
            </a: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Deposition from Ministerial Office - When the offender is an ordained minister of Word and Sacraments or a diaconal minister and if the abuse is substantial, involving criminal acts, violence, abuse of minors, or repeated episodes of abuse, the abuse shall be treated as gross immorality and the offender shall be deposed from the ministerial office (Book of Forms, 373 – 373.2).</a:t>
            </a: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either party is not satisfied with the decision, they can ask for a formal church trial under Book of Forms 356-364</a:t>
            </a: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a formal trial, the member complainant and minister complainee testify in each other’s presence and can be subject to cross-examination</a:t>
            </a: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Almost never used in practice</a:t>
            </a: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Important note: if a criminal charge is laid against the minister complainee, the church process stops until the criminal charge is disposed of.  </a:t>
            </a:r>
            <a:endParaRPr lang="en-US" sz="1800" dirty="0">
              <a:solidFill>
                <a:srgbClr val="000000"/>
              </a:solidFill>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23</a:t>
            </a:fld>
            <a:endParaRPr lang="en-US"/>
          </a:p>
        </p:txBody>
      </p:sp>
    </p:spTree>
    <p:extLst>
      <p:ext uri="{BB962C8B-B14F-4D97-AF65-F5344CB8AC3E}">
        <p14:creationId xmlns:p14="http://schemas.microsoft.com/office/powerpoint/2010/main" val="1013223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This concludes the training</a:t>
            </a:r>
            <a:r>
              <a:rPr lang="en-US" sz="1800" dirty="0">
                <a:effectLst/>
                <a:latin typeface="Calibri" panose="020F0502020204030204" pitchFamily="34" charset="0"/>
                <a:ea typeface="Times New Roman" panose="02020603050405020304" pitchFamily="18" charset="0"/>
              </a:rPr>
              <a:t> portion on the</a:t>
            </a:r>
            <a:r>
              <a:rPr lang="en-US" sz="1800" dirty="0">
                <a:solidFill>
                  <a:srgbClr val="000000"/>
                </a:solidFill>
                <a:effectLst/>
                <a:latin typeface="Calibri" panose="020F0502020204030204" pitchFamily="34" charset="0"/>
                <a:ea typeface="Times New Roman" panose="02020603050405020304" pitchFamily="18" charset="0"/>
              </a:rPr>
              <a:t> Policy for Dealing with Sexual Abuse and Sexual Harassment.  The fina</a:t>
            </a:r>
            <a:r>
              <a:rPr lang="en-US" sz="1800" dirty="0">
                <a:effectLst/>
                <a:latin typeface="Calibri" panose="020F0502020204030204" pitchFamily="34" charset="0"/>
                <a:ea typeface="Times New Roman" panose="02020603050405020304" pitchFamily="18" charset="0"/>
              </a:rPr>
              <a:t>l exercise is an online 10 question multiple-choice quiz participants will take to demonstrate their understanding of the material presented and to indicate they have taken the training.  Please return to the Ministry and Church Vocations website under the SASH training section and click on the link to take the quiz.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334904-67C2-4295-BBE7-D1D91225BCE0}" type="slidenum">
              <a:rPr lang="en-US" smtClean="0"/>
              <a:t>24</a:t>
            </a:fld>
            <a:endParaRPr lang="en-US"/>
          </a:p>
        </p:txBody>
      </p:sp>
    </p:spTree>
    <p:extLst>
      <p:ext uri="{BB962C8B-B14F-4D97-AF65-F5344CB8AC3E}">
        <p14:creationId xmlns:p14="http://schemas.microsoft.com/office/powerpoint/2010/main" val="1270119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Let’s begin by setting out what we hope to accomplish in this training.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That we would be able to understand and identify sexual misconduct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That we would be able to understand the church’s policy and position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That we would be able to know what to do and how to respond to inappropriate behaviour or cases when they arise</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Times New Roman" panose="02020603050405020304" pitchFamily="18" charset="0"/>
              </a:rPr>
              <a:t>That we would be able to understand some of the key concepts underlying appropriate and inappropriate behaviour (e.g., boundaries, consent, power and vulnerability)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Times New Roman" panose="02020603050405020304" pitchFamily="18" charset="0"/>
              </a:rPr>
              <a:t>That we would be able to take steps to prevent sexual misconduct in our own behaviour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3</a:t>
            </a:fld>
            <a:endParaRPr lang="en-US"/>
          </a:p>
        </p:txBody>
      </p:sp>
    </p:spTree>
    <p:extLst>
      <p:ext uri="{BB962C8B-B14F-4D97-AF65-F5344CB8AC3E}">
        <p14:creationId xmlns:p14="http://schemas.microsoft.com/office/powerpoint/2010/main" val="251605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training will cover the following areas: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An overview of the SASH Policy and its theological and legal foundations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Some key definitions in the Policy, including obligations under the Criminal Code of Canada as they pertain to the church</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 discussion of the issues of power, vulnerability, and consent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How the church uses the SASH policy to handle complaints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Healthy church responses</a:t>
            </a:r>
          </a:p>
          <a:p>
            <a:pPr marL="0" marR="0" lvl="0" indent="0">
              <a:spcBef>
                <a:spcPts val="0"/>
              </a:spcBef>
              <a:spcAft>
                <a:spcPts val="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training will be followed by an online quiz participants will take to demonstrate their understanding of the material presented and to indicate they have taken the training.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4</a:t>
            </a:fld>
            <a:endParaRPr lang="en-US"/>
          </a:p>
        </p:txBody>
      </p:sp>
    </p:spTree>
    <p:extLst>
      <p:ext uri="{BB962C8B-B14F-4D97-AF65-F5344CB8AC3E}">
        <p14:creationId xmlns:p14="http://schemas.microsoft.com/office/powerpoint/2010/main" val="39722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SASH Policy begins with our understanding that our sexuality is God’s gift to us, and like all of  God’s gifts it can be misused.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policy of The Presbyterian Church in Canada on sexual abuse is set in the framework of what it means to be a sexual person of Christian faith and a servant in the Church. Our sexuality, as a dimension of our whole selves, is to be offered to God. In the expression of sexual desires we are called to holiness. God values sexuality as good, blessed and purposeful, both as an expression of love and for the procreation of children. Sexuality is a gift to be celebrated.  We are called to be responsible in the use of our sexuality and to respect each other as human beings made in God's image. From this belief in the sacredness of our physical beings we understand and declare that every person has the right to sexual and bodily integrity.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All those who serve the Church, especially clergy, church leaders, staff and volunteers, are expected to adhere to Christian ethical principles in their sexual conduct and in their exercise of authority and power.  The Church in all its extended ministries is to be seen as a safe place in the community; a place where it is known that sexual abuse is not tolerated. This is part of our Christian witness to the community. Therefore, the leadership of any group using church premises for their activities is also subject to this policy.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Our commitment is to model the example of Christ and to be rooted in the love of Christ in all our relationships. For any Christian to betray trust by the grave ethical transgression of sexually abusing another, whether child or adult, is to deny their own Christian identity, as well as to deny to the one abused the witness to the risen Christ in the world. Such a betrayal will be a gross injury to the one abused and a violation of faithfulness to Christ.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Because of the serious consequences of sexual abuse, the Church must make every effort to ensure that sexual abuse does not occur within its jurisdiction.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When such abuse does occur, the Church must make a clear and just response.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It is, therefore, the policy of The Presbyterian Church in Canada that sexual abuse or sexual harassment of any kind by any church leader, staff or volunteer will not be tolerated.</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5</a:t>
            </a:fld>
            <a:endParaRPr lang="en-US"/>
          </a:p>
        </p:txBody>
      </p:sp>
    </p:spTree>
    <p:extLst>
      <p:ext uri="{BB962C8B-B14F-4D97-AF65-F5344CB8AC3E}">
        <p14:creationId xmlns:p14="http://schemas.microsoft.com/office/powerpoint/2010/main" val="212920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SASH Policy embodies certain guiding principles.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All complaints of sexual abuse or sexual harassment will be taken seriously. Every complaint will be received, investigated and acted upon in accordance with the terms of this policy.  No “sweeping it under the rug.”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person complained against is always presumed innocent until proven guilty.  If the presbytery or session cannot conclude from the evidence on a balance of probabilities that the actions did occur as alleged, then it must decide that the complaint cannot be substantiated.  In simple terms, the person complained against will be found innocent.  Any complaint must be substantiated before discipline can occur.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protection of children is a priority.  In accordance with civil law, any complaint of sexual abuse of a child will be reported to the child protection agency - the Children's Aid Society or its equivalent -- immediately.  This duty to report is a legal obligation.  Any professional person in a position of trust or responsibility who has a reasonable grounds to suspect that a minor is, or may be, in need of protection from physical or sexual abuse or neglect, is required by law to report this to the appropriate provincial child protection agency.  This is mandatory, and not optional.  It’s not up to the person with the reasonable suspicion to conduct an investigation.  That will be done by the child protection agency.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A person who is alleging to have been sexually harassed shall be informed of the right to seek assistance of, and take their complaint to, the appropriate Provincial Human Rights Commission.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This policy is the policy of The Presbyterian Church in Canada.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policy governs all ministries and individuals accountable to the PCC.  Because it is a policy of the church, church courts are expected to implement this policy as it is written.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Changes to the policy will be made for the whole Church by the General Assembly.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the interest of fairness and consistency, presbyteries, sessions and other church bodies will refrain from implementing unilaterally procedures not outlined in the policy.  There should be no “freelancing,” as there have been situations where presbyteries have improvised and departed from the policy. In one case it involved a civil suit alleging unfair treatment, and the presbytery lost.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church is called to implement this policy in the spirit of prayerfulness, love, affection, and humility, under the continual illumination of the Holy Spirit.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Together with the theological basis, these guiding principles form the foundation for the church’s policy for dealing with sexual abuse or sexual harassment.  Therefore the policy can be understood properly only in light of them.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6</a:t>
            </a:fld>
            <a:endParaRPr lang="en-US"/>
          </a:p>
        </p:txBody>
      </p:sp>
    </p:spTree>
    <p:extLst>
      <p:ext uri="{BB962C8B-B14F-4D97-AF65-F5344CB8AC3E}">
        <p14:creationId xmlns:p14="http://schemas.microsoft.com/office/powerpoint/2010/main" val="449930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terminology used in our SASH policy is slightly different from that of the Anglican Church video, though the concepts are the same.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 our Policy, Sexual Abuse is equivalent to the video’s term Sexual Assault</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Sexual Harassment is the same</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Sexual Harassment by a Person in Authority is equivalent to the video’s term Sexual Exploitation</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Let’s look at these definition in turn.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6237F6-64EE-4E44-B8F2-6661AFF212ED}" type="slidenum">
              <a:rPr lang="en-US" smtClean="0"/>
              <a:t>7</a:t>
            </a:fld>
            <a:endParaRPr lang="en-US"/>
          </a:p>
        </p:txBody>
      </p:sp>
    </p:spTree>
    <p:extLst>
      <p:ext uri="{BB962C8B-B14F-4D97-AF65-F5344CB8AC3E}">
        <p14:creationId xmlns:p14="http://schemas.microsoft.com/office/powerpoint/2010/main" val="36169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CA" sz="1800" dirty="0">
                <a:effectLst/>
                <a:latin typeface="Calibri" panose="020F0502020204030204" pitchFamily="34" charset="0"/>
                <a:ea typeface="Times New Roman" panose="02020603050405020304" pitchFamily="18" charset="0"/>
              </a:rPr>
              <a:t>The definitions used in the SASH Policy are drawn from criminal law, labour legislation, and Human Rights codes</a:t>
            </a:r>
            <a:r>
              <a:rPr lang="en-US" sz="1800" dirty="0">
                <a:effectLst/>
                <a:latin typeface="Calibri" panose="020F0502020204030204" pitchFamily="34" charset="0"/>
                <a:ea typeface="Times New Roman" panose="02020603050405020304" pitchFamily="18" charset="0"/>
              </a:rPr>
              <a:t>, often with direct quotations using legal language.  </a:t>
            </a:r>
            <a:r>
              <a:rPr lang="en-CA" sz="1800" dirty="0">
                <a:effectLst/>
                <a:latin typeface="Calibri" panose="020F0502020204030204" pitchFamily="34" charset="0"/>
                <a:ea typeface="Times New Roman" panose="02020603050405020304" pitchFamily="18" charset="0"/>
              </a:rPr>
              <a:t>This ensures the policy meets a robust and recognized standard.  We have </a:t>
            </a:r>
            <a:r>
              <a:rPr lang="en-US" sz="1800" dirty="0">
                <a:effectLst/>
                <a:latin typeface="Calibri" panose="020F0502020204030204" pitchFamily="34" charset="0"/>
                <a:ea typeface="Times New Roman" panose="02020603050405020304" pitchFamily="18" charset="0"/>
              </a:rPr>
              <a:t>confidence in the church that our approach is consistent with Canadian law.</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CA" sz="1800" dirty="0">
                <a:effectLst/>
                <a:latin typeface="Calibri" panose="020F0502020204030204" pitchFamily="34" charset="0"/>
                <a:ea typeface="Times New Roman" panose="02020603050405020304" pitchFamily="18" charset="0"/>
              </a:rPr>
              <a:t>Note the language in the Policy: “Sexual abuse </a:t>
            </a:r>
            <a:r>
              <a:rPr lang="en-CA" sz="1800" i="1" dirty="0">
                <a:effectLst/>
                <a:latin typeface="Calibri" panose="020F0502020204030204" pitchFamily="34" charset="0"/>
                <a:ea typeface="Times New Roman" panose="02020603050405020304" pitchFamily="18" charset="0"/>
              </a:rPr>
              <a:t>includes, but is not limited to, </a:t>
            </a:r>
            <a:r>
              <a:rPr lang="en-CA" sz="1800" dirty="0">
                <a:effectLst/>
                <a:latin typeface="Calibri" panose="020F0502020204030204" pitchFamily="34" charset="0"/>
                <a:ea typeface="Times New Roman" panose="02020603050405020304" pitchFamily="18" charset="0"/>
              </a:rPr>
              <a:t>any unwanted sexual contact.”  Now look at the list in the definition of sexual contact, which also uses the same language: “</a:t>
            </a:r>
            <a:r>
              <a:rPr lang="en-CA" sz="1800" i="1" dirty="0">
                <a:effectLst/>
                <a:latin typeface="Calibri" panose="020F0502020204030204" pitchFamily="34" charset="0"/>
                <a:ea typeface="Times New Roman" panose="02020603050405020304" pitchFamily="18" charset="0"/>
              </a:rPr>
              <a:t>includes, but is not limited to</a:t>
            </a:r>
            <a:r>
              <a:rPr lang="en-CA" sz="1800" dirty="0">
                <a:effectLst/>
                <a:latin typeface="Calibri" panose="020F0502020204030204" pitchFamily="34" charset="0"/>
                <a:ea typeface="Times New Roman" panose="02020603050405020304" pitchFamily="18" charset="0"/>
              </a:rPr>
              <a:t>…”  The list isn’t exhaustive.  It won’t do to say, “well, what I did wasn’t on the list, so it should be okay.”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CA"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Who decides if the sexual contact is “unwanted?”  The </a:t>
            </a:r>
            <a:r>
              <a:rPr lang="en-US" sz="1800" i="1" dirty="0">
                <a:effectLst/>
                <a:latin typeface="Calibri" panose="020F0502020204030204" pitchFamily="34" charset="0"/>
                <a:ea typeface="Times New Roman" panose="02020603050405020304" pitchFamily="18" charset="0"/>
              </a:rPr>
              <a:t>recipient</a:t>
            </a:r>
            <a:r>
              <a:rPr lang="en-US" sz="1800" dirty="0">
                <a:effectLst/>
                <a:latin typeface="Calibri" panose="020F0502020204030204" pitchFamily="34" charset="0"/>
                <a:ea typeface="Times New Roman" panose="02020603050405020304" pitchFamily="18" charset="0"/>
              </a:rPr>
              <a:t> does.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Once again, any professional person in a position of trust or responsibility who has a reasonable grounds to suspect that a minor is, or may be, in need of protection from physical or sexual abuse or neglect, is required by law to report this to the appropriate provincial child protection agency.  This isn’t an option.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8</a:t>
            </a:fld>
            <a:endParaRPr lang="en-US"/>
          </a:p>
        </p:txBody>
      </p:sp>
    </p:spTree>
    <p:extLst>
      <p:ext uri="{BB962C8B-B14F-4D97-AF65-F5344CB8AC3E}">
        <p14:creationId xmlns:p14="http://schemas.microsoft.com/office/powerpoint/2010/main" val="1995561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2400" dirty="0"/>
              <a:t>Domestic violence and spousal violence are a type of sexual abuse under our policy.</a:t>
            </a:r>
            <a:endParaRPr lang="en-US" dirty="0"/>
          </a:p>
        </p:txBody>
      </p:sp>
      <p:sp>
        <p:nvSpPr>
          <p:cNvPr id="4" name="Slide Number Placeholder 3"/>
          <p:cNvSpPr>
            <a:spLocks noGrp="1"/>
          </p:cNvSpPr>
          <p:nvPr>
            <p:ph type="sldNum" sz="quarter" idx="5"/>
          </p:nvPr>
        </p:nvSpPr>
        <p:spPr/>
        <p:txBody>
          <a:bodyPr/>
          <a:lstStyle/>
          <a:p>
            <a:fld id="{526237F6-64EE-4E44-B8F2-6661AFF212ED}" type="slidenum">
              <a:rPr lang="en-US" smtClean="0"/>
              <a:t>9</a:t>
            </a:fld>
            <a:endParaRPr lang="en-US"/>
          </a:p>
        </p:txBody>
      </p:sp>
    </p:spTree>
    <p:extLst>
      <p:ext uri="{BB962C8B-B14F-4D97-AF65-F5344CB8AC3E}">
        <p14:creationId xmlns:p14="http://schemas.microsoft.com/office/powerpoint/2010/main" val="4273999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1703512" y="2401888"/>
            <a:ext cx="10081120" cy="1470025"/>
          </a:xfrm>
        </p:spPr>
        <p:txBody>
          <a:bodyPr anchor="b"/>
          <a:lstStyle>
            <a:lvl1pPr>
              <a:defRPr sz="4400" b="1">
                <a:solidFill>
                  <a:srgbClr val="1E3C72"/>
                </a:solidFill>
              </a:defRPr>
            </a:lvl1pPr>
          </a:lstStyle>
          <a:p>
            <a:r>
              <a:rPr kumimoji="0" lang="en-US" dirty="0"/>
              <a:t>Click to edit Master title style</a:t>
            </a:r>
          </a:p>
        </p:txBody>
      </p:sp>
      <p:sp>
        <p:nvSpPr>
          <p:cNvPr id="9" name="Subtitle 8"/>
          <p:cNvSpPr>
            <a:spLocks noGrp="1"/>
          </p:cNvSpPr>
          <p:nvPr>
            <p:ph type="subTitle" idx="1"/>
          </p:nvPr>
        </p:nvSpPr>
        <p:spPr>
          <a:xfrm>
            <a:off x="1703512" y="3899938"/>
            <a:ext cx="72008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pic>
        <p:nvPicPr>
          <p:cNvPr id="7" name="Picture 6">
            <a:extLst>
              <a:ext uri="{FF2B5EF4-FFF2-40B4-BE49-F238E27FC236}">
                <a16:creationId xmlns:a16="http://schemas.microsoft.com/office/drawing/2014/main" id="{AAB885A3-1069-4AE7-82B9-BBA8A1117C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1775520" y="1564304"/>
            <a:ext cx="10022904" cy="4600999"/>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4" name="Picture 3">
            <a:extLst>
              <a:ext uri="{FF2B5EF4-FFF2-40B4-BE49-F238E27FC236}">
                <a16:creationId xmlns:a16="http://schemas.microsoft.com/office/drawing/2014/main" id="{8CA85F1C-6170-4C57-A47B-66F2C863C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2264" y="404664"/>
            <a:ext cx="2232248" cy="576064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404664"/>
            <a:ext cx="7718648" cy="5760640"/>
          </a:xfrm>
        </p:spPr>
        <p:txBody>
          <a:bodyPr vert="eaVer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E4DC-2FC6-42F5-8F42-45E8B0C31049}"/>
              </a:ext>
            </a:extLst>
          </p:cNvPr>
          <p:cNvSpPr>
            <a:spLocks noGrp="1"/>
          </p:cNvSpPr>
          <p:nvPr>
            <p:ph type="title"/>
          </p:nvPr>
        </p:nvSpPr>
        <p:spPr>
          <a:xfrm>
            <a:off x="1711959" y="282787"/>
            <a:ext cx="10010775"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0F5C978-E343-4C20-8CFD-4B29B33A8CBD}"/>
              </a:ext>
            </a:extLst>
          </p:cNvPr>
          <p:cNvSpPr>
            <a:spLocks noGrp="1"/>
          </p:cNvSpPr>
          <p:nvPr>
            <p:ph idx="1"/>
          </p:nvPr>
        </p:nvSpPr>
        <p:spPr>
          <a:xfrm>
            <a:off x="1711958" y="1776095"/>
            <a:ext cx="10010775" cy="1879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C3B058A-7362-4DE1-B20C-3DA223B244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0880" y="6192519"/>
            <a:ext cx="3444240" cy="382693"/>
          </a:xfrm>
          <a:prstGeom prst="rect">
            <a:avLst/>
          </a:prstGeom>
        </p:spPr>
      </p:pic>
    </p:spTree>
    <p:extLst>
      <p:ext uri="{BB962C8B-B14F-4D97-AF65-F5344CB8AC3E}">
        <p14:creationId xmlns:p14="http://schemas.microsoft.com/office/powerpoint/2010/main" val="2704574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34A3-31E4-4C2F-B350-88D3B72F1DF4}"/>
              </a:ext>
            </a:extLst>
          </p:cNvPr>
          <p:cNvSpPr>
            <a:spLocks noGrp="1"/>
          </p:cNvSpPr>
          <p:nvPr>
            <p:ph type="title"/>
          </p:nvPr>
        </p:nvSpPr>
        <p:spPr>
          <a:xfrm>
            <a:off x="1630680" y="282787"/>
            <a:ext cx="53721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9D2E88-4639-4F88-B6A5-49375AAC012D}"/>
              </a:ext>
            </a:extLst>
          </p:cNvPr>
          <p:cNvSpPr>
            <a:spLocks noGrp="1"/>
          </p:cNvSpPr>
          <p:nvPr>
            <p:ph sz="half" idx="1"/>
          </p:nvPr>
        </p:nvSpPr>
        <p:spPr>
          <a:xfrm>
            <a:off x="1620520" y="1780538"/>
            <a:ext cx="5181600" cy="4200526"/>
          </a:xfrm>
          <a:prstGeom prst="rect">
            <a:avLst/>
          </a:prstGeo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1504D07-614D-40EA-90BB-3E556A209633}"/>
              </a:ext>
            </a:extLst>
          </p:cNvPr>
          <p:cNvSpPr>
            <a:spLocks noGrp="1"/>
          </p:cNvSpPr>
          <p:nvPr>
            <p:ph sz="half" idx="2"/>
          </p:nvPr>
        </p:nvSpPr>
        <p:spPr>
          <a:xfrm>
            <a:off x="7002780" y="1780538"/>
            <a:ext cx="5010150" cy="4200526"/>
          </a:xfrm>
          <a:prstGeom prst="rect">
            <a:avLst/>
          </a:prstGeom>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F9A2F7A3-F1B9-4668-A651-E74A24F30C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0880" y="6192519"/>
            <a:ext cx="3444240" cy="382693"/>
          </a:xfrm>
          <a:prstGeom prst="rect">
            <a:avLst/>
          </a:prstGeom>
        </p:spPr>
      </p:pic>
    </p:spTree>
    <p:extLst>
      <p:ext uri="{BB962C8B-B14F-4D97-AF65-F5344CB8AC3E}">
        <p14:creationId xmlns:p14="http://schemas.microsoft.com/office/powerpoint/2010/main" val="26294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FFB3-0EB2-4418-AF8B-7C422E74A636}"/>
              </a:ext>
            </a:extLst>
          </p:cNvPr>
          <p:cNvSpPr>
            <a:spLocks noGrp="1"/>
          </p:cNvSpPr>
          <p:nvPr>
            <p:ph type="title"/>
          </p:nvPr>
        </p:nvSpPr>
        <p:spPr>
          <a:xfrm>
            <a:off x="175244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574DE9-5F1B-427F-BFAF-E52517DD32BA}"/>
              </a:ext>
            </a:extLst>
          </p:cNvPr>
          <p:cNvSpPr>
            <a:spLocks noGrp="1"/>
          </p:cNvSpPr>
          <p:nvPr>
            <p:ph idx="1"/>
          </p:nvPr>
        </p:nvSpPr>
        <p:spPr>
          <a:xfrm>
            <a:off x="6290628" y="995363"/>
            <a:ext cx="5380037"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A914BD-744C-4A5C-9025-A588BE912882}"/>
              </a:ext>
            </a:extLst>
          </p:cNvPr>
          <p:cNvSpPr>
            <a:spLocks noGrp="1"/>
          </p:cNvSpPr>
          <p:nvPr>
            <p:ph type="body" sz="half" idx="2"/>
          </p:nvPr>
        </p:nvSpPr>
        <p:spPr>
          <a:xfrm>
            <a:off x="175244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a:extLst>
              <a:ext uri="{FF2B5EF4-FFF2-40B4-BE49-F238E27FC236}">
                <a16:creationId xmlns:a16="http://schemas.microsoft.com/office/drawing/2014/main" id="{71310B25-DDC3-409A-A2E5-99A958726E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0880" y="6192519"/>
            <a:ext cx="3444240" cy="382693"/>
          </a:xfrm>
          <a:prstGeom prst="rect">
            <a:avLst/>
          </a:prstGeom>
        </p:spPr>
      </p:pic>
    </p:spTree>
    <p:extLst>
      <p:ext uri="{BB962C8B-B14F-4D97-AF65-F5344CB8AC3E}">
        <p14:creationId xmlns:p14="http://schemas.microsoft.com/office/powerpoint/2010/main" val="3366471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B5FA-7900-492A-B7E1-88FBE6C16304}"/>
              </a:ext>
            </a:extLst>
          </p:cNvPr>
          <p:cNvSpPr>
            <a:spLocks noGrp="1"/>
          </p:cNvSpPr>
          <p:nvPr>
            <p:ph type="ctrTitle"/>
          </p:nvPr>
        </p:nvSpPr>
        <p:spPr>
          <a:xfrm>
            <a:off x="1753870" y="1041400"/>
            <a:ext cx="10001250" cy="2387600"/>
          </a:xfrm>
          <a:prstGeom prst="rect">
            <a:avLst/>
          </a:prstGeom>
        </p:spPr>
        <p:txBody>
          <a:bodyPr anchor="b"/>
          <a:lstStyle>
            <a:lvl1pPr algn="ctr">
              <a:defRPr sz="6000">
                <a:latin typeface="Candara" panose="020E0502030303020204" pitchFamily="34" charset="0"/>
                <a:ea typeface="Cambria" panose="020405030504060302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968C892-0D54-4AA2-8F83-CE2889A28B27}"/>
              </a:ext>
            </a:extLst>
          </p:cNvPr>
          <p:cNvSpPr>
            <a:spLocks noGrp="1"/>
          </p:cNvSpPr>
          <p:nvPr>
            <p:ph type="subTitle" idx="1"/>
          </p:nvPr>
        </p:nvSpPr>
        <p:spPr>
          <a:xfrm>
            <a:off x="1753870" y="3561398"/>
            <a:ext cx="10001250" cy="1655762"/>
          </a:xfrm>
          <a:prstGeom prst="rect">
            <a:avLst/>
          </a:prstGeom>
        </p:spPr>
        <p:txBody>
          <a:bodyPr/>
          <a:lstStyle>
            <a:lvl1pPr marL="0" indent="0" algn="ctr">
              <a:buNone/>
              <a:defRPr sz="2400">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872D4656-B9A9-432C-9EC4-69CE59E94E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0880" y="6192519"/>
            <a:ext cx="3444240" cy="382693"/>
          </a:xfrm>
          <a:prstGeom prst="rect">
            <a:avLst/>
          </a:prstGeom>
        </p:spPr>
      </p:pic>
    </p:spTree>
    <p:extLst>
      <p:ext uri="{BB962C8B-B14F-4D97-AF65-F5344CB8AC3E}">
        <p14:creationId xmlns:p14="http://schemas.microsoft.com/office/powerpoint/2010/main" val="251559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B5FA-7900-492A-B7E1-88FBE6C16304}"/>
              </a:ext>
            </a:extLst>
          </p:cNvPr>
          <p:cNvSpPr>
            <a:spLocks noGrp="1"/>
          </p:cNvSpPr>
          <p:nvPr>
            <p:ph type="ctrTitle"/>
          </p:nvPr>
        </p:nvSpPr>
        <p:spPr>
          <a:xfrm>
            <a:off x="666750" y="1122363"/>
            <a:ext cx="10001250" cy="2387600"/>
          </a:xfrm>
          <a:prstGeom prst="rect">
            <a:avLst/>
          </a:prstGeom>
        </p:spPr>
        <p:txBody>
          <a:bodyPr anchor="b"/>
          <a:lstStyle>
            <a:lvl1pPr algn="ctr">
              <a:defRPr sz="6000">
                <a:latin typeface="Candara" panose="020E0502030303020204" pitchFamily="34" charset="0"/>
                <a:ea typeface="Cambria" panose="020405030504060302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968C892-0D54-4AA2-8F83-CE2889A28B27}"/>
              </a:ext>
            </a:extLst>
          </p:cNvPr>
          <p:cNvSpPr>
            <a:spLocks noGrp="1"/>
          </p:cNvSpPr>
          <p:nvPr>
            <p:ph type="subTitle" idx="1"/>
          </p:nvPr>
        </p:nvSpPr>
        <p:spPr>
          <a:xfrm>
            <a:off x="666750" y="3602038"/>
            <a:ext cx="10001250" cy="1655762"/>
          </a:xfrm>
          <a:prstGeom prst="rect">
            <a:avLst/>
          </a:prstGeom>
        </p:spPr>
        <p:txBody>
          <a:bodyPr/>
          <a:lstStyle>
            <a:lvl1pPr marL="0" indent="0" algn="ctr">
              <a:buNone/>
              <a:defRPr sz="2400">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15596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B5FA-7900-492A-B7E1-88FBE6C16304}"/>
              </a:ext>
            </a:extLst>
          </p:cNvPr>
          <p:cNvSpPr>
            <a:spLocks noGrp="1"/>
          </p:cNvSpPr>
          <p:nvPr>
            <p:ph type="ctrTitle"/>
          </p:nvPr>
        </p:nvSpPr>
        <p:spPr>
          <a:xfrm>
            <a:off x="666750" y="1122363"/>
            <a:ext cx="10001250" cy="2387600"/>
          </a:xfrm>
          <a:prstGeom prst="rect">
            <a:avLst/>
          </a:prstGeom>
        </p:spPr>
        <p:txBody>
          <a:bodyPr anchor="b"/>
          <a:lstStyle>
            <a:lvl1pPr algn="ctr">
              <a:defRPr sz="6000">
                <a:latin typeface="Candara" panose="020E0502030303020204" pitchFamily="34" charset="0"/>
                <a:ea typeface="Cambria" panose="020405030504060302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968C892-0D54-4AA2-8F83-CE2889A28B27}"/>
              </a:ext>
            </a:extLst>
          </p:cNvPr>
          <p:cNvSpPr>
            <a:spLocks noGrp="1"/>
          </p:cNvSpPr>
          <p:nvPr>
            <p:ph type="subTitle" idx="1"/>
          </p:nvPr>
        </p:nvSpPr>
        <p:spPr>
          <a:xfrm>
            <a:off x="666750" y="3602038"/>
            <a:ext cx="10001250" cy="1655762"/>
          </a:xfrm>
          <a:prstGeom prst="rect">
            <a:avLst/>
          </a:prstGeom>
        </p:spPr>
        <p:txBody>
          <a:bodyPr/>
          <a:lstStyle>
            <a:lvl1pPr marL="0" indent="0" algn="ctr">
              <a:buNone/>
              <a:defRPr sz="2400">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1559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4" name="Picture 3">
            <a:extLst>
              <a:ext uri="{FF2B5EF4-FFF2-40B4-BE49-F238E27FC236}">
                <a16:creationId xmlns:a16="http://schemas.microsoft.com/office/drawing/2014/main" id="{7DFF80D2-17A2-4FD6-8C5D-B82014C90C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3512" y="1981201"/>
            <a:ext cx="10081120" cy="1362075"/>
          </a:xfrm>
        </p:spPr>
        <p:txBody>
          <a:bodyPr anchor="b">
            <a:noAutofit/>
          </a:bodyPr>
          <a:lstStyle>
            <a:lvl1pPr algn="l">
              <a:buNone/>
              <a:defRPr sz="4300" b="1" cap="none" baseline="0">
                <a:ln w="12700">
                  <a:noFill/>
                </a:ln>
                <a:solidFill>
                  <a:srgbClr val="1E3C72"/>
                </a:solidFill>
                <a:effectLst/>
              </a:defRPr>
            </a:lvl1pPr>
          </a:lstStyle>
          <a:p>
            <a:r>
              <a:rPr kumimoji="0" lang="en-US" dirty="0"/>
              <a:t>Click to edit Master title style</a:t>
            </a:r>
          </a:p>
        </p:txBody>
      </p:sp>
      <p:sp>
        <p:nvSpPr>
          <p:cNvPr id="3" name="Text Placeholder 2"/>
          <p:cNvSpPr>
            <a:spLocks noGrp="1"/>
          </p:cNvSpPr>
          <p:nvPr>
            <p:ph type="body" idx="1"/>
          </p:nvPr>
        </p:nvSpPr>
        <p:spPr>
          <a:xfrm>
            <a:off x="1703512" y="3367088"/>
            <a:ext cx="1008112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pic>
        <p:nvPicPr>
          <p:cNvPr id="4" name="Picture 3">
            <a:extLst>
              <a:ext uri="{FF2B5EF4-FFF2-40B4-BE49-F238E27FC236}">
                <a16:creationId xmlns:a16="http://schemas.microsoft.com/office/drawing/2014/main" id="{2683CA93-D852-4EA9-95DA-49012650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sz="half" idx="1"/>
          </p:nvPr>
        </p:nvSpPr>
        <p:spPr>
          <a:xfrm>
            <a:off x="1775520" y="1618807"/>
            <a:ext cx="4766320" cy="4392487"/>
          </a:xfrm>
        </p:spPr>
        <p:txBody>
          <a:bodyPr/>
          <a:lstStyle>
            <a:lvl1pPr>
              <a:buClr>
                <a:schemeClr val="tx1"/>
              </a:buClr>
              <a:defRPr sz="2000"/>
            </a:lvl1pPr>
            <a:lvl2pPr>
              <a:buClr>
                <a:schemeClr val="tx1"/>
              </a:buClr>
              <a:defRPr sz="1900"/>
            </a:lvl2pPr>
            <a:lvl3pPr>
              <a:buClr>
                <a:schemeClr val="tx1"/>
              </a:buClr>
              <a:defRPr sz="1800"/>
            </a:lvl3pPr>
            <a:lvl4pPr>
              <a:buClr>
                <a:schemeClr val="tx1"/>
              </a:buClr>
              <a:defRPr sz="1800"/>
            </a:lvl4pPr>
            <a:lvl5pPr>
              <a:buClr>
                <a:schemeClr val="tx1"/>
              </a:buCl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7032104" y="1618806"/>
            <a:ext cx="4766320" cy="4392488"/>
          </a:xfrm>
        </p:spPr>
        <p:txBody>
          <a:bodyPr/>
          <a:lstStyle>
            <a:lvl1pPr>
              <a:buClr>
                <a:schemeClr val="tx1"/>
              </a:buClr>
              <a:defRPr sz="2000"/>
            </a:lvl1pPr>
            <a:lvl2pPr>
              <a:buClr>
                <a:schemeClr val="tx1"/>
              </a:buClr>
              <a:defRPr sz="1900"/>
            </a:lvl2pPr>
            <a:lvl3pPr>
              <a:buClr>
                <a:schemeClr val="tx1"/>
              </a:buClr>
              <a:defRPr sz="1800"/>
            </a:lvl3pPr>
            <a:lvl4pPr>
              <a:buClr>
                <a:schemeClr val="tx1"/>
              </a:buClr>
              <a:defRPr sz="1800"/>
            </a:lvl4pPr>
            <a:lvl5pPr>
              <a:buClr>
                <a:schemeClr val="tx1"/>
              </a:buCl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5" name="Picture 4">
            <a:extLst>
              <a:ext uri="{FF2B5EF4-FFF2-40B4-BE49-F238E27FC236}">
                <a16:creationId xmlns:a16="http://schemas.microsoft.com/office/drawing/2014/main" id="{FB06569E-9246-4218-B224-2805810E74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75520" y="1616546"/>
            <a:ext cx="4838328" cy="457200"/>
          </a:xfrm>
          <a:no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983154" y="1616546"/>
            <a:ext cx="4873486" cy="457200"/>
          </a:xfrm>
          <a:no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1775520" y="2072995"/>
            <a:ext cx="4838328" cy="4020301"/>
          </a:xfrm>
        </p:spPr>
        <p:txBody>
          <a:bodyPr/>
          <a:lstStyle>
            <a:lvl1pPr>
              <a:buClr>
                <a:schemeClr val="tx1"/>
              </a:buClr>
              <a:defRPr sz="2000"/>
            </a:lvl1pPr>
            <a:lvl2pPr>
              <a:buClr>
                <a:schemeClr val="tx1"/>
              </a:buClr>
              <a:defRPr sz="2000"/>
            </a:lvl2pPr>
            <a:lvl3pPr>
              <a:buClr>
                <a:schemeClr val="tx1"/>
              </a:buClr>
              <a:defRPr sz="1800"/>
            </a:lvl3pPr>
            <a:lvl4pPr>
              <a:buClr>
                <a:schemeClr val="tx1"/>
              </a:buClr>
              <a:defRPr sz="1600"/>
            </a:lvl4pPr>
            <a:lvl5pPr>
              <a:buClr>
                <a:schemeClr val="tx1"/>
              </a:buClr>
              <a:defRPr sz="16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7018312" y="2072995"/>
            <a:ext cx="4838328" cy="4020300"/>
          </a:xfrm>
        </p:spPr>
        <p:txBody>
          <a:bodyPr/>
          <a:lstStyle>
            <a:lvl1pPr>
              <a:buClr>
                <a:schemeClr val="tx1"/>
              </a:buClr>
              <a:defRPr sz="2000"/>
            </a:lvl1pPr>
            <a:lvl2pPr>
              <a:buClr>
                <a:schemeClr val="tx1"/>
              </a:buClr>
              <a:defRPr sz="2000"/>
            </a:lvl2pPr>
            <a:lvl3pPr>
              <a:buClr>
                <a:schemeClr val="tx1"/>
              </a:buClr>
              <a:defRPr sz="1800"/>
            </a:lvl3pPr>
            <a:lvl4pPr>
              <a:buClr>
                <a:schemeClr val="tx1"/>
              </a:buClr>
              <a:defRPr sz="1600"/>
            </a:lvl4pPr>
            <a:lvl5pPr>
              <a:buClr>
                <a:schemeClr val="tx1"/>
              </a:buClr>
              <a:defRPr sz="16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Title 1">
            <a:extLst>
              <a:ext uri="{FF2B5EF4-FFF2-40B4-BE49-F238E27FC236}">
                <a16:creationId xmlns:a16="http://schemas.microsoft.com/office/drawing/2014/main" id="{54F5D3D7-CC1C-4ED8-BF46-A4244C5190A8}"/>
              </a:ext>
            </a:extLst>
          </p:cNvPr>
          <p:cNvSpPr>
            <a:spLocks noGrp="1"/>
          </p:cNvSpPr>
          <p:nvPr>
            <p:ph type="title"/>
          </p:nvPr>
        </p:nvSpPr>
        <p:spPr>
          <a:xfrm>
            <a:off x="1775520" y="370672"/>
            <a:ext cx="10081120" cy="1066800"/>
          </a:xfrm>
        </p:spPr>
        <p:txBody>
          <a:bodyPr/>
          <a:lstStyle/>
          <a:p>
            <a:r>
              <a:rPr kumimoji="0" lang="en-US"/>
              <a:t>Click to edit Master title style</a:t>
            </a:r>
          </a:p>
        </p:txBody>
      </p:sp>
      <p:pic>
        <p:nvPicPr>
          <p:cNvPr id="7" name="Picture 6">
            <a:extLst>
              <a:ext uri="{FF2B5EF4-FFF2-40B4-BE49-F238E27FC236}">
                <a16:creationId xmlns:a16="http://schemas.microsoft.com/office/drawing/2014/main" id="{704E5756-E27F-4FF2-9DA8-E2EF9A1D36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ABFFCF-F26C-4B1E-9B5E-19826B2E8D5C}"/>
              </a:ext>
            </a:extLst>
          </p:cNvPr>
          <p:cNvSpPr>
            <a:spLocks noGrp="1"/>
          </p:cNvSpPr>
          <p:nvPr>
            <p:ph type="title"/>
          </p:nvPr>
        </p:nvSpPr>
        <p:spPr>
          <a:xfrm>
            <a:off x="1775520" y="370672"/>
            <a:ext cx="10009112" cy="1066800"/>
          </a:xfrm>
        </p:spPr>
        <p:txBody>
          <a:bodyPr/>
          <a:lstStyle/>
          <a:p>
            <a:r>
              <a:rPr kumimoji="0" lang="en-US"/>
              <a:t>Click to edit Master title style</a:t>
            </a:r>
          </a:p>
        </p:txBody>
      </p:sp>
      <p:pic>
        <p:nvPicPr>
          <p:cNvPr id="3" name="Picture 2">
            <a:extLst>
              <a:ext uri="{FF2B5EF4-FFF2-40B4-BE49-F238E27FC236}">
                <a16:creationId xmlns:a16="http://schemas.microsoft.com/office/drawing/2014/main" id="{0708C27C-BE36-4FEB-9F1D-145C8F6A36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99647C-CBE7-429D-8C58-0F0EB7F9AD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4112" y="476672"/>
            <a:ext cx="4536502"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04112" y="1495088"/>
            <a:ext cx="4553472"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631504" y="260648"/>
            <a:ext cx="5256584"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5" name="Picture 4">
            <a:extLst>
              <a:ext uri="{FF2B5EF4-FFF2-40B4-BE49-F238E27FC236}">
                <a16:creationId xmlns:a16="http://schemas.microsoft.com/office/drawing/2014/main" id="{AB8A18A9-A55D-44EC-95EF-A795E13225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8168"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559496" y="1143000"/>
            <a:ext cx="5701788"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472264" y="3274309"/>
            <a:ext cx="3312368"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pic>
        <p:nvPicPr>
          <p:cNvPr id="5" name="Picture 4">
            <a:extLst>
              <a:ext uri="{FF2B5EF4-FFF2-40B4-BE49-F238E27FC236}">
                <a16:creationId xmlns:a16="http://schemas.microsoft.com/office/drawing/2014/main" id="{804F10A3-72B4-4E31-898C-887737EBDC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0392" y="6192519"/>
            <a:ext cx="3444240" cy="38269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1000" r="-11000"/>
          </a:stretch>
        </a:blipFill>
        <a:effectLst/>
      </p:bgPr>
    </p:bg>
    <p:spTree>
      <p:nvGrpSpPr>
        <p:cNvPr id="1" name=""/>
        <p:cNvGrpSpPr/>
        <p:nvPr/>
      </p:nvGrpSpPr>
      <p:grpSpPr>
        <a:xfrm>
          <a:off x="0" y="0"/>
          <a:ext cx="0" cy="0"/>
          <a:chOff x="0" y="0"/>
          <a:chExt cx="0" cy="0"/>
        </a:xfrm>
      </p:grpSpPr>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1775520" y="364655"/>
            <a:ext cx="10022904" cy="10668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1760707" y="1564304"/>
            <a:ext cx="10022904" cy="452899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1"/>
          </a:solidFill>
          <a:latin typeface="Candara" panose="020E0502030303020204" pitchFamily="34" charset="0"/>
          <a:ea typeface="+mj-ea"/>
          <a:cs typeface="Calibri" panose="020F0502020204030204" pitchFamily="34" charset="0"/>
        </a:defRPr>
      </a:lvl1pPr>
    </p:titleStyle>
    <p:bodyStyle>
      <a:lvl1pPr marL="365760" indent="-256032" algn="l" rtl="0" eaLnBrk="1" latinLnBrk="0" hangingPunct="1">
        <a:spcBef>
          <a:spcPts val="300"/>
        </a:spcBef>
        <a:buClr>
          <a:schemeClr val="tx1"/>
        </a:buClr>
        <a:buFont typeface="Arial" panose="020B0604020202020204" pitchFamily="34" charset="0"/>
        <a:buChar char="•"/>
        <a:defRPr kumimoji="0" sz="2800" kern="1200">
          <a:solidFill>
            <a:schemeClr val="tx1"/>
          </a:solidFill>
          <a:latin typeface="Candara" panose="020E0502030303020204" pitchFamily="34" charset="0"/>
          <a:ea typeface="+mn-ea"/>
          <a:cs typeface="Calibri" panose="020F0502020204030204" pitchFamily="34" charset="0"/>
        </a:defRPr>
      </a:lvl1pPr>
      <a:lvl2pPr marL="658368" indent="-246888" algn="l" rtl="0" eaLnBrk="1" latinLnBrk="0" hangingPunct="1">
        <a:spcBef>
          <a:spcPts val="300"/>
        </a:spcBef>
        <a:buClr>
          <a:schemeClr val="tx1"/>
        </a:buClr>
        <a:buFont typeface="Arial" panose="020B0604020202020204" pitchFamily="34" charset="0"/>
        <a:buChar char="•"/>
        <a:defRPr kumimoji="0" sz="2600" kern="1200">
          <a:solidFill>
            <a:schemeClr val="tx1"/>
          </a:solidFill>
          <a:latin typeface="Candara" panose="020E0502030303020204" pitchFamily="34" charset="0"/>
          <a:ea typeface="+mn-ea"/>
          <a:cs typeface="Calibri" panose="020F0502020204030204" pitchFamily="34" charset="0"/>
        </a:defRPr>
      </a:lvl2pPr>
      <a:lvl3pPr marL="923544" indent="-219456" algn="l" rtl="0" eaLnBrk="1" latinLnBrk="0" hangingPunct="1">
        <a:spcBef>
          <a:spcPts val="300"/>
        </a:spcBef>
        <a:buClr>
          <a:schemeClr val="tx1"/>
        </a:buClr>
        <a:buFont typeface="Arial" panose="020B0604020202020204" pitchFamily="34" charset="0"/>
        <a:buChar char="•"/>
        <a:defRPr kumimoji="0" sz="2400" kern="1200">
          <a:solidFill>
            <a:schemeClr val="tx1"/>
          </a:solidFill>
          <a:latin typeface="Candara" panose="020E0502030303020204" pitchFamily="34" charset="0"/>
          <a:ea typeface="+mn-ea"/>
          <a:cs typeface="Calibri" panose="020F0502020204030204" pitchFamily="34" charset="0"/>
        </a:defRPr>
      </a:lvl3pPr>
      <a:lvl4pPr marL="1179576" indent="-201168" algn="l" rtl="0" eaLnBrk="1" latinLnBrk="0" hangingPunct="1">
        <a:spcBef>
          <a:spcPts val="300"/>
        </a:spcBef>
        <a:buClr>
          <a:schemeClr val="tx1"/>
        </a:buClr>
        <a:buFont typeface="Arial" panose="020B0604020202020204" pitchFamily="34" charset="0"/>
        <a:buChar char="•"/>
        <a:defRPr kumimoji="0" sz="2200" kern="1200">
          <a:solidFill>
            <a:schemeClr val="tx1"/>
          </a:solidFill>
          <a:latin typeface="Candara" panose="020E0502030303020204" pitchFamily="34" charset="0"/>
          <a:ea typeface="+mn-ea"/>
          <a:cs typeface="Calibri" panose="020F0502020204030204" pitchFamily="34" charset="0"/>
        </a:defRPr>
      </a:lvl4pPr>
      <a:lvl5pPr marL="1389888" indent="-182880" algn="l" rtl="0" eaLnBrk="1" latinLnBrk="0" hangingPunct="1">
        <a:spcBef>
          <a:spcPts val="300"/>
        </a:spcBef>
        <a:buClr>
          <a:schemeClr val="tx1"/>
        </a:buClr>
        <a:buFont typeface="Arial" panose="020B0604020202020204" pitchFamily="34" charset="0"/>
        <a:buChar char="•"/>
        <a:defRPr kumimoji="0" sz="2000" kern="1200">
          <a:solidFill>
            <a:schemeClr val="tx1"/>
          </a:solidFill>
          <a:latin typeface="Candara" panose="020E0502030303020204" pitchFamily="34" charset="0"/>
          <a:ea typeface="+mn-ea"/>
          <a:cs typeface="Calibri" panose="020F050202020403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4B5E2A-E256-456E-89C4-D8E7FD344BE3}"/>
              </a:ext>
            </a:extLst>
          </p:cNvPr>
          <p:cNvSpPr>
            <a:spLocks noGrp="1"/>
          </p:cNvSpPr>
          <p:nvPr>
            <p:ph type="title"/>
          </p:nvPr>
        </p:nvSpPr>
        <p:spPr>
          <a:xfrm>
            <a:off x="381000" y="365125"/>
            <a:ext cx="53721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CFAF86-A88E-414E-82AE-A7B088F8712D}"/>
              </a:ext>
            </a:extLst>
          </p:cNvPr>
          <p:cNvSpPr>
            <a:spLocks noGrp="1"/>
          </p:cNvSpPr>
          <p:nvPr>
            <p:ph type="body" idx="1"/>
          </p:nvPr>
        </p:nvSpPr>
        <p:spPr>
          <a:xfrm>
            <a:off x="381000" y="1892300"/>
            <a:ext cx="5372100" cy="1879600"/>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a:extLst>
              <a:ext uri="{FF2B5EF4-FFF2-40B4-BE49-F238E27FC236}">
                <a16:creationId xmlns:a16="http://schemas.microsoft.com/office/drawing/2014/main" id="{E2C96343-5B85-4007-AEBF-196D4BBBCFEB}"/>
              </a:ext>
            </a:extLst>
          </p:cNvPr>
          <p:cNvSpPr>
            <a:spLocks noGrp="1"/>
          </p:cNvSpPr>
          <p:nvPr>
            <p:ph type="dt" sz="half" idx="2"/>
          </p:nvPr>
        </p:nvSpPr>
        <p:spPr>
          <a:xfrm>
            <a:off x="381000" y="63103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35CF4-EDB1-4AAA-82AF-759608EEA3F2}" type="datetimeFigureOut">
              <a:rPr lang="en-US" smtClean="0"/>
              <a:t>9/22/2022</a:t>
            </a:fld>
            <a:endParaRPr lang="en-US"/>
          </a:p>
        </p:txBody>
      </p:sp>
    </p:spTree>
    <p:extLst>
      <p:ext uri="{BB962C8B-B14F-4D97-AF65-F5344CB8AC3E}">
        <p14:creationId xmlns:p14="http://schemas.microsoft.com/office/powerpoint/2010/main" val="2516983642"/>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6" r:id="rId3"/>
    <p:sldLayoutId id="2147483673" r:id="rId4"/>
    <p:sldLayoutId id="2147483672" r:id="rId5"/>
    <p:sldLayoutId id="2147483649" r:id="rId6"/>
  </p:sldLayoutIdLst>
  <p:txStyles>
    <p:titleStyle>
      <a:lvl1pPr algn="l" defTabSz="914400" rtl="0" eaLnBrk="1" latinLnBrk="0" hangingPunct="1">
        <a:lnSpc>
          <a:spcPct val="90000"/>
        </a:lnSpc>
        <a:spcBef>
          <a:spcPct val="0"/>
        </a:spcBef>
        <a:buNone/>
        <a:defRPr sz="4400" kern="1200">
          <a:solidFill>
            <a:schemeClr val="tx1"/>
          </a:solidFill>
          <a:latin typeface="Candara" panose="020E0502030303020204" pitchFamily="34" charset="0"/>
          <a:ea typeface="Cambria" panose="02040503050406030204" pitchFamily="18"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ndara" panose="020E0502030303020204" pitchFamily="34"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microsoft.com/office/2011/relationships/inkAction" Target="../ink/inkAction2.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jpeg"/><Relationship Id="rId5" Type="http://schemas.openxmlformats.org/officeDocument/2006/relationships/image" Target="../media/image2.jp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microsoft.com/office/2011/relationships/inkAction" Target="../ink/inkAction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78251" y="1041400"/>
            <a:ext cx="6071509" cy="2387600"/>
          </a:xfrm>
        </p:spPr>
        <p:txBody>
          <a:bodyPr>
            <a:normAutofit/>
          </a:bodyPr>
          <a:lstStyle/>
          <a:p>
            <a:pPr algn="r"/>
            <a:r>
              <a:rPr lang="en-US" sz="4400" b="1" dirty="0"/>
              <a:t>Policy for Dealing with Sexual Abuse and Sexual Harassment</a:t>
            </a:r>
            <a:endParaRPr lang="en-CA" sz="4400" b="1" dirty="0"/>
          </a:p>
        </p:txBody>
      </p:sp>
      <p:sp>
        <p:nvSpPr>
          <p:cNvPr id="3" name="Subtitle 2"/>
          <p:cNvSpPr>
            <a:spLocks noGrp="1"/>
          </p:cNvSpPr>
          <p:nvPr>
            <p:ph type="subTitle" idx="1"/>
          </p:nvPr>
        </p:nvSpPr>
        <p:spPr>
          <a:xfrm>
            <a:off x="4984931" y="4160838"/>
            <a:ext cx="5964829" cy="1655762"/>
          </a:xfrm>
        </p:spPr>
        <p:txBody>
          <a:bodyPr>
            <a:noAutofit/>
          </a:bodyPr>
          <a:lstStyle/>
          <a:p>
            <a:pPr algn="r">
              <a:spcBef>
                <a:spcPts val="100"/>
              </a:spcBef>
            </a:pPr>
            <a:endParaRPr lang="en-US" sz="2000" b="1" dirty="0">
              <a:latin typeface="Candara" panose="020E0502030303020204" pitchFamily="34" charset="0"/>
            </a:endParaRPr>
          </a:p>
          <a:p>
            <a:pPr algn="r">
              <a:spcBef>
                <a:spcPts val="100"/>
              </a:spcBef>
            </a:pPr>
            <a:r>
              <a:rPr lang="en-US" sz="2000" dirty="0">
                <a:latin typeface="Candara" panose="020E0502030303020204" pitchFamily="34" charset="0"/>
              </a:rPr>
              <a:t>Rev. Tim Purvis</a:t>
            </a:r>
          </a:p>
          <a:p>
            <a:pPr algn="r">
              <a:spcBef>
                <a:spcPts val="100"/>
              </a:spcBef>
            </a:pPr>
            <a:r>
              <a:rPr lang="en-US" sz="2000" dirty="0">
                <a:latin typeface="Candara" panose="020E0502030303020204" pitchFamily="34" charset="0"/>
              </a:rPr>
              <a:t>Ministry and Church Vocations</a:t>
            </a:r>
            <a:endParaRPr lang="en-CA" sz="2000" dirty="0">
              <a:latin typeface="Candara" panose="020E0502030303020204" pitchFamily="34" charset="0"/>
            </a:endParaRPr>
          </a:p>
        </p:txBody>
      </p:sp>
      <p:pic>
        <p:nvPicPr>
          <p:cNvPr id="5" name="Picture 4">
            <a:extLst>
              <a:ext uri="{FF2B5EF4-FFF2-40B4-BE49-F238E27FC236}">
                <a16:creationId xmlns:a16="http://schemas.microsoft.com/office/drawing/2014/main" id="{ADEAF223-BB1D-4D40-B493-9F1A0834DD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6380" y="4641849"/>
            <a:ext cx="1606607" cy="1841766"/>
          </a:xfrm>
          <a:prstGeom prst="rect">
            <a:avLst/>
          </a:prstGeom>
        </p:spPr>
      </p:pic>
      <p:pic>
        <p:nvPicPr>
          <p:cNvPr id="6" name="Audio 5">
            <a:hlinkClick r:id="" action="ppaction://media"/>
            <a:extLst>
              <a:ext uri="{FF2B5EF4-FFF2-40B4-BE49-F238E27FC236}">
                <a16:creationId xmlns:a16="http://schemas.microsoft.com/office/drawing/2014/main" id="{F3152ACF-96E5-495F-A242-BFAAF8D4A5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1371893"/>
      </p:ext>
    </p:extLst>
  </p:cSld>
  <p:clrMapOvr>
    <a:masterClrMapping/>
  </p:clrMapOvr>
  <mc:AlternateContent xmlns:mc="http://schemas.openxmlformats.org/markup-compatibility/2006">
    <mc:Choice xmlns:p14="http://schemas.microsoft.com/office/powerpoint/2010/main" Requires="p14">
      <p:transition spd="slow" p14:dur="2000" advTm="10689"/>
    </mc:Choice>
    <mc:Fallback>
      <p:transition spd="slow" advTm="10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278929"/>
            <a:ext cx="10022904" cy="1199649"/>
          </a:xfrm>
        </p:spPr>
        <p:txBody>
          <a:bodyPr/>
          <a:lstStyle/>
          <a:p>
            <a:r>
              <a:rPr lang="en-CA" dirty="0"/>
              <a:t>Policy Definitions</a:t>
            </a:r>
          </a:p>
        </p:txBody>
      </p:sp>
      <p:sp>
        <p:nvSpPr>
          <p:cNvPr id="3" name="Content Placeholder 2"/>
          <p:cNvSpPr>
            <a:spLocks noGrp="1"/>
          </p:cNvSpPr>
          <p:nvPr>
            <p:ph idx="1"/>
          </p:nvPr>
        </p:nvSpPr>
        <p:spPr/>
        <p:txBody>
          <a:bodyPr>
            <a:normAutofit/>
          </a:bodyPr>
          <a:lstStyle/>
          <a:p>
            <a:pPr marL="109728" indent="0">
              <a:buNone/>
            </a:pPr>
            <a:r>
              <a:rPr lang="en-US" sz="2600" b="1" dirty="0"/>
              <a:t>What is Sexual Harassment?</a:t>
            </a:r>
          </a:p>
          <a:p>
            <a:pPr marL="109728" indent="0">
              <a:buNone/>
            </a:pPr>
            <a:r>
              <a:rPr lang="en-US" sz="2600" dirty="0"/>
              <a:t> </a:t>
            </a:r>
          </a:p>
          <a:p>
            <a:pPr marL="457200" indent="-457200">
              <a:lnSpc>
                <a:spcPct val="115000"/>
              </a:lnSpc>
              <a:spcBef>
                <a:spcPts val="0"/>
              </a:spcBef>
            </a:pPr>
            <a:r>
              <a:rPr lang="en-US" sz="2600" dirty="0">
                <a:effectLst/>
                <a:ea typeface="Times New Roman" panose="02020603050405020304" pitchFamily="18" charset="0"/>
                <a:cs typeface="Times New Roman" panose="02020603050405020304" pitchFamily="18" charset="0"/>
              </a:rPr>
              <a:t>a course of vexatious comment or conduct that is known or ought reasonably to have been known to be unwelcome, including repeated sexual remarks or physical contact that is degrading;</a:t>
            </a:r>
          </a:p>
          <a:p>
            <a:pPr marL="0" marR="0" indent="0" algn="just">
              <a:lnSpc>
                <a:spcPct val="115000"/>
              </a:lnSpc>
              <a:spcBef>
                <a:spcPts val="0"/>
              </a:spcBef>
              <a:spcAft>
                <a:spcPts val="0"/>
              </a:spcAf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b="1" dirty="0"/>
          </a:p>
          <a:p>
            <a:endParaRPr lang="en-CA" b="1"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a:extLst>
                  <a:ext uri="{FF2B5EF4-FFF2-40B4-BE49-F238E27FC236}">
                    <a16:creationId xmlns:a16="http://schemas.microsoft.com/office/drawing/2014/main" id="{73602C4F-6573-47B2-B79B-0A6BF0A1C0F5}"/>
                  </a:ext>
                </a:extLst>
              </p14:cNvPr>
              <p14:cNvContentPartPr/>
              <p14:nvPr>
                <p:extLst>
                  <p:ext uri="{42D2F446-02D8-4167-A562-619A0277C38B}">
                    <p15:isNarration xmlns:p15="http://schemas.microsoft.com/office/powerpoint/2012/main" val="1"/>
                  </p:ext>
                </p:extLst>
              </p14:nvPr>
            </p14:nvContentPartPr>
            <p14:xfrm>
              <a:off x="2365200" y="2575440"/>
              <a:ext cx="9187560" cy="594000"/>
            </p14:xfrm>
          </p:contentPart>
        </mc:Choice>
        <mc:Fallback xmlns="">
          <p:pic>
            <p:nvPicPr>
              <p:cNvPr id="9" name="Ink 8">
                <a:extLst>
                  <a:ext uri="{FF2B5EF4-FFF2-40B4-BE49-F238E27FC236}">
                    <a16:creationId xmlns:a16="http://schemas.microsoft.com/office/drawing/2014/main" id="{73602C4F-6573-47B2-B79B-0A6BF0A1C0F5}"/>
                  </a:ext>
                </a:extLst>
              </p:cNvPr>
              <p:cNvPicPr>
                <a:picLocks noGrp="1" noRot="1" noChangeAspect="1" noMove="1" noResize="1" noEditPoints="1" noAdjustHandles="1" noChangeArrowheads="1" noChangeShapeType="1"/>
              </p:cNvPicPr>
              <p:nvPr/>
            </p:nvPicPr>
            <p:blipFill>
              <a:blip r:embed="rId6"/>
              <a:stretch>
                <a:fillRect/>
              </a:stretch>
            </p:blipFill>
            <p:spPr>
              <a:xfrm>
                <a:off x="2349360" y="2512080"/>
                <a:ext cx="9218880" cy="720720"/>
              </a:xfrm>
              <a:prstGeom prst="rect">
                <a:avLst/>
              </a:prstGeom>
            </p:spPr>
          </p:pic>
        </mc:Fallback>
      </mc:AlternateContent>
      <p:pic>
        <p:nvPicPr>
          <p:cNvPr id="10" name="Audio 9">
            <a:hlinkClick r:id="" action="ppaction://media"/>
            <a:extLst>
              <a:ext uri="{FF2B5EF4-FFF2-40B4-BE49-F238E27FC236}">
                <a16:creationId xmlns:a16="http://schemas.microsoft.com/office/drawing/2014/main" id="{0392E4B3-D86E-4432-B77D-739799DB52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7413021"/>
      </p:ext>
    </p:extLst>
  </p:cSld>
  <p:clrMapOvr>
    <a:masterClrMapping/>
  </p:clrMapOvr>
  <mc:AlternateContent xmlns:mc="http://schemas.openxmlformats.org/markup-compatibility/2006" xmlns:p14="http://schemas.microsoft.com/office/powerpoint/2010/main">
    <mc:Choice Requires="p14">
      <p:transition spd="slow" p14:dur="2000" advTm="130257"/>
    </mc:Choice>
    <mc:Fallback xmlns="">
      <p:transition spd="slow" advTm="13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278929"/>
            <a:ext cx="10022904" cy="1199649"/>
          </a:xfrm>
        </p:spPr>
        <p:txBody>
          <a:bodyPr/>
          <a:lstStyle/>
          <a:p>
            <a:r>
              <a:rPr lang="en-CA" dirty="0"/>
              <a:t>Policy Definitions</a:t>
            </a:r>
          </a:p>
        </p:txBody>
      </p:sp>
      <p:sp>
        <p:nvSpPr>
          <p:cNvPr id="3" name="Content Placeholder 2"/>
          <p:cNvSpPr>
            <a:spLocks noGrp="1"/>
          </p:cNvSpPr>
          <p:nvPr>
            <p:ph idx="1"/>
          </p:nvPr>
        </p:nvSpPr>
        <p:spPr/>
        <p:txBody>
          <a:bodyPr>
            <a:normAutofit/>
          </a:bodyPr>
          <a:lstStyle/>
          <a:p>
            <a:pPr marL="109728" indent="0">
              <a:buNone/>
            </a:pPr>
            <a:r>
              <a:rPr lang="en-US" sz="2600" b="1" dirty="0"/>
              <a:t>What is Sexual Harassment?</a:t>
            </a:r>
          </a:p>
          <a:p>
            <a:pPr marL="109728" indent="0">
              <a:buNone/>
            </a:pPr>
            <a:r>
              <a:rPr lang="en-US" sz="2600" dirty="0"/>
              <a:t> </a:t>
            </a:r>
          </a:p>
          <a:p>
            <a:pPr marL="457200" indent="-457200">
              <a:lnSpc>
                <a:spcPct val="115000"/>
              </a:lnSpc>
              <a:spcBef>
                <a:spcPts val="0"/>
              </a:spcBef>
            </a:pPr>
            <a:r>
              <a:rPr lang="en-US" sz="2600" dirty="0">
                <a:effectLst/>
                <a:ea typeface="Times New Roman" panose="02020603050405020304" pitchFamily="18" charset="0"/>
                <a:cs typeface="Times New Roman" panose="02020603050405020304" pitchFamily="18" charset="0"/>
              </a:rPr>
              <a:t>a sexual advance or solicitation made by a person who is in a position to grant or deny a benefit to another; </a:t>
            </a:r>
          </a:p>
          <a:p>
            <a:pPr marL="0" indent="0">
              <a:lnSpc>
                <a:spcPct val="115000"/>
              </a:lnSpc>
              <a:spcBef>
                <a:spcPts val="0"/>
              </a:spcBef>
              <a:buNone/>
            </a:pPr>
            <a:endParaRPr lang="en-US" sz="2600" dirty="0">
              <a:effectLst/>
              <a:ea typeface="Times New Roman" panose="02020603050405020304" pitchFamily="18" charset="0"/>
              <a:cs typeface="Times New Roman" panose="02020603050405020304" pitchFamily="18" charset="0"/>
            </a:endParaRPr>
          </a:p>
          <a:p>
            <a:pPr marL="457200" indent="-457200">
              <a:lnSpc>
                <a:spcPct val="115000"/>
              </a:lnSpc>
              <a:spcBef>
                <a:spcPts val="0"/>
              </a:spcBef>
            </a:pPr>
            <a:r>
              <a:rPr lang="en-US" sz="2600" dirty="0">
                <a:effectLst/>
                <a:ea typeface="Times New Roman" panose="02020603050405020304" pitchFamily="18" charset="0"/>
                <a:cs typeface="Times New Roman" panose="02020603050405020304" pitchFamily="18" charset="0"/>
              </a:rPr>
              <a:t>the threat of or an actual reprisal by a person in authority against a person who has rejected a sexual advance from that person in authority.</a:t>
            </a:r>
          </a:p>
          <a:p>
            <a:pPr marL="0" marR="0" indent="0" algn="just">
              <a:lnSpc>
                <a:spcPct val="115000"/>
              </a:lnSpc>
              <a:spcBef>
                <a:spcPts val="0"/>
              </a:spcBef>
              <a:spcAft>
                <a:spcPts val="0"/>
              </a:spcAf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b="1" dirty="0"/>
          </a:p>
          <a:p>
            <a:endParaRPr lang="en-CA" b="1" dirty="0"/>
          </a:p>
        </p:txBody>
      </p:sp>
      <p:pic>
        <p:nvPicPr>
          <p:cNvPr id="5" name="Audio 4">
            <a:hlinkClick r:id="" action="ppaction://media"/>
            <a:extLst>
              <a:ext uri="{FF2B5EF4-FFF2-40B4-BE49-F238E27FC236}">
                <a16:creationId xmlns:a16="http://schemas.microsoft.com/office/drawing/2014/main" id="{9B2206DD-6778-425B-9517-FCC2F373C8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9597175"/>
      </p:ext>
    </p:extLst>
  </p:cSld>
  <p:clrMapOvr>
    <a:masterClrMapping/>
  </p:clrMapOvr>
  <mc:AlternateContent xmlns:mc="http://schemas.openxmlformats.org/markup-compatibility/2006" xmlns:p14="http://schemas.microsoft.com/office/powerpoint/2010/main">
    <mc:Choice Requires="p14">
      <p:transition spd="slow" p14:dur="2000" advTm="80719"/>
    </mc:Choice>
    <mc:Fallback xmlns="">
      <p:transition spd="slow" advTm="80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a:solidFill>
                  <a:srgbClr val="1E3C72"/>
                </a:solidFill>
              </a:rPr>
              <a:t>Power, Vulnerability, and Consent</a:t>
            </a:r>
          </a:p>
        </p:txBody>
      </p:sp>
      <p:pic>
        <p:nvPicPr>
          <p:cNvPr id="4" name="Audio 3">
            <a:hlinkClick r:id="" action="ppaction://media"/>
            <a:extLst>
              <a:ext uri="{FF2B5EF4-FFF2-40B4-BE49-F238E27FC236}">
                <a16:creationId xmlns:a16="http://schemas.microsoft.com/office/drawing/2014/main" id="{98548194-F348-42F6-88A7-736B3D40B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17549958"/>
      </p:ext>
    </p:extLst>
  </p:cSld>
  <p:clrMapOvr>
    <a:masterClrMapping/>
  </p:clrMapOvr>
  <mc:AlternateContent xmlns:mc="http://schemas.openxmlformats.org/markup-compatibility/2006" xmlns:p14="http://schemas.microsoft.com/office/powerpoint/2010/main">
    <mc:Choice Requires="p14">
      <p:transition spd="slow" p14:dur="2000" advTm="11665"/>
    </mc:Choice>
    <mc:Fallback xmlns="">
      <p:transition spd="slow" advTm="11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dirty="0"/>
              <a:t>Sources of Power/Influence</a:t>
            </a:r>
          </a:p>
        </p:txBody>
      </p:sp>
      <p:sp>
        <p:nvSpPr>
          <p:cNvPr id="3" name="Content Placeholder 2"/>
          <p:cNvSpPr>
            <a:spLocks noGrp="1"/>
          </p:cNvSpPr>
          <p:nvPr>
            <p:ph idx="1"/>
          </p:nvPr>
        </p:nvSpPr>
        <p:spPr>
          <a:xfrm>
            <a:off x="1775520" y="1584818"/>
            <a:ext cx="5486400" cy="4528992"/>
          </a:xfrm>
        </p:spPr>
        <p:txBody>
          <a:bodyPr>
            <a:noAutofit/>
          </a:bodyPr>
          <a:lstStyle/>
          <a:p>
            <a:pPr marL="109728" indent="0">
              <a:spcBef>
                <a:spcPts val="0"/>
              </a:spcBef>
              <a:buNone/>
            </a:pPr>
            <a:r>
              <a:rPr lang="en-CA" sz="2200" dirty="0"/>
              <a:t>role</a:t>
            </a:r>
          </a:p>
          <a:p>
            <a:pPr marL="109728" indent="0">
              <a:spcBef>
                <a:spcPts val="0"/>
              </a:spcBef>
              <a:buNone/>
            </a:pPr>
            <a:r>
              <a:rPr lang="en-CA" sz="2200" dirty="0"/>
              <a:t>intellect (linguistic)</a:t>
            </a:r>
          </a:p>
          <a:p>
            <a:pPr marL="109728" indent="0">
              <a:spcBef>
                <a:spcPts val="0"/>
              </a:spcBef>
              <a:buNone/>
            </a:pPr>
            <a:r>
              <a:rPr lang="en-CA" sz="2200" dirty="0"/>
              <a:t>psychological (breadth of experience, stability)</a:t>
            </a:r>
          </a:p>
          <a:p>
            <a:pPr marL="109728" indent="0">
              <a:spcBef>
                <a:spcPts val="0"/>
              </a:spcBef>
              <a:buNone/>
            </a:pPr>
            <a:r>
              <a:rPr lang="en-CA" sz="2200" dirty="0"/>
              <a:t>spirit (maturity of Christian discipleship)</a:t>
            </a:r>
          </a:p>
          <a:p>
            <a:pPr marL="109728" indent="0">
              <a:spcBef>
                <a:spcPts val="0"/>
              </a:spcBef>
              <a:buNone/>
            </a:pPr>
            <a:r>
              <a:rPr lang="en-CA" sz="2200" dirty="0"/>
              <a:t>finances</a:t>
            </a:r>
          </a:p>
          <a:p>
            <a:pPr marL="109728" indent="0">
              <a:spcBef>
                <a:spcPts val="0"/>
              </a:spcBef>
              <a:buNone/>
            </a:pPr>
            <a:r>
              <a:rPr lang="en-US" sz="2200" dirty="0"/>
              <a:t>social (personal support, community 	contacts, family connections)</a:t>
            </a:r>
          </a:p>
          <a:p>
            <a:pPr marL="109728" indent="0">
              <a:spcBef>
                <a:spcPts val="0"/>
              </a:spcBef>
              <a:buNone/>
            </a:pPr>
            <a:r>
              <a:rPr lang="en-US" sz="2200" dirty="0"/>
              <a:t>life circumstances (security, wellbeing)</a:t>
            </a:r>
          </a:p>
        </p:txBody>
      </p:sp>
      <p:sp>
        <p:nvSpPr>
          <p:cNvPr id="4" name="Content Placeholder 2">
            <a:extLst>
              <a:ext uri="{FF2B5EF4-FFF2-40B4-BE49-F238E27FC236}">
                <a16:creationId xmlns:a16="http://schemas.microsoft.com/office/drawing/2014/main" id="{7FE8B371-87FC-4AC9-9ADF-0976D9C265F9}"/>
              </a:ext>
            </a:extLst>
          </p:cNvPr>
          <p:cNvSpPr txBox="1">
            <a:spLocks/>
          </p:cNvSpPr>
          <p:nvPr/>
        </p:nvSpPr>
        <p:spPr>
          <a:xfrm>
            <a:off x="7896200" y="1564305"/>
            <a:ext cx="3902224" cy="4528992"/>
          </a:xfrm>
          <a:prstGeom prst="rect">
            <a:avLst/>
          </a:prstGeom>
        </p:spPr>
        <p:txBody>
          <a:bodyPr vert="horz">
            <a:noAutofit/>
          </a:bodyPr>
          <a:lstStyle>
            <a:lvl1pPr marL="365760" indent="-256032" algn="l" rtl="0" eaLnBrk="1" latinLnBrk="0" hangingPunct="1">
              <a:spcBef>
                <a:spcPts val="300"/>
              </a:spcBef>
              <a:buClr>
                <a:schemeClr val="tx1"/>
              </a:buClr>
              <a:buFont typeface="Arial" panose="020B0604020202020204" pitchFamily="34" charset="0"/>
              <a:buChar char="•"/>
              <a:defRPr kumimoji="0" sz="2800" kern="1200">
                <a:solidFill>
                  <a:schemeClr val="tx1"/>
                </a:solidFill>
                <a:latin typeface="Candara" panose="020E0502030303020204" pitchFamily="34" charset="0"/>
                <a:ea typeface="+mn-ea"/>
                <a:cs typeface="Calibri" panose="020F0502020204030204" pitchFamily="34" charset="0"/>
              </a:defRPr>
            </a:lvl1pPr>
            <a:lvl2pPr marL="658368" indent="-246888" algn="l" rtl="0" eaLnBrk="1" latinLnBrk="0" hangingPunct="1">
              <a:spcBef>
                <a:spcPts val="300"/>
              </a:spcBef>
              <a:buClr>
                <a:schemeClr val="tx1"/>
              </a:buClr>
              <a:buFont typeface="Arial" panose="020B0604020202020204" pitchFamily="34" charset="0"/>
              <a:buChar char="•"/>
              <a:defRPr kumimoji="0" sz="2600" kern="1200">
                <a:solidFill>
                  <a:schemeClr val="tx1"/>
                </a:solidFill>
                <a:latin typeface="Candara" panose="020E0502030303020204" pitchFamily="34" charset="0"/>
                <a:ea typeface="+mn-ea"/>
                <a:cs typeface="Calibri" panose="020F0502020204030204" pitchFamily="34" charset="0"/>
              </a:defRPr>
            </a:lvl2pPr>
            <a:lvl3pPr marL="923544" indent="-219456" algn="l" rtl="0" eaLnBrk="1" latinLnBrk="0" hangingPunct="1">
              <a:spcBef>
                <a:spcPts val="300"/>
              </a:spcBef>
              <a:buClr>
                <a:schemeClr val="tx1"/>
              </a:buClr>
              <a:buFont typeface="Arial" panose="020B0604020202020204" pitchFamily="34" charset="0"/>
              <a:buChar char="•"/>
              <a:defRPr kumimoji="0" sz="2400" kern="1200">
                <a:solidFill>
                  <a:schemeClr val="tx1"/>
                </a:solidFill>
                <a:latin typeface="Candara" panose="020E0502030303020204" pitchFamily="34" charset="0"/>
                <a:ea typeface="+mn-ea"/>
                <a:cs typeface="Calibri" panose="020F0502020204030204" pitchFamily="34" charset="0"/>
              </a:defRPr>
            </a:lvl3pPr>
            <a:lvl4pPr marL="1179576" indent="-201168" algn="l" rtl="0" eaLnBrk="1" latinLnBrk="0" hangingPunct="1">
              <a:spcBef>
                <a:spcPts val="300"/>
              </a:spcBef>
              <a:buClr>
                <a:schemeClr val="tx1"/>
              </a:buClr>
              <a:buFont typeface="Arial" panose="020B0604020202020204" pitchFamily="34" charset="0"/>
              <a:buChar char="•"/>
              <a:defRPr kumimoji="0" sz="2200" kern="1200">
                <a:solidFill>
                  <a:schemeClr val="tx1"/>
                </a:solidFill>
                <a:latin typeface="Candara" panose="020E0502030303020204" pitchFamily="34" charset="0"/>
                <a:ea typeface="+mn-ea"/>
                <a:cs typeface="Calibri" panose="020F0502020204030204" pitchFamily="34" charset="0"/>
              </a:defRPr>
            </a:lvl4pPr>
            <a:lvl5pPr marL="1389888" indent="-182880" algn="l" rtl="0" eaLnBrk="1" latinLnBrk="0" hangingPunct="1">
              <a:spcBef>
                <a:spcPts val="300"/>
              </a:spcBef>
              <a:buClr>
                <a:schemeClr val="tx1"/>
              </a:buClr>
              <a:buFont typeface="Arial" panose="020B0604020202020204" pitchFamily="34" charset="0"/>
              <a:buChar char="•"/>
              <a:defRPr kumimoji="0" sz="2000" kern="1200">
                <a:solidFill>
                  <a:schemeClr val="tx1"/>
                </a:solidFill>
                <a:latin typeface="Candara" panose="020E0502030303020204" pitchFamily="34" charset="0"/>
                <a:ea typeface="+mn-ea"/>
                <a:cs typeface="Calibri" panose="020F050202020403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spcBef>
                <a:spcPts val="0"/>
              </a:spcBef>
              <a:buNone/>
            </a:pPr>
            <a:r>
              <a:rPr lang="en-US" sz="2200" dirty="0"/>
              <a:t>physical</a:t>
            </a:r>
          </a:p>
          <a:p>
            <a:pPr marL="109728" indent="0">
              <a:spcBef>
                <a:spcPts val="0"/>
              </a:spcBef>
              <a:buNone/>
            </a:pPr>
            <a:r>
              <a:rPr lang="en-US" sz="2200" dirty="0"/>
              <a:t>tenure</a:t>
            </a:r>
          </a:p>
          <a:p>
            <a:pPr marL="109728" indent="0">
              <a:spcBef>
                <a:spcPts val="0"/>
              </a:spcBef>
              <a:buNone/>
            </a:pPr>
            <a:r>
              <a:rPr lang="en-US" sz="2200" dirty="0"/>
              <a:t>familiarity with tradition</a:t>
            </a:r>
          </a:p>
          <a:p>
            <a:pPr marL="109728" indent="0">
              <a:spcBef>
                <a:spcPts val="0"/>
              </a:spcBef>
              <a:buNone/>
            </a:pPr>
            <a:r>
              <a:rPr lang="en-US" sz="2200" dirty="0"/>
              <a:t>gender</a:t>
            </a:r>
          </a:p>
          <a:p>
            <a:pPr marL="109728" indent="0">
              <a:spcBef>
                <a:spcPts val="0"/>
              </a:spcBef>
              <a:buNone/>
            </a:pPr>
            <a:r>
              <a:rPr lang="en-US" sz="2200" dirty="0"/>
              <a:t>age</a:t>
            </a:r>
          </a:p>
          <a:p>
            <a:pPr marL="109728" indent="0">
              <a:spcBef>
                <a:spcPts val="0"/>
              </a:spcBef>
              <a:buNone/>
            </a:pPr>
            <a:r>
              <a:rPr lang="en-US" sz="2200" dirty="0"/>
              <a:t>race</a:t>
            </a:r>
          </a:p>
          <a:p>
            <a:pPr marL="109728" indent="0">
              <a:spcBef>
                <a:spcPts val="0"/>
              </a:spcBef>
              <a:buNone/>
            </a:pPr>
            <a:r>
              <a:rPr lang="en-US" sz="2200" dirty="0"/>
              <a:t>sexual orientation</a:t>
            </a:r>
          </a:p>
          <a:p>
            <a:pPr marL="109728" indent="0">
              <a:spcBef>
                <a:spcPts val="0"/>
              </a:spcBef>
              <a:buNone/>
            </a:pPr>
            <a:r>
              <a:rPr lang="en-US" sz="2200" dirty="0"/>
              <a:t>language and culture</a:t>
            </a:r>
            <a:endParaRPr lang="en-CA" sz="2200" dirty="0"/>
          </a:p>
        </p:txBody>
      </p:sp>
      <p:pic>
        <p:nvPicPr>
          <p:cNvPr id="6" name="Audio 5">
            <a:hlinkClick r:id="" action="ppaction://media"/>
            <a:extLst>
              <a:ext uri="{FF2B5EF4-FFF2-40B4-BE49-F238E27FC236}">
                <a16:creationId xmlns:a16="http://schemas.microsoft.com/office/drawing/2014/main" id="{ED4EBA33-CC2A-4D4E-AF1F-917F9F1DB1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5931637"/>
      </p:ext>
    </p:extLst>
  </p:cSld>
  <p:clrMapOvr>
    <a:masterClrMapping/>
  </p:clrMapOvr>
  <mc:AlternateContent xmlns:mc="http://schemas.openxmlformats.org/markup-compatibility/2006" xmlns:p14="http://schemas.microsoft.com/office/powerpoint/2010/main">
    <mc:Choice Requires="p14">
      <p:transition spd="slow" p14:dur="2000" advTm="91215"/>
    </mc:Choice>
    <mc:Fallback xmlns="">
      <p:transition spd="slow" advTm="9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3" grpId="0" uiExpand="1" build="p"/>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Meaningful Mutual Consent</a:t>
            </a:r>
          </a:p>
        </p:txBody>
      </p:sp>
      <p:sp>
        <p:nvSpPr>
          <p:cNvPr id="3" name="Content Placeholder 2"/>
          <p:cNvSpPr>
            <a:spLocks noGrp="1"/>
          </p:cNvSpPr>
          <p:nvPr>
            <p:ph idx="1"/>
          </p:nvPr>
        </p:nvSpPr>
        <p:spPr/>
        <p:txBody>
          <a:bodyPr>
            <a:normAutofit/>
          </a:bodyPr>
          <a:lstStyle/>
          <a:p>
            <a:pPr marL="109728" indent="0">
              <a:spcBef>
                <a:spcPts val="0"/>
              </a:spcBef>
              <a:buNone/>
            </a:pPr>
            <a:r>
              <a:rPr lang="en-US" sz="2400" dirty="0"/>
              <a:t>Requires both choice and equality</a:t>
            </a:r>
          </a:p>
          <a:p>
            <a:pPr>
              <a:spcBef>
                <a:spcPts val="0"/>
              </a:spcBef>
            </a:pPr>
            <a:endParaRPr lang="en-US" sz="2400" dirty="0"/>
          </a:p>
          <a:p>
            <a:pPr marL="109728" indent="0">
              <a:spcBef>
                <a:spcPts val="0"/>
              </a:spcBef>
              <a:buNone/>
            </a:pPr>
            <a:r>
              <a:rPr lang="en-US" sz="2400" dirty="0"/>
              <a:t>Equal footing:</a:t>
            </a:r>
          </a:p>
          <a:p>
            <a:pPr lvl="1">
              <a:spcBef>
                <a:spcPts val="0"/>
              </a:spcBef>
            </a:pPr>
            <a:r>
              <a:rPr lang="en-US" sz="2400" dirty="0"/>
              <a:t>are both parties equally resource-rich?</a:t>
            </a:r>
          </a:p>
          <a:p>
            <a:pPr lvl="1">
              <a:spcBef>
                <a:spcPts val="0"/>
              </a:spcBef>
            </a:pPr>
            <a:r>
              <a:rPr lang="en-US" sz="2400" dirty="0"/>
              <a:t>relative distribution of resources</a:t>
            </a:r>
          </a:p>
          <a:p>
            <a:pPr lvl="1">
              <a:spcBef>
                <a:spcPts val="0"/>
              </a:spcBef>
            </a:pPr>
            <a:r>
              <a:rPr lang="en-US" sz="2400" dirty="0"/>
              <a:t>Minister’s resources much greater than congregation member’s</a:t>
            </a:r>
          </a:p>
          <a:p>
            <a:pPr lvl="1">
              <a:spcBef>
                <a:spcPts val="0"/>
              </a:spcBef>
            </a:pPr>
            <a:endParaRPr lang="en-US" sz="2400" dirty="0"/>
          </a:p>
          <a:p>
            <a:pPr marL="109728" indent="0">
              <a:spcBef>
                <a:spcPts val="0"/>
              </a:spcBef>
              <a:buNone/>
            </a:pPr>
            <a:r>
              <a:rPr lang="en-US" sz="2400" dirty="0"/>
              <a:t>Without equality:</a:t>
            </a:r>
          </a:p>
          <a:p>
            <a:pPr lvl="1">
              <a:spcBef>
                <a:spcPts val="0"/>
              </a:spcBef>
            </a:pPr>
            <a:r>
              <a:rPr lang="en-US" sz="2400" dirty="0"/>
              <a:t>resource-rich person may exercise power over vulnerability of other</a:t>
            </a:r>
          </a:p>
          <a:p>
            <a:pPr lvl="1">
              <a:spcBef>
                <a:spcPts val="0"/>
              </a:spcBef>
            </a:pPr>
            <a:r>
              <a:rPr lang="en-US" sz="2400" dirty="0"/>
              <a:t>resource-poor person may be pressured by stature or position of other</a:t>
            </a:r>
            <a:endParaRPr lang="en-US" sz="2000" b="1" dirty="0"/>
          </a:p>
          <a:p>
            <a:pPr lvl="1">
              <a:spcBef>
                <a:spcPts val="0"/>
              </a:spcBef>
            </a:pPr>
            <a:endParaRPr lang="en-US" sz="2000" b="1" dirty="0"/>
          </a:p>
          <a:p>
            <a:pPr lvl="1">
              <a:spcBef>
                <a:spcPts val="0"/>
              </a:spcBef>
            </a:pPr>
            <a:endParaRPr lang="en-US" sz="2000" b="1" dirty="0"/>
          </a:p>
          <a:p>
            <a:pPr>
              <a:spcBef>
                <a:spcPts val="0"/>
              </a:spcBef>
            </a:pPr>
            <a:endParaRPr lang="en-US" b="1" dirty="0"/>
          </a:p>
        </p:txBody>
      </p:sp>
      <p:pic>
        <p:nvPicPr>
          <p:cNvPr id="5" name="Audio 4">
            <a:hlinkClick r:id="" action="ppaction://media"/>
            <a:extLst>
              <a:ext uri="{FF2B5EF4-FFF2-40B4-BE49-F238E27FC236}">
                <a16:creationId xmlns:a16="http://schemas.microsoft.com/office/drawing/2014/main" id="{AE1C8B5E-103C-462A-B0F2-346A1A6FF42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9993"/>
    </mc:Choice>
    <mc:Fallback xmlns="">
      <p:transition spd="slow" advTm="4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Pastoral Care Relationships</a:t>
            </a:r>
          </a:p>
        </p:txBody>
      </p:sp>
      <p:sp>
        <p:nvSpPr>
          <p:cNvPr id="3" name="Content Placeholder 2"/>
          <p:cNvSpPr>
            <a:spLocks noGrp="1"/>
          </p:cNvSpPr>
          <p:nvPr>
            <p:ph idx="1"/>
          </p:nvPr>
        </p:nvSpPr>
        <p:spPr/>
        <p:txBody>
          <a:bodyPr>
            <a:normAutofit/>
          </a:bodyPr>
          <a:lstStyle/>
          <a:p>
            <a:pPr>
              <a:spcBef>
                <a:spcPts val="0"/>
              </a:spcBef>
            </a:pPr>
            <a:endParaRPr lang="en-US" sz="800" b="1" dirty="0"/>
          </a:p>
          <a:p>
            <a:pPr marL="109728" indent="0">
              <a:spcBef>
                <a:spcPts val="0"/>
              </a:spcBef>
              <a:buNone/>
            </a:pPr>
            <a:r>
              <a:rPr lang="en-US" sz="2400" dirty="0"/>
              <a:t>Minister’s duty:</a:t>
            </a:r>
          </a:p>
          <a:p>
            <a:pPr lvl="1">
              <a:spcBef>
                <a:spcPts val="0"/>
              </a:spcBef>
            </a:pPr>
            <a:r>
              <a:rPr lang="en-US" sz="2400" dirty="0"/>
              <a:t>to care for member of congregation</a:t>
            </a:r>
          </a:p>
          <a:p>
            <a:pPr lvl="1">
              <a:spcBef>
                <a:spcPts val="0"/>
              </a:spcBef>
            </a:pPr>
            <a:r>
              <a:rPr lang="en-US" sz="2400" dirty="0"/>
              <a:t>to act in member’s best interests</a:t>
            </a:r>
          </a:p>
          <a:p>
            <a:pPr>
              <a:spcBef>
                <a:spcPts val="0"/>
              </a:spcBef>
            </a:pPr>
            <a:endParaRPr lang="en-US" sz="2400" dirty="0"/>
          </a:p>
          <a:p>
            <a:pPr>
              <a:spcBef>
                <a:spcPts val="0"/>
              </a:spcBef>
            </a:pPr>
            <a:r>
              <a:rPr lang="en-US" sz="2400" dirty="0"/>
              <a:t>Meaningful consent might be absent even if member initiates sexual activity</a:t>
            </a:r>
          </a:p>
          <a:p>
            <a:pPr>
              <a:spcBef>
                <a:spcPts val="0"/>
              </a:spcBef>
            </a:pPr>
            <a:endParaRPr lang="en-US" sz="2400" dirty="0"/>
          </a:p>
          <a:p>
            <a:pPr>
              <a:spcBef>
                <a:spcPts val="0"/>
              </a:spcBef>
            </a:pPr>
            <a:r>
              <a:rPr lang="en-US" sz="2400" dirty="0"/>
              <a:t>Sexual activity without meaningful consent:  abusive</a:t>
            </a:r>
          </a:p>
          <a:p>
            <a:pPr>
              <a:spcBef>
                <a:spcPts val="0"/>
              </a:spcBef>
            </a:pPr>
            <a:endParaRPr lang="en-US" sz="2400" dirty="0"/>
          </a:p>
          <a:p>
            <a:pPr>
              <a:spcBef>
                <a:spcPts val="0"/>
              </a:spcBef>
            </a:pPr>
            <a:r>
              <a:rPr lang="en-US" sz="2400" dirty="0"/>
              <a:t>Church leader held responsible for </a:t>
            </a:r>
            <a:r>
              <a:rPr lang="en-US" sz="2400" b="1" dirty="0"/>
              <a:t>maintaining professional boundaries</a:t>
            </a:r>
            <a:endParaRPr lang="en-US" sz="2000" b="1" dirty="0"/>
          </a:p>
          <a:p>
            <a:pPr lvl="1">
              <a:spcBef>
                <a:spcPts val="0"/>
              </a:spcBef>
            </a:pPr>
            <a:endParaRPr lang="en-US" sz="2000" b="1" dirty="0"/>
          </a:p>
          <a:p>
            <a:pPr lvl="1">
              <a:spcBef>
                <a:spcPts val="0"/>
              </a:spcBef>
            </a:pPr>
            <a:endParaRPr lang="en-US" sz="2000" b="1" dirty="0"/>
          </a:p>
          <a:p>
            <a:pPr>
              <a:spcBef>
                <a:spcPts val="0"/>
              </a:spcBef>
            </a:pPr>
            <a:endParaRPr lang="en-US" b="1" dirty="0"/>
          </a:p>
        </p:txBody>
      </p:sp>
      <p:pic>
        <p:nvPicPr>
          <p:cNvPr id="5" name="Audio 4">
            <a:hlinkClick r:id="" action="ppaction://media"/>
            <a:extLst>
              <a:ext uri="{FF2B5EF4-FFF2-40B4-BE49-F238E27FC236}">
                <a16:creationId xmlns:a16="http://schemas.microsoft.com/office/drawing/2014/main" id="{0D676D6D-E0EC-4DE9-93D8-51071A07EE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68649717"/>
      </p:ext>
    </p:extLst>
  </p:cSld>
  <p:clrMapOvr>
    <a:masterClrMapping/>
  </p:clrMapOvr>
  <mc:AlternateContent xmlns:mc="http://schemas.openxmlformats.org/markup-compatibility/2006" xmlns:p14="http://schemas.microsoft.com/office/powerpoint/2010/main">
    <mc:Choice Requires="p14">
      <p:transition spd="slow" p14:dur="2000" advTm="77478"/>
    </mc:Choice>
    <mc:Fallback xmlns="">
      <p:transition spd="slow" advTm="7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5CAE-B6C3-4E59-8678-79E7496DA22D}"/>
              </a:ext>
            </a:extLst>
          </p:cNvPr>
          <p:cNvSpPr>
            <a:spLocks noGrp="1"/>
          </p:cNvSpPr>
          <p:nvPr>
            <p:ph type="title"/>
          </p:nvPr>
        </p:nvSpPr>
        <p:spPr/>
        <p:txBody>
          <a:bodyPr>
            <a:noAutofit/>
          </a:bodyPr>
          <a:lstStyle/>
          <a:p>
            <a:r>
              <a:rPr lang="en-CA" sz="2800" dirty="0"/>
              <a:t>What are some of the things we can do to encourage healthy church responses to complaints of ministerial sexual misconduct?</a:t>
            </a:r>
          </a:p>
        </p:txBody>
      </p:sp>
      <p:sp>
        <p:nvSpPr>
          <p:cNvPr id="3" name="Content Placeholder 2">
            <a:extLst>
              <a:ext uri="{FF2B5EF4-FFF2-40B4-BE49-F238E27FC236}">
                <a16:creationId xmlns:a16="http://schemas.microsoft.com/office/drawing/2014/main" id="{CED87C5A-7AC0-4C0A-A0DD-75AEFF0D9D59}"/>
              </a:ext>
            </a:extLst>
          </p:cNvPr>
          <p:cNvSpPr>
            <a:spLocks noGrp="1"/>
          </p:cNvSpPr>
          <p:nvPr>
            <p:ph idx="1"/>
          </p:nvPr>
        </p:nvSpPr>
        <p:spPr>
          <a:xfrm>
            <a:off x="1775520" y="1564304"/>
            <a:ext cx="8856984" cy="4745015"/>
          </a:xfrm>
        </p:spPr>
        <p:txBody>
          <a:bodyPr>
            <a:normAutofit fontScale="92500" lnSpcReduction="10000"/>
          </a:bodyPr>
          <a:lstStyle/>
          <a:p>
            <a:pPr marL="109728" indent="0">
              <a:buNone/>
            </a:pPr>
            <a:endParaRPr lang="en-CA" sz="2200" dirty="0"/>
          </a:p>
          <a:p>
            <a:pPr marL="109728" indent="0">
              <a:buNone/>
            </a:pPr>
            <a:r>
              <a:rPr lang="en-CA" sz="2200" dirty="0"/>
              <a:t>Ministers: take care of yourselves! </a:t>
            </a:r>
          </a:p>
          <a:p>
            <a:pPr lvl="1"/>
            <a:r>
              <a:rPr lang="en-CA" sz="2200" dirty="0"/>
              <a:t>clergy self-care</a:t>
            </a:r>
          </a:p>
          <a:p>
            <a:pPr lvl="1"/>
            <a:r>
              <a:rPr lang="en-CA" sz="2200" dirty="0"/>
              <a:t>support/accountability</a:t>
            </a:r>
          </a:p>
          <a:p>
            <a:pPr lvl="1"/>
            <a:r>
              <a:rPr lang="en-CA" sz="2200" dirty="0"/>
              <a:t>meaningful relationships outside the congregation (family, friends)</a:t>
            </a:r>
          </a:p>
          <a:p>
            <a:pPr lvl="1"/>
            <a:r>
              <a:rPr lang="en-CA" sz="2200" dirty="0"/>
              <a:t>hobbies and interests outside the church </a:t>
            </a:r>
          </a:p>
          <a:p>
            <a:pPr lvl="1"/>
            <a:endParaRPr lang="en-CA" sz="2200" dirty="0"/>
          </a:p>
          <a:p>
            <a:pPr marL="109728" indent="0">
              <a:buNone/>
            </a:pPr>
            <a:r>
              <a:rPr lang="en-CA" sz="2200" dirty="0"/>
              <a:t>Set and observe clear boundaries</a:t>
            </a:r>
          </a:p>
          <a:p>
            <a:endParaRPr lang="en-CA" sz="2200" dirty="0"/>
          </a:p>
          <a:p>
            <a:pPr marL="109728" indent="0">
              <a:buNone/>
            </a:pPr>
            <a:r>
              <a:rPr lang="en-CA" sz="2200" dirty="0"/>
              <a:t>Help others care for themselves (presbytery)</a:t>
            </a:r>
          </a:p>
          <a:p>
            <a:endParaRPr lang="en-CA" sz="2200" dirty="0"/>
          </a:p>
          <a:p>
            <a:pPr marL="109728" indent="0">
              <a:buNone/>
            </a:pPr>
            <a:r>
              <a:rPr lang="en-CA" sz="2200" dirty="0"/>
              <a:t>Educate widely (leaders + others) on SASH issues</a:t>
            </a:r>
          </a:p>
          <a:p>
            <a:endParaRPr lang="en-CA" sz="2200" dirty="0"/>
          </a:p>
          <a:p>
            <a:pPr marL="109728" indent="0">
              <a:buNone/>
            </a:pPr>
            <a:r>
              <a:rPr lang="en-CA" sz="2200" dirty="0"/>
              <a:t>Restructure supervision in programming (</a:t>
            </a:r>
            <a:r>
              <a:rPr lang="en-CA" sz="2200" i="1" dirty="0"/>
              <a:t>Leading With Care</a:t>
            </a:r>
            <a:r>
              <a:rPr lang="en-CA" sz="2200" dirty="0"/>
              <a:t> policy)</a:t>
            </a:r>
          </a:p>
          <a:p>
            <a:pPr marL="109728" indent="0">
              <a:buNone/>
            </a:pPr>
            <a:endParaRPr lang="en-CA" sz="2000" b="1" dirty="0"/>
          </a:p>
        </p:txBody>
      </p:sp>
      <p:pic>
        <p:nvPicPr>
          <p:cNvPr id="5" name="Audio 4">
            <a:hlinkClick r:id="" action="ppaction://media"/>
            <a:extLst>
              <a:ext uri="{FF2B5EF4-FFF2-40B4-BE49-F238E27FC236}">
                <a16:creationId xmlns:a16="http://schemas.microsoft.com/office/drawing/2014/main" id="{23392789-4153-4368-A75F-731C8C8B1C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46933132"/>
      </p:ext>
    </p:extLst>
  </p:cSld>
  <p:clrMapOvr>
    <a:masterClrMapping/>
  </p:clrMapOvr>
  <mc:AlternateContent xmlns:mc="http://schemas.openxmlformats.org/markup-compatibility/2006" xmlns:p14="http://schemas.microsoft.com/office/powerpoint/2010/main">
    <mc:Choice Requires="p14">
      <p:transition spd="slow" p14:dur="2000" advTm="169269"/>
    </mc:Choice>
    <mc:Fallback xmlns="">
      <p:transition spd="slow" advTm="16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a:solidFill>
                  <a:srgbClr val="1E3C72"/>
                </a:solidFill>
              </a:rPr>
              <a:t>Using the Church’s Policy</a:t>
            </a:r>
          </a:p>
        </p:txBody>
      </p:sp>
      <p:pic>
        <p:nvPicPr>
          <p:cNvPr id="3" name="Audio 2">
            <a:hlinkClick r:id="" action="ppaction://media"/>
            <a:extLst>
              <a:ext uri="{FF2B5EF4-FFF2-40B4-BE49-F238E27FC236}">
                <a16:creationId xmlns:a16="http://schemas.microsoft.com/office/drawing/2014/main" id="{4461B370-D96C-4F03-A770-2DBA50481C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6571291"/>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16ADC-E1BA-453F-B2D4-9056DC7E24EC}"/>
              </a:ext>
            </a:extLst>
          </p:cNvPr>
          <p:cNvSpPr>
            <a:spLocks noGrp="1"/>
          </p:cNvSpPr>
          <p:nvPr>
            <p:ph type="title"/>
          </p:nvPr>
        </p:nvSpPr>
        <p:spPr/>
        <p:txBody>
          <a:bodyPr>
            <a:normAutofit/>
          </a:bodyPr>
          <a:lstStyle/>
          <a:p>
            <a:r>
              <a:rPr lang="en-CA" sz="4400" dirty="0"/>
              <a:t>Policy Overview</a:t>
            </a:r>
          </a:p>
        </p:txBody>
      </p:sp>
      <p:sp>
        <p:nvSpPr>
          <p:cNvPr id="3" name="Content Placeholder 2">
            <a:extLst>
              <a:ext uri="{FF2B5EF4-FFF2-40B4-BE49-F238E27FC236}">
                <a16:creationId xmlns:a16="http://schemas.microsoft.com/office/drawing/2014/main" id="{F7181578-CB31-4191-A9C7-DBEAEB9F74C4}"/>
              </a:ext>
            </a:extLst>
          </p:cNvPr>
          <p:cNvSpPr>
            <a:spLocks noGrp="1"/>
          </p:cNvSpPr>
          <p:nvPr>
            <p:ph idx="1"/>
          </p:nvPr>
        </p:nvSpPr>
        <p:spPr>
          <a:xfrm>
            <a:off x="1775520" y="1564305"/>
            <a:ext cx="4838328" cy="4528992"/>
          </a:xfrm>
        </p:spPr>
        <p:txBody>
          <a:bodyPr>
            <a:normAutofit/>
          </a:bodyPr>
          <a:lstStyle/>
          <a:p>
            <a:pPr marL="109728" indent="0">
              <a:buNone/>
            </a:pPr>
            <a:r>
              <a:rPr lang="en-CA" sz="2400" dirty="0"/>
              <a:t>4 procedural stages:</a:t>
            </a:r>
          </a:p>
          <a:p>
            <a:pPr lvl="1"/>
            <a:r>
              <a:rPr lang="en-CA" sz="2400" dirty="0"/>
              <a:t>Discovery</a:t>
            </a:r>
          </a:p>
          <a:p>
            <a:pPr lvl="1"/>
            <a:r>
              <a:rPr lang="en-CA" sz="2400" dirty="0"/>
              <a:t>Intervention</a:t>
            </a:r>
          </a:p>
          <a:p>
            <a:pPr lvl="1"/>
            <a:r>
              <a:rPr lang="en-CA" sz="2400" dirty="0"/>
              <a:t>Investigation</a:t>
            </a:r>
          </a:p>
          <a:p>
            <a:pPr lvl="1"/>
            <a:r>
              <a:rPr lang="en-CA" sz="2400" dirty="0"/>
              <a:t>Adjudication (decision)</a:t>
            </a:r>
          </a:p>
          <a:p>
            <a:endParaRPr lang="en-CA" dirty="0"/>
          </a:p>
        </p:txBody>
      </p:sp>
      <p:sp>
        <p:nvSpPr>
          <p:cNvPr id="4" name="Content Placeholder 2">
            <a:extLst>
              <a:ext uri="{FF2B5EF4-FFF2-40B4-BE49-F238E27FC236}">
                <a16:creationId xmlns:a16="http://schemas.microsoft.com/office/drawing/2014/main" id="{D95A5D06-A410-441A-A324-D2E59AA7FF74}"/>
              </a:ext>
            </a:extLst>
          </p:cNvPr>
          <p:cNvSpPr txBox="1">
            <a:spLocks/>
          </p:cNvSpPr>
          <p:nvPr/>
        </p:nvSpPr>
        <p:spPr>
          <a:xfrm>
            <a:off x="6528048" y="1564305"/>
            <a:ext cx="4838328" cy="4528992"/>
          </a:xfrm>
          <a:prstGeom prst="rect">
            <a:avLst/>
          </a:prstGeom>
        </p:spPr>
        <p:txBody>
          <a:bodyPr vert="horz">
            <a:normAutofit fontScale="92500" lnSpcReduction="10000"/>
          </a:bodyPr>
          <a:lstStyle>
            <a:lvl1pPr marL="365760" indent="-256032" algn="l" rtl="0" eaLnBrk="1" latinLnBrk="0" hangingPunct="1">
              <a:spcBef>
                <a:spcPts val="300"/>
              </a:spcBef>
              <a:buClr>
                <a:schemeClr val="tx1"/>
              </a:buClr>
              <a:buFont typeface="Arial" panose="020B0604020202020204" pitchFamily="34" charset="0"/>
              <a:buChar char="•"/>
              <a:defRPr kumimoji="0" sz="2800" kern="1200">
                <a:solidFill>
                  <a:schemeClr val="tx1"/>
                </a:solidFill>
                <a:latin typeface="Candara" panose="020E0502030303020204" pitchFamily="34" charset="0"/>
                <a:ea typeface="+mn-ea"/>
                <a:cs typeface="Calibri" panose="020F0502020204030204" pitchFamily="34" charset="0"/>
              </a:defRPr>
            </a:lvl1pPr>
            <a:lvl2pPr marL="658368" indent="-246888" algn="l" rtl="0" eaLnBrk="1" latinLnBrk="0" hangingPunct="1">
              <a:spcBef>
                <a:spcPts val="300"/>
              </a:spcBef>
              <a:buClr>
                <a:schemeClr val="tx1"/>
              </a:buClr>
              <a:buFont typeface="Arial" panose="020B0604020202020204" pitchFamily="34" charset="0"/>
              <a:buChar char="•"/>
              <a:defRPr kumimoji="0" sz="2600" kern="1200">
                <a:solidFill>
                  <a:schemeClr val="tx1"/>
                </a:solidFill>
                <a:latin typeface="Candara" panose="020E0502030303020204" pitchFamily="34" charset="0"/>
                <a:ea typeface="+mn-ea"/>
                <a:cs typeface="Calibri" panose="020F0502020204030204" pitchFamily="34" charset="0"/>
              </a:defRPr>
            </a:lvl2pPr>
            <a:lvl3pPr marL="923544" indent="-219456" algn="l" rtl="0" eaLnBrk="1" latinLnBrk="0" hangingPunct="1">
              <a:spcBef>
                <a:spcPts val="300"/>
              </a:spcBef>
              <a:buClr>
                <a:schemeClr val="tx1"/>
              </a:buClr>
              <a:buFont typeface="Arial" panose="020B0604020202020204" pitchFamily="34" charset="0"/>
              <a:buChar char="•"/>
              <a:defRPr kumimoji="0" sz="2400" kern="1200">
                <a:solidFill>
                  <a:schemeClr val="tx1"/>
                </a:solidFill>
                <a:latin typeface="Candara" panose="020E0502030303020204" pitchFamily="34" charset="0"/>
                <a:ea typeface="+mn-ea"/>
                <a:cs typeface="Calibri" panose="020F0502020204030204" pitchFamily="34" charset="0"/>
              </a:defRPr>
            </a:lvl3pPr>
            <a:lvl4pPr marL="1179576" indent="-201168" algn="l" rtl="0" eaLnBrk="1" latinLnBrk="0" hangingPunct="1">
              <a:spcBef>
                <a:spcPts val="300"/>
              </a:spcBef>
              <a:buClr>
                <a:schemeClr val="tx1"/>
              </a:buClr>
              <a:buFont typeface="Arial" panose="020B0604020202020204" pitchFamily="34" charset="0"/>
              <a:buChar char="•"/>
              <a:defRPr kumimoji="0" sz="2200" kern="1200">
                <a:solidFill>
                  <a:schemeClr val="tx1"/>
                </a:solidFill>
                <a:latin typeface="Candara" panose="020E0502030303020204" pitchFamily="34" charset="0"/>
                <a:ea typeface="+mn-ea"/>
                <a:cs typeface="Calibri" panose="020F0502020204030204" pitchFamily="34" charset="0"/>
              </a:defRPr>
            </a:lvl4pPr>
            <a:lvl5pPr marL="1389888" indent="-182880" algn="l" rtl="0" eaLnBrk="1" latinLnBrk="0" hangingPunct="1">
              <a:spcBef>
                <a:spcPts val="300"/>
              </a:spcBef>
              <a:buClr>
                <a:schemeClr val="tx1"/>
              </a:buClr>
              <a:buFont typeface="Arial" panose="020B0604020202020204" pitchFamily="34" charset="0"/>
              <a:buChar char="•"/>
              <a:defRPr kumimoji="0" sz="2000" kern="1200">
                <a:solidFill>
                  <a:schemeClr val="tx1"/>
                </a:solidFill>
                <a:latin typeface="Candara" panose="020E0502030303020204" pitchFamily="34" charset="0"/>
                <a:ea typeface="+mn-ea"/>
                <a:cs typeface="Calibri" panose="020F050202020403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CA" sz="2400" dirty="0"/>
              <a:t>Which church court?</a:t>
            </a:r>
          </a:p>
          <a:p>
            <a:pPr lvl="1"/>
            <a:r>
              <a:rPr lang="en-CA" sz="2400" dirty="0"/>
              <a:t>Where person complained against is accountable</a:t>
            </a:r>
          </a:p>
          <a:p>
            <a:pPr lvl="1"/>
            <a:r>
              <a:rPr lang="en-CA" sz="2400" dirty="0"/>
              <a:t>Elders and members -&gt; session</a:t>
            </a:r>
          </a:p>
          <a:p>
            <a:pPr lvl="1"/>
            <a:r>
              <a:rPr lang="en-CA" sz="2400" dirty="0"/>
              <a:t>Ministers -&gt; presbytery</a:t>
            </a:r>
          </a:p>
          <a:p>
            <a:pPr lvl="1"/>
            <a:r>
              <a:rPr lang="en-CA" sz="2400" dirty="0"/>
              <a:t>Exception: where minister lays complaint against someone in congregation -&gt; presbytery</a:t>
            </a:r>
          </a:p>
          <a:p>
            <a:endParaRPr lang="en-CA" sz="2400" dirty="0"/>
          </a:p>
          <a:p>
            <a:pPr marL="109728" indent="0">
              <a:buNone/>
            </a:pPr>
            <a:r>
              <a:rPr lang="en-CA" sz="2400" dirty="0"/>
              <a:t>Nature of complaint:</a:t>
            </a:r>
          </a:p>
          <a:p>
            <a:pPr lvl="1"/>
            <a:r>
              <a:rPr lang="en-CA" sz="2400" dirty="0"/>
              <a:t>Does it allege criminal behaviour? </a:t>
            </a:r>
          </a:p>
          <a:p>
            <a:pPr lvl="2"/>
            <a:r>
              <a:rPr lang="en-CA" dirty="0"/>
              <a:t>If yes, church delays investigation</a:t>
            </a:r>
          </a:p>
          <a:p>
            <a:endParaRPr lang="en-CA" dirty="0"/>
          </a:p>
          <a:p>
            <a:endParaRPr lang="en-CA" dirty="0"/>
          </a:p>
        </p:txBody>
      </p:sp>
      <p:pic>
        <p:nvPicPr>
          <p:cNvPr id="5" name="Audio 4">
            <a:hlinkClick r:id="" action="ppaction://media"/>
            <a:extLst>
              <a:ext uri="{FF2B5EF4-FFF2-40B4-BE49-F238E27FC236}">
                <a16:creationId xmlns:a16="http://schemas.microsoft.com/office/drawing/2014/main" id="{C0B8BBB7-382B-456C-97B8-D1EE64BBBB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723623571"/>
      </p:ext>
    </p:extLst>
  </p:cSld>
  <p:clrMapOvr>
    <a:masterClrMapping/>
  </p:clrMapOvr>
  <mc:AlternateContent xmlns:mc="http://schemas.openxmlformats.org/markup-compatibility/2006" xmlns:p14="http://schemas.microsoft.com/office/powerpoint/2010/main">
    <mc:Choice Requires="p14">
      <p:transition spd="slow" p14:dur="2000" advTm="127343"/>
    </mc:Choice>
    <mc:Fallback xmlns="">
      <p:transition spd="slow" advTm="12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Complaints process ... begins</a:t>
            </a:r>
          </a:p>
        </p:txBody>
      </p:sp>
      <p:sp>
        <p:nvSpPr>
          <p:cNvPr id="3" name="Content Placeholder 2"/>
          <p:cNvSpPr>
            <a:spLocks noGrp="1"/>
          </p:cNvSpPr>
          <p:nvPr>
            <p:ph idx="1"/>
          </p:nvPr>
        </p:nvSpPr>
        <p:spPr/>
        <p:txBody>
          <a:bodyPr>
            <a:normAutofit/>
          </a:bodyPr>
          <a:lstStyle/>
          <a:p>
            <a:pPr marL="109728" indent="0">
              <a:buNone/>
            </a:pPr>
            <a:r>
              <a:rPr lang="en-US" sz="2400" dirty="0"/>
              <a:t>Minister’s presbytery deals with member’s complaint</a:t>
            </a:r>
          </a:p>
          <a:p>
            <a:endParaRPr lang="en-US" sz="2400" dirty="0"/>
          </a:p>
          <a:p>
            <a:pPr marL="109728" indent="0">
              <a:buNone/>
            </a:pPr>
            <a:r>
              <a:rPr lang="en-US" sz="2400" dirty="0"/>
              <a:t>Presbytery SASH Committee is “go-between” </a:t>
            </a:r>
          </a:p>
          <a:p>
            <a:pPr lvl="1"/>
            <a:r>
              <a:rPr lang="en-US" sz="2400" dirty="0"/>
              <a:t>member not required to meet face-to-face with minister </a:t>
            </a:r>
          </a:p>
          <a:p>
            <a:endParaRPr lang="en-US" sz="2400" dirty="0"/>
          </a:p>
          <a:p>
            <a:pPr marL="109728" indent="0">
              <a:buNone/>
            </a:pPr>
            <a:r>
              <a:rPr lang="en-US" sz="2400" dirty="0"/>
              <a:t>Member complains:</a:t>
            </a:r>
          </a:p>
          <a:p>
            <a:pPr lvl="1"/>
            <a:r>
              <a:rPr lang="en-US" sz="2400" dirty="0"/>
              <a:t>speaks privately to presbytery SASH Committee</a:t>
            </a:r>
          </a:p>
          <a:p>
            <a:pPr lvl="1"/>
            <a:r>
              <a:rPr lang="en-US" sz="2400" dirty="0"/>
              <a:t>writes and signs complaint</a:t>
            </a:r>
          </a:p>
          <a:p>
            <a:endParaRPr lang="en-US" sz="2400" dirty="0"/>
          </a:p>
          <a:p>
            <a:pPr marL="109728" indent="0">
              <a:buNone/>
            </a:pPr>
            <a:r>
              <a:rPr lang="en-US" sz="2400" dirty="0"/>
              <a:t>SASH Committee tells minister that member has complained</a:t>
            </a:r>
          </a:p>
          <a:p>
            <a:endParaRPr lang="en-US" sz="2000" b="1" dirty="0"/>
          </a:p>
          <a:p>
            <a:endParaRPr lang="en-US" sz="1800" b="1" dirty="0"/>
          </a:p>
          <a:p>
            <a:endParaRPr lang="en-US" sz="2000" b="1" dirty="0"/>
          </a:p>
          <a:p>
            <a:endParaRPr lang="en-US" sz="2000" b="1" dirty="0"/>
          </a:p>
          <a:p>
            <a:endParaRPr lang="en-US" sz="2000" b="1" dirty="0"/>
          </a:p>
          <a:p>
            <a:endParaRPr lang="en-US" sz="2000" b="1" dirty="0"/>
          </a:p>
        </p:txBody>
      </p:sp>
      <p:pic>
        <p:nvPicPr>
          <p:cNvPr id="7" name="Audio 6">
            <a:hlinkClick r:id="" action="ppaction://media"/>
            <a:extLst>
              <a:ext uri="{FF2B5EF4-FFF2-40B4-BE49-F238E27FC236}">
                <a16:creationId xmlns:a16="http://schemas.microsoft.com/office/drawing/2014/main" id="{97E27071-4451-4291-8E44-A8C78EEEF3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7176"/>
    </mc:Choice>
    <mc:Fallback xmlns="">
      <p:transition spd="slow" advTm="9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a:solidFill>
                  <a:srgbClr val="1E3C72"/>
                </a:solidFill>
              </a:rPr>
              <a:t>Welcome and Introduction</a:t>
            </a:r>
          </a:p>
        </p:txBody>
      </p:sp>
      <p:pic>
        <p:nvPicPr>
          <p:cNvPr id="3" name="Audio 2">
            <a:hlinkClick r:id="" action="ppaction://media"/>
            <a:extLst>
              <a:ext uri="{FF2B5EF4-FFF2-40B4-BE49-F238E27FC236}">
                <a16:creationId xmlns:a16="http://schemas.microsoft.com/office/drawing/2014/main" id="{59B4E749-19F1-4F95-A5F3-FAA3FF411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2571716"/>
      </p:ext>
    </p:extLst>
  </p:cSld>
  <p:clrMapOvr>
    <a:masterClrMapping/>
  </p:clrMapOvr>
  <mc:AlternateContent xmlns:mc="http://schemas.openxmlformats.org/markup-compatibility/2006" xmlns:p14="http://schemas.microsoft.com/office/powerpoint/2010/main">
    <mc:Choice Requires="p14">
      <p:transition spd="slow" p14:dur="2000" advTm="33624"/>
    </mc:Choice>
    <mc:Fallback xmlns="">
      <p:transition spd="slow" advTm="33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 continues</a:t>
            </a:r>
          </a:p>
        </p:txBody>
      </p:sp>
      <p:sp>
        <p:nvSpPr>
          <p:cNvPr id="3" name="Content Placeholder 2"/>
          <p:cNvSpPr>
            <a:spLocks noGrp="1"/>
          </p:cNvSpPr>
          <p:nvPr>
            <p:ph idx="1"/>
          </p:nvPr>
        </p:nvSpPr>
        <p:spPr>
          <a:xfrm>
            <a:off x="1775520" y="1556792"/>
            <a:ext cx="8435280" cy="4464496"/>
          </a:xfrm>
        </p:spPr>
        <p:txBody>
          <a:bodyPr>
            <a:normAutofit/>
          </a:bodyPr>
          <a:lstStyle/>
          <a:p>
            <a:pPr marL="109728" indent="0">
              <a:spcBef>
                <a:spcPts val="100"/>
              </a:spcBef>
              <a:buNone/>
            </a:pPr>
            <a:r>
              <a:rPr lang="en-US" sz="2400" dirty="0"/>
              <a:t>SASH Committee intervenes:</a:t>
            </a:r>
          </a:p>
          <a:p>
            <a:pPr lvl="1">
              <a:spcBef>
                <a:spcPts val="100"/>
              </a:spcBef>
            </a:pPr>
            <a:r>
              <a:rPr lang="en-US" sz="2400" dirty="0"/>
              <a:t>offers pastoral caregivers to member and to minister</a:t>
            </a:r>
          </a:p>
          <a:p>
            <a:pPr lvl="1">
              <a:spcBef>
                <a:spcPts val="100"/>
              </a:spcBef>
            </a:pPr>
            <a:endParaRPr lang="en-US" sz="2400" dirty="0"/>
          </a:p>
          <a:p>
            <a:pPr lvl="1">
              <a:spcBef>
                <a:spcPts val="100"/>
              </a:spcBef>
            </a:pPr>
            <a:r>
              <a:rPr lang="en-US" sz="2400" dirty="0"/>
              <a:t>offers advisors to member and to minister</a:t>
            </a:r>
          </a:p>
          <a:p>
            <a:pPr lvl="1">
              <a:spcBef>
                <a:spcPts val="100"/>
              </a:spcBef>
            </a:pPr>
            <a:endParaRPr lang="en-US" sz="2400" dirty="0"/>
          </a:p>
          <a:p>
            <a:pPr lvl="1">
              <a:spcBef>
                <a:spcPts val="100"/>
              </a:spcBef>
            </a:pPr>
            <a:r>
              <a:rPr lang="en-US" sz="2400" dirty="0"/>
              <a:t>decides whether to put minister on leave of absence</a:t>
            </a:r>
          </a:p>
          <a:p>
            <a:pPr lvl="2">
              <a:spcBef>
                <a:spcPts val="100"/>
              </a:spcBef>
            </a:pPr>
            <a:r>
              <a:rPr lang="en-US" dirty="0"/>
              <a:t> paid, without prejudice</a:t>
            </a:r>
          </a:p>
          <a:p>
            <a:endParaRPr lang="en-US" sz="2000" b="1" dirty="0"/>
          </a:p>
          <a:p>
            <a:endParaRPr lang="en-US" sz="2000" b="1" dirty="0"/>
          </a:p>
          <a:p>
            <a:endParaRPr lang="en-US" sz="2000" b="1" dirty="0"/>
          </a:p>
          <a:p>
            <a:endParaRPr lang="en-US" sz="2000" b="1" dirty="0"/>
          </a:p>
        </p:txBody>
      </p:sp>
      <p:pic>
        <p:nvPicPr>
          <p:cNvPr id="4" name="Audio 3">
            <a:hlinkClick r:id="" action="ppaction://media"/>
            <a:extLst>
              <a:ext uri="{FF2B5EF4-FFF2-40B4-BE49-F238E27FC236}">
                <a16:creationId xmlns:a16="http://schemas.microsoft.com/office/drawing/2014/main" id="{FA847C2B-4AE7-4B7F-BFD9-1684889D82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66984813"/>
      </p:ext>
    </p:extLst>
  </p:cSld>
  <p:clrMapOvr>
    <a:masterClrMapping/>
  </p:clrMapOvr>
  <mc:AlternateContent xmlns:mc="http://schemas.openxmlformats.org/markup-compatibility/2006" xmlns:p14="http://schemas.microsoft.com/office/powerpoint/2010/main">
    <mc:Choice Requires="p14">
      <p:transition spd="slow" p14:dur="2000" advTm="42583"/>
    </mc:Choice>
    <mc:Fallback xmlns="">
      <p:transition spd="slow" advTm="4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 continues </a:t>
            </a:r>
          </a:p>
        </p:txBody>
      </p:sp>
      <p:sp>
        <p:nvSpPr>
          <p:cNvPr id="3" name="Content Placeholder 2"/>
          <p:cNvSpPr>
            <a:spLocks noGrp="1"/>
          </p:cNvSpPr>
          <p:nvPr>
            <p:ph idx="1"/>
          </p:nvPr>
        </p:nvSpPr>
        <p:spPr>
          <a:xfrm>
            <a:off x="1760707" y="1564304"/>
            <a:ext cx="10022904" cy="4745016"/>
          </a:xfrm>
        </p:spPr>
        <p:txBody>
          <a:bodyPr>
            <a:normAutofit fontScale="85000" lnSpcReduction="10000"/>
          </a:bodyPr>
          <a:lstStyle/>
          <a:p>
            <a:pPr marL="109728" indent="0">
              <a:buNone/>
            </a:pPr>
            <a:r>
              <a:rPr lang="en-US" sz="2400" dirty="0"/>
              <a:t>SASH Committee meets privately with minister</a:t>
            </a:r>
          </a:p>
          <a:p>
            <a:pPr lvl="1"/>
            <a:r>
              <a:rPr lang="en-US" sz="2400" dirty="0"/>
              <a:t>gives minister the member’s written complaint</a:t>
            </a:r>
          </a:p>
          <a:p>
            <a:pPr lvl="1"/>
            <a:r>
              <a:rPr lang="en-US" sz="2400" dirty="0"/>
              <a:t>listens to minister’s response</a:t>
            </a:r>
          </a:p>
          <a:p>
            <a:pPr lvl="1"/>
            <a:r>
              <a:rPr lang="en-US" sz="2400" dirty="0"/>
              <a:t>minister writes and signs their response to complaint</a:t>
            </a:r>
          </a:p>
          <a:p>
            <a:endParaRPr lang="en-US" sz="2400" dirty="0"/>
          </a:p>
          <a:p>
            <a:pPr marL="109728" indent="0">
              <a:buNone/>
            </a:pPr>
            <a:r>
              <a:rPr lang="en-US" sz="2400" dirty="0"/>
              <a:t>SASH Committee meets privately with member:</a:t>
            </a:r>
          </a:p>
          <a:p>
            <a:pPr lvl="1"/>
            <a:r>
              <a:rPr lang="en-US" sz="2400" dirty="0"/>
              <a:t>gives member the minister’s response to complaint</a:t>
            </a:r>
          </a:p>
          <a:p>
            <a:pPr lvl="1"/>
            <a:r>
              <a:rPr lang="en-US" sz="2400" dirty="0"/>
              <a:t>listens to member’s response</a:t>
            </a:r>
          </a:p>
          <a:p>
            <a:pPr lvl="1"/>
            <a:endParaRPr lang="en-US" sz="2400" dirty="0"/>
          </a:p>
          <a:p>
            <a:pPr marL="109728" indent="0">
              <a:buNone/>
            </a:pPr>
            <a:r>
              <a:rPr lang="en-US" sz="2400" dirty="0"/>
              <a:t>SASH Committee interviews any others with evidence or information about complaint</a:t>
            </a:r>
          </a:p>
          <a:p>
            <a:pPr marL="109728" indent="0">
              <a:buNone/>
            </a:pPr>
            <a:endParaRPr lang="en-US" sz="2400" dirty="0"/>
          </a:p>
          <a:p>
            <a:pPr marL="109728" indent="0">
              <a:buNone/>
            </a:pPr>
            <a:r>
              <a:rPr lang="en-US" sz="2400" dirty="0"/>
              <a:t>SASH Committee prepares report to presbytery</a:t>
            </a:r>
          </a:p>
          <a:p>
            <a:pPr lvl="1"/>
            <a:r>
              <a:rPr lang="en-US" sz="2400" dirty="0"/>
              <a:t>includes summary of what member complainant and minister complainee have said</a:t>
            </a:r>
          </a:p>
          <a:p>
            <a:pPr lvl="1"/>
            <a:r>
              <a:rPr lang="en-US" sz="2400" dirty="0"/>
              <a:t>includes recommendation about whether or not complaint has been substantiated</a:t>
            </a:r>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p:txBody>
      </p:sp>
      <p:pic>
        <p:nvPicPr>
          <p:cNvPr id="5" name="Audio 4">
            <a:hlinkClick r:id="" action="ppaction://media"/>
            <a:extLst>
              <a:ext uri="{FF2B5EF4-FFF2-40B4-BE49-F238E27FC236}">
                <a16:creationId xmlns:a16="http://schemas.microsoft.com/office/drawing/2014/main" id="{A03AF857-F523-454A-8600-90E03F9050F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5363"/>
    </mc:Choice>
    <mc:Fallback xmlns="">
      <p:transition spd="slow" advTm="6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 continues</a:t>
            </a:r>
          </a:p>
        </p:txBody>
      </p:sp>
      <p:sp>
        <p:nvSpPr>
          <p:cNvPr id="3" name="Content Placeholder 2"/>
          <p:cNvSpPr>
            <a:spLocks noGrp="1"/>
          </p:cNvSpPr>
          <p:nvPr>
            <p:ph idx="1"/>
          </p:nvPr>
        </p:nvSpPr>
        <p:spPr>
          <a:xfrm>
            <a:off x="1775520" y="1556792"/>
            <a:ext cx="8856984" cy="4528992"/>
          </a:xfrm>
        </p:spPr>
        <p:txBody>
          <a:bodyPr>
            <a:normAutofit lnSpcReduction="10000"/>
          </a:bodyPr>
          <a:lstStyle/>
          <a:p>
            <a:pPr marL="109728" indent="0">
              <a:spcBef>
                <a:spcPts val="0"/>
              </a:spcBef>
              <a:buNone/>
            </a:pPr>
            <a:r>
              <a:rPr lang="en-US" sz="2400" dirty="0"/>
              <a:t>Presbytery meets in private session to consider SASH committee report</a:t>
            </a:r>
          </a:p>
          <a:p>
            <a:pPr>
              <a:spcBef>
                <a:spcPts val="0"/>
              </a:spcBef>
            </a:pPr>
            <a:endParaRPr lang="en-US" sz="2400" dirty="0"/>
          </a:p>
          <a:p>
            <a:pPr marL="109728" indent="0">
              <a:spcBef>
                <a:spcPts val="0"/>
              </a:spcBef>
              <a:buNone/>
            </a:pPr>
            <a:r>
              <a:rPr lang="en-US" sz="2400" dirty="0"/>
              <a:t>Presbytery decides: has the complaint been substantiated?</a:t>
            </a:r>
          </a:p>
          <a:p>
            <a:pPr lvl="1">
              <a:spcBef>
                <a:spcPts val="0"/>
              </a:spcBef>
            </a:pPr>
            <a:r>
              <a:rPr lang="en-US" sz="2400" dirty="0"/>
              <a:t>“balance of probability”</a:t>
            </a:r>
          </a:p>
          <a:p>
            <a:pPr lvl="2">
              <a:spcBef>
                <a:spcPts val="0"/>
              </a:spcBef>
            </a:pPr>
            <a:r>
              <a:rPr lang="en-US" dirty="0"/>
              <a:t>more probable or less probable alleged events occurred</a:t>
            </a:r>
          </a:p>
          <a:p>
            <a:pPr lvl="2">
              <a:spcBef>
                <a:spcPts val="0"/>
              </a:spcBef>
            </a:pPr>
            <a:r>
              <a:rPr lang="en-US" dirty="0"/>
              <a:t>same standard as civil suit</a:t>
            </a:r>
          </a:p>
          <a:p>
            <a:pPr lvl="1">
              <a:spcBef>
                <a:spcPts val="0"/>
              </a:spcBef>
            </a:pPr>
            <a:endParaRPr lang="en-US" sz="2400" dirty="0"/>
          </a:p>
          <a:p>
            <a:pPr marL="411480" lvl="1" indent="0">
              <a:spcBef>
                <a:spcPts val="0"/>
              </a:spcBef>
              <a:buNone/>
            </a:pPr>
            <a:r>
              <a:rPr lang="en-US" sz="2400" dirty="0"/>
              <a:t>if complaint not substantiated:</a:t>
            </a:r>
          </a:p>
          <a:p>
            <a:pPr lvl="2">
              <a:spcBef>
                <a:spcPts val="0"/>
              </a:spcBef>
            </a:pPr>
            <a:r>
              <a:rPr lang="en-US" dirty="0"/>
              <a:t>minister deemed innocent</a:t>
            </a:r>
          </a:p>
          <a:p>
            <a:pPr lvl="1">
              <a:spcBef>
                <a:spcPts val="0"/>
              </a:spcBef>
            </a:pPr>
            <a:endParaRPr lang="en-US" sz="2400" dirty="0"/>
          </a:p>
          <a:p>
            <a:pPr marL="411480" lvl="1" indent="0">
              <a:spcBef>
                <a:spcPts val="0"/>
              </a:spcBef>
              <a:buNone/>
            </a:pPr>
            <a:r>
              <a:rPr lang="en-US" sz="2400" dirty="0"/>
              <a:t>if complaint substantiated:</a:t>
            </a:r>
          </a:p>
          <a:p>
            <a:pPr lvl="2">
              <a:spcBef>
                <a:spcPts val="0"/>
              </a:spcBef>
            </a:pPr>
            <a:r>
              <a:rPr lang="en-US" dirty="0"/>
              <a:t>presbytery disciplines the minister</a:t>
            </a:r>
          </a:p>
          <a:p>
            <a:pPr lvl="1">
              <a:spcBef>
                <a:spcPts val="0"/>
              </a:spcBef>
            </a:pPr>
            <a:endParaRPr lang="en-US" sz="1800" b="1" dirty="0"/>
          </a:p>
          <a:p>
            <a:pPr lvl="1">
              <a:spcBef>
                <a:spcPts val="0"/>
              </a:spcBef>
            </a:pPr>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p:txBody>
      </p:sp>
      <p:pic>
        <p:nvPicPr>
          <p:cNvPr id="6" name="Audio 5">
            <a:hlinkClick r:id="" action="ppaction://media"/>
            <a:extLst>
              <a:ext uri="{FF2B5EF4-FFF2-40B4-BE49-F238E27FC236}">
                <a16:creationId xmlns:a16="http://schemas.microsoft.com/office/drawing/2014/main" id="{2D142507-77B7-4496-AEF2-38C7D546A9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4026"/>
    </mc:Choice>
    <mc:Fallback xmlns="">
      <p:transition spd="slow" advTm="7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 concludes</a:t>
            </a:r>
          </a:p>
        </p:txBody>
      </p:sp>
      <p:sp>
        <p:nvSpPr>
          <p:cNvPr id="3" name="Content Placeholder 2"/>
          <p:cNvSpPr>
            <a:spLocks noGrp="1"/>
          </p:cNvSpPr>
          <p:nvPr>
            <p:ph idx="1"/>
          </p:nvPr>
        </p:nvSpPr>
        <p:spPr>
          <a:xfrm>
            <a:off x="1775520" y="1564304"/>
            <a:ext cx="8856984" cy="4745015"/>
          </a:xfrm>
        </p:spPr>
        <p:txBody>
          <a:bodyPr>
            <a:normAutofit lnSpcReduction="10000"/>
          </a:bodyPr>
          <a:lstStyle/>
          <a:p>
            <a:pPr marL="109728" indent="0">
              <a:spcBef>
                <a:spcPts val="0"/>
              </a:spcBef>
              <a:buNone/>
            </a:pPr>
            <a:r>
              <a:rPr lang="en-US" sz="2400" dirty="0"/>
              <a:t>Discipline options:</a:t>
            </a:r>
          </a:p>
          <a:p>
            <a:pPr lvl="1">
              <a:spcBef>
                <a:spcPts val="0"/>
              </a:spcBef>
            </a:pPr>
            <a:r>
              <a:rPr lang="en-US" sz="2400" dirty="0"/>
              <a:t>admonition – administered privately</a:t>
            </a:r>
          </a:p>
          <a:p>
            <a:pPr lvl="1">
              <a:spcBef>
                <a:spcPts val="0"/>
              </a:spcBef>
            </a:pPr>
            <a:r>
              <a:rPr lang="en-US" sz="2400" dirty="0"/>
              <a:t>rebuke – administered publicly, may include suspension</a:t>
            </a:r>
          </a:p>
          <a:p>
            <a:pPr lvl="1">
              <a:spcBef>
                <a:spcPts val="0"/>
              </a:spcBef>
            </a:pPr>
            <a:r>
              <a:rPr lang="en-US" sz="2400" dirty="0"/>
              <a:t>removal from office - minister removed from congregation </a:t>
            </a:r>
          </a:p>
          <a:p>
            <a:pPr lvl="1">
              <a:spcBef>
                <a:spcPts val="0"/>
              </a:spcBef>
            </a:pPr>
            <a:r>
              <a:rPr lang="en-US" sz="2400" dirty="0"/>
              <a:t>deposition - minister removed from ministry</a:t>
            </a:r>
          </a:p>
          <a:p>
            <a:pPr lvl="1">
              <a:spcBef>
                <a:spcPts val="0"/>
              </a:spcBef>
            </a:pPr>
            <a:endParaRPr lang="en-US" sz="2400" dirty="0"/>
          </a:p>
          <a:p>
            <a:pPr marL="109728" indent="0">
              <a:spcBef>
                <a:spcPts val="0"/>
              </a:spcBef>
              <a:buNone/>
            </a:pPr>
            <a:r>
              <a:rPr lang="en-US" sz="2400" dirty="0"/>
              <a:t>Possible for minister or member to ask for church court trial:</a:t>
            </a:r>
          </a:p>
          <a:p>
            <a:pPr lvl="1">
              <a:spcBef>
                <a:spcPts val="0"/>
              </a:spcBef>
            </a:pPr>
            <a:r>
              <a:rPr lang="en-US" sz="2400" dirty="0"/>
              <a:t>testify in presence of other</a:t>
            </a:r>
          </a:p>
          <a:p>
            <a:pPr lvl="1">
              <a:spcBef>
                <a:spcPts val="0"/>
              </a:spcBef>
            </a:pPr>
            <a:r>
              <a:rPr lang="en-US" sz="2400" dirty="0"/>
              <a:t>cross-examination</a:t>
            </a:r>
          </a:p>
          <a:p>
            <a:pPr lvl="1">
              <a:spcBef>
                <a:spcPts val="0"/>
              </a:spcBef>
            </a:pPr>
            <a:r>
              <a:rPr lang="en-US" sz="2400" dirty="0"/>
              <a:t>almost never used</a:t>
            </a:r>
          </a:p>
          <a:p>
            <a:pPr lvl="1">
              <a:spcBef>
                <a:spcPts val="0"/>
              </a:spcBef>
            </a:pPr>
            <a:endParaRPr lang="en-US" sz="2400" dirty="0"/>
          </a:p>
          <a:p>
            <a:pPr marL="109728" indent="0">
              <a:spcBef>
                <a:spcPts val="0"/>
              </a:spcBef>
              <a:buNone/>
            </a:pPr>
            <a:r>
              <a:rPr lang="en-US" sz="2400" dirty="0"/>
              <a:t>Criminal complaints:</a:t>
            </a:r>
          </a:p>
          <a:p>
            <a:pPr lvl="1">
              <a:spcBef>
                <a:spcPts val="0"/>
              </a:spcBef>
            </a:pPr>
            <a:r>
              <a:rPr lang="en-US" sz="2400" dirty="0"/>
              <a:t>church waits</a:t>
            </a:r>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p:txBody>
      </p:sp>
      <p:pic>
        <p:nvPicPr>
          <p:cNvPr id="4" name="Audio 3">
            <a:hlinkClick r:id="" action="ppaction://media"/>
            <a:extLst>
              <a:ext uri="{FF2B5EF4-FFF2-40B4-BE49-F238E27FC236}">
                <a16:creationId xmlns:a16="http://schemas.microsoft.com/office/drawing/2014/main" id="{082873D9-074D-43A8-9203-3FE658FFD3E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1335"/>
    </mc:Choice>
    <mc:Fallback xmlns="">
      <p:transition spd="slow" advTm="231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78251" y="1041400"/>
            <a:ext cx="6071509" cy="2387600"/>
          </a:xfrm>
        </p:spPr>
        <p:txBody>
          <a:bodyPr>
            <a:normAutofit/>
          </a:bodyPr>
          <a:lstStyle/>
          <a:p>
            <a:pPr algn="r"/>
            <a:r>
              <a:rPr lang="en-US" sz="4400" b="1" dirty="0"/>
              <a:t>Policy for Dealing with Sexual Abuse and Sexual Harassment</a:t>
            </a:r>
            <a:endParaRPr lang="en-CA" sz="4400" b="1" dirty="0"/>
          </a:p>
        </p:txBody>
      </p:sp>
      <p:sp>
        <p:nvSpPr>
          <p:cNvPr id="3" name="Subtitle 2"/>
          <p:cNvSpPr>
            <a:spLocks noGrp="1"/>
          </p:cNvSpPr>
          <p:nvPr>
            <p:ph type="subTitle" idx="1"/>
          </p:nvPr>
        </p:nvSpPr>
        <p:spPr>
          <a:xfrm>
            <a:off x="4984931" y="4160838"/>
            <a:ext cx="5964829" cy="1655762"/>
          </a:xfrm>
        </p:spPr>
        <p:txBody>
          <a:bodyPr>
            <a:noAutofit/>
          </a:bodyPr>
          <a:lstStyle/>
          <a:p>
            <a:pPr algn="r">
              <a:spcBef>
                <a:spcPts val="100"/>
              </a:spcBef>
            </a:pPr>
            <a:endParaRPr lang="en-US" sz="2000" b="1" dirty="0">
              <a:latin typeface="Candara" panose="020E0502030303020204" pitchFamily="34" charset="0"/>
            </a:endParaRPr>
          </a:p>
          <a:p>
            <a:pPr algn="r">
              <a:spcBef>
                <a:spcPts val="100"/>
              </a:spcBef>
            </a:pPr>
            <a:r>
              <a:rPr lang="en-US" sz="2000" dirty="0">
                <a:latin typeface="Candara" panose="020E0502030303020204" pitchFamily="34" charset="0"/>
              </a:rPr>
              <a:t>Rev. Tim Purvis</a:t>
            </a:r>
          </a:p>
          <a:p>
            <a:pPr algn="r">
              <a:spcBef>
                <a:spcPts val="100"/>
              </a:spcBef>
            </a:pPr>
            <a:r>
              <a:rPr lang="en-US" sz="2000" dirty="0">
                <a:latin typeface="Candara" panose="020E0502030303020204" pitchFamily="34" charset="0"/>
              </a:rPr>
              <a:t>Ministry and Church Vocations</a:t>
            </a:r>
            <a:endParaRPr lang="en-CA" sz="2000" dirty="0">
              <a:latin typeface="Candara" panose="020E0502030303020204" pitchFamily="34" charset="0"/>
            </a:endParaRPr>
          </a:p>
        </p:txBody>
      </p:sp>
      <p:pic>
        <p:nvPicPr>
          <p:cNvPr id="5" name="Picture 4">
            <a:extLst>
              <a:ext uri="{FF2B5EF4-FFF2-40B4-BE49-F238E27FC236}">
                <a16:creationId xmlns:a16="http://schemas.microsoft.com/office/drawing/2014/main" id="{ADEAF223-BB1D-4D40-B493-9F1A0834DD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6380" y="4641849"/>
            <a:ext cx="1606607" cy="1841766"/>
          </a:xfrm>
          <a:prstGeom prst="rect">
            <a:avLst/>
          </a:prstGeom>
        </p:spPr>
      </p:pic>
      <p:pic>
        <p:nvPicPr>
          <p:cNvPr id="6" name="Audio 5">
            <a:hlinkClick r:id="" action="ppaction://media"/>
            <a:extLst>
              <a:ext uri="{FF2B5EF4-FFF2-40B4-BE49-F238E27FC236}">
                <a16:creationId xmlns:a16="http://schemas.microsoft.com/office/drawing/2014/main" id="{BA610252-CF43-4344-8B84-4FA80658B4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21517086"/>
      </p:ext>
    </p:extLst>
  </p:cSld>
  <p:clrMapOvr>
    <a:masterClrMapping/>
  </p:clrMapOvr>
  <mc:AlternateContent xmlns:mc="http://schemas.openxmlformats.org/markup-compatibility/2006" xmlns:p14="http://schemas.microsoft.com/office/powerpoint/2010/main">
    <mc:Choice Requires="p14">
      <p:transition spd="slow" p14:dur="2000" advTm="32519"/>
    </mc:Choice>
    <mc:Fallback xmlns="">
      <p:transition spd="slow" advTm="3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dirty="0"/>
              <a:t>Learning Objectives</a:t>
            </a:r>
          </a:p>
        </p:txBody>
      </p:sp>
      <p:sp>
        <p:nvSpPr>
          <p:cNvPr id="3" name="Content Placeholder 2"/>
          <p:cNvSpPr>
            <a:spLocks noGrp="1"/>
          </p:cNvSpPr>
          <p:nvPr>
            <p:ph idx="1"/>
          </p:nvPr>
        </p:nvSpPr>
        <p:spPr>
          <a:xfrm>
            <a:off x="1775520" y="1437472"/>
            <a:ext cx="8856984" cy="4583816"/>
          </a:xfrm>
        </p:spPr>
        <p:txBody>
          <a:bodyPr>
            <a:normAutofit fontScale="92500" lnSpcReduction="20000"/>
          </a:bodyPr>
          <a:lstStyle/>
          <a:p>
            <a:pPr marL="411480" lvl="1" indent="0">
              <a:buNone/>
            </a:pPr>
            <a:r>
              <a:rPr lang="en-CA" sz="2800" dirty="0"/>
              <a:t>Understand and identify sexual misconduct</a:t>
            </a:r>
          </a:p>
          <a:p>
            <a:pPr marL="411480" lvl="1" indent="0">
              <a:buNone/>
            </a:pPr>
            <a:endParaRPr lang="en-US" sz="2800" dirty="0"/>
          </a:p>
          <a:p>
            <a:pPr marL="411480" lvl="1" indent="0">
              <a:buNone/>
            </a:pPr>
            <a:r>
              <a:rPr lang="en-CA" sz="2800" dirty="0"/>
              <a:t>Understand the church’s policy and position</a:t>
            </a:r>
          </a:p>
          <a:p>
            <a:pPr marL="411480" lvl="1" indent="0">
              <a:buNone/>
            </a:pPr>
            <a:endParaRPr lang="en-US" sz="2800" dirty="0"/>
          </a:p>
          <a:p>
            <a:pPr marL="411480" lvl="1" indent="0">
              <a:buNone/>
            </a:pPr>
            <a:r>
              <a:rPr lang="en-CA" sz="2800" dirty="0"/>
              <a:t>Know what to do and how to respond to inappropriate behaviour or cases when they arise</a:t>
            </a:r>
          </a:p>
          <a:p>
            <a:pPr marL="411480" lvl="1" indent="0">
              <a:buNone/>
            </a:pPr>
            <a:endParaRPr lang="en-US" sz="2800" dirty="0"/>
          </a:p>
          <a:p>
            <a:pPr marL="411480" lvl="1" indent="0">
              <a:buNone/>
            </a:pPr>
            <a:r>
              <a:rPr lang="en-CA" sz="2800" dirty="0"/>
              <a:t>Understand some of the key concepts underlying appropriate and inappropriate behaviour (e.g., boundaries, consent, power and vulnerability)</a:t>
            </a:r>
          </a:p>
          <a:p>
            <a:pPr marL="411480" lvl="1" indent="0">
              <a:buNone/>
            </a:pPr>
            <a:endParaRPr lang="en-CA" sz="2800" dirty="0"/>
          </a:p>
          <a:p>
            <a:pPr marL="411480" lvl="1" indent="0">
              <a:buNone/>
            </a:pPr>
            <a:r>
              <a:rPr lang="en-CA" sz="2800" dirty="0"/>
              <a:t>Prevent sexual misconduct in our own behaviour</a:t>
            </a:r>
            <a:endParaRPr lang="en-US" sz="2800" dirty="0"/>
          </a:p>
          <a:p>
            <a:endParaRPr lang="en-CA" dirty="0"/>
          </a:p>
          <a:p>
            <a:endParaRPr lang="en-CA" dirty="0"/>
          </a:p>
        </p:txBody>
      </p:sp>
      <p:pic>
        <p:nvPicPr>
          <p:cNvPr id="4" name="Audio 3">
            <a:hlinkClick r:id="" action="ppaction://media"/>
            <a:extLst>
              <a:ext uri="{FF2B5EF4-FFF2-40B4-BE49-F238E27FC236}">
                <a16:creationId xmlns:a16="http://schemas.microsoft.com/office/drawing/2014/main" id="{ECC81646-D3A6-4310-BE3D-A7C0381969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15107005"/>
      </p:ext>
    </p:extLst>
  </p:cSld>
  <p:clrMapOvr>
    <a:masterClrMapping/>
  </p:clrMapOvr>
  <mc:AlternateContent xmlns:mc="http://schemas.openxmlformats.org/markup-compatibility/2006" xmlns:p14="http://schemas.microsoft.com/office/powerpoint/2010/main">
    <mc:Choice Requires="p14">
      <p:transition spd="slow" p14:dur="2000" advTm="47436"/>
    </mc:Choice>
    <mc:Fallback xmlns="">
      <p:transition spd="slow" advTm="47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dirty="0"/>
              <a:t>Workshop Outline</a:t>
            </a:r>
          </a:p>
        </p:txBody>
      </p:sp>
      <p:sp>
        <p:nvSpPr>
          <p:cNvPr id="3" name="Content Placeholder 2"/>
          <p:cNvSpPr>
            <a:spLocks noGrp="1"/>
          </p:cNvSpPr>
          <p:nvPr>
            <p:ph idx="1"/>
          </p:nvPr>
        </p:nvSpPr>
        <p:spPr>
          <a:xfrm>
            <a:off x="1775520" y="1437472"/>
            <a:ext cx="8856984" cy="4511808"/>
          </a:xfrm>
        </p:spPr>
        <p:txBody>
          <a:bodyPr>
            <a:normAutofit/>
          </a:bodyPr>
          <a:lstStyle/>
          <a:p>
            <a:pPr marL="109728" indent="0">
              <a:spcBef>
                <a:spcPts val="0"/>
              </a:spcBef>
              <a:buNone/>
            </a:pPr>
            <a:r>
              <a:rPr lang="en-CA" sz="2400" dirty="0"/>
              <a:t>Policy Overview and Foundations</a:t>
            </a:r>
          </a:p>
          <a:p>
            <a:pPr marL="109728" indent="0">
              <a:spcBef>
                <a:spcPts val="0"/>
              </a:spcBef>
              <a:buNone/>
            </a:pPr>
            <a:endParaRPr lang="en-CA" sz="2400" dirty="0"/>
          </a:p>
          <a:p>
            <a:pPr marL="109728" indent="0">
              <a:spcBef>
                <a:spcPts val="0"/>
              </a:spcBef>
              <a:buNone/>
            </a:pPr>
            <a:r>
              <a:rPr lang="en-CA" sz="2400" dirty="0"/>
              <a:t>Policy Definitions – Criminal Code and Church</a:t>
            </a:r>
          </a:p>
          <a:p>
            <a:pPr marL="109728" indent="0">
              <a:spcBef>
                <a:spcPts val="0"/>
              </a:spcBef>
              <a:buNone/>
            </a:pPr>
            <a:endParaRPr lang="en-CA" sz="2400" dirty="0"/>
          </a:p>
          <a:p>
            <a:pPr marL="109728" indent="0">
              <a:spcBef>
                <a:spcPts val="0"/>
              </a:spcBef>
              <a:buNone/>
            </a:pPr>
            <a:r>
              <a:rPr lang="en-CA" sz="2400" dirty="0"/>
              <a:t>Power, Vulnerability, and Consent</a:t>
            </a:r>
          </a:p>
          <a:p>
            <a:pPr>
              <a:spcBef>
                <a:spcPts val="0"/>
              </a:spcBef>
            </a:pPr>
            <a:endParaRPr lang="en-CA" sz="2400" dirty="0"/>
          </a:p>
          <a:p>
            <a:pPr marL="109728" indent="0">
              <a:spcBef>
                <a:spcPts val="0"/>
              </a:spcBef>
              <a:buNone/>
            </a:pPr>
            <a:r>
              <a:rPr lang="en-CA" sz="2400" dirty="0"/>
              <a:t>Using Church’s Policy</a:t>
            </a:r>
          </a:p>
          <a:p>
            <a:pPr marL="109728" indent="0">
              <a:spcBef>
                <a:spcPts val="0"/>
              </a:spcBef>
              <a:buNone/>
            </a:pPr>
            <a:endParaRPr lang="en-CA" sz="2400" dirty="0"/>
          </a:p>
          <a:p>
            <a:pPr marL="109728" indent="0">
              <a:spcBef>
                <a:spcPts val="0"/>
              </a:spcBef>
              <a:buNone/>
            </a:pPr>
            <a:r>
              <a:rPr lang="en-CA" sz="2400" dirty="0"/>
              <a:t>Healthy Church Responses</a:t>
            </a:r>
          </a:p>
          <a:p>
            <a:pPr marL="109728" indent="0">
              <a:spcBef>
                <a:spcPts val="0"/>
              </a:spcBef>
              <a:buNone/>
            </a:pPr>
            <a:endParaRPr lang="en-CA" sz="2400" dirty="0"/>
          </a:p>
          <a:p>
            <a:pPr marL="109728" indent="0">
              <a:spcBef>
                <a:spcPts val="0"/>
              </a:spcBef>
              <a:buNone/>
            </a:pPr>
            <a:r>
              <a:rPr lang="en-CA" sz="2400" dirty="0"/>
              <a:t>Quiz/Test</a:t>
            </a:r>
          </a:p>
          <a:p>
            <a:endParaRPr lang="en-CA" dirty="0"/>
          </a:p>
          <a:p>
            <a:endParaRPr lang="en-CA" dirty="0"/>
          </a:p>
        </p:txBody>
      </p:sp>
      <p:pic>
        <p:nvPicPr>
          <p:cNvPr id="4" name="Content Placeholder 9">
            <a:extLst>
              <a:ext uri="{FF2B5EF4-FFF2-40B4-BE49-F238E27FC236}">
                <a16:creationId xmlns:a16="http://schemas.microsoft.com/office/drawing/2014/main" id="{9C6EBAEC-B10A-406C-B643-BBEB70F31E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31613" y="597502"/>
            <a:ext cx="3366811" cy="4823026"/>
          </a:xfrm>
          <a:prstGeom prst="rect">
            <a:avLst/>
          </a:prstGeom>
        </p:spPr>
      </p:pic>
      <p:pic>
        <p:nvPicPr>
          <p:cNvPr id="6" name="Audio 5">
            <a:hlinkClick r:id="" action="ppaction://media"/>
            <a:extLst>
              <a:ext uri="{FF2B5EF4-FFF2-40B4-BE49-F238E27FC236}">
                <a16:creationId xmlns:a16="http://schemas.microsoft.com/office/drawing/2014/main" id="{32EB5E64-78BE-486C-863E-7881ECA3589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920361558"/>
      </p:ext>
    </p:extLst>
  </p:cSld>
  <p:clrMapOvr>
    <a:masterClrMapping/>
  </p:clrMapOvr>
  <mc:AlternateContent xmlns:mc="http://schemas.openxmlformats.org/markup-compatibility/2006" xmlns:p14="http://schemas.microsoft.com/office/powerpoint/2010/main">
    <mc:Choice Requires="p14">
      <p:transition spd="slow" p14:dur="2000" advTm="51697"/>
    </mc:Choice>
    <mc:Fallback xmlns="">
      <p:transition spd="slow" advTm="5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6" presetClass="entr" presetSubtype="32"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out)">
                                      <p:cBhvr>
                                        <p:cTn id="9" dur="7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404664"/>
            <a:ext cx="7005464" cy="1066800"/>
          </a:xfrm>
        </p:spPr>
        <p:txBody>
          <a:bodyPr>
            <a:normAutofit/>
          </a:bodyPr>
          <a:lstStyle/>
          <a:p>
            <a:r>
              <a:rPr lang="en-CA" sz="4400" dirty="0"/>
              <a:t>Theological Basis</a:t>
            </a:r>
          </a:p>
        </p:txBody>
      </p:sp>
      <p:sp>
        <p:nvSpPr>
          <p:cNvPr id="3" name="Content Placeholder 2"/>
          <p:cNvSpPr>
            <a:spLocks noGrp="1"/>
          </p:cNvSpPr>
          <p:nvPr>
            <p:ph idx="1"/>
          </p:nvPr>
        </p:nvSpPr>
        <p:spPr>
          <a:xfrm>
            <a:off x="1775520" y="1471464"/>
            <a:ext cx="8784976" cy="4549824"/>
          </a:xfrm>
        </p:spPr>
        <p:txBody>
          <a:bodyPr>
            <a:normAutofit fontScale="40000" lnSpcReduction="20000"/>
          </a:bodyPr>
          <a:lstStyle/>
          <a:p>
            <a:pPr marL="109728" indent="0">
              <a:lnSpc>
                <a:spcPct val="120000"/>
              </a:lnSpc>
              <a:spcBef>
                <a:spcPts val="0"/>
              </a:spcBef>
              <a:buNone/>
            </a:pPr>
            <a:r>
              <a:rPr lang="en-CA" sz="5100" dirty="0"/>
              <a:t>Human sexuality is God’s gift</a:t>
            </a:r>
          </a:p>
          <a:p>
            <a:pPr>
              <a:lnSpc>
                <a:spcPct val="120000"/>
              </a:lnSpc>
              <a:spcBef>
                <a:spcPts val="0"/>
              </a:spcBef>
            </a:pPr>
            <a:endParaRPr lang="en-CA" sz="5100" dirty="0"/>
          </a:p>
          <a:p>
            <a:pPr marL="109728" indent="0">
              <a:lnSpc>
                <a:spcPct val="120000"/>
              </a:lnSpc>
              <a:spcBef>
                <a:spcPts val="0"/>
              </a:spcBef>
              <a:buNone/>
            </a:pPr>
            <a:r>
              <a:rPr lang="en-CA" sz="5100" dirty="0"/>
              <a:t>Respect everyone (created in God’s image)</a:t>
            </a:r>
          </a:p>
          <a:p>
            <a:pPr>
              <a:lnSpc>
                <a:spcPct val="120000"/>
              </a:lnSpc>
              <a:spcBef>
                <a:spcPts val="0"/>
              </a:spcBef>
            </a:pPr>
            <a:endParaRPr lang="en-CA" sz="5100" dirty="0"/>
          </a:p>
          <a:p>
            <a:pPr marL="109728" indent="0">
              <a:lnSpc>
                <a:spcPct val="120000"/>
              </a:lnSpc>
              <a:spcBef>
                <a:spcPts val="0"/>
              </a:spcBef>
              <a:buNone/>
            </a:pPr>
            <a:r>
              <a:rPr lang="en-CA" sz="5100" dirty="0"/>
              <a:t>Church as sanctuary – safe place for all, especially the most vulnerable</a:t>
            </a:r>
          </a:p>
          <a:p>
            <a:pPr>
              <a:lnSpc>
                <a:spcPct val="120000"/>
              </a:lnSpc>
              <a:spcBef>
                <a:spcPts val="0"/>
              </a:spcBef>
            </a:pPr>
            <a:endParaRPr lang="en-CA" sz="5100" dirty="0"/>
          </a:p>
          <a:p>
            <a:pPr marL="109728" indent="0">
              <a:lnSpc>
                <a:spcPct val="120000"/>
              </a:lnSpc>
              <a:spcBef>
                <a:spcPts val="0"/>
              </a:spcBef>
              <a:buNone/>
            </a:pPr>
            <a:r>
              <a:rPr lang="en-CA" sz="5100" dirty="0"/>
              <a:t>Offer Christ’s love in every relationship</a:t>
            </a:r>
          </a:p>
          <a:p>
            <a:pPr>
              <a:lnSpc>
                <a:spcPct val="120000"/>
              </a:lnSpc>
              <a:spcBef>
                <a:spcPts val="0"/>
              </a:spcBef>
            </a:pPr>
            <a:endParaRPr lang="en-CA" sz="5100" dirty="0"/>
          </a:p>
          <a:p>
            <a:pPr marL="109728" indent="0">
              <a:lnSpc>
                <a:spcPct val="120000"/>
              </a:lnSpc>
              <a:spcBef>
                <a:spcPts val="0"/>
              </a:spcBef>
              <a:buNone/>
            </a:pPr>
            <a:r>
              <a:rPr lang="en-CA" sz="5100" dirty="0"/>
              <a:t>Church commitment:</a:t>
            </a:r>
          </a:p>
          <a:p>
            <a:pPr lvl="1">
              <a:lnSpc>
                <a:spcPct val="120000"/>
              </a:lnSpc>
              <a:spcBef>
                <a:spcPts val="0"/>
              </a:spcBef>
            </a:pPr>
            <a:r>
              <a:rPr lang="en-CA" sz="5100" dirty="0"/>
              <a:t>try to ensure no abuse</a:t>
            </a:r>
          </a:p>
          <a:p>
            <a:pPr lvl="1">
              <a:lnSpc>
                <a:spcPct val="120000"/>
              </a:lnSpc>
              <a:spcBef>
                <a:spcPts val="0"/>
              </a:spcBef>
            </a:pPr>
            <a:r>
              <a:rPr lang="en-CA" sz="5100" dirty="0"/>
              <a:t>clear and just response to allegations</a:t>
            </a:r>
          </a:p>
          <a:p>
            <a:pPr lvl="1">
              <a:lnSpc>
                <a:spcPct val="120000"/>
              </a:lnSpc>
              <a:spcBef>
                <a:spcPts val="0"/>
              </a:spcBef>
            </a:pPr>
            <a:endParaRPr lang="en-CA" sz="5100" dirty="0"/>
          </a:p>
          <a:p>
            <a:pPr marL="109728" indent="0">
              <a:spcBef>
                <a:spcPts val="0"/>
              </a:spcBef>
              <a:buNone/>
            </a:pPr>
            <a:r>
              <a:rPr lang="en-CA" sz="5100" b="1" dirty="0"/>
              <a:t>Zero Tolerance:</a:t>
            </a:r>
          </a:p>
          <a:p>
            <a:pPr lvl="1">
              <a:spcBef>
                <a:spcPts val="0"/>
              </a:spcBef>
            </a:pPr>
            <a:r>
              <a:rPr lang="en-CA" sz="5100" b="1" dirty="0"/>
              <a:t>Sexual abuse and sexual harassment will not be tolerated</a:t>
            </a:r>
          </a:p>
          <a:p>
            <a:endParaRPr lang="en-CA" dirty="0"/>
          </a:p>
        </p:txBody>
      </p:sp>
      <p:pic>
        <p:nvPicPr>
          <p:cNvPr id="4" name="Audio 3">
            <a:hlinkClick r:id="" action="ppaction://media"/>
            <a:extLst>
              <a:ext uri="{FF2B5EF4-FFF2-40B4-BE49-F238E27FC236}">
                <a16:creationId xmlns:a16="http://schemas.microsoft.com/office/drawing/2014/main" id="{9290E5D0-1489-423F-8B6B-1E0C89DE5AA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83540463"/>
      </p:ext>
    </p:extLst>
  </p:cSld>
  <p:clrMapOvr>
    <a:masterClrMapping/>
  </p:clrMapOvr>
  <mc:AlternateContent xmlns:mc="http://schemas.openxmlformats.org/markup-compatibility/2006" xmlns:p14="http://schemas.microsoft.com/office/powerpoint/2010/main">
    <mc:Choice Requires="p14">
      <p:transition spd="slow" p14:dur="2000" advTm="183604"/>
    </mc:Choice>
    <mc:Fallback xmlns="">
      <p:transition spd="slow" advTm="183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303312"/>
            <a:ext cx="6933456" cy="1066800"/>
          </a:xfrm>
        </p:spPr>
        <p:txBody>
          <a:bodyPr>
            <a:normAutofit/>
          </a:bodyPr>
          <a:lstStyle/>
          <a:p>
            <a:r>
              <a:rPr lang="en-CA" sz="4400" dirty="0"/>
              <a:t>Guiding Principles</a:t>
            </a:r>
          </a:p>
        </p:txBody>
      </p:sp>
      <p:sp>
        <p:nvSpPr>
          <p:cNvPr id="3" name="Content Placeholder 2"/>
          <p:cNvSpPr>
            <a:spLocks noGrp="1"/>
          </p:cNvSpPr>
          <p:nvPr>
            <p:ph idx="1"/>
          </p:nvPr>
        </p:nvSpPr>
        <p:spPr>
          <a:xfrm>
            <a:off x="1775520" y="1484784"/>
            <a:ext cx="8435280" cy="4405808"/>
          </a:xfrm>
        </p:spPr>
        <p:txBody>
          <a:bodyPr>
            <a:normAutofit fontScale="25000" lnSpcReduction="20000"/>
          </a:bodyPr>
          <a:lstStyle/>
          <a:p>
            <a:pPr marL="109728" indent="0">
              <a:lnSpc>
                <a:spcPct val="120000"/>
              </a:lnSpc>
              <a:spcBef>
                <a:spcPts val="0"/>
              </a:spcBef>
              <a:buNone/>
            </a:pPr>
            <a:r>
              <a:rPr lang="en-CA" sz="8800" dirty="0"/>
              <a:t>All complaints addressed </a:t>
            </a:r>
          </a:p>
          <a:p>
            <a:pPr>
              <a:lnSpc>
                <a:spcPct val="120000"/>
              </a:lnSpc>
              <a:spcBef>
                <a:spcPts val="0"/>
              </a:spcBef>
            </a:pPr>
            <a:endParaRPr lang="en-CA" sz="8800" dirty="0"/>
          </a:p>
          <a:p>
            <a:pPr marL="109728" indent="0">
              <a:lnSpc>
                <a:spcPct val="120000"/>
              </a:lnSpc>
              <a:spcBef>
                <a:spcPts val="0"/>
              </a:spcBef>
              <a:buNone/>
            </a:pPr>
            <a:r>
              <a:rPr lang="en-CA" sz="8800" dirty="0"/>
              <a:t>Innocent until proven guilty</a:t>
            </a:r>
          </a:p>
          <a:p>
            <a:pPr>
              <a:lnSpc>
                <a:spcPct val="120000"/>
              </a:lnSpc>
              <a:spcBef>
                <a:spcPts val="0"/>
              </a:spcBef>
            </a:pPr>
            <a:endParaRPr lang="en-CA" sz="8800" dirty="0"/>
          </a:p>
          <a:p>
            <a:pPr marL="109728" indent="0">
              <a:lnSpc>
                <a:spcPct val="120000"/>
              </a:lnSpc>
              <a:spcBef>
                <a:spcPts val="0"/>
              </a:spcBef>
              <a:buNone/>
            </a:pPr>
            <a:r>
              <a:rPr lang="en-CA" sz="8800" dirty="0"/>
              <a:t>Protection of children – priority</a:t>
            </a:r>
          </a:p>
          <a:p>
            <a:pPr>
              <a:lnSpc>
                <a:spcPct val="120000"/>
              </a:lnSpc>
              <a:spcBef>
                <a:spcPts val="0"/>
              </a:spcBef>
            </a:pPr>
            <a:endParaRPr lang="en-CA" sz="8800" dirty="0"/>
          </a:p>
          <a:p>
            <a:pPr marL="109728" indent="0">
              <a:lnSpc>
                <a:spcPct val="120000"/>
              </a:lnSpc>
              <a:spcBef>
                <a:spcPts val="0"/>
              </a:spcBef>
              <a:buNone/>
            </a:pPr>
            <a:r>
              <a:rPr lang="en-CA" sz="8800" dirty="0"/>
              <a:t>Human Rights Commission – an option</a:t>
            </a:r>
          </a:p>
          <a:p>
            <a:pPr>
              <a:lnSpc>
                <a:spcPct val="120000"/>
              </a:lnSpc>
              <a:spcBef>
                <a:spcPts val="0"/>
              </a:spcBef>
            </a:pPr>
            <a:endParaRPr lang="en-CA" sz="8800" dirty="0"/>
          </a:p>
          <a:p>
            <a:pPr marL="109728" indent="0">
              <a:lnSpc>
                <a:spcPct val="120000"/>
              </a:lnSpc>
              <a:spcBef>
                <a:spcPts val="0"/>
              </a:spcBef>
              <a:buNone/>
            </a:pPr>
            <a:r>
              <a:rPr lang="en-CA" sz="8800" dirty="0"/>
              <a:t>Policy applies to whole Presbyterian Church in Canada:</a:t>
            </a:r>
          </a:p>
          <a:p>
            <a:pPr lvl="1">
              <a:lnSpc>
                <a:spcPct val="120000"/>
              </a:lnSpc>
              <a:spcBef>
                <a:spcPts val="0"/>
              </a:spcBef>
            </a:pPr>
            <a:r>
              <a:rPr lang="en-CA" sz="8800" dirty="0"/>
              <a:t>all individuals and ministries accountable to PCC</a:t>
            </a:r>
          </a:p>
          <a:p>
            <a:pPr lvl="1">
              <a:lnSpc>
                <a:spcPct val="120000"/>
              </a:lnSpc>
              <a:spcBef>
                <a:spcPts val="0"/>
              </a:spcBef>
            </a:pPr>
            <a:r>
              <a:rPr lang="en-CA" sz="8800" dirty="0"/>
              <a:t>only General Assembly changes policy</a:t>
            </a:r>
          </a:p>
          <a:p>
            <a:pPr>
              <a:lnSpc>
                <a:spcPct val="120000"/>
              </a:lnSpc>
              <a:spcBef>
                <a:spcPts val="0"/>
              </a:spcBef>
            </a:pPr>
            <a:endParaRPr lang="en-CA" sz="8800" dirty="0"/>
          </a:p>
          <a:p>
            <a:pPr marL="109728" indent="0">
              <a:lnSpc>
                <a:spcPct val="120000"/>
              </a:lnSpc>
              <a:spcBef>
                <a:spcPts val="0"/>
              </a:spcBef>
              <a:buNone/>
            </a:pPr>
            <a:r>
              <a:rPr lang="en-CA" sz="8800" dirty="0"/>
              <a:t>Prayerfulness, love, affection, humility, with guidance of Holy Spirit</a:t>
            </a:r>
          </a:p>
          <a:p>
            <a:pPr marL="109728" indent="0">
              <a:buNone/>
            </a:pPr>
            <a:br>
              <a:rPr lang="en-CA" b="1" dirty="0"/>
            </a:br>
            <a:endParaRPr lang="en-CA" b="1" dirty="0"/>
          </a:p>
          <a:p>
            <a:endParaRPr lang="en-CA" dirty="0"/>
          </a:p>
          <a:p>
            <a:endParaRPr lang="en-CA" dirty="0"/>
          </a:p>
        </p:txBody>
      </p:sp>
      <p:pic>
        <p:nvPicPr>
          <p:cNvPr id="4" name="Audio 3">
            <a:hlinkClick r:id="" action="ppaction://media"/>
            <a:extLst>
              <a:ext uri="{FF2B5EF4-FFF2-40B4-BE49-F238E27FC236}">
                <a16:creationId xmlns:a16="http://schemas.microsoft.com/office/drawing/2014/main" id="{5C2F7CCF-ABAB-46D9-92FB-47EA7E93E8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83540463"/>
      </p:ext>
    </p:extLst>
  </p:cSld>
  <p:clrMapOvr>
    <a:masterClrMapping/>
  </p:clrMapOvr>
  <mc:AlternateContent xmlns:mc="http://schemas.openxmlformats.org/markup-compatibility/2006" xmlns:p14="http://schemas.microsoft.com/office/powerpoint/2010/main">
    <mc:Choice Requires="p14">
      <p:transition spd="slow" p14:dur="2000" advTm="214674"/>
    </mc:Choice>
    <mc:Fallback xmlns="">
      <p:transition spd="slow" advTm="214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a:solidFill>
                  <a:srgbClr val="1E3C72"/>
                </a:solidFill>
              </a:rPr>
              <a:t>Policy Definitions</a:t>
            </a:r>
          </a:p>
        </p:txBody>
      </p:sp>
      <p:sp>
        <p:nvSpPr>
          <p:cNvPr id="3" name="Text Placeholder 2"/>
          <p:cNvSpPr>
            <a:spLocks noGrp="1"/>
          </p:cNvSpPr>
          <p:nvPr>
            <p:ph type="body" idx="1"/>
          </p:nvPr>
        </p:nvSpPr>
        <p:spPr/>
        <p:txBody>
          <a:bodyPr>
            <a:normAutofit lnSpcReduction="10000"/>
          </a:bodyPr>
          <a:lstStyle/>
          <a:p>
            <a:r>
              <a:rPr lang="en-CA" sz="3200" b="1" dirty="0"/>
              <a:t>Sexual Abuse </a:t>
            </a:r>
          </a:p>
          <a:p>
            <a:r>
              <a:rPr lang="en-CA" sz="3200" b="1" dirty="0"/>
              <a:t>Sexual Harassment</a:t>
            </a:r>
          </a:p>
          <a:p>
            <a:r>
              <a:rPr lang="en-CA" sz="3200" b="1" dirty="0"/>
              <a:t>Sexual Harassment by Person in Authority</a:t>
            </a:r>
          </a:p>
          <a:p>
            <a:endParaRPr lang="en-CA" b="1" dirty="0"/>
          </a:p>
        </p:txBody>
      </p:sp>
      <p:pic>
        <p:nvPicPr>
          <p:cNvPr id="4" name="Audio 3">
            <a:hlinkClick r:id="" action="ppaction://media"/>
            <a:extLst>
              <a:ext uri="{FF2B5EF4-FFF2-40B4-BE49-F238E27FC236}">
                <a16:creationId xmlns:a16="http://schemas.microsoft.com/office/drawing/2014/main" id="{9D32F638-C359-4E94-A9BD-62748D149B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79162677"/>
      </p:ext>
    </p:extLst>
  </p:cSld>
  <p:clrMapOvr>
    <a:masterClrMapping/>
  </p:clrMapOvr>
  <mc:AlternateContent xmlns:mc="http://schemas.openxmlformats.org/markup-compatibility/2006" xmlns:p14="http://schemas.microsoft.com/office/powerpoint/2010/main">
    <mc:Choice Requires="p14">
      <p:transition spd="slow" p14:dur="2000" advTm="40540"/>
    </mc:Choice>
    <mc:Fallback xmlns="">
      <p:transition spd="slow" advTm="4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364654"/>
            <a:ext cx="10022904" cy="1199649"/>
          </a:xfrm>
        </p:spPr>
        <p:txBody>
          <a:bodyPr/>
          <a:lstStyle/>
          <a:p>
            <a:r>
              <a:rPr lang="en-CA" dirty="0"/>
              <a:t>Policy Definitions</a:t>
            </a:r>
          </a:p>
        </p:txBody>
      </p:sp>
      <p:sp>
        <p:nvSpPr>
          <p:cNvPr id="3" name="Content Placeholder 2"/>
          <p:cNvSpPr>
            <a:spLocks noGrp="1"/>
          </p:cNvSpPr>
          <p:nvPr>
            <p:ph idx="1"/>
          </p:nvPr>
        </p:nvSpPr>
        <p:spPr>
          <a:xfrm>
            <a:off x="1760707" y="1564304"/>
            <a:ext cx="10022904" cy="4528992"/>
          </a:xfrm>
        </p:spPr>
        <p:txBody>
          <a:bodyPr>
            <a:normAutofit fontScale="92500" lnSpcReduction="20000"/>
          </a:bodyPr>
          <a:lstStyle/>
          <a:p>
            <a:pPr marL="109728" indent="0">
              <a:buNone/>
            </a:pPr>
            <a:r>
              <a:rPr lang="en-US" b="1" dirty="0"/>
              <a:t>What is Sexual Abuse?</a:t>
            </a:r>
          </a:p>
          <a:p>
            <a:pPr marL="109728" indent="0">
              <a:buNone/>
            </a:pPr>
            <a:r>
              <a:rPr lang="en-US" dirty="0"/>
              <a:t> </a:t>
            </a:r>
          </a:p>
          <a:p>
            <a:r>
              <a:rPr lang="en-US" dirty="0"/>
              <a:t>Sexual abuse includes, but is not limited to, any unwanted sexual contact.</a:t>
            </a:r>
          </a:p>
          <a:p>
            <a:pPr marL="109728" indent="0">
              <a:buNone/>
            </a:pPr>
            <a:endParaRPr lang="en-US" dirty="0"/>
          </a:p>
          <a:p>
            <a:r>
              <a:rPr lang="en-US" dirty="0"/>
              <a:t>Sexual contact includes, but is not limited to, sexual intercourse, genital contact, petting, fondling, sexually suggestive language or the display of pornography.</a:t>
            </a:r>
          </a:p>
          <a:p>
            <a:pPr marL="109728" indent="0">
              <a:buNone/>
            </a:pPr>
            <a:endParaRPr lang="en-US" dirty="0"/>
          </a:p>
          <a:p>
            <a:r>
              <a:rPr lang="en-US" dirty="0"/>
              <a:t>Sexual abuse includes, but is not limited to, sexual assault and other sexual offences involving children as defined in the Criminal Code of Canada </a:t>
            </a:r>
            <a:endParaRPr lang="en-CA" b="1" dirty="0"/>
          </a:p>
          <a:p>
            <a:endParaRPr lang="en-CA" b="1" dirty="0"/>
          </a:p>
          <a:p>
            <a:endParaRPr lang="en-CA" b="1"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2" name="Ink 11">
                <a:extLst>
                  <a:ext uri="{FF2B5EF4-FFF2-40B4-BE49-F238E27FC236}">
                    <a16:creationId xmlns:a16="http://schemas.microsoft.com/office/drawing/2014/main" id="{4587F3AC-EA4C-438D-BF57-174EEC177560}"/>
                  </a:ext>
                </a:extLst>
              </p14:cNvPr>
              <p14:cNvContentPartPr/>
              <p14:nvPr>
                <p:extLst>
                  <p:ext uri="{42D2F446-02D8-4167-A562-619A0277C38B}">
                    <p15:isNarration xmlns:p15="http://schemas.microsoft.com/office/powerpoint/2012/main" val="1"/>
                  </p:ext>
                </p:extLst>
              </p14:nvPr>
            </p14:nvContentPartPr>
            <p14:xfrm>
              <a:off x="4173480" y="2420280"/>
              <a:ext cx="4210200" cy="1059480"/>
            </p14:xfrm>
          </p:contentPart>
        </mc:Choice>
        <mc:Fallback xmlns="">
          <p:pic>
            <p:nvPicPr>
              <p:cNvPr id="12" name="Ink 11">
                <a:extLst>
                  <a:ext uri="{FF2B5EF4-FFF2-40B4-BE49-F238E27FC236}">
                    <a16:creationId xmlns:a16="http://schemas.microsoft.com/office/drawing/2014/main" id="{4587F3AC-EA4C-438D-BF57-174EEC177560}"/>
                  </a:ext>
                </a:extLst>
              </p:cNvPr>
              <p:cNvPicPr>
                <a:picLocks noGrp="1" noRot="1" noChangeAspect="1" noMove="1" noResize="1" noEditPoints="1" noAdjustHandles="1" noChangeArrowheads="1" noChangeShapeType="1"/>
              </p:cNvPicPr>
              <p:nvPr/>
            </p:nvPicPr>
            <p:blipFill>
              <a:blip r:embed="rId6"/>
              <a:stretch>
                <a:fillRect/>
              </a:stretch>
            </p:blipFill>
            <p:spPr>
              <a:xfrm>
                <a:off x="4157640" y="2356920"/>
                <a:ext cx="4241520" cy="1186200"/>
              </a:xfrm>
              <a:prstGeom prst="rect">
                <a:avLst/>
              </a:prstGeom>
            </p:spPr>
          </p:pic>
        </mc:Fallback>
      </mc:AlternateContent>
      <p:pic>
        <p:nvPicPr>
          <p:cNvPr id="13" name="Audio 12">
            <a:hlinkClick r:id="" action="ppaction://media"/>
            <a:extLst>
              <a:ext uri="{FF2B5EF4-FFF2-40B4-BE49-F238E27FC236}">
                <a16:creationId xmlns:a16="http://schemas.microsoft.com/office/drawing/2014/main" id="{F90DA766-085F-4B60-A7BE-5AB742298B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7053712"/>
      </p:ext>
    </p:extLst>
  </p:cSld>
  <p:clrMapOvr>
    <a:masterClrMapping/>
  </p:clrMapOvr>
  <mc:AlternateContent xmlns:mc="http://schemas.openxmlformats.org/markup-compatibility/2006" xmlns:p14="http://schemas.microsoft.com/office/powerpoint/2010/main">
    <mc:Choice Requires="p14">
      <p:transition spd="slow" p14:dur="2000" advTm="90698"/>
    </mc:Choice>
    <mc:Fallback xmlns="">
      <p:transition spd="slow" advTm="9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236638"/>
            <a:ext cx="10022904" cy="1199649"/>
          </a:xfrm>
        </p:spPr>
        <p:txBody>
          <a:bodyPr/>
          <a:lstStyle/>
          <a:p>
            <a:r>
              <a:rPr lang="en-CA" dirty="0"/>
              <a:t>Policy Definitions</a:t>
            </a:r>
          </a:p>
        </p:txBody>
      </p:sp>
      <p:sp>
        <p:nvSpPr>
          <p:cNvPr id="3" name="Content Placeholder 2"/>
          <p:cNvSpPr>
            <a:spLocks noGrp="1"/>
          </p:cNvSpPr>
          <p:nvPr>
            <p:ph idx="1"/>
          </p:nvPr>
        </p:nvSpPr>
        <p:spPr>
          <a:xfrm>
            <a:off x="1760707" y="1436287"/>
            <a:ext cx="10022904" cy="4657009"/>
          </a:xfrm>
        </p:spPr>
        <p:txBody>
          <a:bodyPr>
            <a:normAutofit/>
          </a:bodyPr>
          <a:lstStyle/>
          <a:p>
            <a:pPr marL="109728" indent="0">
              <a:buNone/>
            </a:pPr>
            <a:r>
              <a:rPr lang="en-US" sz="2600" b="1" dirty="0"/>
              <a:t>What is Sexual Abuse?</a:t>
            </a:r>
          </a:p>
          <a:p>
            <a:pPr marL="109728" indent="0">
              <a:buNone/>
            </a:pPr>
            <a:r>
              <a:rPr lang="en-US" sz="2600" dirty="0"/>
              <a:t> </a:t>
            </a:r>
          </a:p>
          <a:p>
            <a:pPr marL="457200" indent="-457200">
              <a:spcBef>
                <a:spcPts val="0"/>
              </a:spcBef>
            </a:pPr>
            <a:r>
              <a:rPr lang="en-US" sz="2600" dirty="0">
                <a:effectLst/>
                <a:ea typeface="Times New Roman" panose="02020603050405020304" pitchFamily="18" charset="0"/>
                <a:cs typeface="Times New Roman" panose="02020603050405020304" pitchFamily="18" charset="0"/>
              </a:rPr>
              <a:t>Sexual abuse is often accompanied by violence. Violence impairs or destroys mutual consent, which is needed to ensure that sexual activity is voluntary. Sexual abuse therefore includes spousal violence.</a:t>
            </a:r>
            <a:endParaRPr lang="en-CA" sz="2600" b="1" dirty="0"/>
          </a:p>
          <a:p>
            <a:endParaRPr lang="en-CA" b="1" dirty="0"/>
          </a:p>
        </p:txBody>
      </p:sp>
      <p:pic>
        <p:nvPicPr>
          <p:cNvPr id="5" name="Audio 4">
            <a:hlinkClick r:id="" action="ppaction://media"/>
            <a:extLst>
              <a:ext uri="{FF2B5EF4-FFF2-40B4-BE49-F238E27FC236}">
                <a16:creationId xmlns:a16="http://schemas.microsoft.com/office/drawing/2014/main" id="{CD712EBB-A772-432C-9715-6C273681CE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1625778"/>
      </p:ext>
    </p:extLst>
  </p:cSld>
  <p:clrMapOvr>
    <a:masterClrMapping/>
  </p:clrMapOvr>
  <mc:AlternateContent xmlns:mc="http://schemas.openxmlformats.org/markup-compatibility/2006" xmlns:p14="http://schemas.microsoft.com/office/powerpoint/2010/main">
    <mc:Choice Requires="p14">
      <p:transition spd="slow" p14:dur="2000" advTm="15117"/>
    </mc:Choice>
    <mc:Fallback xmlns="">
      <p:transition spd="slow" advTm="1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6.6|8.8|6.2|5.8|4.9"/>
</p:tagLst>
</file>

<file path=ppt/tags/tag10.xml><?xml version="1.0" encoding="utf-8"?>
<p:tagLst xmlns:a="http://schemas.openxmlformats.org/drawingml/2006/main" xmlns:r="http://schemas.openxmlformats.org/officeDocument/2006/relationships" xmlns:p="http://schemas.openxmlformats.org/presentationml/2006/main">
  <p:tag name="TIMING" val="|1.3|5.8|7.4|10.4"/>
</p:tagLst>
</file>

<file path=ppt/tags/tag11.xml><?xml version="1.0" encoding="utf-8"?>
<p:tagLst xmlns:a="http://schemas.openxmlformats.org/drawingml/2006/main" xmlns:r="http://schemas.openxmlformats.org/officeDocument/2006/relationships" xmlns:p="http://schemas.openxmlformats.org/presentationml/2006/main">
  <p:tag name="TIMING" val="|2.7|7.5|4.2|3.1|5.2|5.6|5.2|4.1|9.9|3.8|7.6"/>
</p:tagLst>
</file>

<file path=ppt/tags/tag12.xml><?xml version="1.0" encoding="utf-8"?>
<p:tagLst xmlns:a="http://schemas.openxmlformats.org/drawingml/2006/main" xmlns:r="http://schemas.openxmlformats.org/officeDocument/2006/relationships" xmlns:p="http://schemas.openxmlformats.org/presentationml/2006/main">
  <p:tag name="TIMING" val="|1.2|17.1|31.3|8"/>
</p:tagLst>
</file>

<file path=ppt/tags/tag13.xml><?xml version="1.0" encoding="utf-8"?>
<p:tagLst xmlns:a="http://schemas.openxmlformats.org/drawingml/2006/main" xmlns:r="http://schemas.openxmlformats.org/officeDocument/2006/relationships" xmlns:p="http://schemas.openxmlformats.org/presentationml/2006/main">
  <p:tag name="TIMING" val="|3.4|183.9|27.6"/>
</p:tagLst>
</file>

<file path=ppt/tags/tag2.xml><?xml version="1.0" encoding="utf-8"?>
<p:tagLst xmlns:a="http://schemas.openxmlformats.org/drawingml/2006/main" xmlns:r="http://schemas.openxmlformats.org/officeDocument/2006/relationships" xmlns:p="http://schemas.openxmlformats.org/presentationml/2006/main">
  <p:tag name="TIMING" val="|3.5|8.9|58.4|42.8|35.3|18.2"/>
</p:tagLst>
</file>

<file path=ppt/tags/tag3.xml><?xml version="1.0" encoding="utf-8"?>
<p:tagLst xmlns:a="http://schemas.openxmlformats.org/drawingml/2006/main" xmlns:r="http://schemas.openxmlformats.org/officeDocument/2006/relationships" xmlns:p="http://schemas.openxmlformats.org/presentationml/2006/main">
  <p:tag name="TIMING" val="|7.3|17.3|31.7|56.1|14.8|53.8"/>
</p:tagLst>
</file>

<file path=ppt/tags/tag4.xml><?xml version="1.0" encoding="utf-8"?>
<p:tagLst xmlns:a="http://schemas.openxmlformats.org/drawingml/2006/main" xmlns:r="http://schemas.openxmlformats.org/officeDocument/2006/relationships" xmlns:p="http://schemas.openxmlformats.org/presentationml/2006/main">
  <p:tag name="TIMING" val="|11.7|2.4|4.8"/>
</p:tagLst>
</file>

<file path=ppt/tags/tag5.xml><?xml version="1.0" encoding="utf-8"?>
<p:tagLst xmlns:a="http://schemas.openxmlformats.org/drawingml/2006/main" xmlns:r="http://schemas.openxmlformats.org/officeDocument/2006/relationships" xmlns:p="http://schemas.openxmlformats.org/presentationml/2006/main">
  <p:tag name="TIMING" val="|5.6|5.3|15"/>
</p:tagLst>
</file>

<file path=ppt/tags/tag6.xml><?xml version="1.0" encoding="utf-8"?>
<p:tagLst xmlns:a="http://schemas.openxmlformats.org/drawingml/2006/main" xmlns:r="http://schemas.openxmlformats.org/officeDocument/2006/relationships" xmlns:p="http://schemas.openxmlformats.org/presentationml/2006/main">
  <p:tag name="TIMING" val="|2.5|9.4|26.3|11.4"/>
</p:tagLst>
</file>

<file path=ppt/tags/tag7.xml><?xml version="1.0" encoding="utf-8"?>
<p:tagLst xmlns:a="http://schemas.openxmlformats.org/drawingml/2006/main" xmlns:r="http://schemas.openxmlformats.org/officeDocument/2006/relationships" xmlns:p="http://schemas.openxmlformats.org/presentationml/2006/main">
  <p:tag name="TIMING" val="|22.6|76.9|20.1|2|6.8"/>
</p:tagLst>
</file>

<file path=ppt/tags/tag8.xml><?xml version="1.0" encoding="utf-8"?>
<p:tagLst xmlns:a="http://schemas.openxmlformats.org/drawingml/2006/main" xmlns:r="http://schemas.openxmlformats.org/officeDocument/2006/relationships" xmlns:p="http://schemas.openxmlformats.org/presentationml/2006/main">
  <p:tag name="TIMING" val="|4.1|53.4|40.6"/>
</p:tagLst>
</file>

<file path=ppt/tags/tag9.xml><?xml version="1.0" encoding="utf-8"?>
<p:tagLst xmlns:a="http://schemas.openxmlformats.org/drawingml/2006/main" xmlns:r="http://schemas.openxmlformats.org/officeDocument/2006/relationships" xmlns:p="http://schemas.openxmlformats.org/presentationml/2006/main">
  <p:tag name="TIMING" val="|2.8|21|19|7.8|2.5|4.3|25.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23146</TotalTime>
  <Words>5406</Words>
  <Application>Microsoft Office PowerPoint</Application>
  <PresentationFormat>Widescreen</PresentationFormat>
  <Paragraphs>455</Paragraphs>
  <Slides>24</Slides>
  <Notes>24</Notes>
  <HiddenSlides>0</HiddenSlides>
  <MMClips>24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Cambria</vt:lpstr>
      <vt:lpstr>Candara</vt:lpstr>
      <vt:lpstr>Georgia</vt:lpstr>
      <vt:lpstr>Symbol</vt:lpstr>
      <vt:lpstr>Times New Roman</vt:lpstr>
      <vt:lpstr>Urban</vt:lpstr>
      <vt:lpstr>Office Theme</vt:lpstr>
      <vt:lpstr>Policy for Dealing with Sexual Abuse and Sexual Harassment</vt:lpstr>
      <vt:lpstr>Welcome and Introduction</vt:lpstr>
      <vt:lpstr>Learning Objectives</vt:lpstr>
      <vt:lpstr>Workshop Outline</vt:lpstr>
      <vt:lpstr>Theological Basis</vt:lpstr>
      <vt:lpstr>Guiding Principles</vt:lpstr>
      <vt:lpstr>Policy Definitions</vt:lpstr>
      <vt:lpstr>Policy Definitions</vt:lpstr>
      <vt:lpstr>Policy Definitions</vt:lpstr>
      <vt:lpstr>Policy Definitions</vt:lpstr>
      <vt:lpstr>Policy Definitions</vt:lpstr>
      <vt:lpstr>Power, Vulnerability, and Consent</vt:lpstr>
      <vt:lpstr>Sources of Power/Influence</vt:lpstr>
      <vt:lpstr>Meaningful Mutual Consent</vt:lpstr>
      <vt:lpstr>Pastoral Care Relationships</vt:lpstr>
      <vt:lpstr>What are some of the things we can do to encourage healthy church responses to complaints of ministerial sexual misconduct?</vt:lpstr>
      <vt:lpstr>Using the Church’s Policy</vt:lpstr>
      <vt:lpstr>Policy Overview</vt:lpstr>
      <vt:lpstr>Complaints process ... begins</vt:lpstr>
      <vt:lpstr>... continues</vt:lpstr>
      <vt:lpstr>... continues </vt:lpstr>
      <vt:lpstr>... continues</vt:lpstr>
      <vt:lpstr>... concludes</vt:lpstr>
      <vt:lpstr>Policy for Dealing with Sexual Abuse and Sexual Harassment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SASH Training</dc:title>
  <dc:creator>Tim Purvis</dc:creator>
  <cp:lastModifiedBy>Tim Purvis</cp:lastModifiedBy>
  <cp:revision>81</cp:revision>
  <cp:lastPrinted>2020-02-26T14:39:47Z</cp:lastPrinted>
  <dcterms:created xsi:type="dcterms:W3CDTF">2016-03-23T16:35:27Z</dcterms:created>
  <dcterms:modified xsi:type="dcterms:W3CDTF">2022-09-22T13:52:39Z</dcterms:modified>
</cp:coreProperties>
</file>