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2" r:id="rId3"/>
    <p:sldId id="259" r:id="rId4"/>
    <p:sldId id="261" r:id="rId5"/>
    <p:sldId id="263" r:id="rId6"/>
    <p:sldId id="260" r:id="rId7"/>
    <p:sldId id="256" r:id="rId8"/>
    <p:sldId id="271" r:id="rId9"/>
    <p:sldId id="257" r:id="rId10"/>
    <p:sldId id="275" r:id="rId11"/>
    <p:sldId id="273" r:id="rId12"/>
    <p:sldId id="264" r:id="rId13"/>
    <p:sldId id="265" r:id="rId14"/>
    <p:sldId id="266" r:id="rId15"/>
    <p:sldId id="274" r:id="rId16"/>
    <p:sldId id="267" r:id="rId17"/>
    <p:sldId id="268" r:id="rId18"/>
    <p:sldId id="269" r:id="rId19"/>
    <p:sldId id="27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D09"/>
    <a:srgbClr val="FF822D"/>
    <a:srgbClr val="FF94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0" d="100"/>
          <a:sy n="110" d="100"/>
        </p:scale>
        <p:origin x="6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1C9A-CF58-4930-A07D-697572CB60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F3108C-A34F-412E-94E6-2DAC74454A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CFE92F6-1404-4624-923A-B05042324451}"/>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4ABF1031-353C-456E-B04D-C0900F08BE6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A2D3B-607A-4D4A-9F46-AABCD09B7408}"/>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82453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B0D9F-F693-413F-B5A8-E2AA8572D2D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8E44A0-8536-4D17-9008-9D37E9CCC7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B8C20E-5714-4ACC-BA80-38ED9EC8E092}"/>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A9059D4D-E167-495E-BFE7-CFCC605EC4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3A26EB-F13F-450D-99BD-33E5461117A1}"/>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210246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F8BF55-346B-4907-A2B3-6E1DF5E677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AA3967-7DA6-4EAD-9DE3-0100856C1A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773FD5-55CE-4945-BFC6-9382DC3E19B1}"/>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BD7F6B2A-D852-414D-B224-1A2FAB8016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297A05-64CF-4108-8AEC-5E4189F0DA70}"/>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158832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F9A06-9EFA-4B77-8A1B-43C6AA2F2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BBE949-37D9-46AF-AD55-087A91CF7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4D65DA-DD0E-42FC-8806-1050DDDDB859}"/>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53048ACB-4FDD-4501-8450-E5E3803E37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A430462-1FE7-4DC0-9F45-ED03D0C32495}"/>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4066904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4B162-FF0A-45E9-9FD4-DBADEE5B8F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F6CE0C-CDC5-4830-9B39-FAE32C0BF1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C4A2-4552-4778-A892-F887DBBA49D6}"/>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7DC6C14D-95F6-4EF5-A47E-8F101553F9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52101F-37CC-4942-A29F-4E7362058FD5}"/>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3063264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CCD28-783D-41C9-93AC-C4E98A93B5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DDF2F5-A734-43D6-A997-79D09E2F9E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E6E31B-DBDE-4AD1-A8C2-0B06FCE07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979037-79E5-4BDC-879B-6B450061D1EE}"/>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6" name="Footer Placeholder 5">
            <a:extLst>
              <a:ext uri="{FF2B5EF4-FFF2-40B4-BE49-F238E27FC236}">
                <a16:creationId xmlns:a16="http://schemas.microsoft.com/office/drawing/2014/main" id="{B5E54F91-6F8F-422C-9F3D-9F5918542B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05D817-118B-415C-BCA5-3FDE3ABBDC21}"/>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2681079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73A94-202B-407A-89FB-EF3D111225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5B3957-D660-4FDC-8B65-4219E98C38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CC6BF6-10D7-4150-BCAC-083CC55E0A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18500F-412F-4ACA-8D1A-E4160E5C5F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2BB26C-810C-4BB0-AEED-6143E1F43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E115AA-9BA9-466D-B77F-664A54BBB3B9}"/>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8" name="Footer Placeholder 7">
            <a:extLst>
              <a:ext uri="{FF2B5EF4-FFF2-40B4-BE49-F238E27FC236}">
                <a16:creationId xmlns:a16="http://schemas.microsoft.com/office/drawing/2014/main" id="{FF5312F3-6211-432E-B464-784632551A2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75C77EA-4797-4F88-AA9F-4A4DAB6CED5F}"/>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52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FDF61-0D52-4FF8-86FA-D30E05DEC1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2CCEE39-D440-407E-B4E9-CEC267124917}"/>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4" name="Footer Placeholder 3">
            <a:extLst>
              <a:ext uri="{FF2B5EF4-FFF2-40B4-BE49-F238E27FC236}">
                <a16:creationId xmlns:a16="http://schemas.microsoft.com/office/drawing/2014/main" id="{A5C4360A-016F-4E0E-B7E6-35B00300B8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17D2BFC-1230-4DFD-BAA2-5EEA98E50909}"/>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2192578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2C08E6-4362-4483-AF13-A5FABEB56C07}"/>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3" name="Footer Placeholder 2">
            <a:extLst>
              <a:ext uri="{FF2B5EF4-FFF2-40B4-BE49-F238E27FC236}">
                <a16:creationId xmlns:a16="http://schemas.microsoft.com/office/drawing/2014/main" id="{3DFA8521-7E04-4E78-AFEE-BBC31DAB74D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5AC2C04-B919-48CC-856D-3FB2A5464326}"/>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10179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B27D-720E-40D3-902E-F2A263A4A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9EF878-E8F5-412A-A507-20B5D4552C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AC3B56-C64C-4FDA-8AF4-837270E5D1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89491-2328-4714-973B-3109C1327565}"/>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6" name="Footer Placeholder 5">
            <a:extLst>
              <a:ext uri="{FF2B5EF4-FFF2-40B4-BE49-F238E27FC236}">
                <a16:creationId xmlns:a16="http://schemas.microsoft.com/office/drawing/2014/main" id="{5B1F938E-8BD5-448A-B3B6-9F9CEB16D5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6672577-2CF6-4C4F-9D91-C140DE69D1BC}"/>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4241832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66493-54E5-40C3-99F6-26FD620D8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7A2D12-E2DC-4419-BF83-6D936704E5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7A2352D-84C5-4A0A-A74D-6CDBD1DA2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F6BA9A-412F-41E9-88D5-C7946E5F02A4}"/>
              </a:ext>
            </a:extLst>
          </p:cNvPr>
          <p:cNvSpPr>
            <a:spLocks noGrp="1"/>
          </p:cNvSpPr>
          <p:nvPr>
            <p:ph type="dt" sz="half" idx="10"/>
          </p:nvPr>
        </p:nvSpPr>
        <p:spPr/>
        <p:txBody>
          <a:bodyPr/>
          <a:lstStyle/>
          <a:p>
            <a:fld id="{363516B9-1D7B-48AF-80D4-99B2BCD8458B}" type="datetimeFigureOut">
              <a:rPr lang="en-US" smtClean="0"/>
              <a:t>5/3/22</a:t>
            </a:fld>
            <a:endParaRPr lang="en-US" dirty="0"/>
          </a:p>
        </p:txBody>
      </p:sp>
      <p:sp>
        <p:nvSpPr>
          <p:cNvPr id="6" name="Footer Placeholder 5">
            <a:extLst>
              <a:ext uri="{FF2B5EF4-FFF2-40B4-BE49-F238E27FC236}">
                <a16:creationId xmlns:a16="http://schemas.microsoft.com/office/drawing/2014/main" id="{AA582793-C39C-4BB7-B3A9-FCE17BF2FF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450FD0-26D7-4BD2-92E1-9A6086CB29A1}"/>
              </a:ext>
            </a:extLst>
          </p:cNvPr>
          <p:cNvSpPr>
            <a:spLocks noGrp="1"/>
          </p:cNvSpPr>
          <p:nvPr>
            <p:ph type="sldNum" sz="quarter" idx="12"/>
          </p:nvPr>
        </p:nvSpPr>
        <p:spPr/>
        <p:txBody>
          <a:bodyPr/>
          <a:lstStyle/>
          <a:p>
            <a:fld id="{1D59E913-B7F7-4615-B504-C5DDE7BAC2A5}" type="slidenum">
              <a:rPr lang="en-US" smtClean="0"/>
              <a:t>‹#›</a:t>
            </a:fld>
            <a:endParaRPr lang="en-US" dirty="0"/>
          </a:p>
        </p:txBody>
      </p:sp>
    </p:spTree>
    <p:extLst>
      <p:ext uri="{BB962C8B-B14F-4D97-AF65-F5344CB8AC3E}">
        <p14:creationId xmlns:p14="http://schemas.microsoft.com/office/powerpoint/2010/main" val="1447570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60B5DC-ADF3-4861-9FAA-C5B4DB8AA8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BAD413-5261-4FD2-9242-A83464A1DC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15A49E-EC48-49C9-A9DC-77088BD3B2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516B9-1D7B-48AF-80D4-99B2BCD8458B}" type="datetimeFigureOut">
              <a:rPr lang="en-US" smtClean="0"/>
              <a:t>5/3/22</a:t>
            </a:fld>
            <a:endParaRPr lang="en-US" dirty="0"/>
          </a:p>
        </p:txBody>
      </p:sp>
      <p:sp>
        <p:nvSpPr>
          <p:cNvPr id="5" name="Footer Placeholder 4">
            <a:extLst>
              <a:ext uri="{FF2B5EF4-FFF2-40B4-BE49-F238E27FC236}">
                <a16:creationId xmlns:a16="http://schemas.microsoft.com/office/drawing/2014/main" id="{371A02DE-090C-4A45-9DE7-FC675B2D5C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AA2446B-3FA8-4062-8F73-03821462F6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9E913-B7F7-4615-B504-C5DDE7BAC2A5}" type="slidenum">
              <a:rPr lang="en-US" smtClean="0"/>
              <a:t>‹#›</a:t>
            </a:fld>
            <a:endParaRPr lang="en-US" dirty="0"/>
          </a:p>
        </p:txBody>
      </p:sp>
    </p:spTree>
    <p:extLst>
      <p:ext uri="{BB962C8B-B14F-4D97-AF65-F5344CB8AC3E}">
        <p14:creationId xmlns:p14="http://schemas.microsoft.com/office/powerpoint/2010/main" val="405249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45526"/>
            <a:ext cx="12191980" cy="6903525"/>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1152525" y="2659559"/>
            <a:ext cx="10115550" cy="1446550"/>
          </a:xfrm>
          <a:prstGeom prst="rect">
            <a:avLst/>
          </a:prstGeom>
          <a:noFill/>
        </p:spPr>
        <p:txBody>
          <a:bodyPr wrap="square" rtlCol="0">
            <a:spAutoFit/>
          </a:bodyPr>
          <a:lstStyle/>
          <a:p>
            <a:pPr algn="ctr"/>
            <a:r>
              <a:rPr lang="en-US" sz="4400" dirty="0">
                <a:solidFill>
                  <a:schemeClr val="bg1"/>
                </a:solidFill>
                <a:latin typeface="Arial" panose="020B0604020202020204" pitchFamily="34" charset="0"/>
                <a:cs typeface="Arial" panose="020B0604020202020204" pitchFamily="34" charset="0"/>
              </a:rPr>
              <a:t>Truth and Reconciliation Commission Call to Action no. 3</a:t>
            </a:r>
          </a:p>
        </p:txBody>
      </p:sp>
    </p:spTree>
    <p:extLst>
      <p:ext uri="{BB962C8B-B14F-4D97-AF65-F5344CB8AC3E}">
        <p14:creationId xmlns:p14="http://schemas.microsoft.com/office/powerpoint/2010/main" val="1102083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B84A513-B9BD-4F30-9979-C8CED845A7C6}"/>
              </a:ext>
            </a:extLst>
          </p:cNvPr>
          <p:cNvSpPr txBox="1"/>
          <p:nvPr/>
        </p:nvSpPr>
        <p:spPr>
          <a:xfrm>
            <a:off x="359597" y="179249"/>
            <a:ext cx="9531166" cy="5570756"/>
          </a:xfrm>
          <a:prstGeom prst="rect">
            <a:avLst/>
          </a:prstGeom>
          <a:noFill/>
        </p:spPr>
        <p:txBody>
          <a:bodyPr wrap="square" rtlCol="0">
            <a:spAutoFit/>
          </a:bodyPr>
          <a:lstStyle/>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As a church, we repent of these sins and pray for hearts renewed to live out your justice.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We know there is inequity and injustice in educational funding for Indigenous children and we cannot be complacent.</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We pray that those who form our laws will correct the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injustice and inequity that Indigenous children experience,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that their right to a good education is upheld,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and that equitable funding will become a reality.</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Holy Spirit, nurture in us the humility, wisdom and will </a:t>
            </a:r>
          </a:p>
          <a:p>
            <a:pPr marL="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to pursue right action and to advocate for change. </a:t>
            </a:r>
          </a:p>
          <a:p>
            <a:pPr marL="0" marR="0">
              <a:spcBef>
                <a:spcPts val="0"/>
              </a:spcBef>
              <a:spcAft>
                <a:spcPts val="0"/>
              </a:spcAft>
            </a:pPr>
            <a:r>
              <a:rPr lang="en-US" sz="28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work for reconciliation. Amen.</a:t>
            </a:r>
            <a:endParaRPr lang="en-US" sz="2800" dirty="0">
              <a:solidFill>
                <a:srgbClr val="FF822D"/>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descr="A picture containing orange&#10;&#10;Description automatically generated">
            <a:extLst>
              <a:ext uri="{FF2B5EF4-FFF2-40B4-BE49-F238E27FC236}">
                <a16:creationId xmlns:a16="http://schemas.microsoft.com/office/drawing/2014/main" id="{AC19C6C5-BD17-FA42-6AFC-BF8679548EF4}"/>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Tree>
    <p:extLst>
      <p:ext uri="{BB962C8B-B14F-4D97-AF65-F5344CB8AC3E}">
        <p14:creationId xmlns:p14="http://schemas.microsoft.com/office/powerpoint/2010/main" val="618452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1152525" y="2659559"/>
            <a:ext cx="10115550" cy="1446550"/>
          </a:xfrm>
          <a:prstGeom prst="rect">
            <a:avLst/>
          </a:prstGeom>
          <a:noFill/>
        </p:spPr>
        <p:txBody>
          <a:bodyPr wrap="square" rtlCol="0">
            <a:spAutoFit/>
          </a:bodyPr>
          <a:lstStyle/>
          <a:p>
            <a:pPr algn="ctr"/>
            <a:r>
              <a:rPr lang="en-US" sz="4400" dirty="0">
                <a:solidFill>
                  <a:schemeClr val="bg1"/>
                </a:solidFill>
                <a:latin typeface="Arial" panose="020B0604020202020204" pitchFamily="34" charset="0"/>
                <a:cs typeface="Arial" panose="020B0604020202020204" pitchFamily="34" charset="0"/>
              </a:rPr>
              <a:t>Truth and Reconciliation Commission Call to Action no. 48 </a:t>
            </a:r>
          </a:p>
        </p:txBody>
      </p:sp>
    </p:spTree>
    <p:extLst>
      <p:ext uri="{BB962C8B-B14F-4D97-AF65-F5344CB8AC3E}">
        <p14:creationId xmlns:p14="http://schemas.microsoft.com/office/powerpoint/2010/main" val="187822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range&#10;&#10;Description automatically generated">
            <a:extLst>
              <a:ext uri="{FF2B5EF4-FFF2-40B4-BE49-F238E27FC236}">
                <a16:creationId xmlns:a16="http://schemas.microsoft.com/office/drawing/2014/main" id="{D61DB34A-8F23-4A2E-9430-82B77B4A153A}"/>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7" y="501717"/>
            <a:ext cx="11543328" cy="7265066"/>
          </a:xfrm>
          <a:prstGeom prst="rect">
            <a:avLst/>
          </a:prstGeom>
          <a:noFill/>
        </p:spPr>
        <p:txBody>
          <a:bodyPr wrap="square" rtlCol="0">
            <a:spAutoFit/>
          </a:bodyPr>
          <a:lstStyle/>
          <a:p>
            <a:pPr marL="0" marR="0">
              <a:spcBef>
                <a:spcPts val="0"/>
              </a:spcBef>
              <a:spcAft>
                <a:spcPts val="1200"/>
              </a:spcAft>
            </a:pP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Truth and Reconciliation Commission – Call to Action no. 48 says:</a:t>
            </a:r>
          </a:p>
          <a:p>
            <a:r>
              <a:rPr lang="en-US" sz="2000" b="1" dirty="0">
                <a:effectLst/>
                <a:latin typeface="Arial" panose="020B0604020202020204" pitchFamily="34" charset="0"/>
                <a:ea typeface="Times New Roman" panose="02020603050405020304" pitchFamily="18" charset="0"/>
                <a:cs typeface="Arial" panose="020B0604020202020204" pitchFamily="34" charset="0"/>
              </a:rPr>
              <a:t>We call upon faith groups to formally adopt and comply with the principles, norms, and standards of the </a:t>
            </a:r>
            <a:r>
              <a:rPr lang="en-US" sz="2000" b="1" i="1" dirty="0">
                <a:effectLst/>
                <a:latin typeface="Arial" panose="020B0604020202020204" pitchFamily="34" charset="0"/>
                <a:ea typeface="Times New Roman" panose="02020603050405020304" pitchFamily="18" charset="0"/>
                <a:cs typeface="Arial" panose="020B0604020202020204" pitchFamily="34" charset="0"/>
              </a:rPr>
              <a:t>United Nations Declaration on the Rights of Indigenous Peoples </a:t>
            </a:r>
            <a:r>
              <a:rPr lang="en-US" altLang="en-US" sz="2000" b="1" i="1" dirty="0">
                <a:latin typeface="Arial" panose="020B0604020202020204" pitchFamily="34" charset="0"/>
                <a:ea typeface="Times New Roman" panose="02020603050405020304" pitchFamily="18" charset="0"/>
              </a:rPr>
              <a:t>(UNDRIP)  </a:t>
            </a:r>
            <a:r>
              <a:rPr lang="en-US" sz="2000" b="1" dirty="0">
                <a:effectLst/>
                <a:latin typeface="Arial" panose="020B0604020202020204" pitchFamily="34" charset="0"/>
                <a:ea typeface="Times New Roman" panose="02020603050405020304" pitchFamily="18" charset="0"/>
                <a:cs typeface="Arial" panose="020B0604020202020204" pitchFamily="34" charset="0"/>
              </a:rPr>
              <a:t>as a framework for reconciliation.</a:t>
            </a:r>
            <a:endParaRPr lang="en-US" sz="2000" b="1" dirty="0">
              <a:latin typeface="Arial" panose="020B0604020202020204" pitchFamily="34" charset="0"/>
              <a:cs typeface="Arial" panose="020B0604020202020204" pitchFamily="34" charset="0"/>
            </a:endParaRPr>
          </a:p>
          <a:p>
            <a:pPr marL="0" marR="0">
              <a:spcBef>
                <a:spcPts val="0"/>
              </a:spcBef>
              <a:spcAft>
                <a:spcPts val="0"/>
              </a:spcAft>
            </a:pPr>
            <a:endParaRPr lang="en-US" sz="20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0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kumimoji="0" lang="en-US" altLang="en-US" sz="2000" b="1" i="0" u="none" strike="noStrike" cap="none" normalizeH="0" baseline="0" dirty="0">
                <a:ln>
                  <a:noFill/>
                </a:ln>
                <a:solidFill>
                  <a:srgbClr val="FF6D09"/>
                </a:solidFill>
                <a:effectLst/>
                <a:latin typeface="Arial" panose="020B0604020202020204" pitchFamily="34" charset="0"/>
                <a:ea typeface="Times New Roman" panose="02020603050405020304" pitchFamily="18" charset="0"/>
              </a:rPr>
              <a:t>Why are Indigenous rights important? </a:t>
            </a:r>
          </a:p>
          <a:p>
            <a:pPr>
              <a:spcAft>
                <a:spcPts val="600"/>
              </a:spcAft>
            </a:pPr>
            <a:r>
              <a:rPr lang="en-US" altLang="en-US" sz="1970" dirty="0">
                <a:latin typeface="Arial" panose="020B0604020202020204" pitchFamily="34" charset="0"/>
                <a:ea typeface="Times New Roman" panose="02020603050405020304" pitchFamily="18" charset="0"/>
              </a:rPr>
              <a:t>We are called </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to ensure our actions and behaviours uphold the </a:t>
            </a:r>
            <a:r>
              <a:rPr kumimoji="0" lang="en-US" altLang="en-US" sz="197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United Nations Declaration on the Rights of Indigenous Peoples (UNDRIP)</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The principles address: protection from discrimination and violence, the right to health, safety and well-being, and a recognition of the inherent worth of Indigenous identity, spirituality, knowledge, laws and governance. </a:t>
            </a:r>
            <a:r>
              <a:rPr lang="en-US" altLang="en-US" sz="1970" dirty="0">
                <a:latin typeface="Arial" panose="020B0604020202020204" pitchFamily="34" charset="0"/>
                <a:ea typeface="Times New Roman" panose="02020603050405020304" pitchFamily="18" charset="0"/>
              </a:rPr>
              <a:t>These</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principles are a </a:t>
            </a:r>
            <a:r>
              <a:rPr kumimoji="0" lang="en-US" altLang="en-US" sz="197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minimum standard </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for the well-being of Indigenous peoples. In Canada, the legacy of anti-Indigenous racism has meant that Indigenous peoples are more likely to experience violence, higher mortality rates and poorer health outcomes across a wide spectrum of health-related issues (including emotional, physical, spiritual, and mental health), </a:t>
            </a:r>
            <a:r>
              <a:rPr lang="en-US" altLang="en-US" sz="1970" dirty="0">
                <a:latin typeface="Arial" panose="020B0604020202020204" pitchFamily="34" charset="0"/>
                <a:ea typeface="Times New Roman" panose="02020603050405020304" pitchFamily="18" charset="0"/>
              </a:rPr>
              <a:t>as well as </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barriers to housing, education, employment, treatment, food, and economic security. While the church has apologized and confessed its role in running Residential </a:t>
            </a:r>
            <a:r>
              <a:rPr lang="en-US" altLang="en-US" sz="1970" dirty="0">
                <a:latin typeface="Arial" panose="020B0604020202020204" pitchFamily="34" charset="0"/>
                <a:ea typeface="Times New Roman" panose="02020603050405020304" pitchFamily="18" charset="0"/>
              </a:rPr>
              <a:t>S</a:t>
            </a:r>
            <a:r>
              <a:rPr kumimoji="0" lang="en-US" altLang="en-US" sz="197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chools and rejected the Doctrine of Discovery, we also acknowledge that systemic racism shapes our society, which includes the church. It will only be eliminated with ongoing intentional action. The UNDRIP is a critical framework to guide our actions as we seek to eliminate anti-Indigenous racism. </a:t>
            </a:r>
            <a:endParaRPr kumimoji="0" lang="en-US" altLang="en-US" sz="1970" b="0" i="0" u="none" strike="noStrike" cap="none" normalizeH="0" baseline="0" dirty="0">
              <a:ln>
                <a:noFill/>
              </a:ln>
              <a:solidFill>
                <a:schemeClr val="tx1"/>
              </a:solidFill>
              <a:effectLst/>
              <a:latin typeface="Arial" panose="020B0604020202020204" pitchFamily="34" charset="0"/>
            </a:endParaRPr>
          </a:p>
          <a:p>
            <a:pPr marL="0" marR="0">
              <a:spcBef>
                <a:spcPts val="0"/>
              </a:spcBef>
              <a:spcAft>
                <a:spcPts val="1200"/>
              </a:spcAft>
            </a:pPr>
            <a:endParaRPr lang="en-US" sz="20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4391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3628571" y="2659559"/>
            <a:ext cx="4934857"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Moment of Silence</a:t>
            </a:r>
          </a:p>
        </p:txBody>
      </p:sp>
    </p:spTree>
    <p:extLst>
      <p:ext uri="{BB962C8B-B14F-4D97-AF65-F5344CB8AC3E}">
        <p14:creationId xmlns:p14="http://schemas.microsoft.com/office/powerpoint/2010/main" val="4278268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B84A513-B9BD-4F30-9979-C8CED845A7C6}"/>
              </a:ext>
            </a:extLst>
          </p:cNvPr>
          <p:cNvSpPr txBox="1"/>
          <p:nvPr/>
        </p:nvSpPr>
        <p:spPr>
          <a:xfrm>
            <a:off x="359597" y="179249"/>
            <a:ext cx="9531166" cy="6755696"/>
          </a:xfrm>
          <a:prstGeom prst="rect">
            <a:avLst/>
          </a:prstGeom>
          <a:noFill/>
        </p:spPr>
        <p:txBody>
          <a:bodyPr wrap="square" rtlCol="0">
            <a:spAutoFit/>
          </a:bodyPr>
          <a:lstStyle/>
          <a:p>
            <a:pPr marL="0" marR="0">
              <a:spcBef>
                <a:spcPts val="0"/>
              </a:spcBef>
              <a:spcAft>
                <a:spcPts val="600"/>
              </a:spcAft>
            </a:pPr>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pray</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Creator God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have called us to justice and to right relationship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with you, with each other and with creation.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we confess our policies and practices do not reflect your will and the politics Christ taught.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 a church, we participated in policies and were shaped by doctrines and dogmas that distorted and misrepresented the      Good News of the Gospel and that were unjust and harmful.</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repent of these ways, and we seek anew to live as we ought.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Guide us that we might uphold justice and reconciliation in the practices that shape our lives, and the policies that govern us. </a:t>
            </a:r>
          </a:p>
          <a:p>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Strengthen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the conviction </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human and Indigenous rights point toward the inherent dignity of all people. </a:t>
            </a:r>
          </a:p>
          <a:p>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work for reconciliation. Amen.</a:t>
            </a:r>
            <a:endParaRPr lang="en-US" sz="2400" dirty="0">
              <a:solidFill>
                <a:srgbClr val="FF822D"/>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descr="A picture containing orange&#10;&#10;Description automatically generated">
            <a:extLst>
              <a:ext uri="{FF2B5EF4-FFF2-40B4-BE49-F238E27FC236}">
                <a16:creationId xmlns:a16="http://schemas.microsoft.com/office/drawing/2014/main" id="{16EB88F8-9288-9DBB-8B38-565C3D20C99A}"/>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Tree>
    <p:extLst>
      <p:ext uri="{BB962C8B-B14F-4D97-AF65-F5344CB8AC3E}">
        <p14:creationId xmlns:p14="http://schemas.microsoft.com/office/powerpoint/2010/main" val="21453457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1171575" y="2367171"/>
            <a:ext cx="10115550" cy="2123658"/>
          </a:xfrm>
          <a:prstGeom prst="rect">
            <a:avLst/>
          </a:prstGeom>
          <a:noFill/>
        </p:spPr>
        <p:txBody>
          <a:bodyPr wrap="square" rtlCol="0">
            <a:spAutoFit/>
          </a:bodyPr>
          <a:lstStyle/>
          <a:p>
            <a:pPr algn="ctr"/>
            <a:r>
              <a:rPr lang="en-US" sz="4400" dirty="0">
                <a:solidFill>
                  <a:schemeClr val="bg1"/>
                </a:solidFill>
                <a:latin typeface="Arial" panose="020B0604020202020204" pitchFamily="34" charset="0"/>
                <a:cs typeface="Arial" panose="020B0604020202020204" pitchFamily="34" charset="0"/>
              </a:rPr>
              <a:t>National Inquiry into Missing and Murdered Indigenous Women and Girls Call for Justice 15.2</a:t>
            </a:r>
          </a:p>
        </p:txBody>
      </p:sp>
    </p:spTree>
    <p:extLst>
      <p:ext uri="{BB962C8B-B14F-4D97-AF65-F5344CB8AC3E}">
        <p14:creationId xmlns:p14="http://schemas.microsoft.com/office/powerpoint/2010/main" val="211678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range&#10;&#10;Description automatically generated">
            <a:extLst>
              <a:ext uri="{FF2B5EF4-FFF2-40B4-BE49-F238E27FC236}">
                <a16:creationId xmlns:a16="http://schemas.microsoft.com/office/drawing/2014/main" id="{47A43435-5880-7E62-6BC5-66A6E41DB390}"/>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6" y="501717"/>
            <a:ext cx="11752879" cy="7094250"/>
          </a:xfrm>
          <a:prstGeom prst="rect">
            <a:avLst/>
          </a:prstGeom>
          <a:noFill/>
        </p:spPr>
        <p:txBody>
          <a:bodyPr wrap="square" rtlCol="0">
            <a:spAutoFit/>
          </a:bodyPr>
          <a:lstStyle/>
          <a:p>
            <a:pPr marL="0" marR="0">
              <a:spcBef>
                <a:spcPts val="0"/>
              </a:spcBef>
              <a:spcAft>
                <a:spcPts val="1200"/>
              </a:spcAft>
            </a:pPr>
            <a:r>
              <a:rPr lang="en-US" sz="20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National Inquiry into Missing and Murdered Indigenous Women and Girls – Call for Justice 15.2:</a:t>
            </a:r>
          </a:p>
          <a:p>
            <a:pPr marL="0" marR="0">
              <a:spcBef>
                <a:spcPts val="0"/>
              </a:spcBef>
              <a:spcAft>
                <a:spcPts val="1200"/>
              </a:spcAft>
            </a:pPr>
            <a:r>
              <a:rPr lang="en-US" sz="2000" b="1" dirty="0">
                <a:latin typeface="Arial" panose="020B0604020202020204" pitchFamily="34" charset="0"/>
                <a:ea typeface="Times New Roman" panose="02020603050405020304" pitchFamily="18" charset="0"/>
                <a:cs typeface="Arial" panose="020B0604020202020204" pitchFamily="34" charset="0"/>
              </a:rPr>
              <a:t>This is a Call </a:t>
            </a:r>
            <a:r>
              <a:rPr lang="en-US" sz="2000" b="1" dirty="0">
                <a:effectLst/>
                <a:latin typeface="Arial" panose="020B0604020202020204" pitchFamily="34" charset="0"/>
                <a:ea typeface="Times New Roman" panose="02020603050405020304" pitchFamily="18" charset="0"/>
                <a:cs typeface="Arial" panose="020B0604020202020204" pitchFamily="34" charset="0"/>
              </a:rPr>
              <a:t>to all Canadians to decolonize by learning the true history of Canada and Indigenous history in your local area. Learn about and celebrate Indigenous peoples’ history, cultures, pride, and diversity, acknowledging the land you live on and its importance to local Indigenous communities, both historically and today.</a:t>
            </a:r>
            <a:endParaRPr lang="en-US" sz="20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0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600"/>
              </a:spcAft>
            </a:pPr>
            <a:r>
              <a:rPr kumimoji="0" lang="en-US" altLang="en-US" sz="2000" b="1" i="0" u="none" strike="noStrike" cap="none" normalizeH="0" baseline="0" dirty="0">
                <a:ln>
                  <a:noFill/>
                </a:ln>
                <a:solidFill>
                  <a:srgbClr val="FF6D09"/>
                </a:solidFill>
                <a:effectLst/>
                <a:latin typeface="Arial" panose="020B0604020202020204" pitchFamily="34" charset="0"/>
                <a:ea typeface="Times New Roman" panose="02020603050405020304" pitchFamily="18" charset="0"/>
              </a:rPr>
              <a:t>Why work to decolonize? </a:t>
            </a:r>
          </a:p>
          <a:p>
            <a:pPr marL="0" marR="0">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Colonialism reflects a history where Christian European nations, holding a belief of their cultural superiority, dominated and dispossessed Indigenous peoples of their traditional lands and territories. For centuries, Indigenous people were treated as less than human. This violent legacy included: </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mass death due to epidemics (i.e., smallpox, measles, and influenza)</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subjugation and forced removal of Indigenous communities from homes and livelihoods</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development of the reserves and pass system (meant to control Indigenous peoples’ movement)</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denial of food and the right to access food sources</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stripping away of cultural expressions, language, intergenerational knowledge, spiritual practices, and forced participation in institutions like residential, industrial and day schools</a:t>
            </a:r>
          </a:p>
          <a:p>
            <a:pPr marL="342900" marR="0" indent="-342900">
              <a:spcBef>
                <a:spcPts val="0"/>
              </a:spcBef>
              <a:buFont typeface="Arial" panose="020B0604020202020204" pitchFamily="34" charset="0"/>
              <a:buChar char="•"/>
            </a:pPr>
            <a:r>
              <a:rPr lang="en-US" sz="2000" dirty="0">
                <a:latin typeface="Arial" panose="020B0604020202020204" pitchFamily="34" charset="0"/>
                <a:ea typeface="Times New Roman" panose="02020603050405020304" pitchFamily="18" charset="0"/>
                <a:cs typeface="Arial" panose="020B0604020202020204" pitchFamily="34" charset="0"/>
              </a:rPr>
              <a:t>t</a:t>
            </a:r>
            <a:r>
              <a:rPr lang="en-US" sz="2000" dirty="0">
                <a:effectLst/>
                <a:latin typeface="Arial" panose="020B0604020202020204" pitchFamily="34" charset="0"/>
                <a:ea typeface="Times New Roman" panose="02020603050405020304" pitchFamily="18" charset="0"/>
                <a:cs typeface="Arial" panose="020B0604020202020204" pitchFamily="34" charset="0"/>
              </a:rPr>
              <a:t>he Indian Act</a:t>
            </a:r>
          </a:p>
          <a:p>
            <a:pPr marL="342900" marR="0" indent="-342900">
              <a:spcBef>
                <a:spcPts val="0"/>
              </a:spcBef>
              <a:buFont typeface="Arial" panose="020B0604020202020204" pitchFamily="34" charset="0"/>
              <a:buChar char="•"/>
            </a:pPr>
            <a:r>
              <a:rPr lang="en-US" sz="2000" dirty="0">
                <a:effectLst/>
                <a:latin typeface="Arial" panose="020B0604020202020204" pitchFamily="34" charset="0"/>
                <a:ea typeface="Times New Roman" panose="02020603050405020304" pitchFamily="18" charset="0"/>
                <a:cs typeface="Arial" panose="020B0604020202020204" pitchFamily="34" charset="0"/>
              </a:rPr>
              <a:t>the Road </a:t>
            </a:r>
            <a:r>
              <a:rPr lang="en-US" sz="2000" dirty="0">
                <a:latin typeface="Arial" panose="020B0604020202020204" pitchFamily="34" charset="0"/>
                <a:ea typeface="Times New Roman" panose="02020603050405020304" pitchFamily="18" charset="0"/>
                <a:cs typeface="Arial" panose="020B0604020202020204" pitchFamily="34" charset="0"/>
              </a:rPr>
              <a:t>A</a:t>
            </a:r>
            <a:r>
              <a:rPr lang="en-US" sz="2000" dirty="0">
                <a:effectLst/>
                <a:latin typeface="Arial" panose="020B0604020202020204" pitchFamily="34" charset="0"/>
                <a:ea typeface="Times New Roman" panose="02020603050405020304" pitchFamily="18" charset="0"/>
                <a:cs typeface="Arial" panose="020B0604020202020204" pitchFamily="34" charset="0"/>
              </a:rPr>
              <a:t>llowance </a:t>
            </a:r>
            <a:r>
              <a:rPr lang="en-US" sz="2000" dirty="0">
                <a:latin typeface="Arial" panose="020B0604020202020204" pitchFamily="34" charset="0"/>
                <a:ea typeface="Times New Roman" panose="02020603050405020304" pitchFamily="18" charset="0"/>
                <a:cs typeface="Arial" panose="020B0604020202020204" pitchFamily="34" charset="0"/>
              </a:rPr>
              <a:t>P</a:t>
            </a:r>
            <a:r>
              <a:rPr lang="en-US" sz="2000" dirty="0">
                <a:effectLst/>
                <a:latin typeface="Arial" panose="020B0604020202020204" pitchFamily="34" charset="0"/>
                <a:ea typeface="Times New Roman" panose="02020603050405020304" pitchFamily="18" charset="0"/>
                <a:cs typeface="Arial" panose="020B0604020202020204" pitchFamily="34" charset="0"/>
              </a:rPr>
              <a:t>eople (Métis people, dispossessed of their lands and with few other options, resided on Crown land set aside for road development in rural places across the Prairies)</a:t>
            </a:r>
          </a:p>
          <a:p>
            <a:pPr marL="0" marR="0">
              <a:spcBef>
                <a:spcPts val="0"/>
              </a:spcBef>
              <a:spcAft>
                <a:spcPts val="1200"/>
              </a:spcAft>
            </a:pPr>
            <a:endParaRPr lang="en-US" sz="20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5820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range&#10;&#10;Description automatically generated">
            <a:extLst>
              <a:ext uri="{FF2B5EF4-FFF2-40B4-BE49-F238E27FC236}">
                <a16:creationId xmlns:a16="http://schemas.microsoft.com/office/drawing/2014/main" id="{51DAABB9-9348-A001-18BF-DF1C2591EE10}"/>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6" y="501717"/>
            <a:ext cx="11857654" cy="6709529"/>
          </a:xfrm>
          <a:prstGeom prst="rect">
            <a:avLst/>
          </a:prstGeom>
          <a:noFill/>
        </p:spPr>
        <p:txBody>
          <a:bodyPr wrap="square" rtlCol="0">
            <a:spAutoFit/>
          </a:bodyPr>
          <a:lstStyle/>
          <a:p>
            <a:pPr>
              <a:spcAft>
                <a:spcPts val="1200"/>
              </a:spcAft>
            </a:pPr>
            <a:r>
              <a:rPr lang="en-US" sz="2000" b="1" dirty="0">
                <a:solidFill>
                  <a:schemeClr val="bg1"/>
                </a:solidFill>
                <a:latin typeface="Arial" panose="020B0604020202020204" pitchFamily="34" charset="0"/>
                <a:ea typeface="Times New Roman" panose="02020603050405020304" pitchFamily="18" charset="0"/>
                <a:cs typeface="Arial" panose="020B0604020202020204" pitchFamily="34" charset="0"/>
              </a:rPr>
              <a:t>National Inquiry into Missing and Murdered Indigenous Women and Girls – Call for Justice 15.2:</a:t>
            </a:r>
          </a:p>
          <a:p>
            <a:pPr>
              <a:spcAft>
                <a:spcPts val="1200"/>
              </a:spcAft>
            </a:pPr>
            <a:r>
              <a:rPr lang="en-US" sz="2000" b="1" dirty="0">
                <a:latin typeface="Arial" panose="020B0604020202020204" pitchFamily="34" charset="0"/>
                <a:ea typeface="Times New Roman" panose="02020603050405020304" pitchFamily="18" charset="0"/>
                <a:cs typeface="Arial" panose="020B0604020202020204" pitchFamily="34" charset="0"/>
              </a:rPr>
              <a:t>This is a Call to all Canadians to decolonize by learning the true history of Canada and Indigenous history in your local area. Learn about and celebrate Indigenous peoples’ history, cultures, pride, and diversity, acknowledging the land you live on and its importance to local Indigenous communities, both historically and today.</a:t>
            </a:r>
            <a:endParaRPr lang="en-US" sz="2000" b="1" dirty="0">
              <a:solidFill>
                <a:srgbClr val="FF6D09"/>
              </a:solidFill>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0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Indigenous women and girls are, collectively, more likely to face or experience violence than any other group in Canada. Anti-Indigenous racism manifests in the systemic callousness that Indigenous people, especially women and girls, face in encounters with health systems, police, family and child services, and other public agencies. This legacy of violence is not the result of the personal circumstances of   any single person, but rather the impact of a system that has devalued Indigenous identity and treated Indigenous people as “less than” non-Indigenous people by settler peoples and governments. This  must change.  </a:t>
            </a:r>
          </a:p>
          <a:p>
            <a:pPr marL="0" marR="0">
              <a:spcBef>
                <a:spcPts val="0"/>
              </a:spcBef>
            </a:pP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pPr>
            <a:r>
              <a:rPr lang="en-US" sz="2000" dirty="0">
                <a:effectLst/>
                <a:latin typeface="Arial" panose="020B0604020202020204" pitchFamily="34" charset="0"/>
                <a:ea typeface="Times New Roman" panose="02020603050405020304" pitchFamily="18" charset="0"/>
                <a:cs typeface="Arial" panose="020B0604020202020204" pitchFamily="34" charset="0"/>
              </a:rPr>
              <a:t>This Call to Justice from the National Inquiry into Missing and Murdered Indigenous Women and Girls  is a call to all Canadians to understand and to work to dismantle the racist systems that have resulted  in violence and death. </a:t>
            </a:r>
          </a:p>
          <a:p>
            <a:pPr marL="0" marR="0">
              <a:spcBef>
                <a:spcPts val="0"/>
              </a:spcBef>
              <a:spcAft>
                <a:spcPts val="1200"/>
              </a:spcAft>
            </a:pPr>
            <a:endParaRPr lang="en-US" sz="20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3950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3628571" y="2659559"/>
            <a:ext cx="4934857"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Moment of Silence</a:t>
            </a:r>
          </a:p>
        </p:txBody>
      </p:sp>
    </p:spTree>
    <p:extLst>
      <p:ext uri="{BB962C8B-B14F-4D97-AF65-F5344CB8AC3E}">
        <p14:creationId xmlns:p14="http://schemas.microsoft.com/office/powerpoint/2010/main" val="814345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B84A513-B9BD-4F30-9979-C8CED845A7C6}"/>
              </a:ext>
            </a:extLst>
          </p:cNvPr>
          <p:cNvSpPr txBox="1"/>
          <p:nvPr/>
        </p:nvSpPr>
        <p:spPr>
          <a:xfrm>
            <a:off x="359596" y="179249"/>
            <a:ext cx="9794053" cy="7863691"/>
          </a:xfrm>
          <a:prstGeom prst="rect">
            <a:avLst/>
          </a:prstGeom>
          <a:noFill/>
        </p:spPr>
        <p:txBody>
          <a:bodyPr wrap="square" rtlCol="0">
            <a:spAutoFit/>
          </a:bodyPr>
          <a:lstStyle/>
          <a:p>
            <a:pPr marL="0" marR="0">
              <a:spcBef>
                <a:spcPts val="0"/>
              </a:spcBef>
              <a:spcAft>
                <a:spcPts val="600"/>
              </a:spcAft>
            </a:pPr>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pray</a:t>
            </a:r>
          </a:p>
          <a:p>
            <a:pPr marL="0" marR="0">
              <a:spcBef>
                <a:spcPts val="0"/>
              </a:spcBef>
              <a:spcAft>
                <a:spcPts val="0"/>
              </a:spcAft>
            </a:pPr>
            <a:r>
              <a:rPr lang="en-US"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Creator God </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live and love imperfectly.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called us to love our neighbour as ourselves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collectively we have not, and individually we fall short.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say all people reflect your image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our actions betray what we say.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those of us living with pain or grief caused by racism and colonialism,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ask you for healing and strength. </a:t>
            </a:r>
          </a:p>
          <a:p>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 those of us living with privilege and wondering what to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do, </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ask for the strength to learn, to listen and to work to end systems that oppress. </a:t>
            </a:r>
          </a:p>
          <a:p>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 you came to set captives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free, </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free us all from those ways of thinking, speaking and acting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belittle or harm any of your beloved creations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show us again how to live in your love.</a:t>
            </a:r>
          </a:p>
          <a:p>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work for reconciliation. Amen.</a:t>
            </a:r>
            <a:endParaRPr lang="en-US" sz="2400" dirty="0">
              <a:solidFill>
                <a:srgbClr val="FF822D"/>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descr="A picture containing orange&#10;&#10;Description automatically generated">
            <a:extLst>
              <a:ext uri="{FF2B5EF4-FFF2-40B4-BE49-F238E27FC236}">
                <a16:creationId xmlns:a16="http://schemas.microsoft.com/office/drawing/2014/main" id="{97E915BD-24CA-212A-7FD3-B0455D60B411}"/>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Tree>
    <p:extLst>
      <p:ext uri="{BB962C8B-B14F-4D97-AF65-F5344CB8AC3E}">
        <p14:creationId xmlns:p14="http://schemas.microsoft.com/office/powerpoint/2010/main" val="2668770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range&#10;&#10;Description automatically generated">
            <a:extLst>
              <a:ext uri="{FF2B5EF4-FFF2-40B4-BE49-F238E27FC236}">
                <a16:creationId xmlns:a16="http://schemas.microsoft.com/office/drawing/2014/main" id="{969C49D8-DDE8-4390-9AC3-CCD7AA2EF01F}"/>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7" y="501717"/>
            <a:ext cx="11523306" cy="5724644"/>
          </a:xfrm>
          <a:prstGeom prst="rect">
            <a:avLst/>
          </a:prstGeom>
          <a:noFill/>
        </p:spPr>
        <p:txBody>
          <a:bodyPr wrap="square" rtlCol="0">
            <a:spAutoFit/>
          </a:bodyPr>
          <a:lstStyle/>
          <a:p>
            <a:pPr marL="0" marR="0">
              <a:spcBef>
                <a:spcPts val="0"/>
              </a:spcBef>
              <a:spcAft>
                <a:spcPts val="1200"/>
              </a:spcAft>
            </a:pPr>
            <a:r>
              <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Truth and Reconciliation Commission – Call to Action no. 3 says:</a:t>
            </a: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We call upon all levels of government to fully implement Jordan’s Principle.</a:t>
            </a:r>
          </a:p>
          <a:p>
            <a:endParaRPr lang="en-US" sz="2400" dirty="0">
              <a:latin typeface="Arial" panose="020B0604020202020204" pitchFamily="34" charset="0"/>
              <a:cs typeface="Arial" panose="020B0604020202020204" pitchFamily="34" charset="0"/>
            </a:endParaRPr>
          </a:p>
          <a:p>
            <a:pPr marL="0" marR="0">
              <a:spcBef>
                <a:spcPts val="0"/>
              </a:spcBef>
              <a:spcAft>
                <a:spcPts val="0"/>
              </a:spcAft>
            </a:pPr>
            <a:endParaRPr lang="en-US" sz="24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endParaRPr lang="en-US" sz="24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24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rPr>
              <a:t>Why justice is needed:</a:t>
            </a: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Jordan’s Principle</a:t>
            </a:r>
            <a:r>
              <a:rPr lang="en-US" sz="2400" dirty="0">
                <a:effectLst/>
                <a:latin typeface="Arial" panose="020B0604020202020204" pitchFamily="34" charset="0"/>
                <a:ea typeface="Times New Roman" panose="02020603050405020304" pitchFamily="18" charset="0"/>
                <a:cs typeface="Arial" panose="020B0604020202020204" pitchFamily="34" charset="0"/>
              </a:rPr>
              <a:t> places a child-first, needs-based lens on government and public agency decision-making and services for Indigenous children. </a:t>
            </a:r>
          </a:p>
          <a:p>
            <a:pPr marL="0" marR="0">
              <a:spcBef>
                <a:spcPts val="0"/>
              </a:spcBef>
              <a:spcAft>
                <a:spcPts val="0"/>
              </a:spcAft>
            </a:pPr>
            <a:endParaRPr lang="en-US" sz="2400" dirty="0">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Jordan River Anderson was from Norway House Cree Nation in Manitoba. He was born with complex medical needs and spent more than two years unnecessarily in hospital while provincial and federal governments argued over which jurisdiction was responsible for Jordan’s health-care costs. Jordan died when he was five years old. </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75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range&#10;&#10;Description automatically generated">
            <a:extLst>
              <a:ext uri="{FF2B5EF4-FFF2-40B4-BE49-F238E27FC236}">
                <a16:creationId xmlns:a16="http://schemas.microsoft.com/office/drawing/2014/main" id="{5D1E26D2-73F3-B43A-B4C3-9D2A547C01BF}"/>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pic>
        <p:nvPicPr>
          <p:cNvPr id="5" name="Picture 4" descr="A picture containing orange&#10;&#10;Description automatically generated">
            <a:extLst>
              <a:ext uri="{FF2B5EF4-FFF2-40B4-BE49-F238E27FC236}">
                <a16:creationId xmlns:a16="http://schemas.microsoft.com/office/drawing/2014/main" id="{969C49D8-DDE8-4390-9AC3-CCD7AA2EF01F}"/>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164387" y="-115293"/>
            <a:ext cx="0" cy="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7" y="501717"/>
            <a:ext cx="11523306" cy="5724644"/>
          </a:xfrm>
          <a:prstGeom prst="rect">
            <a:avLst/>
          </a:prstGeom>
          <a:noFill/>
        </p:spPr>
        <p:txBody>
          <a:bodyPr wrap="square" rtlCol="0">
            <a:spAutoFit/>
          </a:bodyPr>
          <a:lstStyle/>
          <a:p>
            <a:pPr marL="0" marR="0">
              <a:spcBef>
                <a:spcPts val="0"/>
              </a:spcBef>
              <a:spcAft>
                <a:spcPts val="1200"/>
              </a:spcAft>
            </a:pPr>
            <a:r>
              <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Truth and Reconciliation Commission – Call to Action no. 3 says:</a:t>
            </a: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We call upon all levels of government to fully implement Jordan’s Principle.</a:t>
            </a:r>
          </a:p>
          <a:p>
            <a:endParaRPr lang="en-US" sz="2400" dirty="0">
              <a:latin typeface="Arial" panose="020B0604020202020204" pitchFamily="34" charset="0"/>
              <a:cs typeface="Arial" panose="020B0604020202020204" pitchFamily="34" charset="0"/>
            </a:endParaRPr>
          </a:p>
          <a:p>
            <a:pPr marL="0" marR="0">
              <a:spcBef>
                <a:spcPts val="0"/>
              </a:spcBef>
              <a:spcAft>
                <a:spcPts val="0"/>
              </a:spcAft>
            </a:pPr>
            <a:endParaRPr lang="en-US" sz="24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endParaRPr lang="en-US" sz="24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24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rPr>
              <a:t>Why justice is needed:</a:t>
            </a:r>
          </a:p>
          <a:p>
            <a:pPr marL="0" marR="0">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Calls to Action 1–5 deal with protecting and prioritizing the needs and well-being of Indigenous children. While Jordan’s principle reflects a health-care setting, a child-first principle has implications across child poverty, housing, water, sanitation, food security, family violence, addictions, and educational inequities. </a:t>
            </a:r>
            <a:r>
              <a:rPr lang="en-US" sz="2400" dirty="0">
                <a:latin typeface="Arial" panose="020B0604020202020204" pitchFamily="34" charset="0"/>
                <a:ea typeface="Times New Roman" panose="02020603050405020304" pitchFamily="18" charset="0"/>
                <a:cs typeface="Arial" panose="020B0604020202020204" pitchFamily="34" charset="0"/>
              </a:rPr>
              <a:t>P</a:t>
            </a:r>
            <a:r>
              <a:rPr lang="en-US" sz="2400" dirty="0">
                <a:effectLst/>
                <a:latin typeface="Arial" panose="020B0604020202020204" pitchFamily="34" charset="0"/>
                <a:ea typeface="Times New Roman" panose="02020603050405020304" pitchFamily="18" charset="0"/>
                <a:cs typeface="Arial" panose="020B0604020202020204" pitchFamily="34" charset="0"/>
              </a:rPr>
              <a:t>rioritizing the needs and well-being of children must also consider the shockingly disproportionate number of Indigenous children removed from their homes and even communities by Child and Family Service agencies. Fulfilling these Calls to Action, and upholding Jordan’s principle, is critical for the well-being of Indigenous children in Canada.</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9324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orange&#10;&#10;Description automatically generated">
            <a:extLst>
              <a:ext uri="{FF2B5EF4-FFF2-40B4-BE49-F238E27FC236}">
                <a16:creationId xmlns:a16="http://schemas.microsoft.com/office/drawing/2014/main" id="{969C49D8-DDE8-4390-9AC3-CCD7AA2EF01F}"/>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
        <p:nvSpPr>
          <p:cNvPr id="13" name="TextBox 12">
            <a:extLst>
              <a:ext uri="{FF2B5EF4-FFF2-40B4-BE49-F238E27FC236}">
                <a16:creationId xmlns:a16="http://schemas.microsoft.com/office/drawing/2014/main" id="{CB84A513-B9BD-4F30-9979-C8CED845A7C6}"/>
              </a:ext>
            </a:extLst>
          </p:cNvPr>
          <p:cNvSpPr txBox="1"/>
          <p:nvPr/>
        </p:nvSpPr>
        <p:spPr>
          <a:xfrm>
            <a:off x="359597" y="179249"/>
            <a:ext cx="9851203" cy="6740307"/>
          </a:xfrm>
          <a:prstGeom prst="rect">
            <a:avLst/>
          </a:prstGeom>
          <a:noFill/>
        </p:spPr>
        <p:txBody>
          <a:bodyPr wrap="square" rtlCol="0">
            <a:spAutoFit/>
          </a:bodyPr>
          <a:lstStyle/>
          <a:p>
            <a:pPr marL="0" marR="0">
              <a:spcBef>
                <a:spcPts val="0"/>
              </a:spcBef>
              <a:spcAft>
                <a:spcPts val="0"/>
              </a:spcAft>
            </a:pPr>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pray</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Creator God </a:t>
            </a:r>
          </a:p>
          <a:p>
            <a:pPr marL="0" marR="0">
              <a:spcBef>
                <a:spcPts val="0"/>
              </a:spcBef>
              <a:spcAft>
                <a:spcPts val="0"/>
              </a:spcAft>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Y</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ou cherish all your children and call us to love and care for them also.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But we confess that our ways are too often not your ways;</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our societies are unequal and our policies too often wounding.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 a church, we have participated in the harms of colonization and racism with the result that generations of Indigenous children have been forced from families and communities.</a:t>
            </a:r>
          </a:p>
          <a:p>
            <a:pPr marL="0" marR="0">
              <a:spcBef>
                <a:spcPts val="0"/>
              </a:spcBef>
              <a:spcAft>
                <a:spcPts val="0"/>
              </a:spcAft>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T</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heir needs and well-being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are not </a:t>
            </a: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prioritized.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Christ, you were always on the move in a dangerous world and from the first night, you knew the terror of being away from your home and community.</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silence, we remember and pray: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children who were taken from their homes to Residential 	    Schools, and for their families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children who died </a:t>
            </a: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because of Residential Schools</a:t>
            </a:r>
            <a:endPar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those who grieve the death of children.</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699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B84A513-B9BD-4F30-9979-C8CED845A7C6}"/>
              </a:ext>
            </a:extLst>
          </p:cNvPr>
          <p:cNvSpPr txBox="1"/>
          <p:nvPr/>
        </p:nvSpPr>
        <p:spPr>
          <a:xfrm>
            <a:off x="359596" y="179249"/>
            <a:ext cx="9531166" cy="5940088"/>
          </a:xfrm>
          <a:prstGeom prst="rect">
            <a:avLst/>
          </a:prstGeom>
          <a:noFill/>
        </p:spPr>
        <p:txBody>
          <a:bodyPr wrap="square" rtlCol="0">
            <a:spAutoFit/>
          </a:bodyPr>
          <a:lstStyle/>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children and their families who are caught in cycles of 	   	    violence.</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children and their families who do not have access to 	  	   the basic services necessary to be healthy, safe and 	   	   thriving.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the Indigenous children who are, still today, being 		    removed from their homes and communities by welfare 		    services at disturbing and destructively high levels.</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children who have felt there is no place for them in the 	     	    world.</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Holy Spirit,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stir in us dedication to the conviction that racism can be eliminated, </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and give us the will to work for the end of inequity and injustice</a:t>
            </a:r>
          </a:p>
          <a:p>
            <a:pPr marL="0" marR="0">
              <a:spcBef>
                <a:spcPts val="0"/>
              </a:spcBef>
              <a:spcAft>
                <a:spcPts val="0"/>
              </a:spcAft>
            </a:pPr>
            <a:r>
              <a:rPr lang="en-US" sz="2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that harms Indigenous children.</a:t>
            </a:r>
          </a:p>
          <a:p>
            <a:pPr marL="0" marR="0">
              <a:spcBef>
                <a:spcPts val="0"/>
              </a:spcBef>
              <a:spcAft>
                <a:spcPts val="0"/>
              </a:spcAft>
            </a:pPr>
            <a:r>
              <a:rPr lang="en-US" sz="24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work for reconciliation. Amen.</a:t>
            </a:r>
            <a:endParaRPr lang="en-US" sz="2400" dirty="0">
              <a:solidFill>
                <a:srgbClr val="FF822D"/>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pic>
        <p:nvPicPr>
          <p:cNvPr id="4" name="Picture 3" descr="A picture containing orange&#10;&#10;Description automatically generated">
            <a:extLst>
              <a:ext uri="{FF2B5EF4-FFF2-40B4-BE49-F238E27FC236}">
                <a16:creationId xmlns:a16="http://schemas.microsoft.com/office/drawing/2014/main" id="{5BBE99FE-69EF-91A9-8E65-DB033CABB997}"/>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Tree>
    <p:extLst>
      <p:ext uri="{BB962C8B-B14F-4D97-AF65-F5344CB8AC3E}">
        <p14:creationId xmlns:p14="http://schemas.microsoft.com/office/powerpoint/2010/main" val="36334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1152525" y="2659559"/>
            <a:ext cx="10115550" cy="1446550"/>
          </a:xfrm>
          <a:prstGeom prst="rect">
            <a:avLst/>
          </a:prstGeom>
          <a:noFill/>
        </p:spPr>
        <p:txBody>
          <a:bodyPr wrap="square" rtlCol="0">
            <a:spAutoFit/>
          </a:bodyPr>
          <a:lstStyle/>
          <a:p>
            <a:pPr algn="ctr"/>
            <a:r>
              <a:rPr lang="en-US" sz="4400" dirty="0">
                <a:solidFill>
                  <a:schemeClr val="bg1"/>
                </a:solidFill>
                <a:latin typeface="Arial" panose="020B0604020202020204" pitchFamily="34" charset="0"/>
                <a:cs typeface="Arial" panose="020B0604020202020204" pitchFamily="34" charset="0"/>
              </a:rPr>
              <a:t>Truth and Reconciliation Commission Call to Action no. 8 </a:t>
            </a:r>
          </a:p>
        </p:txBody>
      </p:sp>
    </p:spTree>
    <p:extLst>
      <p:ext uri="{BB962C8B-B14F-4D97-AF65-F5344CB8AC3E}">
        <p14:creationId xmlns:p14="http://schemas.microsoft.com/office/powerpoint/2010/main" val="282110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orange&#10;&#10;Description automatically generated">
            <a:extLst>
              <a:ext uri="{FF2B5EF4-FFF2-40B4-BE49-F238E27FC236}">
                <a16:creationId xmlns:a16="http://schemas.microsoft.com/office/drawing/2014/main" id="{19385A41-1239-34D0-AD3A-B49EFFDBFD94}"/>
              </a:ext>
            </a:extLst>
          </p:cNvPr>
          <p:cNvPicPr>
            <a:picLocks noChangeAspect="1"/>
          </p:cNvPicPr>
          <p:nvPr/>
        </p:nvPicPr>
        <p:blipFill rotWithShape="1">
          <a:blip r:embed="rId2">
            <a:extLst>
              <a:ext uri="{28A0092B-C50C-407E-A947-70E740481C1C}">
                <a14:useLocalDpi xmlns:a14="http://schemas.microsoft.com/office/drawing/2010/main" val="0"/>
              </a:ext>
            </a:extLst>
          </a:blip>
          <a:srcRect b="69498"/>
          <a:stretch/>
        </p:blipFill>
        <p:spPr>
          <a:xfrm>
            <a:off x="-42000" y="-83127"/>
            <a:ext cx="12276000" cy="2513150"/>
          </a:xfrm>
          <a:prstGeom prst="rect">
            <a:avLst/>
          </a:prstGeom>
          <a:effectLst>
            <a:softEdge rad="38100"/>
          </a:effectLst>
        </p:spPr>
      </p:pic>
      <p:sp>
        <p:nvSpPr>
          <p:cNvPr id="6" name="TextBox 5">
            <a:extLst>
              <a:ext uri="{FF2B5EF4-FFF2-40B4-BE49-F238E27FC236}">
                <a16:creationId xmlns:a16="http://schemas.microsoft.com/office/drawing/2014/main" id="{0CB0596E-D0A1-4484-9A73-38752A723CD6}"/>
              </a:ext>
            </a:extLst>
          </p:cNvPr>
          <p:cNvSpPr txBox="1"/>
          <p:nvPr/>
        </p:nvSpPr>
        <p:spPr>
          <a:xfrm>
            <a:off x="334347" y="501717"/>
            <a:ext cx="11523306" cy="6247864"/>
          </a:xfrm>
          <a:prstGeom prst="rect">
            <a:avLst/>
          </a:prstGeom>
          <a:noFill/>
        </p:spPr>
        <p:txBody>
          <a:bodyPr wrap="square" rtlCol="0">
            <a:spAutoFit/>
          </a:bodyPr>
          <a:lstStyle/>
          <a:p>
            <a:pPr marL="0" marR="0">
              <a:spcBef>
                <a:spcPts val="0"/>
              </a:spcBef>
              <a:spcAft>
                <a:spcPts val="1200"/>
              </a:spcAft>
            </a:pPr>
            <a:r>
              <a:rPr lang="en-US" sz="2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Truth and Reconciliation Commission – Call to Action no. 8 says:</a:t>
            </a:r>
          </a:p>
          <a:p>
            <a:pPr marL="0" marR="0">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We call upon the federal government to eliminate the discrepancy in federal education funding for First Nations children being educated on reserves and those First Nations children being educated off reserves.</a:t>
            </a:r>
          </a:p>
          <a:p>
            <a:endParaRPr lang="en-US" sz="2400" dirty="0">
              <a:latin typeface="Arial" panose="020B0604020202020204" pitchFamily="34" charset="0"/>
              <a:cs typeface="Arial" panose="020B0604020202020204" pitchFamily="34" charset="0"/>
            </a:endParaRPr>
          </a:p>
          <a:p>
            <a:pPr marL="0" marR="0">
              <a:spcBef>
                <a:spcPts val="0"/>
              </a:spcBef>
              <a:spcAft>
                <a:spcPts val="0"/>
              </a:spcAft>
            </a:pPr>
            <a:endParaRPr lang="en-US" sz="2400" b="1" dirty="0">
              <a:solidFill>
                <a:srgbClr val="FF6D09"/>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1200"/>
              </a:spcAft>
            </a:pPr>
            <a:r>
              <a:rPr lang="en-US" sz="2400" b="1" dirty="0">
                <a:solidFill>
                  <a:srgbClr val="FF944B"/>
                </a:solidFill>
                <a:effectLst/>
                <a:latin typeface="Arial" panose="020B0604020202020204" pitchFamily="34" charset="0"/>
                <a:ea typeface="Times New Roman" panose="02020603050405020304" pitchFamily="18" charset="0"/>
                <a:cs typeface="Arial" panose="020B0604020202020204" pitchFamily="34" charset="0"/>
              </a:rPr>
              <a:t>Why justice is needed:</a:t>
            </a:r>
          </a:p>
          <a:p>
            <a:r>
              <a:rPr lang="en-US" sz="2400" b="1" dirty="0">
                <a:effectLst/>
                <a:latin typeface="Arial" panose="020B0604020202020204" pitchFamily="34" charset="0"/>
                <a:ea typeface="Times New Roman" panose="02020603050405020304" pitchFamily="18" charset="0"/>
                <a:cs typeface="Arial" panose="020B0604020202020204" pitchFamily="34" charset="0"/>
              </a:rPr>
              <a:t>Call to Action no. 8 </a:t>
            </a:r>
            <a:r>
              <a:rPr lang="en-US" sz="2400" dirty="0">
                <a:effectLst/>
                <a:latin typeface="Arial" panose="020B0604020202020204" pitchFamily="34" charset="0"/>
                <a:ea typeface="Times New Roman" panose="02020603050405020304" pitchFamily="18" charset="0"/>
                <a:cs typeface="Arial" panose="020B0604020202020204" pitchFamily="34" charset="0"/>
              </a:rPr>
              <a:t>is one of several Calls to Action related to education for </a:t>
            </a:r>
            <a:r>
              <a:rPr lang="en-US" sz="2400" dirty="0">
                <a:latin typeface="Arial" panose="020B0604020202020204" pitchFamily="34" charset="0"/>
                <a:ea typeface="Times New Roman" panose="02020603050405020304" pitchFamily="18" charset="0"/>
                <a:cs typeface="Arial" panose="020B0604020202020204" pitchFamily="34" charset="0"/>
              </a:rPr>
              <a:t>First Nations </a:t>
            </a:r>
            <a:r>
              <a:rPr lang="en-US" sz="2400" dirty="0">
                <a:effectLst/>
                <a:latin typeface="Arial" panose="020B0604020202020204" pitchFamily="34" charset="0"/>
                <a:ea typeface="Times New Roman" panose="02020603050405020304" pitchFamily="18" charset="0"/>
                <a:cs typeface="Arial" panose="020B0604020202020204" pitchFamily="34" charset="0"/>
              </a:rPr>
              <a:t>children, and it remains unmet. In the words of the 2021 Calls to Action Accountability report of the Yellowhead Institute, “Calls to Action 6–12 address the colonial legacy of assimilative, violent, and chronically underfunded systems of education that Indigenous children and peoples experience in Canada.” </a:t>
            </a:r>
          </a:p>
          <a:p>
            <a:endParaRPr lang="en-US" sz="2400" dirty="0">
              <a:latin typeface="Arial" panose="020B0604020202020204" pitchFamily="34" charset="0"/>
              <a:ea typeface="Times New Roman" panose="02020603050405020304" pitchFamily="18" charset="0"/>
              <a:cs typeface="Arial" panose="020B0604020202020204" pitchFamily="34" charset="0"/>
            </a:endParaRPr>
          </a:p>
          <a:p>
            <a:r>
              <a:rPr lang="en-US" sz="2400" dirty="0">
                <a:effectLst/>
                <a:latin typeface="Arial" panose="020B0604020202020204" pitchFamily="34" charset="0"/>
                <a:ea typeface="Times New Roman" panose="02020603050405020304" pitchFamily="18" charset="0"/>
                <a:cs typeface="Arial" panose="020B0604020202020204" pitchFamily="34" charset="0"/>
              </a:rPr>
              <a:t>Meeting these calls is among the crucial steps to ensuring the well-being of Indigenous children and families, both now and for the future.</a:t>
            </a:r>
          </a:p>
          <a:p>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48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pic>
        <p:nvPicPr>
          <p:cNvPr id="5" name="Content Placeholder 4" descr="A picture containing orange&#10;&#10;Description automatically generated">
            <a:extLst>
              <a:ext uri="{FF2B5EF4-FFF2-40B4-BE49-F238E27FC236}">
                <a16:creationId xmlns:a16="http://schemas.microsoft.com/office/drawing/2014/main" id="{6CAC4B44-63D9-4662-86E8-59F03888DCE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
        <p:nvSpPr>
          <p:cNvPr id="6" name="TextBox 5">
            <a:extLst>
              <a:ext uri="{FF2B5EF4-FFF2-40B4-BE49-F238E27FC236}">
                <a16:creationId xmlns:a16="http://schemas.microsoft.com/office/drawing/2014/main" id="{0CCF4C58-93FE-46F4-B4F5-9810FB295433}"/>
              </a:ext>
            </a:extLst>
          </p:cNvPr>
          <p:cNvSpPr txBox="1"/>
          <p:nvPr/>
        </p:nvSpPr>
        <p:spPr>
          <a:xfrm>
            <a:off x="3628571" y="2659559"/>
            <a:ext cx="4934857" cy="769441"/>
          </a:xfrm>
          <a:prstGeom prst="rect">
            <a:avLst/>
          </a:prstGeom>
          <a:noFill/>
        </p:spPr>
        <p:txBody>
          <a:bodyPr wrap="square" rtlCol="0">
            <a:spAutoFit/>
          </a:bodyPr>
          <a:lstStyle/>
          <a:p>
            <a:r>
              <a:rPr lang="en-US" sz="4400" dirty="0">
                <a:solidFill>
                  <a:schemeClr val="bg1"/>
                </a:solidFill>
                <a:latin typeface="Arial" panose="020B0604020202020204" pitchFamily="34" charset="0"/>
                <a:cs typeface="Arial" panose="020B0604020202020204" pitchFamily="34" charset="0"/>
              </a:rPr>
              <a:t>Moment of Silence</a:t>
            </a:r>
          </a:p>
        </p:txBody>
      </p:sp>
    </p:spTree>
    <p:extLst>
      <p:ext uri="{BB962C8B-B14F-4D97-AF65-F5344CB8AC3E}">
        <p14:creationId xmlns:p14="http://schemas.microsoft.com/office/powerpoint/2010/main" val="3778677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CB84A513-B9BD-4F30-9979-C8CED845A7C6}"/>
              </a:ext>
            </a:extLst>
          </p:cNvPr>
          <p:cNvSpPr txBox="1"/>
          <p:nvPr/>
        </p:nvSpPr>
        <p:spPr>
          <a:xfrm>
            <a:off x="359597" y="179249"/>
            <a:ext cx="9531166" cy="5570756"/>
          </a:xfrm>
          <a:prstGeom prst="rect">
            <a:avLst/>
          </a:prstGeom>
          <a:noFill/>
        </p:spPr>
        <p:txBody>
          <a:bodyPr wrap="square" rtlCol="0">
            <a:spAutoFit/>
          </a:bodyPr>
          <a:lstStyle/>
          <a:p>
            <a:pPr marL="0" marR="0">
              <a:spcBef>
                <a:spcPts val="0"/>
              </a:spcBef>
              <a:spcAft>
                <a:spcPts val="0"/>
              </a:spcAft>
            </a:pPr>
            <a:r>
              <a:rPr lang="en-US" sz="2800" b="1" dirty="0">
                <a:solidFill>
                  <a:srgbClr val="FF822D"/>
                </a:solidFill>
                <a:effectLst/>
                <a:latin typeface="Arial" panose="020B0604020202020204" pitchFamily="34" charset="0"/>
                <a:ea typeface="Times New Roman" panose="02020603050405020304" pitchFamily="18" charset="0"/>
                <a:cs typeface="Arial" panose="020B0604020202020204" pitchFamily="34" charset="0"/>
              </a:rPr>
              <a:t>Let us pray</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Creator God of all knowledge, wisdom and love,</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you have called us to work for justice and equity</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wherever there is injustice.</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Christ taught that your reign is among us </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when children are loved, their needs met and when they are placed at the centre of our concern and care.  </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As a church that ran Residential </a:t>
            </a: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S</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chools, </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participated in a system where Indigenous children were removed from their homes and communities.</a:t>
            </a:r>
          </a:p>
          <a:p>
            <a:pPr marL="0" marR="0">
              <a:spcBef>
                <a:spcPts val="0"/>
              </a:spcBef>
              <a:spcAft>
                <a:spcPts val="0"/>
              </a:spcAft>
            </a:pP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W</a:t>
            </a: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 know that we sinned and </a:t>
            </a:r>
          </a:p>
          <a:p>
            <a:pPr marL="0" marR="0">
              <a:spcBef>
                <a:spcPts val="0"/>
              </a:spcBef>
              <a:spcAft>
                <a:spcPts val="0"/>
              </a:spcAft>
            </a:pPr>
            <a:r>
              <a:rPr lang="en-US" sz="2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are complicit in creating the current system of injustice.</a:t>
            </a:r>
          </a:p>
          <a:p>
            <a:endParaRPr lang="en-US" sz="2000" dirty="0">
              <a:latin typeface="Arial" panose="020B0604020202020204" pitchFamily="34" charset="0"/>
              <a:cs typeface="Arial" panose="020B0604020202020204" pitchFamily="34" charset="0"/>
            </a:endParaRPr>
          </a:p>
        </p:txBody>
      </p:sp>
      <p:pic>
        <p:nvPicPr>
          <p:cNvPr id="6" name="Picture 5" descr="A picture containing orange&#10;&#10;Description automatically generated">
            <a:extLst>
              <a:ext uri="{FF2B5EF4-FFF2-40B4-BE49-F238E27FC236}">
                <a16:creationId xmlns:a16="http://schemas.microsoft.com/office/drawing/2014/main" id="{D2C0BCAF-DC8E-47CA-793D-59A221047C9A}"/>
              </a:ext>
            </a:extLst>
          </p:cNvPr>
          <p:cNvPicPr>
            <a:picLocks noChangeAspect="1"/>
          </p:cNvPicPr>
          <p:nvPr/>
        </p:nvPicPr>
        <p:blipFill rotWithShape="1">
          <a:blip r:embed="rId2">
            <a:extLst>
              <a:ext uri="{28A0092B-C50C-407E-A947-70E740481C1C}">
                <a14:useLocalDpi xmlns:a14="http://schemas.microsoft.com/office/drawing/2010/main" val="0"/>
              </a:ext>
            </a:extLst>
          </a:blip>
          <a:srcRect l="-24258" t="-57045" r="-16631" b="57045"/>
          <a:stretch/>
        </p:blipFill>
        <p:spPr>
          <a:xfrm rot="5400000">
            <a:off x="7664768" y="440055"/>
            <a:ext cx="10029827" cy="5434965"/>
          </a:xfrm>
          <a:prstGeom prst="ellipse">
            <a:avLst/>
          </a:prstGeom>
          <a:ln>
            <a:noFill/>
          </a:ln>
          <a:effectLst>
            <a:softEdge rad="112500"/>
          </a:effectLst>
        </p:spPr>
      </p:pic>
    </p:spTree>
    <p:extLst>
      <p:ext uri="{BB962C8B-B14F-4D97-AF65-F5344CB8AC3E}">
        <p14:creationId xmlns:p14="http://schemas.microsoft.com/office/powerpoint/2010/main" val="943350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8640</TotalTime>
  <Words>1977</Words>
  <Application>Microsoft Macintosh PowerPoint</Application>
  <PresentationFormat>Widescreen</PresentationFormat>
  <Paragraphs>127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Katharine Sisk</dc:creator>
  <cp:lastModifiedBy>Sarah Curd</cp:lastModifiedBy>
  <cp:revision>33</cp:revision>
  <dcterms:created xsi:type="dcterms:W3CDTF">2022-04-05T17:28:12Z</dcterms:created>
  <dcterms:modified xsi:type="dcterms:W3CDTF">2022-05-03T21:55:01Z</dcterms:modified>
</cp:coreProperties>
</file>