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0"/>
  </p:notesMasterIdLst>
  <p:sldIdLst>
    <p:sldId id="410" r:id="rId2"/>
    <p:sldId id="628" r:id="rId3"/>
    <p:sldId id="627" r:id="rId4"/>
    <p:sldId id="630" r:id="rId5"/>
    <p:sldId id="631" r:id="rId6"/>
    <p:sldId id="257" r:id="rId7"/>
    <p:sldId id="282" r:id="rId8"/>
    <p:sldId id="283" r:id="rId9"/>
    <p:sldId id="284" r:id="rId10"/>
    <p:sldId id="744" r:id="rId11"/>
    <p:sldId id="285" r:id="rId12"/>
    <p:sldId id="276" r:id="rId13"/>
    <p:sldId id="270" r:id="rId14"/>
    <p:sldId id="271" r:id="rId15"/>
    <p:sldId id="272" r:id="rId16"/>
    <p:sldId id="278" r:id="rId17"/>
    <p:sldId id="279" r:id="rId18"/>
    <p:sldId id="280" r:id="rId19"/>
    <p:sldId id="281" r:id="rId20"/>
    <p:sldId id="273" r:id="rId21"/>
    <p:sldId id="287" r:id="rId22"/>
    <p:sldId id="274" r:id="rId23"/>
    <p:sldId id="260" r:id="rId24"/>
    <p:sldId id="275" r:id="rId25"/>
    <p:sldId id="286" r:id="rId26"/>
    <p:sldId id="258" r:id="rId27"/>
    <p:sldId id="259" r:id="rId28"/>
    <p:sldId id="626"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Corbel" panose="020B0503020204020204" pitchFamily="34" charset="0"/>
      <p:regular r:id="rId37"/>
      <p:bold r:id="rId38"/>
      <p:italic r:id="rId39"/>
      <p:boldItalic r:id="rId40"/>
    </p:embeddedFont>
    <p:embeddedFont>
      <p:font typeface="Martel" pitchFamily="2" charset="77"/>
      <p:regular r:id="rId41"/>
      <p:bold r:id="rId42"/>
    </p:embeddedFont>
    <p:embeddedFont>
      <p:font typeface="Roboto" panose="02000000000000000000" pitchFamily="2" charset="0"/>
      <p:regular r:id="rId43"/>
      <p:bold r:id="rId44"/>
      <p:italic r:id="rId45"/>
      <p:boldItalic r:id="rId46"/>
    </p:embeddedFont>
    <p:embeddedFont>
      <p:font typeface="Script MT Bold" panose="03040602040607080904" pitchFamily="66" charset="77"/>
      <p:bold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EB"/>
    <a:srgbClr val="3C0295"/>
    <a:srgbClr val="5E77BF"/>
    <a:srgbClr val="F0E5FF"/>
    <a:srgbClr val="2445B2"/>
    <a:srgbClr val="F4F5FF"/>
    <a:srgbClr val="DA5335"/>
    <a:srgbClr val="405FBF"/>
    <a:srgbClr val="5E76BF"/>
    <a:srgbClr val="2A3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04"/>
    <p:restoredTop sz="58095"/>
  </p:normalViewPr>
  <p:slideViewPr>
    <p:cSldViewPr snapToGrid="0" snapToObjects="1">
      <p:cViewPr varScale="1">
        <p:scale>
          <a:sx n="71" d="100"/>
          <a:sy n="71" d="100"/>
        </p:scale>
        <p:origin x="2552" y="176"/>
      </p:cViewPr>
      <p:guideLst/>
    </p:cSldViewPr>
  </p:slideViewPr>
  <p:outlineViewPr>
    <p:cViewPr>
      <p:scale>
        <a:sx n="33" d="100"/>
        <a:sy n="33" d="100"/>
      </p:scale>
      <p:origin x="0" y="-19152"/>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92795-BDED-3443-89D8-1A47A482FC87}" type="datetimeFigureOut">
              <a:rPr lang="en-US" smtClean="0"/>
              <a:t>4/1/22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038094-F11B-134F-8336-9EB4127F00C4}" type="slidenum">
              <a:rPr lang="en-US" smtClean="0"/>
              <a:t>‹#›</a:t>
            </a:fld>
            <a:endParaRPr lang="en-US"/>
          </a:p>
        </p:txBody>
      </p:sp>
    </p:spTree>
    <p:extLst>
      <p:ext uri="{BB962C8B-B14F-4D97-AF65-F5344CB8AC3E}">
        <p14:creationId xmlns:p14="http://schemas.microsoft.com/office/powerpoint/2010/main" val="3560066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always happy to help.  Contact us if you have questions!</a:t>
            </a:r>
          </a:p>
        </p:txBody>
      </p:sp>
      <p:sp>
        <p:nvSpPr>
          <p:cNvPr id="4" name="Slide Number Placeholder 3"/>
          <p:cNvSpPr>
            <a:spLocks noGrp="1"/>
          </p:cNvSpPr>
          <p:nvPr>
            <p:ph type="sldNum" sz="quarter" idx="5"/>
          </p:nvPr>
        </p:nvSpPr>
        <p:spPr/>
        <p:txBody>
          <a:bodyPr/>
          <a:lstStyle/>
          <a:p>
            <a:fld id="{130410C0-0AE4-40F4-AF1C-6B64288FA5B0}" type="slidenum">
              <a:rPr lang="en-US" smtClean="0"/>
              <a:t>2</a:t>
            </a:fld>
            <a:endParaRPr lang="en-US"/>
          </a:p>
        </p:txBody>
      </p:sp>
    </p:spTree>
    <p:extLst>
      <p:ext uri="{BB962C8B-B14F-4D97-AF65-F5344CB8AC3E}">
        <p14:creationId xmlns:p14="http://schemas.microsoft.com/office/powerpoint/2010/main" val="1524704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038094-F11B-134F-8336-9EB4127F00C4}" type="slidenum">
              <a:rPr lang="en-US" smtClean="0"/>
              <a:t>13</a:t>
            </a:fld>
            <a:endParaRPr lang="en-US"/>
          </a:p>
        </p:txBody>
      </p:sp>
    </p:spTree>
    <p:extLst>
      <p:ext uri="{BB962C8B-B14F-4D97-AF65-F5344CB8AC3E}">
        <p14:creationId xmlns:p14="http://schemas.microsoft.com/office/powerpoint/2010/main" val="1852433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038094-F11B-134F-8336-9EB4127F00C4}" type="slidenum">
              <a:rPr lang="en-US" smtClean="0"/>
              <a:t>14</a:t>
            </a:fld>
            <a:endParaRPr lang="en-US"/>
          </a:p>
        </p:txBody>
      </p:sp>
    </p:spTree>
    <p:extLst>
      <p:ext uri="{BB962C8B-B14F-4D97-AF65-F5344CB8AC3E}">
        <p14:creationId xmlns:p14="http://schemas.microsoft.com/office/powerpoint/2010/main" val="2879122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038094-F11B-134F-8336-9EB4127F00C4}" type="slidenum">
              <a:rPr lang="en-US" smtClean="0"/>
              <a:t>15</a:t>
            </a:fld>
            <a:endParaRPr lang="en-US"/>
          </a:p>
        </p:txBody>
      </p:sp>
    </p:spTree>
    <p:extLst>
      <p:ext uri="{BB962C8B-B14F-4D97-AF65-F5344CB8AC3E}">
        <p14:creationId xmlns:p14="http://schemas.microsoft.com/office/powerpoint/2010/main" val="2435769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
              </a:spcBef>
            </a:pPr>
            <a:r>
              <a:rPr lang="en-US" sz="1200" dirty="0">
                <a:effectLst/>
                <a:latin typeface="Calibri" panose="020F0502020204030204" pitchFamily="34" charset="0"/>
                <a:ea typeface="Calibri" panose="020F0502020204030204" pitchFamily="34" charset="0"/>
              </a:rPr>
              <a:t> The philosophy of the program.</a:t>
            </a:r>
            <a:endParaRPr lang="en-US" dirty="0"/>
          </a:p>
        </p:txBody>
      </p:sp>
      <p:sp>
        <p:nvSpPr>
          <p:cNvPr id="4" name="Slide Number Placeholder 3"/>
          <p:cNvSpPr>
            <a:spLocks noGrp="1"/>
          </p:cNvSpPr>
          <p:nvPr>
            <p:ph type="sldNum" sz="quarter" idx="5"/>
          </p:nvPr>
        </p:nvSpPr>
        <p:spPr/>
        <p:txBody>
          <a:bodyPr/>
          <a:lstStyle/>
          <a:p>
            <a:fld id="{A4038094-F11B-134F-8336-9EB4127F00C4}" type="slidenum">
              <a:rPr lang="en-US" smtClean="0"/>
              <a:t>16</a:t>
            </a:fld>
            <a:endParaRPr lang="en-US"/>
          </a:p>
        </p:txBody>
      </p:sp>
    </p:spTree>
    <p:extLst>
      <p:ext uri="{BB962C8B-B14F-4D97-AF65-F5344CB8AC3E}">
        <p14:creationId xmlns:p14="http://schemas.microsoft.com/office/powerpoint/2010/main" val="1994855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 When I was a parish pastor, what did I wish I had?</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We know that many pastors and lay people struggle with the language and intentionality of stewardship, particularly as it relates to finances. Our goal is to provide theologically rich resources that make this invitation easier. You should, of course, feel free to modify these elements for what will best fit your context and personal style. </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The worship elements that follow should be a jumping off point for you and your worship team. Worship is of course enriched when references to specific things happening within the life of your congregation are woven in. In each section of the worship resource you will find:</a:t>
            </a:r>
          </a:p>
          <a:p>
            <a:endParaRPr lang="en-US" dirty="0"/>
          </a:p>
        </p:txBody>
      </p:sp>
      <p:sp>
        <p:nvSpPr>
          <p:cNvPr id="4" name="Slide Number Placeholder 3"/>
          <p:cNvSpPr>
            <a:spLocks noGrp="1"/>
          </p:cNvSpPr>
          <p:nvPr>
            <p:ph type="sldNum" sz="quarter" idx="5"/>
          </p:nvPr>
        </p:nvSpPr>
        <p:spPr/>
        <p:txBody>
          <a:bodyPr/>
          <a:lstStyle/>
          <a:p>
            <a:fld id="{A4038094-F11B-134F-8336-9EB4127F00C4}" type="slidenum">
              <a:rPr lang="en-US" smtClean="0"/>
              <a:t>17</a:t>
            </a:fld>
            <a:endParaRPr lang="en-US"/>
          </a:p>
        </p:txBody>
      </p:sp>
    </p:spTree>
    <p:extLst>
      <p:ext uri="{BB962C8B-B14F-4D97-AF65-F5344CB8AC3E}">
        <p14:creationId xmlns:p14="http://schemas.microsoft.com/office/powerpoint/2010/main" val="2115657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
              </a:spcBef>
            </a:pPr>
            <a:r>
              <a:rPr lang="en-US" sz="1200" dirty="0">
                <a:effectLst/>
                <a:latin typeface="Calibri" panose="020F0502020204030204" pitchFamily="34" charset="0"/>
                <a:ea typeface="Calibri" panose="020F0502020204030204" pitchFamily="34" charset="0"/>
              </a:rPr>
              <a:t> </a:t>
            </a:r>
            <a:endParaRPr lang="en-CA" sz="1200" dirty="0">
              <a:effectLst/>
              <a:latin typeface="Calibri" panose="020F0502020204030204" pitchFamily="34" charset="0"/>
              <a:ea typeface="Calibri" panose="020F0502020204030204" pitchFamily="34" charset="0"/>
            </a:endParaRPr>
          </a:p>
          <a:p>
            <a:r>
              <a:rPr lang="en-CA" sz="1200" kern="1200" dirty="0">
                <a:solidFill>
                  <a:schemeClr val="tx1"/>
                </a:solidFill>
                <a:effectLst/>
                <a:latin typeface="+mn-lt"/>
                <a:ea typeface="+mn-ea"/>
                <a:cs typeface="+mn-cs"/>
              </a:rPr>
              <a:t>In this small-group study, we’ll explore eight scriptures that bring us to the Lord’s Table and consider how the act of communion prepares us to be better stewards. Through prayer, reflection, discussion, and action, we will learn to embrace the lessons Jesus Christ offers us as we share the Bread and Cup.</a:t>
            </a:r>
          </a:p>
        </p:txBody>
      </p:sp>
      <p:sp>
        <p:nvSpPr>
          <p:cNvPr id="4" name="Slide Number Placeholder 3"/>
          <p:cNvSpPr>
            <a:spLocks noGrp="1"/>
          </p:cNvSpPr>
          <p:nvPr>
            <p:ph type="sldNum" sz="quarter" idx="5"/>
          </p:nvPr>
        </p:nvSpPr>
        <p:spPr/>
        <p:txBody>
          <a:bodyPr/>
          <a:lstStyle/>
          <a:p>
            <a:fld id="{A4038094-F11B-134F-8336-9EB4127F00C4}" type="slidenum">
              <a:rPr lang="en-US" smtClean="0"/>
              <a:t>18</a:t>
            </a:fld>
            <a:endParaRPr lang="en-US"/>
          </a:p>
        </p:txBody>
      </p:sp>
    </p:spTree>
    <p:extLst>
      <p:ext uri="{BB962C8B-B14F-4D97-AF65-F5344CB8AC3E}">
        <p14:creationId xmlns:p14="http://schemas.microsoft.com/office/powerpoint/2010/main" val="61511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
              </a:spcBef>
            </a:pPr>
            <a:br>
              <a:rPr lang="en-CA" dirty="0"/>
            </a:br>
            <a:endParaRPr lang="en-US" dirty="0"/>
          </a:p>
        </p:txBody>
      </p:sp>
      <p:sp>
        <p:nvSpPr>
          <p:cNvPr id="4" name="Slide Number Placeholder 3"/>
          <p:cNvSpPr>
            <a:spLocks noGrp="1"/>
          </p:cNvSpPr>
          <p:nvPr>
            <p:ph type="sldNum" sz="quarter" idx="5"/>
          </p:nvPr>
        </p:nvSpPr>
        <p:spPr/>
        <p:txBody>
          <a:bodyPr/>
          <a:lstStyle/>
          <a:p>
            <a:fld id="{A4038094-F11B-134F-8336-9EB4127F00C4}" type="slidenum">
              <a:rPr lang="en-US" smtClean="0"/>
              <a:t>19</a:t>
            </a:fld>
            <a:endParaRPr lang="en-US"/>
          </a:p>
        </p:txBody>
      </p:sp>
    </p:spTree>
    <p:extLst>
      <p:ext uri="{BB962C8B-B14F-4D97-AF65-F5344CB8AC3E}">
        <p14:creationId xmlns:p14="http://schemas.microsoft.com/office/powerpoint/2010/main" val="3750936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038094-F11B-134F-8336-9EB4127F00C4}" type="slidenum">
              <a:rPr lang="en-US" smtClean="0"/>
              <a:t>20</a:t>
            </a:fld>
            <a:endParaRPr lang="en-US"/>
          </a:p>
        </p:txBody>
      </p:sp>
    </p:spTree>
    <p:extLst>
      <p:ext uri="{BB962C8B-B14F-4D97-AF65-F5344CB8AC3E}">
        <p14:creationId xmlns:p14="http://schemas.microsoft.com/office/powerpoint/2010/main" val="3767191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038094-F11B-134F-8336-9EB4127F00C4}" type="slidenum">
              <a:rPr lang="en-US" smtClean="0"/>
              <a:t>22</a:t>
            </a:fld>
            <a:endParaRPr lang="en-US"/>
          </a:p>
        </p:txBody>
      </p:sp>
    </p:spTree>
    <p:extLst>
      <p:ext uri="{BB962C8B-B14F-4D97-AF65-F5344CB8AC3E}">
        <p14:creationId xmlns:p14="http://schemas.microsoft.com/office/powerpoint/2010/main" val="1960244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038094-F11B-134F-8336-9EB4127F00C4}" type="slidenum">
              <a:rPr lang="en-US" smtClean="0"/>
              <a:t>23</a:t>
            </a:fld>
            <a:endParaRPr lang="en-US"/>
          </a:p>
        </p:txBody>
      </p:sp>
    </p:spTree>
    <p:extLst>
      <p:ext uri="{BB962C8B-B14F-4D97-AF65-F5344CB8AC3E}">
        <p14:creationId xmlns:p14="http://schemas.microsoft.com/office/powerpoint/2010/main" val="141621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always happy to help.  Contact us if you have questions!</a:t>
            </a:r>
          </a:p>
        </p:txBody>
      </p:sp>
      <p:sp>
        <p:nvSpPr>
          <p:cNvPr id="4" name="Slide Number Placeholder 3"/>
          <p:cNvSpPr>
            <a:spLocks noGrp="1"/>
          </p:cNvSpPr>
          <p:nvPr>
            <p:ph type="sldNum" sz="quarter" idx="5"/>
          </p:nvPr>
        </p:nvSpPr>
        <p:spPr/>
        <p:txBody>
          <a:bodyPr/>
          <a:lstStyle/>
          <a:p>
            <a:fld id="{130410C0-0AE4-40F4-AF1C-6B64288FA5B0}" type="slidenum">
              <a:rPr lang="en-US" smtClean="0"/>
              <a:t>3</a:t>
            </a:fld>
            <a:endParaRPr lang="en-US"/>
          </a:p>
        </p:txBody>
      </p:sp>
    </p:spTree>
    <p:extLst>
      <p:ext uri="{BB962C8B-B14F-4D97-AF65-F5344CB8AC3E}">
        <p14:creationId xmlns:p14="http://schemas.microsoft.com/office/powerpoint/2010/main" val="3403563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038094-F11B-134F-8336-9EB4127F00C4}" type="slidenum">
              <a:rPr lang="en-US" smtClean="0"/>
              <a:t>24</a:t>
            </a:fld>
            <a:endParaRPr lang="en-US"/>
          </a:p>
        </p:txBody>
      </p:sp>
    </p:spTree>
    <p:extLst>
      <p:ext uri="{BB962C8B-B14F-4D97-AF65-F5344CB8AC3E}">
        <p14:creationId xmlns:p14="http://schemas.microsoft.com/office/powerpoint/2010/main" val="1287260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0" kern="1200" dirty="0">
                <a:solidFill>
                  <a:schemeClr val="tx1"/>
                </a:solidFill>
                <a:effectLst/>
                <a:latin typeface="+mn-lt"/>
                <a:ea typeface="+mn-ea"/>
                <a:cs typeface="+mn-cs"/>
              </a:rPr>
              <a:t>Summary:</a:t>
            </a:r>
          </a:p>
          <a:p>
            <a:r>
              <a:rPr lang="en-CA" sz="1200" i="0" kern="1200" dirty="0">
                <a:solidFill>
                  <a:schemeClr val="tx1"/>
                </a:solidFill>
                <a:effectLst/>
                <a:latin typeface="+mn-lt"/>
                <a:ea typeface="+mn-ea"/>
                <a:cs typeface="+mn-cs"/>
              </a:rPr>
              <a:t>Stewardship resources designed to help you fund the mission and ministry your church has been called by God to do! </a:t>
            </a:r>
          </a:p>
          <a:p>
            <a:r>
              <a:rPr lang="en-CA" sz="1200" i="0" kern="1200" dirty="0">
                <a:solidFill>
                  <a:schemeClr val="tx1"/>
                </a:solidFill>
                <a:effectLst/>
                <a:latin typeface="+mn-lt"/>
                <a:ea typeface="+mn-ea"/>
                <a:cs typeface="+mn-cs"/>
              </a:rPr>
              <a:t>This is a dynamic resource which means that we will be adding</a:t>
            </a:r>
          </a:p>
          <a:p>
            <a:r>
              <a:rPr lang="en-CA" sz="1200" i="0" kern="1200" dirty="0">
                <a:solidFill>
                  <a:schemeClr val="tx1"/>
                </a:solidFill>
                <a:effectLst/>
                <a:latin typeface="+mn-lt"/>
                <a:ea typeface="+mn-ea"/>
                <a:cs typeface="+mn-cs"/>
              </a:rPr>
              <a:t>materials throughout 2022. Be sure we have your correct e-mail so that</a:t>
            </a:r>
          </a:p>
          <a:p>
            <a:r>
              <a:rPr lang="en-CA" sz="1200" i="0" kern="1200" dirty="0">
                <a:solidFill>
                  <a:schemeClr val="tx1"/>
                </a:solidFill>
                <a:effectLst/>
                <a:latin typeface="+mn-lt"/>
                <a:ea typeface="+mn-ea"/>
                <a:cs typeface="+mn-cs"/>
              </a:rPr>
              <a:t>you will receive notifications when supplementary resources are added.</a:t>
            </a:r>
          </a:p>
          <a:p>
            <a:r>
              <a:rPr lang="en-CA" sz="1200" i="0" kern="1200" dirty="0">
                <a:solidFill>
                  <a:schemeClr val="tx1"/>
                </a:solidFill>
                <a:effectLst/>
                <a:latin typeface="+mn-lt"/>
                <a:ea typeface="+mn-ea"/>
                <a:cs typeface="+mn-cs"/>
              </a:rPr>
              <a:t>If your email changes, let us know!</a:t>
            </a:r>
          </a:p>
          <a:p>
            <a:r>
              <a:rPr lang="en-CA" sz="1200" i="0" kern="1200" dirty="0">
                <a:solidFill>
                  <a:schemeClr val="tx1"/>
                </a:solidFill>
                <a:effectLst/>
                <a:latin typeface="+mn-lt"/>
                <a:ea typeface="+mn-ea"/>
                <a:cs typeface="+mn-cs"/>
              </a:rPr>
              <a:t>We will continue to add new materials to this resource. Planned updates include:</a:t>
            </a:r>
          </a:p>
          <a:p>
            <a:r>
              <a:rPr lang="en-CA" sz="1200" i="0" kern="1200" dirty="0">
                <a:solidFill>
                  <a:schemeClr val="tx1"/>
                </a:solidFill>
                <a:effectLst/>
                <a:latin typeface="+mn-lt"/>
                <a:ea typeface="+mn-ea"/>
                <a:cs typeface="+mn-cs"/>
              </a:rPr>
              <a:t>By February 25: Small Group Resources</a:t>
            </a:r>
          </a:p>
          <a:p>
            <a:r>
              <a:rPr lang="en-CA" sz="1200" i="0" kern="1200" dirty="0">
                <a:solidFill>
                  <a:schemeClr val="tx1"/>
                </a:solidFill>
                <a:effectLst/>
                <a:latin typeface="+mn-lt"/>
                <a:ea typeface="+mn-ea"/>
                <a:cs typeface="+mn-cs"/>
              </a:rPr>
              <a:t>By March 31: Children’s Resources, Communication Packet folders, Bulletin Inserts,</a:t>
            </a:r>
          </a:p>
          <a:p>
            <a:r>
              <a:rPr lang="en-CA" sz="1200" i="0" kern="1200" dirty="0">
                <a:solidFill>
                  <a:schemeClr val="tx1"/>
                </a:solidFill>
                <a:effectLst/>
                <a:latin typeface="+mn-lt"/>
                <a:ea typeface="+mn-ea"/>
                <a:cs typeface="+mn-cs"/>
              </a:rPr>
              <a:t>Worship Bulletin Cover, Letterhead and Envelopes.</a:t>
            </a:r>
          </a:p>
          <a:p>
            <a:r>
              <a:rPr lang="en-CA" sz="1200" i="0" kern="1200" dirty="0">
                <a:solidFill>
                  <a:schemeClr val="tx1"/>
                </a:solidFill>
                <a:effectLst/>
                <a:latin typeface="+mn-lt"/>
                <a:ea typeface="+mn-ea"/>
                <a:cs typeface="+mn-cs"/>
              </a:rPr>
              <a:t>Expect additions to occur regularly after Easter, some which will relate to the current reality of the</a:t>
            </a:r>
          </a:p>
          <a:p>
            <a:r>
              <a:rPr lang="en-CA" sz="1200" i="0" kern="1200" dirty="0">
                <a:solidFill>
                  <a:schemeClr val="tx1"/>
                </a:solidFill>
                <a:effectLst/>
                <a:latin typeface="+mn-lt"/>
                <a:ea typeface="+mn-ea"/>
                <a:cs typeface="+mn-cs"/>
              </a:rPr>
              <a:t>pandemic and appropriate strategies. (There are things we just don’t know now but will know later!)</a:t>
            </a:r>
          </a:p>
          <a:p>
            <a:r>
              <a:rPr lang="en-CA" sz="1200" i="0" kern="1200" dirty="0">
                <a:solidFill>
                  <a:schemeClr val="tx1"/>
                </a:solidFill>
                <a:effectLst/>
                <a:latin typeface="+mn-lt"/>
                <a:ea typeface="+mn-ea"/>
                <a:cs typeface="+mn-cs"/>
              </a:rPr>
              <a:t>What follows is an index of the materials to help you find what you are looking for. The resources are</a:t>
            </a:r>
          </a:p>
          <a:p>
            <a:r>
              <a:rPr lang="en-CA" sz="1200" i="0" kern="1200" dirty="0">
                <a:solidFill>
                  <a:schemeClr val="tx1"/>
                </a:solidFill>
                <a:effectLst/>
                <a:latin typeface="+mn-lt"/>
                <a:ea typeface="+mn-ea"/>
                <a:cs typeface="+mn-cs"/>
              </a:rPr>
              <a:t>aggregated in folders containing files.</a:t>
            </a:r>
          </a:p>
          <a:p>
            <a:endParaRPr lang="en-US" dirty="0"/>
          </a:p>
        </p:txBody>
      </p:sp>
      <p:sp>
        <p:nvSpPr>
          <p:cNvPr id="4" name="Slide Number Placeholder 3"/>
          <p:cNvSpPr>
            <a:spLocks noGrp="1"/>
          </p:cNvSpPr>
          <p:nvPr>
            <p:ph type="sldNum" sz="quarter" idx="5"/>
          </p:nvPr>
        </p:nvSpPr>
        <p:spPr/>
        <p:txBody>
          <a:bodyPr/>
          <a:lstStyle/>
          <a:p>
            <a:fld id="{A4038094-F11B-134F-8336-9EB4127F00C4}" type="slidenum">
              <a:rPr lang="en-US" smtClean="0"/>
              <a:t>26</a:t>
            </a:fld>
            <a:endParaRPr lang="en-US"/>
          </a:p>
        </p:txBody>
      </p:sp>
    </p:spTree>
    <p:extLst>
      <p:ext uri="{BB962C8B-B14F-4D97-AF65-F5344CB8AC3E}">
        <p14:creationId xmlns:p14="http://schemas.microsoft.com/office/powerpoint/2010/main" val="420981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038094-F11B-134F-8336-9EB4127F00C4}" type="slidenum">
              <a:rPr lang="en-US" smtClean="0"/>
              <a:t>27</a:t>
            </a:fld>
            <a:endParaRPr lang="en-US"/>
          </a:p>
        </p:txBody>
      </p:sp>
    </p:spTree>
    <p:extLst>
      <p:ext uri="{BB962C8B-B14F-4D97-AF65-F5344CB8AC3E}">
        <p14:creationId xmlns:p14="http://schemas.microsoft.com/office/powerpoint/2010/main" val="314598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28</a:t>
            </a:fld>
            <a:endParaRPr lang="en-US"/>
          </a:p>
        </p:txBody>
      </p:sp>
    </p:spTree>
    <p:extLst>
      <p:ext uri="{BB962C8B-B14F-4D97-AF65-F5344CB8AC3E}">
        <p14:creationId xmlns:p14="http://schemas.microsoft.com/office/powerpoint/2010/main" val="1020762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038094-F11B-134F-8336-9EB4127F00C4}" type="slidenum">
              <a:rPr lang="en-US" smtClean="0"/>
              <a:t>4</a:t>
            </a:fld>
            <a:endParaRPr lang="en-US"/>
          </a:p>
        </p:txBody>
      </p:sp>
    </p:spTree>
    <p:extLst>
      <p:ext uri="{BB962C8B-B14F-4D97-AF65-F5344CB8AC3E}">
        <p14:creationId xmlns:p14="http://schemas.microsoft.com/office/powerpoint/2010/main" val="193385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I’d like to introduce a friend of the PCC stewardship department with whom we’ve shared webinars in the past: Rev. Bruce </a:t>
            </a:r>
            <a:r>
              <a:rPr lang="en-CA" sz="1200" b="1" i="0" kern="1200" dirty="0" err="1">
                <a:solidFill>
                  <a:schemeClr val="tx1"/>
                </a:solidFill>
                <a:effectLst/>
                <a:latin typeface="+mn-lt"/>
                <a:ea typeface="+mn-ea"/>
                <a:cs typeface="+mn-cs"/>
              </a:rPr>
              <a:t>Barkhauer</a:t>
            </a:r>
            <a:r>
              <a:rPr lang="en-CA" sz="1200" b="0" i="0" kern="1200" dirty="0">
                <a:solidFill>
                  <a:schemeClr val="tx1"/>
                </a:solidFill>
                <a:effectLst/>
                <a:latin typeface="+mn-lt"/>
                <a:ea typeface="+mn-ea"/>
                <a:cs typeface="+mn-cs"/>
              </a:rPr>
              <a:t>.  Bruce teaches generosity for a living. A noted speaker, educator, consultant, and writer, </a:t>
            </a:r>
            <a:r>
              <a:rPr lang="en-CA" sz="1200" b="0" i="0" kern="1200" dirty="0" err="1">
                <a:solidFill>
                  <a:schemeClr val="tx1"/>
                </a:solidFill>
                <a:effectLst/>
                <a:latin typeface="+mn-lt"/>
                <a:ea typeface="+mn-ea"/>
                <a:cs typeface="+mn-cs"/>
              </a:rPr>
              <a:t>Barkhauer</a:t>
            </a:r>
            <a:r>
              <a:rPr lang="en-CA" sz="1200" b="0" i="0" kern="1200" dirty="0">
                <a:solidFill>
                  <a:schemeClr val="tx1"/>
                </a:solidFill>
                <a:effectLst/>
                <a:latin typeface="+mn-lt"/>
                <a:ea typeface="+mn-ea"/>
                <a:cs typeface="+mn-cs"/>
              </a:rPr>
              <a:t> brings creativity, energy, fresh, and sometimes humorous thought into conversations about stewardship as a practice of faith and spiritual discipline and we’re grateful to have him with us today.</a:t>
            </a:r>
            <a:br>
              <a:rPr lang="en-CA" dirty="0"/>
            </a:br>
            <a:br>
              <a:rPr lang="en-CA" dirty="0"/>
            </a:br>
            <a:r>
              <a:rPr lang="en-CA" sz="1200" b="0" i="0" kern="1200" dirty="0">
                <a:solidFill>
                  <a:schemeClr val="tx1"/>
                </a:solidFill>
                <a:effectLst/>
                <a:latin typeface="+mn-lt"/>
                <a:ea typeface="+mn-ea"/>
                <a:cs typeface="+mn-cs"/>
              </a:rPr>
              <a:t>Bruce served as a parish pastor for 25 years before accepting a call to serve as the first Minister for Faith and Giving for the Christian Church in the Disciples of Christ. He is married to Laura, and they share three children and three grandchildren. Welcome Bruce…</a:t>
            </a:r>
            <a:br>
              <a:rPr lang="en-CA" dirty="0"/>
            </a:br>
            <a:endParaRPr lang="en-US" dirty="0"/>
          </a:p>
        </p:txBody>
      </p:sp>
      <p:sp>
        <p:nvSpPr>
          <p:cNvPr id="4" name="Slide Number Placeholder 3"/>
          <p:cNvSpPr>
            <a:spLocks noGrp="1"/>
          </p:cNvSpPr>
          <p:nvPr>
            <p:ph type="sldNum" sz="quarter" idx="5"/>
          </p:nvPr>
        </p:nvSpPr>
        <p:spPr/>
        <p:txBody>
          <a:bodyPr/>
          <a:lstStyle/>
          <a:p>
            <a:fld id="{A4038094-F11B-134F-8336-9EB4127F00C4}" type="slidenum">
              <a:rPr lang="en-US" smtClean="0"/>
              <a:t>5</a:t>
            </a:fld>
            <a:endParaRPr lang="en-US"/>
          </a:p>
        </p:txBody>
      </p:sp>
    </p:spTree>
    <p:extLst>
      <p:ext uri="{BB962C8B-B14F-4D97-AF65-F5344CB8AC3E}">
        <p14:creationId xmlns:p14="http://schemas.microsoft.com/office/powerpoint/2010/main" val="2385731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new intentional program for stewardship is called From Bread and Cup to Faith and Giving.  Tell us a little about the them of this program… (next slide)</a:t>
            </a:r>
          </a:p>
          <a:p>
            <a:endParaRPr lang="en-US" dirty="0"/>
          </a:p>
        </p:txBody>
      </p:sp>
      <p:sp>
        <p:nvSpPr>
          <p:cNvPr id="4" name="Slide Number Placeholder 3"/>
          <p:cNvSpPr>
            <a:spLocks noGrp="1"/>
          </p:cNvSpPr>
          <p:nvPr>
            <p:ph type="sldNum" sz="quarter" idx="5"/>
          </p:nvPr>
        </p:nvSpPr>
        <p:spPr/>
        <p:txBody>
          <a:bodyPr/>
          <a:lstStyle/>
          <a:p>
            <a:fld id="{A4038094-F11B-134F-8336-9EB4127F00C4}" type="slidenum">
              <a:rPr lang="en-US" smtClean="0"/>
              <a:t>6</a:t>
            </a:fld>
            <a:endParaRPr lang="en-US"/>
          </a:p>
        </p:txBody>
      </p:sp>
    </p:spTree>
    <p:extLst>
      <p:ext uri="{BB962C8B-B14F-4D97-AF65-F5344CB8AC3E}">
        <p14:creationId xmlns:p14="http://schemas.microsoft.com/office/powerpoint/2010/main" val="2939826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Speaks to how 49% of PCC churches integrate stewardship throughout the year while 17% run a 3-5 week program.</a:t>
            </a:r>
          </a:p>
        </p:txBody>
      </p:sp>
      <p:sp>
        <p:nvSpPr>
          <p:cNvPr id="4" name="Slide Number Placeholder 3"/>
          <p:cNvSpPr>
            <a:spLocks noGrp="1"/>
          </p:cNvSpPr>
          <p:nvPr>
            <p:ph type="sldNum" sz="quarter" idx="5"/>
          </p:nvPr>
        </p:nvSpPr>
        <p:spPr/>
        <p:txBody>
          <a:bodyPr/>
          <a:lstStyle/>
          <a:p>
            <a:fld id="{A4038094-F11B-134F-8336-9EB4127F00C4}" type="slidenum">
              <a:rPr lang="en-US" smtClean="0"/>
              <a:t>8</a:t>
            </a:fld>
            <a:endParaRPr lang="en-US"/>
          </a:p>
        </p:txBody>
      </p:sp>
    </p:spTree>
    <p:extLst>
      <p:ext uri="{BB962C8B-B14F-4D97-AF65-F5344CB8AC3E}">
        <p14:creationId xmlns:p14="http://schemas.microsoft.com/office/powerpoint/2010/main" val="2773516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038094-F11B-134F-8336-9EB4127F00C4}" type="slidenum">
              <a:rPr lang="en-US" smtClean="0"/>
              <a:t>9</a:t>
            </a:fld>
            <a:endParaRPr lang="en-US"/>
          </a:p>
        </p:txBody>
      </p:sp>
    </p:spTree>
    <p:extLst>
      <p:ext uri="{BB962C8B-B14F-4D97-AF65-F5344CB8AC3E}">
        <p14:creationId xmlns:p14="http://schemas.microsoft.com/office/powerpoint/2010/main" val="1178378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038094-F11B-134F-8336-9EB4127F00C4}" type="slidenum">
              <a:rPr lang="en-US" smtClean="0"/>
              <a:t>10</a:t>
            </a:fld>
            <a:endParaRPr lang="en-US"/>
          </a:p>
        </p:txBody>
      </p:sp>
    </p:spTree>
    <p:extLst>
      <p:ext uri="{BB962C8B-B14F-4D97-AF65-F5344CB8AC3E}">
        <p14:creationId xmlns:p14="http://schemas.microsoft.com/office/powerpoint/2010/main" val="2517256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0" kern="1200" dirty="0">
                <a:solidFill>
                  <a:schemeClr val="tx1"/>
                </a:solidFill>
                <a:effectLst/>
                <a:latin typeface="+mn-lt"/>
                <a:ea typeface="+mn-ea"/>
                <a:cs typeface="+mn-cs"/>
              </a:rPr>
              <a:t>The purpose of this focused time has three major points.</a:t>
            </a:r>
          </a:p>
          <a:p>
            <a:r>
              <a:rPr lang="en-CA" sz="1200" i="0" kern="1200" dirty="0">
                <a:solidFill>
                  <a:schemeClr val="tx1"/>
                </a:solidFill>
                <a:effectLst/>
                <a:latin typeface="+mn-lt"/>
                <a:ea typeface="+mn-ea"/>
                <a:cs typeface="+mn-cs"/>
              </a:rPr>
              <a:t>1) Help the congregation explore and understand the faithful practice of stewardship</a:t>
            </a:r>
          </a:p>
          <a:p>
            <a:r>
              <a:rPr lang="en-CA" sz="1200" i="0" kern="1200" dirty="0">
                <a:solidFill>
                  <a:schemeClr val="tx1"/>
                </a:solidFill>
                <a:effectLst/>
                <a:latin typeface="+mn-lt"/>
                <a:ea typeface="+mn-ea"/>
                <a:cs typeface="+mn-cs"/>
              </a:rPr>
              <a:t>as a spiritual practice. This is a time to do biblical and theological education.</a:t>
            </a:r>
          </a:p>
          <a:p>
            <a:r>
              <a:rPr lang="en-CA" sz="1200" i="0" kern="1200" dirty="0">
                <a:solidFill>
                  <a:schemeClr val="tx1"/>
                </a:solidFill>
                <a:effectLst/>
                <a:latin typeface="+mn-lt"/>
                <a:ea typeface="+mn-ea"/>
                <a:cs typeface="+mn-cs"/>
              </a:rPr>
              <a:t>2) Allow the congregation to see the benefit of their mission and ministry. It is a time</a:t>
            </a:r>
          </a:p>
          <a:p>
            <a:r>
              <a:rPr lang="en-CA" sz="1200" i="0" kern="1200" dirty="0">
                <a:solidFill>
                  <a:schemeClr val="tx1"/>
                </a:solidFill>
                <a:effectLst/>
                <a:latin typeface="+mn-lt"/>
                <a:ea typeface="+mn-ea"/>
                <a:cs typeface="+mn-cs"/>
              </a:rPr>
              <a:t>to tell the story of what you do and why it matters. How does the church move your</a:t>
            </a:r>
          </a:p>
          <a:p>
            <a:r>
              <a:rPr lang="en-CA" sz="1200" i="0" kern="1200" dirty="0">
                <a:solidFill>
                  <a:schemeClr val="tx1"/>
                </a:solidFill>
                <a:effectLst/>
                <a:latin typeface="+mn-lt"/>
                <a:ea typeface="+mn-ea"/>
                <a:cs typeface="+mn-cs"/>
              </a:rPr>
              <a:t>mission from the page to the pavement? What is our impact? How are we bearing</a:t>
            </a:r>
          </a:p>
          <a:p>
            <a:r>
              <a:rPr lang="en-CA" sz="1200" i="0" kern="1200" dirty="0">
                <a:solidFill>
                  <a:schemeClr val="tx1"/>
                </a:solidFill>
                <a:effectLst/>
                <a:latin typeface="+mn-lt"/>
                <a:ea typeface="+mn-ea"/>
                <a:cs typeface="+mn-cs"/>
              </a:rPr>
              <a:t>witness to the reality of the Realm of God set loose in the world?</a:t>
            </a:r>
          </a:p>
          <a:p>
            <a:r>
              <a:rPr lang="en-CA" sz="1200" i="0" kern="1200" dirty="0">
                <a:solidFill>
                  <a:schemeClr val="tx1"/>
                </a:solidFill>
                <a:effectLst/>
                <a:latin typeface="+mn-lt"/>
                <a:ea typeface="+mn-ea"/>
                <a:cs typeface="+mn-cs"/>
              </a:rPr>
              <a:t>3) Give people the opportunity to intentionally reflect on how they want to support the</a:t>
            </a:r>
          </a:p>
          <a:p>
            <a:r>
              <a:rPr lang="en-CA" sz="1200" i="0" kern="1200" dirty="0">
                <a:solidFill>
                  <a:schemeClr val="tx1"/>
                </a:solidFill>
                <a:effectLst/>
                <a:latin typeface="+mn-lt"/>
                <a:ea typeface="+mn-ea"/>
                <a:cs typeface="+mn-cs"/>
              </a:rPr>
              <a:t>life changing and transformative efforts of their congregation. We want to make</a:t>
            </a:r>
          </a:p>
          <a:p>
            <a:r>
              <a:rPr lang="en-CA" sz="1200" i="0" kern="1200" dirty="0">
                <a:solidFill>
                  <a:schemeClr val="tx1"/>
                </a:solidFill>
                <a:effectLst/>
                <a:latin typeface="+mn-lt"/>
                <a:ea typeface="+mn-ea"/>
                <a:cs typeface="+mn-cs"/>
              </a:rPr>
              <a:t>space for a prayerful and powerful individual choice to move personal resources to</a:t>
            </a:r>
          </a:p>
          <a:p>
            <a:r>
              <a:rPr lang="en-CA" sz="1200" i="0" kern="1200" dirty="0">
                <a:solidFill>
                  <a:schemeClr val="tx1"/>
                </a:solidFill>
                <a:effectLst/>
                <a:latin typeface="+mn-lt"/>
                <a:ea typeface="+mn-ea"/>
                <a:cs typeface="+mn-cs"/>
              </a:rPr>
              <a:t>community efforts to change the world.</a:t>
            </a:r>
          </a:p>
          <a:p>
            <a:endParaRPr lang="en-US" i="0" dirty="0"/>
          </a:p>
        </p:txBody>
      </p:sp>
      <p:sp>
        <p:nvSpPr>
          <p:cNvPr id="4" name="Slide Number Placeholder 3"/>
          <p:cNvSpPr>
            <a:spLocks noGrp="1"/>
          </p:cNvSpPr>
          <p:nvPr>
            <p:ph type="sldNum" sz="quarter" idx="5"/>
          </p:nvPr>
        </p:nvSpPr>
        <p:spPr/>
        <p:txBody>
          <a:bodyPr/>
          <a:lstStyle/>
          <a:p>
            <a:fld id="{A4038094-F11B-134F-8336-9EB4127F00C4}" type="slidenum">
              <a:rPr lang="en-US" smtClean="0"/>
              <a:t>12</a:t>
            </a:fld>
            <a:endParaRPr lang="en-US"/>
          </a:p>
        </p:txBody>
      </p:sp>
    </p:spTree>
    <p:extLst>
      <p:ext uri="{BB962C8B-B14F-4D97-AF65-F5344CB8AC3E}">
        <p14:creationId xmlns:p14="http://schemas.microsoft.com/office/powerpoint/2010/main" val="2242737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FE234-5154-5D42-938A-5E293CDD4B7D}"/>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37F43071-DFB7-D946-A272-32E88856F5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D5C5B6-A920-3949-9775-D81E0448BD50}"/>
              </a:ext>
            </a:extLst>
          </p:cNvPr>
          <p:cNvSpPr>
            <a:spLocks noGrp="1"/>
          </p:cNvSpPr>
          <p:nvPr>
            <p:ph type="dt" sz="half" idx="10"/>
          </p:nvPr>
        </p:nvSpPr>
        <p:spPr/>
        <p:txBody>
          <a:bodyPr/>
          <a:lstStyle/>
          <a:p>
            <a:fld id="{EA7F670D-F862-8746-A312-EAD5CF311A6A}" type="datetimeFigureOut">
              <a:rPr lang="en-US" smtClean="0"/>
              <a:t>4/1/22</a:t>
            </a:fld>
            <a:endParaRPr lang="en-US"/>
          </a:p>
        </p:txBody>
      </p:sp>
      <p:sp>
        <p:nvSpPr>
          <p:cNvPr id="5" name="Footer Placeholder 4">
            <a:extLst>
              <a:ext uri="{FF2B5EF4-FFF2-40B4-BE49-F238E27FC236}">
                <a16:creationId xmlns:a16="http://schemas.microsoft.com/office/drawing/2014/main" id="{F49A0420-A5B7-B040-A856-94CCAB5E9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3D7FA-D392-9D42-BA9D-E8770A525E8F}"/>
              </a:ext>
            </a:extLst>
          </p:cNvPr>
          <p:cNvSpPr>
            <a:spLocks noGrp="1"/>
          </p:cNvSpPr>
          <p:nvPr>
            <p:ph type="sldNum" sz="quarter" idx="12"/>
          </p:nvPr>
        </p:nvSpPr>
        <p:spPr/>
        <p:txBody>
          <a:bodyPr/>
          <a:lstStyle/>
          <a:p>
            <a:fld id="{CC2F96A0-2995-9C41-9273-3CBE9D518552}" type="slidenum">
              <a:rPr lang="en-US" smtClean="0"/>
              <a:t>‹#›</a:t>
            </a:fld>
            <a:endParaRPr lang="en-US"/>
          </a:p>
        </p:txBody>
      </p:sp>
    </p:spTree>
    <p:extLst>
      <p:ext uri="{BB962C8B-B14F-4D97-AF65-F5344CB8AC3E}">
        <p14:creationId xmlns:p14="http://schemas.microsoft.com/office/powerpoint/2010/main" val="1177881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775A7-3849-BA42-A664-8CA6515677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A7E2ED-8E0A-2047-9449-8222BA5FE0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3D105-D1F1-164F-9DF5-0889F0B747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A14C4-B973-7A4E-A2B8-2E9A813B1A27}"/>
              </a:ext>
            </a:extLst>
          </p:cNvPr>
          <p:cNvSpPr>
            <a:spLocks noGrp="1"/>
          </p:cNvSpPr>
          <p:nvPr>
            <p:ph type="dt" sz="half" idx="10"/>
          </p:nvPr>
        </p:nvSpPr>
        <p:spPr/>
        <p:txBody>
          <a:bodyPr/>
          <a:lstStyle/>
          <a:p>
            <a:fld id="{EA7F670D-F862-8746-A312-EAD5CF311A6A}" type="datetimeFigureOut">
              <a:rPr lang="en-US" smtClean="0"/>
              <a:t>4/1/22</a:t>
            </a:fld>
            <a:endParaRPr lang="en-US"/>
          </a:p>
        </p:txBody>
      </p:sp>
      <p:sp>
        <p:nvSpPr>
          <p:cNvPr id="6" name="Footer Placeholder 5">
            <a:extLst>
              <a:ext uri="{FF2B5EF4-FFF2-40B4-BE49-F238E27FC236}">
                <a16:creationId xmlns:a16="http://schemas.microsoft.com/office/drawing/2014/main" id="{922C7CA1-A5F5-0A49-865E-BA610F71FF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668082-37D4-4442-9860-6CD2599017D3}"/>
              </a:ext>
            </a:extLst>
          </p:cNvPr>
          <p:cNvSpPr>
            <a:spLocks noGrp="1"/>
          </p:cNvSpPr>
          <p:nvPr>
            <p:ph type="sldNum" sz="quarter" idx="12"/>
          </p:nvPr>
        </p:nvSpPr>
        <p:spPr/>
        <p:txBody>
          <a:bodyPr/>
          <a:lstStyle/>
          <a:p>
            <a:fld id="{CC2F96A0-2995-9C41-9273-3CBE9D518552}" type="slidenum">
              <a:rPr lang="en-US" smtClean="0"/>
              <a:t>‹#›</a:t>
            </a:fld>
            <a:endParaRPr lang="en-US"/>
          </a:p>
        </p:txBody>
      </p:sp>
    </p:spTree>
    <p:extLst>
      <p:ext uri="{BB962C8B-B14F-4D97-AF65-F5344CB8AC3E}">
        <p14:creationId xmlns:p14="http://schemas.microsoft.com/office/powerpoint/2010/main" val="1445037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9DD1-CFFD-8441-9FFD-E6D0AE2BA4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6144D8-B7B9-8049-9381-72021D8D1E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5A07D9-AD29-BB4A-AA19-F8AB7F423B33}"/>
              </a:ext>
            </a:extLst>
          </p:cNvPr>
          <p:cNvSpPr>
            <a:spLocks noGrp="1"/>
          </p:cNvSpPr>
          <p:nvPr>
            <p:ph type="dt" sz="half" idx="10"/>
          </p:nvPr>
        </p:nvSpPr>
        <p:spPr/>
        <p:txBody>
          <a:bodyPr/>
          <a:lstStyle/>
          <a:p>
            <a:fld id="{EA7F670D-F862-8746-A312-EAD5CF311A6A}" type="datetimeFigureOut">
              <a:rPr lang="en-US" smtClean="0"/>
              <a:t>4/1/22</a:t>
            </a:fld>
            <a:endParaRPr lang="en-US"/>
          </a:p>
        </p:txBody>
      </p:sp>
      <p:sp>
        <p:nvSpPr>
          <p:cNvPr id="5" name="Footer Placeholder 4">
            <a:extLst>
              <a:ext uri="{FF2B5EF4-FFF2-40B4-BE49-F238E27FC236}">
                <a16:creationId xmlns:a16="http://schemas.microsoft.com/office/drawing/2014/main" id="{F1331C3E-56FB-5646-AFAF-B5791D8E4C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09BD56-58DD-434B-9CA0-66EA9FABB97D}"/>
              </a:ext>
            </a:extLst>
          </p:cNvPr>
          <p:cNvSpPr>
            <a:spLocks noGrp="1"/>
          </p:cNvSpPr>
          <p:nvPr>
            <p:ph type="sldNum" sz="quarter" idx="12"/>
          </p:nvPr>
        </p:nvSpPr>
        <p:spPr/>
        <p:txBody>
          <a:bodyPr/>
          <a:lstStyle/>
          <a:p>
            <a:fld id="{CC2F96A0-2995-9C41-9273-3CBE9D518552}" type="slidenum">
              <a:rPr lang="en-US" smtClean="0"/>
              <a:t>‹#›</a:t>
            </a:fld>
            <a:endParaRPr lang="en-US"/>
          </a:p>
        </p:txBody>
      </p:sp>
    </p:spTree>
    <p:extLst>
      <p:ext uri="{BB962C8B-B14F-4D97-AF65-F5344CB8AC3E}">
        <p14:creationId xmlns:p14="http://schemas.microsoft.com/office/powerpoint/2010/main" val="1843838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4D185E-C255-1F41-A588-2A06A16A17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BB6B14-8172-2440-A263-27A9AA3755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296AF-08D8-944A-86EB-318E722A8B16}"/>
              </a:ext>
            </a:extLst>
          </p:cNvPr>
          <p:cNvSpPr>
            <a:spLocks noGrp="1"/>
          </p:cNvSpPr>
          <p:nvPr>
            <p:ph type="dt" sz="half" idx="10"/>
          </p:nvPr>
        </p:nvSpPr>
        <p:spPr/>
        <p:txBody>
          <a:bodyPr/>
          <a:lstStyle/>
          <a:p>
            <a:fld id="{EA7F670D-F862-8746-A312-EAD5CF311A6A}" type="datetimeFigureOut">
              <a:rPr lang="en-US" smtClean="0"/>
              <a:t>4/1/22</a:t>
            </a:fld>
            <a:endParaRPr lang="en-US"/>
          </a:p>
        </p:txBody>
      </p:sp>
      <p:sp>
        <p:nvSpPr>
          <p:cNvPr id="5" name="Footer Placeholder 4">
            <a:extLst>
              <a:ext uri="{FF2B5EF4-FFF2-40B4-BE49-F238E27FC236}">
                <a16:creationId xmlns:a16="http://schemas.microsoft.com/office/drawing/2014/main" id="{ACA91B49-B05A-294F-8CA6-FE2A6FC138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D0C769-04F1-4C4A-8209-C7231E7BDBF9}"/>
              </a:ext>
            </a:extLst>
          </p:cNvPr>
          <p:cNvSpPr>
            <a:spLocks noGrp="1"/>
          </p:cNvSpPr>
          <p:nvPr>
            <p:ph type="sldNum" sz="quarter" idx="12"/>
          </p:nvPr>
        </p:nvSpPr>
        <p:spPr/>
        <p:txBody>
          <a:bodyPr/>
          <a:lstStyle/>
          <a:p>
            <a:fld id="{CC2F96A0-2995-9C41-9273-3CBE9D518552}" type="slidenum">
              <a:rPr lang="en-US" smtClean="0"/>
              <a:t>‹#›</a:t>
            </a:fld>
            <a:endParaRPr lang="en-US"/>
          </a:p>
        </p:txBody>
      </p:sp>
    </p:spTree>
    <p:extLst>
      <p:ext uri="{BB962C8B-B14F-4D97-AF65-F5344CB8AC3E}">
        <p14:creationId xmlns:p14="http://schemas.microsoft.com/office/powerpoint/2010/main" val="2746737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2_Title and Content">
    <p:bg>
      <p:bgPr>
        <a:solidFill>
          <a:srgbClr val="FFF9EB"/>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823973-26D7-490C-A1A9-5A89E118199D}"/>
              </a:ext>
            </a:extLst>
          </p:cNvPr>
          <p:cNvSpPr/>
          <p:nvPr userDrawn="1"/>
        </p:nvSpPr>
        <p:spPr>
          <a:xfrm>
            <a:off x="-41096" y="2055811"/>
            <a:ext cx="12276000" cy="216000"/>
          </a:xfrm>
          <a:prstGeom prst="rect">
            <a:avLst/>
          </a:prstGeom>
          <a:solidFill>
            <a:srgbClr val="D1202B"/>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b="0" i="0" dirty="0">
              <a:latin typeface="Roboto" panose="02000000000000000000" pitchFamily="2" charset="0"/>
            </a:endParaRPr>
          </a:p>
        </p:txBody>
      </p:sp>
      <p:sp>
        <p:nvSpPr>
          <p:cNvPr id="8" name="Rectangle 7">
            <a:extLst>
              <a:ext uri="{FF2B5EF4-FFF2-40B4-BE49-F238E27FC236}">
                <a16:creationId xmlns:a16="http://schemas.microsoft.com/office/drawing/2014/main" id="{8D871C08-E55B-4A6E-BD2C-2585579EAE8F}"/>
              </a:ext>
            </a:extLst>
          </p:cNvPr>
          <p:cNvSpPr/>
          <p:nvPr userDrawn="1"/>
        </p:nvSpPr>
        <p:spPr>
          <a:xfrm>
            <a:off x="1980000" y="1"/>
            <a:ext cx="108000" cy="6858000"/>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a:xfrm>
            <a:off x="2463800" y="365125"/>
            <a:ext cx="88900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a:xfrm>
            <a:off x="2743200" y="2636933"/>
            <a:ext cx="8610600" cy="35400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7BBDF5D-ED1F-47DC-8753-FA6833435296}"/>
              </a:ext>
            </a:extLst>
          </p:cNvPr>
          <p:cNvSpPr>
            <a:spLocks noGrp="1"/>
          </p:cNvSpPr>
          <p:nvPr>
            <p:ph type="dt" sz="half" idx="10"/>
          </p:nvPr>
        </p:nvSpPr>
        <p:spPr/>
        <p:txBody>
          <a:bodyPr/>
          <a:lstStyle/>
          <a:p>
            <a:fld id="{EAFC5EA2-0360-D949-AAA5-7068C88788FE}" type="datetime1">
              <a:rPr lang="en-CA" smtClean="0"/>
              <a:t>2022-04-01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2792038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5E76BF"/>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30C1974-EC07-014D-996D-6D6B2F46C0B1}"/>
              </a:ext>
            </a:extLst>
          </p:cNvPr>
          <p:cNvSpPr/>
          <p:nvPr userDrawn="1"/>
        </p:nvSpPr>
        <p:spPr>
          <a:xfrm rot="20169076">
            <a:off x="-173669" y="-2739770"/>
            <a:ext cx="17832526" cy="7535354"/>
          </a:xfrm>
          <a:custGeom>
            <a:avLst/>
            <a:gdLst>
              <a:gd name="connsiteX0" fmla="*/ 0 w 10034954"/>
              <a:gd name="connsiteY0" fmla="*/ 1922585 h 3845170"/>
              <a:gd name="connsiteX1" fmla="*/ 5017477 w 10034954"/>
              <a:gd name="connsiteY1" fmla="*/ 0 h 3845170"/>
              <a:gd name="connsiteX2" fmla="*/ 10034954 w 10034954"/>
              <a:gd name="connsiteY2" fmla="*/ 1922585 h 3845170"/>
              <a:gd name="connsiteX3" fmla="*/ 5017477 w 10034954"/>
              <a:gd name="connsiteY3" fmla="*/ 3845170 h 3845170"/>
              <a:gd name="connsiteX4" fmla="*/ 0 w 10034954"/>
              <a:gd name="connsiteY4" fmla="*/ 1922585 h 3845170"/>
              <a:gd name="connsiteX0" fmla="*/ 0 w 10034954"/>
              <a:gd name="connsiteY0" fmla="*/ 1922585 h 3845170"/>
              <a:gd name="connsiteX1" fmla="*/ 5017477 w 10034954"/>
              <a:gd name="connsiteY1" fmla="*/ 0 h 3845170"/>
              <a:gd name="connsiteX2" fmla="*/ 10034954 w 10034954"/>
              <a:gd name="connsiteY2" fmla="*/ 1922585 h 3845170"/>
              <a:gd name="connsiteX3" fmla="*/ 5017477 w 10034954"/>
              <a:gd name="connsiteY3" fmla="*/ 3845170 h 3845170"/>
              <a:gd name="connsiteX4" fmla="*/ 0 w 10034954"/>
              <a:gd name="connsiteY4" fmla="*/ 1922585 h 3845170"/>
              <a:gd name="connsiteX0" fmla="*/ 0 w 10034954"/>
              <a:gd name="connsiteY0" fmla="*/ 1922585 h 3856527"/>
              <a:gd name="connsiteX1" fmla="*/ 5017477 w 10034954"/>
              <a:gd name="connsiteY1" fmla="*/ 0 h 3856527"/>
              <a:gd name="connsiteX2" fmla="*/ 10034954 w 10034954"/>
              <a:gd name="connsiteY2" fmla="*/ 1922585 h 3856527"/>
              <a:gd name="connsiteX3" fmla="*/ 5017477 w 10034954"/>
              <a:gd name="connsiteY3" fmla="*/ 3845170 h 3856527"/>
              <a:gd name="connsiteX4" fmla="*/ 0 w 10034954"/>
              <a:gd name="connsiteY4" fmla="*/ 1922585 h 3856527"/>
              <a:gd name="connsiteX0" fmla="*/ 0 w 10034954"/>
              <a:gd name="connsiteY0" fmla="*/ 1925242 h 3859184"/>
              <a:gd name="connsiteX1" fmla="*/ 5017477 w 10034954"/>
              <a:gd name="connsiteY1" fmla="*/ 2657 h 3859184"/>
              <a:gd name="connsiteX2" fmla="*/ 10034954 w 10034954"/>
              <a:gd name="connsiteY2" fmla="*/ 1925242 h 3859184"/>
              <a:gd name="connsiteX3" fmla="*/ 5017477 w 10034954"/>
              <a:gd name="connsiteY3" fmla="*/ 3847827 h 3859184"/>
              <a:gd name="connsiteX4" fmla="*/ 0 w 10034954"/>
              <a:gd name="connsiteY4" fmla="*/ 1925242 h 3859184"/>
              <a:gd name="connsiteX0" fmla="*/ 0 w 10034954"/>
              <a:gd name="connsiteY0" fmla="*/ 1924325 h 3858267"/>
              <a:gd name="connsiteX1" fmla="*/ 5017477 w 10034954"/>
              <a:gd name="connsiteY1" fmla="*/ 1740 h 3858267"/>
              <a:gd name="connsiteX2" fmla="*/ 10034954 w 10034954"/>
              <a:gd name="connsiteY2" fmla="*/ 1924325 h 3858267"/>
              <a:gd name="connsiteX3" fmla="*/ 5017477 w 10034954"/>
              <a:gd name="connsiteY3" fmla="*/ 3846910 h 3858267"/>
              <a:gd name="connsiteX4" fmla="*/ 0 w 10034954"/>
              <a:gd name="connsiteY4" fmla="*/ 1924325 h 3858267"/>
              <a:gd name="connsiteX0" fmla="*/ 0 w 10034954"/>
              <a:gd name="connsiteY0" fmla="*/ 1924325 h 4141120"/>
              <a:gd name="connsiteX1" fmla="*/ 5017477 w 10034954"/>
              <a:gd name="connsiteY1" fmla="*/ 1740 h 4141120"/>
              <a:gd name="connsiteX2" fmla="*/ 10034954 w 10034954"/>
              <a:gd name="connsiteY2" fmla="*/ 1924325 h 4141120"/>
              <a:gd name="connsiteX3" fmla="*/ 5017477 w 10034954"/>
              <a:gd name="connsiteY3" fmla="*/ 3846910 h 4141120"/>
              <a:gd name="connsiteX4" fmla="*/ 0 w 10034954"/>
              <a:gd name="connsiteY4" fmla="*/ 1924325 h 4141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954" h="4141120">
                <a:moveTo>
                  <a:pt x="0" y="1924325"/>
                </a:moveTo>
                <a:cubicBezTo>
                  <a:pt x="0" y="862511"/>
                  <a:pt x="1390617" y="-45153"/>
                  <a:pt x="5017477" y="1740"/>
                </a:cubicBezTo>
                <a:cubicBezTo>
                  <a:pt x="8644337" y="48633"/>
                  <a:pt x="10034954" y="1577618"/>
                  <a:pt x="10034954" y="1924325"/>
                </a:cubicBezTo>
                <a:cubicBezTo>
                  <a:pt x="10034954" y="2271032"/>
                  <a:pt x="8866328" y="2825561"/>
                  <a:pt x="5017477" y="3846910"/>
                </a:cubicBezTo>
                <a:cubicBezTo>
                  <a:pt x="1168626" y="4868259"/>
                  <a:pt x="0" y="2986139"/>
                  <a:pt x="0" y="1924325"/>
                </a:cubicBezTo>
                <a:close/>
              </a:path>
            </a:pathLst>
          </a:custGeom>
          <a:solidFill>
            <a:srgbClr val="F4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6FC5690-80C5-BF4F-BAB0-9EC47E9A8DCB}"/>
              </a:ext>
            </a:extLst>
          </p:cNvPr>
          <p:cNvSpPr>
            <a:spLocks noGrp="1"/>
          </p:cNvSpPr>
          <p:nvPr>
            <p:ph type="sldNum" sz="quarter" idx="12"/>
          </p:nvPr>
        </p:nvSpPr>
        <p:spPr>
          <a:xfrm>
            <a:off x="11734800" y="6492875"/>
            <a:ext cx="457200" cy="365125"/>
          </a:xfrm>
        </p:spPr>
        <p:txBody>
          <a:bodyPr/>
          <a:lstStyle/>
          <a:p>
            <a:fld id="{CC2F96A0-2995-9C41-9273-3CBE9D518552}" type="slidenum">
              <a:rPr lang="en-US" smtClean="0"/>
              <a:t>‹#›</a:t>
            </a:fld>
            <a:endParaRPr lang="en-US"/>
          </a:p>
        </p:txBody>
      </p:sp>
      <p:sp>
        <p:nvSpPr>
          <p:cNvPr id="3" name="Content Placeholder 2">
            <a:extLst>
              <a:ext uri="{FF2B5EF4-FFF2-40B4-BE49-F238E27FC236}">
                <a16:creationId xmlns:a16="http://schemas.microsoft.com/office/drawing/2014/main" id="{055C2E73-DEFF-9D48-9136-6B693E790DD0}"/>
              </a:ext>
            </a:extLst>
          </p:cNvPr>
          <p:cNvSpPr>
            <a:spLocks noGrp="1"/>
          </p:cNvSpPr>
          <p:nvPr>
            <p:ph idx="1"/>
          </p:nvPr>
        </p:nvSpPr>
        <p:spPr>
          <a:xfrm>
            <a:off x="2016368" y="1825625"/>
            <a:ext cx="933743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3D2F607-61FD-2B41-8A7F-A5474C174DCF}"/>
              </a:ext>
            </a:extLst>
          </p:cNvPr>
          <p:cNvSpPr>
            <a:spLocks noGrp="1"/>
          </p:cNvSpPr>
          <p:nvPr>
            <p:ph type="title"/>
          </p:nvPr>
        </p:nvSpPr>
        <p:spPr>
          <a:xfrm>
            <a:off x="2016368" y="365125"/>
            <a:ext cx="9337431" cy="1325563"/>
          </a:xfrm>
        </p:spPr>
        <p:txBody>
          <a:bodyPr/>
          <a:lstStyle/>
          <a:p>
            <a:r>
              <a:rPr lang="en-US" dirty="0"/>
              <a:t>Click to edit Master title style</a:t>
            </a:r>
          </a:p>
        </p:txBody>
      </p:sp>
      <p:sp>
        <p:nvSpPr>
          <p:cNvPr id="10" name="Rounded Rectangle 9">
            <a:extLst>
              <a:ext uri="{FF2B5EF4-FFF2-40B4-BE49-F238E27FC236}">
                <a16:creationId xmlns:a16="http://schemas.microsoft.com/office/drawing/2014/main" id="{A872DEC7-4F02-C841-BF3A-3CDA7B823938}"/>
              </a:ext>
            </a:extLst>
          </p:cNvPr>
          <p:cNvSpPr/>
          <p:nvPr userDrawn="1"/>
        </p:nvSpPr>
        <p:spPr>
          <a:xfrm>
            <a:off x="1664676" y="1690688"/>
            <a:ext cx="11242432" cy="134937"/>
          </a:xfrm>
          <a:prstGeom prst="roundRect">
            <a:avLst/>
          </a:prstGeom>
          <a:solidFill>
            <a:srgbClr val="D95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5721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5E76BF"/>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30C1974-EC07-014D-996D-6D6B2F46C0B1}"/>
              </a:ext>
            </a:extLst>
          </p:cNvPr>
          <p:cNvSpPr/>
          <p:nvPr userDrawn="1"/>
        </p:nvSpPr>
        <p:spPr>
          <a:xfrm rot="20169076">
            <a:off x="-173669" y="-2739770"/>
            <a:ext cx="17832526" cy="7535354"/>
          </a:xfrm>
          <a:custGeom>
            <a:avLst/>
            <a:gdLst>
              <a:gd name="connsiteX0" fmla="*/ 0 w 10034954"/>
              <a:gd name="connsiteY0" fmla="*/ 1922585 h 3845170"/>
              <a:gd name="connsiteX1" fmla="*/ 5017477 w 10034954"/>
              <a:gd name="connsiteY1" fmla="*/ 0 h 3845170"/>
              <a:gd name="connsiteX2" fmla="*/ 10034954 w 10034954"/>
              <a:gd name="connsiteY2" fmla="*/ 1922585 h 3845170"/>
              <a:gd name="connsiteX3" fmla="*/ 5017477 w 10034954"/>
              <a:gd name="connsiteY3" fmla="*/ 3845170 h 3845170"/>
              <a:gd name="connsiteX4" fmla="*/ 0 w 10034954"/>
              <a:gd name="connsiteY4" fmla="*/ 1922585 h 3845170"/>
              <a:gd name="connsiteX0" fmla="*/ 0 w 10034954"/>
              <a:gd name="connsiteY0" fmla="*/ 1922585 h 3845170"/>
              <a:gd name="connsiteX1" fmla="*/ 5017477 w 10034954"/>
              <a:gd name="connsiteY1" fmla="*/ 0 h 3845170"/>
              <a:gd name="connsiteX2" fmla="*/ 10034954 w 10034954"/>
              <a:gd name="connsiteY2" fmla="*/ 1922585 h 3845170"/>
              <a:gd name="connsiteX3" fmla="*/ 5017477 w 10034954"/>
              <a:gd name="connsiteY3" fmla="*/ 3845170 h 3845170"/>
              <a:gd name="connsiteX4" fmla="*/ 0 w 10034954"/>
              <a:gd name="connsiteY4" fmla="*/ 1922585 h 3845170"/>
              <a:gd name="connsiteX0" fmla="*/ 0 w 10034954"/>
              <a:gd name="connsiteY0" fmla="*/ 1922585 h 3856527"/>
              <a:gd name="connsiteX1" fmla="*/ 5017477 w 10034954"/>
              <a:gd name="connsiteY1" fmla="*/ 0 h 3856527"/>
              <a:gd name="connsiteX2" fmla="*/ 10034954 w 10034954"/>
              <a:gd name="connsiteY2" fmla="*/ 1922585 h 3856527"/>
              <a:gd name="connsiteX3" fmla="*/ 5017477 w 10034954"/>
              <a:gd name="connsiteY3" fmla="*/ 3845170 h 3856527"/>
              <a:gd name="connsiteX4" fmla="*/ 0 w 10034954"/>
              <a:gd name="connsiteY4" fmla="*/ 1922585 h 3856527"/>
              <a:gd name="connsiteX0" fmla="*/ 0 w 10034954"/>
              <a:gd name="connsiteY0" fmla="*/ 1925242 h 3859184"/>
              <a:gd name="connsiteX1" fmla="*/ 5017477 w 10034954"/>
              <a:gd name="connsiteY1" fmla="*/ 2657 h 3859184"/>
              <a:gd name="connsiteX2" fmla="*/ 10034954 w 10034954"/>
              <a:gd name="connsiteY2" fmla="*/ 1925242 h 3859184"/>
              <a:gd name="connsiteX3" fmla="*/ 5017477 w 10034954"/>
              <a:gd name="connsiteY3" fmla="*/ 3847827 h 3859184"/>
              <a:gd name="connsiteX4" fmla="*/ 0 w 10034954"/>
              <a:gd name="connsiteY4" fmla="*/ 1925242 h 3859184"/>
              <a:gd name="connsiteX0" fmla="*/ 0 w 10034954"/>
              <a:gd name="connsiteY0" fmla="*/ 1924325 h 3858267"/>
              <a:gd name="connsiteX1" fmla="*/ 5017477 w 10034954"/>
              <a:gd name="connsiteY1" fmla="*/ 1740 h 3858267"/>
              <a:gd name="connsiteX2" fmla="*/ 10034954 w 10034954"/>
              <a:gd name="connsiteY2" fmla="*/ 1924325 h 3858267"/>
              <a:gd name="connsiteX3" fmla="*/ 5017477 w 10034954"/>
              <a:gd name="connsiteY3" fmla="*/ 3846910 h 3858267"/>
              <a:gd name="connsiteX4" fmla="*/ 0 w 10034954"/>
              <a:gd name="connsiteY4" fmla="*/ 1924325 h 3858267"/>
              <a:gd name="connsiteX0" fmla="*/ 0 w 10034954"/>
              <a:gd name="connsiteY0" fmla="*/ 1924325 h 4141120"/>
              <a:gd name="connsiteX1" fmla="*/ 5017477 w 10034954"/>
              <a:gd name="connsiteY1" fmla="*/ 1740 h 4141120"/>
              <a:gd name="connsiteX2" fmla="*/ 10034954 w 10034954"/>
              <a:gd name="connsiteY2" fmla="*/ 1924325 h 4141120"/>
              <a:gd name="connsiteX3" fmla="*/ 5017477 w 10034954"/>
              <a:gd name="connsiteY3" fmla="*/ 3846910 h 4141120"/>
              <a:gd name="connsiteX4" fmla="*/ 0 w 10034954"/>
              <a:gd name="connsiteY4" fmla="*/ 1924325 h 4141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954" h="4141120">
                <a:moveTo>
                  <a:pt x="0" y="1924325"/>
                </a:moveTo>
                <a:cubicBezTo>
                  <a:pt x="0" y="862511"/>
                  <a:pt x="1390617" y="-45153"/>
                  <a:pt x="5017477" y="1740"/>
                </a:cubicBezTo>
                <a:cubicBezTo>
                  <a:pt x="8644337" y="48633"/>
                  <a:pt x="10034954" y="1577618"/>
                  <a:pt x="10034954" y="1924325"/>
                </a:cubicBezTo>
                <a:cubicBezTo>
                  <a:pt x="10034954" y="2271032"/>
                  <a:pt x="8866328" y="2825561"/>
                  <a:pt x="5017477" y="3846910"/>
                </a:cubicBezTo>
                <a:cubicBezTo>
                  <a:pt x="1168626" y="4868259"/>
                  <a:pt x="0" y="2986139"/>
                  <a:pt x="0" y="1924325"/>
                </a:cubicBezTo>
                <a:close/>
              </a:path>
            </a:pathLst>
          </a:custGeom>
          <a:solidFill>
            <a:srgbClr val="F4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6FC5690-80C5-BF4F-BAB0-9EC47E9A8DCB}"/>
              </a:ext>
            </a:extLst>
          </p:cNvPr>
          <p:cNvSpPr>
            <a:spLocks noGrp="1"/>
          </p:cNvSpPr>
          <p:nvPr>
            <p:ph type="sldNum" sz="quarter" idx="12"/>
          </p:nvPr>
        </p:nvSpPr>
        <p:spPr>
          <a:xfrm>
            <a:off x="11734800" y="6492875"/>
            <a:ext cx="457200" cy="365125"/>
          </a:xfrm>
        </p:spPr>
        <p:txBody>
          <a:bodyPr/>
          <a:lstStyle/>
          <a:p>
            <a:fld id="{CC2F96A0-2995-9C41-9273-3CBE9D518552}" type="slidenum">
              <a:rPr lang="en-US" smtClean="0"/>
              <a:t>‹#›</a:t>
            </a:fld>
            <a:endParaRPr lang="en-US"/>
          </a:p>
        </p:txBody>
      </p:sp>
      <p:sp>
        <p:nvSpPr>
          <p:cNvPr id="3" name="Content Placeholder 2">
            <a:extLst>
              <a:ext uri="{FF2B5EF4-FFF2-40B4-BE49-F238E27FC236}">
                <a16:creationId xmlns:a16="http://schemas.microsoft.com/office/drawing/2014/main" id="{055C2E73-DEFF-9D48-9136-6B693E790DD0}"/>
              </a:ext>
            </a:extLst>
          </p:cNvPr>
          <p:cNvSpPr>
            <a:spLocks noGrp="1"/>
          </p:cNvSpPr>
          <p:nvPr>
            <p:ph idx="1"/>
          </p:nvPr>
        </p:nvSpPr>
        <p:spPr>
          <a:xfrm>
            <a:off x="2016368" y="1825625"/>
            <a:ext cx="933743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3D2F607-61FD-2B41-8A7F-A5474C174DCF}"/>
              </a:ext>
            </a:extLst>
          </p:cNvPr>
          <p:cNvSpPr>
            <a:spLocks noGrp="1"/>
          </p:cNvSpPr>
          <p:nvPr>
            <p:ph type="title"/>
          </p:nvPr>
        </p:nvSpPr>
        <p:spPr>
          <a:xfrm>
            <a:off x="2016368" y="365125"/>
            <a:ext cx="9337431" cy="1325563"/>
          </a:xfrm>
        </p:spPr>
        <p:txBody>
          <a:bodyPr/>
          <a:lstStyle/>
          <a:p>
            <a:r>
              <a:rPr lang="en-US" dirty="0"/>
              <a:t>Click to edit Master title style</a:t>
            </a:r>
          </a:p>
        </p:txBody>
      </p:sp>
    </p:spTree>
    <p:extLst>
      <p:ext uri="{BB962C8B-B14F-4D97-AF65-F5344CB8AC3E}">
        <p14:creationId xmlns:p14="http://schemas.microsoft.com/office/powerpoint/2010/main" val="3438340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4052-8757-2142-8E34-B9E2F3CB01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44B218-D6C8-CE42-A032-CE68F589A3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D5FD3D-E2B1-8F43-B84B-5CB1001393B9}"/>
              </a:ext>
            </a:extLst>
          </p:cNvPr>
          <p:cNvSpPr>
            <a:spLocks noGrp="1"/>
          </p:cNvSpPr>
          <p:nvPr>
            <p:ph type="dt" sz="half" idx="10"/>
          </p:nvPr>
        </p:nvSpPr>
        <p:spPr/>
        <p:txBody>
          <a:bodyPr/>
          <a:lstStyle/>
          <a:p>
            <a:fld id="{EA7F670D-F862-8746-A312-EAD5CF311A6A}" type="datetimeFigureOut">
              <a:rPr lang="en-US" smtClean="0"/>
              <a:t>4/1/22</a:t>
            </a:fld>
            <a:endParaRPr lang="en-US"/>
          </a:p>
        </p:txBody>
      </p:sp>
      <p:sp>
        <p:nvSpPr>
          <p:cNvPr id="5" name="Footer Placeholder 4">
            <a:extLst>
              <a:ext uri="{FF2B5EF4-FFF2-40B4-BE49-F238E27FC236}">
                <a16:creationId xmlns:a16="http://schemas.microsoft.com/office/drawing/2014/main" id="{03577397-B124-A44C-BB53-B88D3D8D8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577E7F-3B8E-AB4B-96A3-DB43C405249B}"/>
              </a:ext>
            </a:extLst>
          </p:cNvPr>
          <p:cNvSpPr>
            <a:spLocks noGrp="1"/>
          </p:cNvSpPr>
          <p:nvPr>
            <p:ph type="sldNum" sz="quarter" idx="12"/>
          </p:nvPr>
        </p:nvSpPr>
        <p:spPr/>
        <p:txBody>
          <a:bodyPr/>
          <a:lstStyle/>
          <a:p>
            <a:fld id="{CC2F96A0-2995-9C41-9273-3CBE9D518552}" type="slidenum">
              <a:rPr lang="en-US" smtClean="0"/>
              <a:t>‹#›</a:t>
            </a:fld>
            <a:endParaRPr lang="en-US"/>
          </a:p>
        </p:txBody>
      </p:sp>
    </p:spTree>
    <p:extLst>
      <p:ext uri="{BB962C8B-B14F-4D97-AF65-F5344CB8AC3E}">
        <p14:creationId xmlns:p14="http://schemas.microsoft.com/office/powerpoint/2010/main" val="1626976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EE85D-50CA-2A4A-9F18-8CC8E1E036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8BE21F-26BB-7D4D-8C76-C05955A58B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DCBAA5-C13B-694E-BE34-B9EBE60E15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8EA87C-741A-F24F-B001-0068C3AB4216}"/>
              </a:ext>
            </a:extLst>
          </p:cNvPr>
          <p:cNvSpPr>
            <a:spLocks noGrp="1"/>
          </p:cNvSpPr>
          <p:nvPr>
            <p:ph type="dt" sz="half" idx="10"/>
          </p:nvPr>
        </p:nvSpPr>
        <p:spPr/>
        <p:txBody>
          <a:bodyPr/>
          <a:lstStyle/>
          <a:p>
            <a:fld id="{EA7F670D-F862-8746-A312-EAD5CF311A6A}" type="datetimeFigureOut">
              <a:rPr lang="en-US" smtClean="0"/>
              <a:t>4/1/22</a:t>
            </a:fld>
            <a:endParaRPr lang="en-US"/>
          </a:p>
        </p:txBody>
      </p:sp>
      <p:sp>
        <p:nvSpPr>
          <p:cNvPr id="6" name="Footer Placeholder 5">
            <a:extLst>
              <a:ext uri="{FF2B5EF4-FFF2-40B4-BE49-F238E27FC236}">
                <a16:creationId xmlns:a16="http://schemas.microsoft.com/office/drawing/2014/main" id="{8EB1F78A-43E2-A64F-AE16-883A9990F5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A30048-FE84-A246-8A59-906EFBA3EA12}"/>
              </a:ext>
            </a:extLst>
          </p:cNvPr>
          <p:cNvSpPr>
            <a:spLocks noGrp="1"/>
          </p:cNvSpPr>
          <p:nvPr>
            <p:ph type="sldNum" sz="quarter" idx="12"/>
          </p:nvPr>
        </p:nvSpPr>
        <p:spPr/>
        <p:txBody>
          <a:bodyPr/>
          <a:lstStyle/>
          <a:p>
            <a:fld id="{CC2F96A0-2995-9C41-9273-3CBE9D518552}" type="slidenum">
              <a:rPr lang="en-US" smtClean="0"/>
              <a:t>‹#›</a:t>
            </a:fld>
            <a:endParaRPr lang="en-US"/>
          </a:p>
        </p:txBody>
      </p:sp>
    </p:spTree>
    <p:extLst>
      <p:ext uri="{BB962C8B-B14F-4D97-AF65-F5344CB8AC3E}">
        <p14:creationId xmlns:p14="http://schemas.microsoft.com/office/powerpoint/2010/main" val="417501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FACD2-3955-0845-965D-FF956A8FC6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6E25A2-4D59-B54F-8C5F-DFDFF3AFCF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8AA68A-437A-9E49-A72E-AEF0EA8CB4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981CD6-F066-8547-A319-90F3D4C42B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B77325-DD1C-B74A-B8D2-EA176C29A6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C7EB18-5E11-E946-B251-CF8A7230B8FA}"/>
              </a:ext>
            </a:extLst>
          </p:cNvPr>
          <p:cNvSpPr>
            <a:spLocks noGrp="1"/>
          </p:cNvSpPr>
          <p:nvPr>
            <p:ph type="dt" sz="half" idx="10"/>
          </p:nvPr>
        </p:nvSpPr>
        <p:spPr/>
        <p:txBody>
          <a:bodyPr/>
          <a:lstStyle/>
          <a:p>
            <a:fld id="{EA7F670D-F862-8746-A312-EAD5CF311A6A}" type="datetimeFigureOut">
              <a:rPr lang="en-US" smtClean="0"/>
              <a:t>4/1/22</a:t>
            </a:fld>
            <a:endParaRPr lang="en-US"/>
          </a:p>
        </p:txBody>
      </p:sp>
      <p:sp>
        <p:nvSpPr>
          <p:cNvPr id="8" name="Footer Placeholder 7">
            <a:extLst>
              <a:ext uri="{FF2B5EF4-FFF2-40B4-BE49-F238E27FC236}">
                <a16:creationId xmlns:a16="http://schemas.microsoft.com/office/drawing/2014/main" id="{A2E316AE-A28F-4549-B71C-9A4F7B973B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2BAA4A-9AEB-2F4B-81CF-55A95A30F337}"/>
              </a:ext>
            </a:extLst>
          </p:cNvPr>
          <p:cNvSpPr>
            <a:spLocks noGrp="1"/>
          </p:cNvSpPr>
          <p:nvPr>
            <p:ph type="sldNum" sz="quarter" idx="12"/>
          </p:nvPr>
        </p:nvSpPr>
        <p:spPr/>
        <p:txBody>
          <a:bodyPr/>
          <a:lstStyle/>
          <a:p>
            <a:fld id="{CC2F96A0-2995-9C41-9273-3CBE9D518552}" type="slidenum">
              <a:rPr lang="en-US" smtClean="0"/>
              <a:t>‹#›</a:t>
            </a:fld>
            <a:endParaRPr lang="en-US"/>
          </a:p>
        </p:txBody>
      </p:sp>
    </p:spTree>
    <p:extLst>
      <p:ext uri="{BB962C8B-B14F-4D97-AF65-F5344CB8AC3E}">
        <p14:creationId xmlns:p14="http://schemas.microsoft.com/office/powerpoint/2010/main" val="2108391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8CD42-C104-5C4D-86CD-40EA41297D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C31B99-943A-FA40-9126-6A5629444242}"/>
              </a:ext>
            </a:extLst>
          </p:cNvPr>
          <p:cNvSpPr>
            <a:spLocks noGrp="1"/>
          </p:cNvSpPr>
          <p:nvPr>
            <p:ph type="dt" sz="half" idx="10"/>
          </p:nvPr>
        </p:nvSpPr>
        <p:spPr/>
        <p:txBody>
          <a:bodyPr/>
          <a:lstStyle/>
          <a:p>
            <a:fld id="{EA7F670D-F862-8746-A312-EAD5CF311A6A}" type="datetimeFigureOut">
              <a:rPr lang="en-US" smtClean="0"/>
              <a:t>4/1/22</a:t>
            </a:fld>
            <a:endParaRPr lang="en-US"/>
          </a:p>
        </p:txBody>
      </p:sp>
      <p:sp>
        <p:nvSpPr>
          <p:cNvPr id="4" name="Footer Placeholder 3">
            <a:extLst>
              <a:ext uri="{FF2B5EF4-FFF2-40B4-BE49-F238E27FC236}">
                <a16:creationId xmlns:a16="http://schemas.microsoft.com/office/drawing/2014/main" id="{6A04E570-195F-4449-A654-4AC6C39413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11425E-8D16-CB47-8D51-A64B800A3EE6}"/>
              </a:ext>
            </a:extLst>
          </p:cNvPr>
          <p:cNvSpPr>
            <a:spLocks noGrp="1"/>
          </p:cNvSpPr>
          <p:nvPr>
            <p:ph type="sldNum" sz="quarter" idx="12"/>
          </p:nvPr>
        </p:nvSpPr>
        <p:spPr/>
        <p:txBody>
          <a:bodyPr/>
          <a:lstStyle/>
          <a:p>
            <a:fld id="{CC2F96A0-2995-9C41-9273-3CBE9D518552}" type="slidenum">
              <a:rPr lang="en-US" smtClean="0"/>
              <a:t>‹#›</a:t>
            </a:fld>
            <a:endParaRPr lang="en-US"/>
          </a:p>
        </p:txBody>
      </p:sp>
    </p:spTree>
    <p:extLst>
      <p:ext uri="{BB962C8B-B14F-4D97-AF65-F5344CB8AC3E}">
        <p14:creationId xmlns:p14="http://schemas.microsoft.com/office/powerpoint/2010/main" val="3033741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9DEFB0-61AA-BC47-A636-E5D4D3141B25}"/>
              </a:ext>
            </a:extLst>
          </p:cNvPr>
          <p:cNvSpPr>
            <a:spLocks noGrp="1"/>
          </p:cNvSpPr>
          <p:nvPr>
            <p:ph type="dt" sz="half" idx="10"/>
          </p:nvPr>
        </p:nvSpPr>
        <p:spPr/>
        <p:txBody>
          <a:bodyPr/>
          <a:lstStyle/>
          <a:p>
            <a:fld id="{EA7F670D-F862-8746-A312-EAD5CF311A6A}" type="datetimeFigureOut">
              <a:rPr lang="en-US" smtClean="0"/>
              <a:t>4/1/22</a:t>
            </a:fld>
            <a:endParaRPr lang="en-US"/>
          </a:p>
        </p:txBody>
      </p:sp>
      <p:sp>
        <p:nvSpPr>
          <p:cNvPr id="3" name="Footer Placeholder 2">
            <a:extLst>
              <a:ext uri="{FF2B5EF4-FFF2-40B4-BE49-F238E27FC236}">
                <a16:creationId xmlns:a16="http://schemas.microsoft.com/office/drawing/2014/main" id="{277AE5E6-7F89-0649-A4E4-159D850BAA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C698DD-5AFE-0743-B028-B2E9C2F12926}"/>
              </a:ext>
            </a:extLst>
          </p:cNvPr>
          <p:cNvSpPr>
            <a:spLocks noGrp="1"/>
          </p:cNvSpPr>
          <p:nvPr>
            <p:ph type="sldNum" sz="quarter" idx="12"/>
          </p:nvPr>
        </p:nvSpPr>
        <p:spPr/>
        <p:txBody>
          <a:bodyPr/>
          <a:lstStyle/>
          <a:p>
            <a:fld id="{CC2F96A0-2995-9C41-9273-3CBE9D518552}" type="slidenum">
              <a:rPr lang="en-US" smtClean="0"/>
              <a:t>‹#›</a:t>
            </a:fld>
            <a:endParaRPr lang="en-US"/>
          </a:p>
        </p:txBody>
      </p:sp>
    </p:spTree>
    <p:extLst>
      <p:ext uri="{BB962C8B-B14F-4D97-AF65-F5344CB8AC3E}">
        <p14:creationId xmlns:p14="http://schemas.microsoft.com/office/powerpoint/2010/main" val="3224302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86BD9-3609-D041-83F7-EAA7C047EB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430C09-8DA9-AD44-81DF-3EAF25D051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688F25-3ACE-AF43-B9AB-C6052D717C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3030A7-5A6B-E349-A483-32A00BE8F28D}"/>
              </a:ext>
            </a:extLst>
          </p:cNvPr>
          <p:cNvSpPr>
            <a:spLocks noGrp="1"/>
          </p:cNvSpPr>
          <p:nvPr>
            <p:ph type="dt" sz="half" idx="10"/>
          </p:nvPr>
        </p:nvSpPr>
        <p:spPr/>
        <p:txBody>
          <a:bodyPr/>
          <a:lstStyle/>
          <a:p>
            <a:fld id="{EA7F670D-F862-8746-A312-EAD5CF311A6A}" type="datetimeFigureOut">
              <a:rPr lang="en-US" smtClean="0"/>
              <a:t>4/1/22</a:t>
            </a:fld>
            <a:endParaRPr lang="en-US"/>
          </a:p>
        </p:txBody>
      </p:sp>
      <p:sp>
        <p:nvSpPr>
          <p:cNvPr id="6" name="Footer Placeholder 5">
            <a:extLst>
              <a:ext uri="{FF2B5EF4-FFF2-40B4-BE49-F238E27FC236}">
                <a16:creationId xmlns:a16="http://schemas.microsoft.com/office/drawing/2014/main" id="{891B771D-EE7D-A845-8DB8-A5E5D435CB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63EEAC-A415-E147-BEB6-0098B1311415}"/>
              </a:ext>
            </a:extLst>
          </p:cNvPr>
          <p:cNvSpPr>
            <a:spLocks noGrp="1"/>
          </p:cNvSpPr>
          <p:nvPr>
            <p:ph type="sldNum" sz="quarter" idx="12"/>
          </p:nvPr>
        </p:nvSpPr>
        <p:spPr/>
        <p:txBody>
          <a:bodyPr/>
          <a:lstStyle/>
          <a:p>
            <a:fld id="{CC2F96A0-2995-9C41-9273-3CBE9D518552}" type="slidenum">
              <a:rPr lang="en-US" smtClean="0"/>
              <a:t>‹#›</a:t>
            </a:fld>
            <a:endParaRPr lang="en-US"/>
          </a:p>
        </p:txBody>
      </p:sp>
    </p:spTree>
    <p:extLst>
      <p:ext uri="{BB962C8B-B14F-4D97-AF65-F5344CB8AC3E}">
        <p14:creationId xmlns:p14="http://schemas.microsoft.com/office/powerpoint/2010/main" val="2603920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5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933695-2EA4-5D42-9BDF-3506D87B92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B807AE9-1408-964D-A689-9E7BA1D310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7B711B2-8514-0B4F-97B7-E2927EB44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7F670D-F862-8746-A312-EAD5CF311A6A}" type="datetimeFigureOut">
              <a:rPr lang="en-US" smtClean="0"/>
              <a:t>4/1/22</a:t>
            </a:fld>
            <a:endParaRPr lang="en-US"/>
          </a:p>
        </p:txBody>
      </p:sp>
      <p:sp>
        <p:nvSpPr>
          <p:cNvPr id="5" name="Footer Placeholder 4">
            <a:extLst>
              <a:ext uri="{FF2B5EF4-FFF2-40B4-BE49-F238E27FC236}">
                <a16:creationId xmlns:a16="http://schemas.microsoft.com/office/drawing/2014/main" id="{7B5388B0-F59E-6347-9ECA-3F6D511E26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03D2BE-6DD6-7C42-A5A9-D7F41152B7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F96A0-2995-9C41-9273-3CBE9D518552}" type="slidenum">
              <a:rPr lang="en-US" smtClean="0"/>
              <a:t>‹#›</a:t>
            </a:fld>
            <a:endParaRPr lang="en-US"/>
          </a:p>
        </p:txBody>
      </p:sp>
    </p:spTree>
    <p:extLst>
      <p:ext uri="{BB962C8B-B14F-4D97-AF65-F5344CB8AC3E}">
        <p14:creationId xmlns:p14="http://schemas.microsoft.com/office/powerpoint/2010/main" val="893175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l" defTabSz="914400" rtl="0" eaLnBrk="1" latinLnBrk="0" hangingPunct="1">
        <a:lnSpc>
          <a:spcPct val="90000"/>
        </a:lnSpc>
        <a:spcBef>
          <a:spcPct val="0"/>
        </a:spcBef>
        <a:buNone/>
        <a:defRPr sz="4400" b="1" i="0" kern="1200">
          <a:solidFill>
            <a:srgbClr val="3C0295"/>
          </a:solidFill>
          <a:latin typeface="Roboto" panose="02000000000000000000" pitchFamily="2" charset="0"/>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145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145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145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145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145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9.sv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image" Target="../media/image9.sv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image" Target="../media/image9.sv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9.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mailto:kplater@presbyterian.ca" TargetMode="External"/><Relationship Id="rId7" Type="http://schemas.openxmlformats.org/officeDocument/2006/relationships/hyperlink" Target="http://www.presbyterian.ca/"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hyperlink" Target="mailto:jmacdonald@presbyterian.ca" TargetMode="External"/><Relationship Id="rId4" Type="http://schemas.openxmlformats.org/officeDocument/2006/relationships/hyperlink" Target="mailto:mleung@presbyterian.c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E5F37B-B5C6-8344-A324-383E4194E7E1}"/>
              </a:ext>
            </a:extLst>
          </p:cNvPr>
          <p:cNvSpPr/>
          <p:nvPr/>
        </p:nvSpPr>
        <p:spPr>
          <a:xfrm>
            <a:off x="5930900" y="254000"/>
            <a:ext cx="6019800" cy="6362700"/>
          </a:xfrm>
          <a:prstGeom prst="rect">
            <a:avLst/>
          </a:prstGeom>
          <a:solidFill>
            <a:srgbClr val="3C02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B9BDB7-2134-468E-9725-B904F4E364E5}"/>
              </a:ext>
            </a:extLst>
          </p:cNvPr>
          <p:cNvSpPr>
            <a:spLocks noGrp="1"/>
          </p:cNvSpPr>
          <p:nvPr>
            <p:ph type="ctrTitle"/>
          </p:nvPr>
        </p:nvSpPr>
        <p:spPr>
          <a:xfrm>
            <a:off x="5859235" y="608439"/>
            <a:ext cx="6163129" cy="2934743"/>
          </a:xfrm>
        </p:spPr>
        <p:txBody>
          <a:bodyPr vert="horz" lIns="91440" tIns="45720" rIns="91440" bIns="45720" rtlCol="0" anchor="b">
            <a:normAutofit/>
          </a:bodyPr>
          <a:lstStyle/>
          <a:p>
            <a:r>
              <a:rPr lang="en-US" sz="4400" i="1" dirty="0">
                <a:solidFill>
                  <a:schemeClr val="bg1"/>
                </a:solidFill>
              </a:rPr>
              <a:t>from</a:t>
            </a:r>
            <a:br>
              <a:rPr lang="en-US" sz="4400" dirty="0">
                <a:solidFill>
                  <a:schemeClr val="bg1"/>
                </a:solidFill>
              </a:rPr>
            </a:br>
            <a:r>
              <a:rPr lang="en-US" sz="4400" dirty="0">
                <a:solidFill>
                  <a:schemeClr val="bg1"/>
                </a:solidFill>
              </a:rPr>
              <a:t> BREAD AND CUP </a:t>
            </a:r>
            <a:br>
              <a:rPr lang="en-US" sz="4400" dirty="0">
                <a:solidFill>
                  <a:schemeClr val="bg1"/>
                </a:solidFill>
              </a:rPr>
            </a:br>
            <a:r>
              <a:rPr lang="en-US" sz="4400" i="1" dirty="0">
                <a:solidFill>
                  <a:schemeClr val="bg1"/>
                </a:solidFill>
              </a:rPr>
              <a:t>to</a:t>
            </a:r>
            <a:r>
              <a:rPr lang="en-US" sz="4400" dirty="0">
                <a:solidFill>
                  <a:schemeClr val="bg1"/>
                </a:solidFill>
              </a:rPr>
              <a:t> </a:t>
            </a:r>
            <a:br>
              <a:rPr lang="en-US" sz="4400" dirty="0">
                <a:solidFill>
                  <a:schemeClr val="bg1"/>
                </a:solidFill>
              </a:rPr>
            </a:br>
            <a:r>
              <a:rPr lang="en-US" sz="4400" dirty="0">
                <a:solidFill>
                  <a:schemeClr val="bg1"/>
                </a:solidFill>
              </a:rPr>
              <a:t>FAITH AND GIVING</a:t>
            </a:r>
          </a:p>
        </p:txBody>
      </p:sp>
      <p:sp>
        <p:nvSpPr>
          <p:cNvPr id="3" name="Subtitle 2">
            <a:extLst>
              <a:ext uri="{FF2B5EF4-FFF2-40B4-BE49-F238E27FC236}">
                <a16:creationId xmlns:a16="http://schemas.microsoft.com/office/drawing/2014/main" id="{A234002C-587E-4F0F-A9CB-5B4EE2AB9218}"/>
              </a:ext>
            </a:extLst>
          </p:cNvPr>
          <p:cNvSpPr>
            <a:spLocks noGrp="1"/>
          </p:cNvSpPr>
          <p:nvPr>
            <p:ph type="subTitle" idx="1"/>
          </p:nvPr>
        </p:nvSpPr>
        <p:spPr>
          <a:xfrm>
            <a:off x="6672875" y="4684367"/>
            <a:ext cx="4535850" cy="1543422"/>
          </a:xfrm>
          <a:noFill/>
        </p:spPr>
        <p:txBody>
          <a:bodyPr vert="horz" lIns="91440" tIns="45720" rIns="91440" bIns="45720" rtlCol="0">
            <a:normAutofit/>
          </a:bodyPr>
          <a:lstStyle/>
          <a:p>
            <a:r>
              <a:rPr lang="en-US" sz="3200" dirty="0">
                <a:solidFill>
                  <a:srgbClr val="F0E5FF"/>
                </a:solidFill>
              </a:rPr>
              <a:t>Rev. Bruce </a:t>
            </a:r>
            <a:r>
              <a:rPr lang="en-US" sz="3200" dirty="0" err="1">
                <a:solidFill>
                  <a:srgbClr val="F0E5FF"/>
                </a:solidFill>
              </a:rPr>
              <a:t>Barkhauer</a:t>
            </a:r>
            <a:endParaRPr lang="en-US" sz="3200" dirty="0">
              <a:solidFill>
                <a:srgbClr val="F0E5FF"/>
              </a:solidFill>
            </a:endParaRPr>
          </a:p>
          <a:p>
            <a:r>
              <a:rPr lang="en-US" sz="3200" dirty="0">
                <a:solidFill>
                  <a:srgbClr val="F0E5FF"/>
                </a:solidFill>
              </a:rPr>
              <a:t>March 30, 2022</a:t>
            </a:r>
          </a:p>
        </p:txBody>
      </p:sp>
      <p:pic>
        <p:nvPicPr>
          <p:cNvPr id="7" name="Picture 6">
            <a:extLst>
              <a:ext uri="{FF2B5EF4-FFF2-40B4-BE49-F238E27FC236}">
                <a16:creationId xmlns:a16="http://schemas.microsoft.com/office/drawing/2014/main" id="{A64B6A59-2428-4220-875E-AC9125645F3F}"/>
              </a:ext>
            </a:extLst>
          </p:cNvPr>
          <p:cNvPicPr>
            <a:picLocks noChangeAspect="1"/>
          </p:cNvPicPr>
          <p:nvPr/>
        </p:nvPicPr>
        <p:blipFill rotWithShape="1">
          <a:blip r:embed="rId2">
            <a:extLst>
              <a:ext uri="{28A0092B-C50C-407E-A947-70E740481C1C}">
                <a14:useLocalDpi xmlns:a14="http://schemas.microsoft.com/office/drawing/2010/main" val="0"/>
              </a:ext>
            </a:extLst>
          </a:blip>
          <a:srcRect r="10639" b="-1"/>
          <a:stretch/>
        </p:blipFill>
        <p:spPr>
          <a:xfrm>
            <a:off x="666265" y="716885"/>
            <a:ext cx="1661816" cy="1859681"/>
          </a:xfrm>
          <a:prstGeom prst="rect">
            <a:avLst/>
          </a:prstGeom>
        </p:spPr>
      </p:pic>
      <p:sp>
        <p:nvSpPr>
          <p:cNvPr id="13" name="Title 4">
            <a:extLst>
              <a:ext uri="{FF2B5EF4-FFF2-40B4-BE49-F238E27FC236}">
                <a16:creationId xmlns:a16="http://schemas.microsoft.com/office/drawing/2014/main" id="{995A3D14-5B92-4830-B7B8-896D67623E8F}"/>
              </a:ext>
            </a:extLst>
          </p:cNvPr>
          <p:cNvSpPr txBox="1">
            <a:spLocks/>
          </p:cNvSpPr>
          <p:nvPr/>
        </p:nvSpPr>
        <p:spPr>
          <a:xfrm>
            <a:off x="1139986" y="2757091"/>
            <a:ext cx="4140252" cy="339449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spcAft>
                <a:spcPts val="600"/>
              </a:spcAft>
            </a:pPr>
            <a:r>
              <a:rPr lang="en-US" b="1" dirty="0">
                <a:solidFill>
                  <a:srgbClr val="1C3C72"/>
                </a:solidFill>
                <a:latin typeface="Martel" pitchFamily="2" charset="77"/>
                <a:cs typeface="Martel" pitchFamily="2" charset="77"/>
              </a:rPr>
              <a:t>The Presbyterian Church in Canada</a:t>
            </a:r>
          </a:p>
          <a:p>
            <a:pPr>
              <a:spcAft>
                <a:spcPts val="600"/>
              </a:spcAft>
            </a:pPr>
            <a:r>
              <a:rPr lang="en-US" i="1" dirty="0">
                <a:solidFill>
                  <a:srgbClr val="1C3C72"/>
                </a:solidFill>
                <a:latin typeface="Corbel" panose="020B0503020204020204" pitchFamily="34" charset="0"/>
              </a:rPr>
              <a:t>presents </a:t>
            </a:r>
          </a:p>
        </p:txBody>
      </p:sp>
      <p:sp>
        <p:nvSpPr>
          <p:cNvPr id="4" name="Rectangle 3">
            <a:extLst>
              <a:ext uri="{FF2B5EF4-FFF2-40B4-BE49-F238E27FC236}">
                <a16:creationId xmlns:a16="http://schemas.microsoft.com/office/drawing/2014/main" id="{99E44562-9B9A-DA41-AC74-32BADF6EDC9E}"/>
              </a:ext>
            </a:extLst>
          </p:cNvPr>
          <p:cNvSpPr/>
          <p:nvPr/>
        </p:nvSpPr>
        <p:spPr>
          <a:xfrm>
            <a:off x="0" y="0"/>
            <a:ext cx="12192000" cy="6858000"/>
          </a:xfrm>
          <a:prstGeom prst="rect">
            <a:avLst/>
          </a:prstGeom>
          <a:noFill/>
          <a:ln w="438150">
            <a:solidFill>
              <a:srgbClr val="3C02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30C9E670-FA85-AA4A-B127-C74F8AF55D3D}"/>
              </a:ext>
            </a:extLst>
          </p:cNvPr>
          <p:cNvCxnSpPr>
            <a:cxnSpLocks/>
          </p:cNvCxnSpPr>
          <p:nvPr/>
        </p:nvCxnSpPr>
        <p:spPr>
          <a:xfrm>
            <a:off x="6581562" y="4460557"/>
            <a:ext cx="4718476" cy="0"/>
          </a:xfrm>
          <a:prstGeom prst="line">
            <a:avLst/>
          </a:prstGeom>
          <a:ln w="12700">
            <a:solidFill>
              <a:srgbClr val="5E77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1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5E2D81-9A18-F944-8167-8636638FAE31}"/>
              </a:ext>
            </a:extLst>
          </p:cNvPr>
          <p:cNvSpPr>
            <a:spLocks noGrp="1"/>
          </p:cNvSpPr>
          <p:nvPr>
            <p:ph type="title"/>
          </p:nvPr>
        </p:nvSpPr>
        <p:spPr>
          <a:xfrm>
            <a:off x="838200" y="0"/>
            <a:ext cx="10515600" cy="1325563"/>
          </a:xfrm>
        </p:spPr>
        <p:txBody>
          <a:bodyPr/>
          <a:lstStyle/>
          <a:p>
            <a:r>
              <a:rPr lang="en-US" dirty="0"/>
              <a:t>Calendar for Consecration Day Method</a:t>
            </a:r>
          </a:p>
        </p:txBody>
      </p:sp>
      <p:sp>
        <p:nvSpPr>
          <p:cNvPr id="5" name="Text Placeholder 4">
            <a:extLst>
              <a:ext uri="{FF2B5EF4-FFF2-40B4-BE49-F238E27FC236}">
                <a16:creationId xmlns:a16="http://schemas.microsoft.com/office/drawing/2014/main" id="{98B8F23D-B3C9-134B-ACAB-05478434EB24}"/>
              </a:ext>
            </a:extLst>
          </p:cNvPr>
          <p:cNvSpPr>
            <a:spLocks noGrp="1"/>
          </p:cNvSpPr>
          <p:nvPr>
            <p:ph type="body" idx="4294967295"/>
          </p:nvPr>
        </p:nvSpPr>
        <p:spPr>
          <a:xfrm>
            <a:off x="838200" y="1325563"/>
            <a:ext cx="11178637" cy="5532438"/>
          </a:xfrm>
        </p:spPr>
        <p:txBody>
          <a:bodyPr numCol="2" spcCol="360000">
            <a:normAutofit/>
          </a:bodyPr>
          <a:lstStyle/>
          <a:p>
            <a:pPr marL="0" indent="0">
              <a:lnSpc>
                <a:spcPct val="120000"/>
              </a:lnSpc>
              <a:spcBef>
                <a:spcPts val="0"/>
              </a:spcBef>
              <a:buNone/>
            </a:pPr>
            <a:r>
              <a:rPr lang="en-CA" sz="1400" b="1" dirty="0"/>
              <a:t>6 Weeks Prior to Consecration Day</a:t>
            </a:r>
            <a:endParaRPr lang="en-CA" sz="1400" dirty="0"/>
          </a:p>
          <a:p>
            <a:pPr marL="0" indent="0">
              <a:lnSpc>
                <a:spcPct val="120000"/>
              </a:lnSpc>
              <a:spcBef>
                <a:spcPts val="0"/>
              </a:spcBef>
              <a:buNone/>
            </a:pPr>
            <a:r>
              <a:rPr lang="en-CA" sz="1400" dirty="0"/>
              <a:t>» Outside guest leader meets with Consecration Day leaders</a:t>
            </a:r>
          </a:p>
          <a:p>
            <a:pPr marL="0" indent="0">
              <a:lnSpc>
                <a:spcPct val="120000"/>
              </a:lnSpc>
              <a:spcBef>
                <a:spcPts val="0"/>
              </a:spcBef>
              <a:buNone/>
            </a:pPr>
            <a:r>
              <a:rPr lang="en-CA" sz="1400" dirty="0"/>
              <a:t> </a:t>
            </a:r>
          </a:p>
          <a:p>
            <a:pPr marL="0" indent="0">
              <a:lnSpc>
                <a:spcPct val="120000"/>
              </a:lnSpc>
              <a:spcBef>
                <a:spcPts val="0"/>
              </a:spcBef>
              <a:buNone/>
            </a:pPr>
            <a:r>
              <a:rPr lang="en-CA" sz="1400" b="1" dirty="0"/>
              <a:t>4 Weeks Prior to Consecration Day</a:t>
            </a:r>
            <a:endParaRPr lang="en-CA" sz="1400" dirty="0"/>
          </a:p>
          <a:p>
            <a:pPr marL="0" indent="0">
              <a:lnSpc>
                <a:spcPct val="120000"/>
              </a:lnSpc>
              <a:spcBef>
                <a:spcPts val="0"/>
              </a:spcBef>
              <a:buNone/>
            </a:pPr>
            <a:r>
              <a:rPr lang="en-CA" sz="1400" dirty="0"/>
              <a:t>» Give first stewardship sermon</a:t>
            </a:r>
          </a:p>
          <a:p>
            <a:pPr marL="0" indent="0">
              <a:lnSpc>
                <a:spcPct val="120000"/>
              </a:lnSpc>
              <a:spcBef>
                <a:spcPts val="0"/>
              </a:spcBef>
              <a:buNone/>
            </a:pPr>
            <a:r>
              <a:rPr lang="en-CA" sz="1400" dirty="0"/>
              <a:t>» Begin stewardship education for all ages</a:t>
            </a:r>
          </a:p>
          <a:p>
            <a:pPr marL="0" indent="0">
              <a:lnSpc>
                <a:spcPct val="120000"/>
              </a:lnSpc>
              <a:spcBef>
                <a:spcPts val="0"/>
              </a:spcBef>
              <a:buNone/>
            </a:pPr>
            <a:r>
              <a:rPr lang="en-CA" sz="1400" dirty="0"/>
              <a:t>» Mail letter to congregation announcing financial stewardship plans and activities</a:t>
            </a:r>
          </a:p>
          <a:p>
            <a:pPr marL="0" indent="0">
              <a:lnSpc>
                <a:spcPct val="120000"/>
              </a:lnSpc>
              <a:spcBef>
                <a:spcPts val="0"/>
              </a:spcBef>
              <a:buNone/>
            </a:pPr>
            <a:r>
              <a:rPr lang="en-CA" sz="1400" dirty="0"/>
              <a:t> </a:t>
            </a:r>
          </a:p>
          <a:p>
            <a:pPr marL="0" indent="0">
              <a:lnSpc>
                <a:spcPct val="120000"/>
              </a:lnSpc>
              <a:spcBef>
                <a:spcPts val="0"/>
              </a:spcBef>
              <a:buNone/>
            </a:pPr>
            <a:r>
              <a:rPr lang="en-CA" sz="1400" b="1" dirty="0"/>
              <a:t>3 Weeks Prior to Consecration Day</a:t>
            </a:r>
            <a:endParaRPr lang="en-CA" sz="1400" dirty="0"/>
          </a:p>
          <a:p>
            <a:pPr marL="0" indent="0">
              <a:lnSpc>
                <a:spcPct val="120000"/>
              </a:lnSpc>
              <a:spcBef>
                <a:spcPts val="0"/>
              </a:spcBef>
              <a:buNone/>
            </a:pPr>
            <a:r>
              <a:rPr lang="en-CA" sz="1400" dirty="0"/>
              <a:t>» Begin presentations on stewardship at church school and worship</a:t>
            </a:r>
          </a:p>
          <a:p>
            <a:pPr marL="0" indent="0">
              <a:lnSpc>
                <a:spcPct val="120000"/>
              </a:lnSpc>
              <a:spcBef>
                <a:spcPts val="0"/>
              </a:spcBef>
              <a:buNone/>
            </a:pPr>
            <a:r>
              <a:rPr lang="en-CA" sz="1400" dirty="0"/>
              <a:t>» Begin taking reservations for both Consecration Day Victory Dinner</a:t>
            </a:r>
          </a:p>
          <a:p>
            <a:pPr marL="0" indent="0">
              <a:lnSpc>
                <a:spcPct val="120000"/>
              </a:lnSpc>
              <a:spcBef>
                <a:spcPts val="0"/>
              </a:spcBef>
              <a:buNone/>
            </a:pPr>
            <a:r>
              <a:rPr lang="en-CA" sz="1400" dirty="0"/>
              <a:t>» Give second stewardship sermon</a:t>
            </a:r>
          </a:p>
          <a:p>
            <a:pPr marL="0" indent="0">
              <a:lnSpc>
                <a:spcPct val="120000"/>
              </a:lnSpc>
              <a:spcBef>
                <a:spcPts val="0"/>
              </a:spcBef>
              <a:buNone/>
            </a:pPr>
            <a:r>
              <a:rPr lang="en-CA" sz="1400" dirty="0"/>
              <a:t>» Recruit officers to phone persons who have not made reservations</a:t>
            </a:r>
          </a:p>
          <a:p>
            <a:pPr marL="0" indent="0">
              <a:lnSpc>
                <a:spcPct val="120000"/>
              </a:lnSpc>
              <a:spcBef>
                <a:spcPts val="0"/>
              </a:spcBef>
              <a:buNone/>
            </a:pPr>
            <a:r>
              <a:rPr lang="en-CA" sz="1400" dirty="0"/>
              <a:t>» Continue publicity in newsletter</a:t>
            </a:r>
          </a:p>
          <a:p>
            <a:pPr marL="0" indent="0">
              <a:lnSpc>
                <a:spcPct val="120000"/>
              </a:lnSpc>
              <a:spcBef>
                <a:spcPts val="0"/>
              </a:spcBef>
              <a:buNone/>
            </a:pPr>
            <a:endParaRPr lang="en-CA" sz="1400" b="1" dirty="0"/>
          </a:p>
          <a:p>
            <a:pPr marL="0" indent="0">
              <a:lnSpc>
                <a:spcPct val="120000"/>
              </a:lnSpc>
              <a:spcBef>
                <a:spcPts val="0"/>
              </a:spcBef>
              <a:buNone/>
            </a:pPr>
            <a:r>
              <a:rPr lang="en-CA" sz="1400" b="1" dirty="0"/>
              <a:t>2 Weeks Prior to Consecration Day</a:t>
            </a:r>
            <a:endParaRPr lang="en-CA" sz="1400" dirty="0"/>
          </a:p>
          <a:p>
            <a:pPr marL="0" indent="0">
              <a:lnSpc>
                <a:spcPct val="120000"/>
              </a:lnSpc>
              <a:spcBef>
                <a:spcPts val="0"/>
              </a:spcBef>
              <a:buNone/>
            </a:pPr>
            <a:r>
              <a:rPr lang="en-CA" sz="1400" dirty="0"/>
              <a:t>» Continue stewardship presentations</a:t>
            </a:r>
          </a:p>
          <a:p>
            <a:pPr marL="0" indent="0">
              <a:lnSpc>
                <a:spcPct val="120000"/>
              </a:lnSpc>
              <a:spcBef>
                <a:spcPts val="0"/>
              </a:spcBef>
              <a:buNone/>
            </a:pPr>
            <a:r>
              <a:rPr lang="en-CA" sz="1400" dirty="0"/>
              <a:t>» Continue accepting reservations for dinner</a:t>
            </a:r>
          </a:p>
          <a:p>
            <a:pPr marL="0" indent="0">
              <a:lnSpc>
                <a:spcPct val="120000"/>
              </a:lnSpc>
              <a:spcBef>
                <a:spcPts val="0"/>
              </a:spcBef>
              <a:buNone/>
            </a:pPr>
            <a:r>
              <a:rPr lang="en-CA" sz="1400" dirty="0"/>
              <a:t>» Hold training meeting for callers</a:t>
            </a:r>
          </a:p>
          <a:p>
            <a:pPr marL="0" indent="0">
              <a:lnSpc>
                <a:spcPct val="120000"/>
              </a:lnSpc>
              <a:spcBef>
                <a:spcPts val="0"/>
              </a:spcBef>
              <a:buNone/>
            </a:pPr>
            <a:endParaRPr lang="en-CA" sz="1400" dirty="0"/>
          </a:p>
          <a:p>
            <a:pPr marL="0" indent="0">
              <a:lnSpc>
                <a:spcPct val="120000"/>
              </a:lnSpc>
              <a:spcBef>
                <a:spcPts val="0"/>
              </a:spcBef>
              <a:buNone/>
            </a:pPr>
            <a:r>
              <a:rPr lang="en-CA" sz="1400" b="1" dirty="0"/>
              <a:t>1 Week Prior to Consecration Day</a:t>
            </a:r>
            <a:endParaRPr lang="en-CA" sz="1400" dirty="0"/>
          </a:p>
          <a:p>
            <a:pPr marL="0" indent="0">
              <a:lnSpc>
                <a:spcPct val="120000"/>
              </a:lnSpc>
              <a:spcBef>
                <a:spcPts val="0"/>
              </a:spcBef>
              <a:buNone/>
            </a:pPr>
            <a:r>
              <a:rPr lang="en-CA" sz="1400" dirty="0"/>
              <a:t>» Conclude stewardship presentations</a:t>
            </a:r>
          </a:p>
          <a:p>
            <a:pPr marL="0" indent="0">
              <a:lnSpc>
                <a:spcPct val="120000"/>
              </a:lnSpc>
              <a:spcBef>
                <a:spcPts val="0"/>
              </a:spcBef>
              <a:buNone/>
            </a:pPr>
            <a:r>
              <a:rPr lang="en-CA" sz="1400" dirty="0"/>
              <a:t>» Call persons without reservations</a:t>
            </a:r>
          </a:p>
          <a:p>
            <a:pPr marL="0" indent="0">
              <a:lnSpc>
                <a:spcPct val="120000"/>
              </a:lnSpc>
              <a:spcBef>
                <a:spcPts val="0"/>
              </a:spcBef>
              <a:buNone/>
            </a:pPr>
            <a:r>
              <a:rPr lang="en-CA" sz="1400" dirty="0"/>
              <a:t>» Confirm that worship and dinner plans are on schedule</a:t>
            </a:r>
          </a:p>
          <a:p>
            <a:pPr marL="0" indent="0">
              <a:lnSpc>
                <a:spcPct val="120000"/>
              </a:lnSpc>
              <a:spcBef>
                <a:spcPts val="0"/>
              </a:spcBef>
              <a:buNone/>
            </a:pPr>
            <a:r>
              <a:rPr lang="en-CA" sz="1400" dirty="0"/>
              <a:t> </a:t>
            </a:r>
          </a:p>
          <a:p>
            <a:pPr marL="0" indent="0">
              <a:lnSpc>
                <a:spcPct val="120000"/>
              </a:lnSpc>
              <a:spcBef>
                <a:spcPts val="0"/>
              </a:spcBef>
              <a:buNone/>
            </a:pPr>
            <a:r>
              <a:rPr lang="en-CA" sz="1400" b="1" dirty="0"/>
              <a:t>CONSECRATION DAY</a:t>
            </a:r>
            <a:endParaRPr lang="en-CA" sz="1400" dirty="0"/>
          </a:p>
          <a:p>
            <a:pPr marL="0" indent="0">
              <a:lnSpc>
                <a:spcPct val="120000"/>
              </a:lnSpc>
              <a:spcBef>
                <a:spcPts val="0"/>
              </a:spcBef>
              <a:buNone/>
            </a:pPr>
            <a:r>
              <a:rPr lang="en-CA" sz="1400" dirty="0"/>
              <a:t>» Guest speaker preaches</a:t>
            </a:r>
          </a:p>
          <a:p>
            <a:pPr marL="0" indent="0">
              <a:lnSpc>
                <a:spcPct val="120000"/>
              </a:lnSpc>
              <a:spcBef>
                <a:spcPts val="0"/>
              </a:spcBef>
              <a:buNone/>
            </a:pPr>
            <a:r>
              <a:rPr lang="en-CA" sz="1400" dirty="0"/>
              <a:t>» Commitment cards are distributed at close of worship and then consecrated</a:t>
            </a:r>
          </a:p>
          <a:p>
            <a:pPr marL="0" indent="0">
              <a:lnSpc>
                <a:spcPct val="120000"/>
              </a:lnSpc>
              <a:spcBef>
                <a:spcPts val="0"/>
              </a:spcBef>
              <a:buNone/>
            </a:pPr>
            <a:r>
              <a:rPr lang="en-CA" sz="1400" dirty="0"/>
              <a:t>» Tabulate results</a:t>
            </a:r>
          </a:p>
          <a:p>
            <a:pPr marL="0" indent="0">
              <a:lnSpc>
                <a:spcPct val="120000"/>
              </a:lnSpc>
              <a:spcBef>
                <a:spcPts val="0"/>
              </a:spcBef>
              <a:buNone/>
            </a:pPr>
            <a:r>
              <a:rPr lang="en-CA" sz="1400" dirty="0"/>
              <a:t>» </a:t>
            </a:r>
            <a:r>
              <a:rPr lang="en-CA" sz="1400" b="1" dirty="0"/>
              <a:t>Victory Dinner</a:t>
            </a:r>
            <a:endParaRPr lang="en-CA" sz="1400" dirty="0"/>
          </a:p>
          <a:p>
            <a:pPr marL="0" indent="0">
              <a:lnSpc>
                <a:spcPct val="120000"/>
              </a:lnSpc>
              <a:spcBef>
                <a:spcPts val="0"/>
              </a:spcBef>
              <a:buNone/>
            </a:pPr>
            <a:r>
              <a:rPr lang="en-CA" sz="1400" dirty="0"/>
              <a:t>» Enjoy fellowship and fun</a:t>
            </a:r>
          </a:p>
          <a:p>
            <a:pPr marL="0" indent="0">
              <a:lnSpc>
                <a:spcPct val="120000"/>
              </a:lnSpc>
              <a:spcBef>
                <a:spcPts val="0"/>
              </a:spcBef>
              <a:buNone/>
            </a:pPr>
            <a:r>
              <a:rPr lang="en-CA" sz="1400" dirty="0"/>
              <a:t>» Announce results of campaign</a:t>
            </a:r>
          </a:p>
          <a:p>
            <a:pPr marL="0" indent="0">
              <a:lnSpc>
                <a:spcPct val="120000"/>
              </a:lnSpc>
              <a:spcBef>
                <a:spcPts val="0"/>
              </a:spcBef>
              <a:buNone/>
            </a:pPr>
            <a:r>
              <a:rPr lang="en-CA" sz="1400" dirty="0"/>
              <a:t> </a:t>
            </a:r>
          </a:p>
          <a:p>
            <a:pPr marL="0" indent="0">
              <a:lnSpc>
                <a:spcPct val="120000"/>
              </a:lnSpc>
              <a:spcBef>
                <a:spcPts val="0"/>
              </a:spcBef>
              <a:buNone/>
            </a:pPr>
            <a:r>
              <a:rPr lang="en-CA" sz="1400" b="1" dirty="0"/>
              <a:t>1st Week</a:t>
            </a:r>
            <a:endParaRPr lang="en-CA" sz="1400" dirty="0"/>
          </a:p>
          <a:p>
            <a:pPr marL="0" indent="0">
              <a:lnSpc>
                <a:spcPct val="120000"/>
              </a:lnSpc>
              <a:spcBef>
                <a:spcPts val="0"/>
              </a:spcBef>
              <a:buNone/>
            </a:pPr>
            <a:r>
              <a:rPr lang="en-CA" sz="1400" b="1" dirty="0"/>
              <a:t>After Consecration Day</a:t>
            </a:r>
            <a:endParaRPr lang="en-CA" sz="1400" dirty="0"/>
          </a:p>
          <a:p>
            <a:pPr marL="0" indent="0">
              <a:lnSpc>
                <a:spcPct val="120000"/>
              </a:lnSpc>
              <a:spcBef>
                <a:spcPts val="0"/>
              </a:spcBef>
              <a:buNone/>
            </a:pPr>
            <a:r>
              <a:rPr lang="en-CA" sz="1400" dirty="0"/>
              <a:t>» Send letter to everyone who has not made a commitment</a:t>
            </a:r>
          </a:p>
        </p:txBody>
      </p:sp>
      <p:sp>
        <p:nvSpPr>
          <p:cNvPr id="6" name="Rectangle 5">
            <a:extLst>
              <a:ext uri="{FF2B5EF4-FFF2-40B4-BE49-F238E27FC236}">
                <a16:creationId xmlns:a16="http://schemas.microsoft.com/office/drawing/2014/main" id="{3C3815FC-9CE3-A34A-9A4D-D3EB8F263280}"/>
              </a:ext>
            </a:extLst>
          </p:cNvPr>
          <p:cNvSpPr/>
          <p:nvPr/>
        </p:nvSpPr>
        <p:spPr>
          <a:xfrm>
            <a:off x="926277" y="1068777"/>
            <a:ext cx="11218223" cy="95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4180452-2049-1840-977B-B68170028AF7}"/>
              </a:ext>
            </a:extLst>
          </p:cNvPr>
          <p:cNvSpPr txBox="1"/>
          <p:nvPr/>
        </p:nvSpPr>
        <p:spPr>
          <a:xfrm>
            <a:off x="6535388" y="6330461"/>
            <a:ext cx="5087815" cy="369332"/>
          </a:xfrm>
          <a:prstGeom prst="rect">
            <a:avLst/>
          </a:prstGeom>
          <a:noFill/>
        </p:spPr>
        <p:txBody>
          <a:bodyPr wrap="square" rtlCol="0">
            <a:spAutoFit/>
          </a:bodyPr>
          <a:lstStyle/>
          <a:p>
            <a:r>
              <a:rPr lang="en-US" sz="900" dirty="0"/>
              <a:t>Source: Presbyterian Foundation Stewardship Manual</a:t>
            </a:r>
          </a:p>
          <a:p>
            <a:r>
              <a:rPr lang="en-US" sz="900" dirty="0"/>
              <a:t>https://</a:t>
            </a:r>
            <a:r>
              <a:rPr lang="en-US" sz="900" dirty="0" err="1"/>
              <a:t>www.presbyterianfoundation.org</a:t>
            </a:r>
            <a:r>
              <a:rPr lang="en-US" sz="900" dirty="0"/>
              <a:t>/wp-content/uploads/2018/01/Stewardship-Manual-</a:t>
            </a:r>
            <a:r>
              <a:rPr lang="en-US" sz="900" dirty="0" err="1"/>
              <a:t>FINAL.pdf</a:t>
            </a:r>
            <a:endParaRPr lang="en-US" sz="900" dirty="0"/>
          </a:p>
        </p:txBody>
      </p:sp>
    </p:spTree>
    <p:extLst>
      <p:ext uri="{BB962C8B-B14F-4D97-AF65-F5344CB8AC3E}">
        <p14:creationId xmlns:p14="http://schemas.microsoft.com/office/powerpoint/2010/main" val="1108128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E5FC74-3FFB-2C4B-B93F-434DFBFE2C98}"/>
              </a:ext>
            </a:extLst>
          </p:cNvPr>
          <p:cNvSpPr>
            <a:spLocks noGrp="1"/>
          </p:cNvSpPr>
          <p:nvPr>
            <p:ph idx="1"/>
          </p:nvPr>
        </p:nvSpPr>
        <p:spPr>
          <a:xfrm>
            <a:off x="2016368" y="2487167"/>
            <a:ext cx="9337432" cy="3689795"/>
          </a:xfrm>
        </p:spPr>
        <p:txBody>
          <a:bodyPr/>
          <a:lstStyle/>
          <a:p>
            <a:r>
              <a:rPr lang="en-US" dirty="0"/>
              <a:t>Need not talk about money</a:t>
            </a:r>
          </a:p>
          <a:p>
            <a:r>
              <a:rPr lang="en-US" dirty="0"/>
              <a:t>How is God calling you to invest in the </a:t>
            </a:r>
            <a:r>
              <a:rPr lang="en-US" i="1" dirty="0" err="1"/>
              <a:t>Missio</a:t>
            </a:r>
            <a:r>
              <a:rPr lang="en-US" i="1" dirty="0"/>
              <a:t> Dei?</a:t>
            </a:r>
          </a:p>
          <a:p>
            <a:r>
              <a:rPr lang="en-US" dirty="0"/>
              <a:t>What transformational work are we doing?</a:t>
            </a:r>
          </a:p>
          <a:p>
            <a:r>
              <a:rPr lang="en-US" i="1" dirty="0"/>
              <a:t>It’s not about the budget, it’s about the mission</a:t>
            </a:r>
          </a:p>
        </p:txBody>
      </p:sp>
      <p:sp>
        <p:nvSpPr>
          <p:cNvPr id="3" name="Title 2">
            <a:extLst>
              <a:ext uri="{FF2B5EF4-FFF2-40B4-BE49-F238E27FC236}">
                <a16:creationId xmlns:a16="http://schemas.microsoft.com/office/drawing/2014/main" id="{B0303E11-A0AB-EA4D-90D7-125624A9F270}"/>
              </a:ext>
            </a:extLst>
          </p:cNvPr>
          <p:cNvSpPr>
            <a:spLocks noGrp="1"/>
          </p:cNvSpPr>
          <p:nvPr>
            <p:ph type="title"/>
          </p:nvPr>
        </p:nvSpPr>
        <p:spPr/>
        <p:txBody>
          <a:bodyPr/>
          <a:lstStyle/>
          <a:p>
            <a:r>
              <a:rPr lang="en-US" dirty="0"/>
              <a:t>Focus: Mission Impact</a:t>
            </a:r>
          </a:p>
        </p:txBody>
      </p:sp>
    </p:spTree>
    <p:extLst>
      <p:ext uri="{BB962C8B-B14F-4D97-AF65-F5344CB8AC3E}">
        <p14:creationId xmlns:p14="http://schemas.microsoft.com/office/powerpoint/2010/main" val="768147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1035F5-BB76-7740-980A-0AD714AC8F6F}"/>
              </a:ext>
            </a:extLst>
          </p:cNvPr>
          <p:cNvSpPr>
            <a:spLocks noGrp="1"/>
          </p:cNvSpPr>
          <p:nvPr>
            <p:ph idx="1"/>
          </p:nvPr>
        </p:nvSpPr>
        <p:spPr>
          <a:xfrm>
            <a:off x="2419780" y="2141537"/>
            <a:ext cx="9337432" cy="4351338"/>
          </a:xfrm>
        </p:spPr>
        <p:txBody>
          <a:bodyPr/>
          <a:lstStyle/>
          <a:p>
            <a:pPr marL="514350" indent="-514350">
              <a:buFont typeface="+mj-lt"/>
              <a:buAutoNum type="arabicPeriod"/>
            </a:pPr>
            <a:r>
              <a:rPr lang="en-US" dirty="0"/>
              <a:t>Help congregation explore </a:t>
            </a:r>
          </a:p>
          <a:p>
            <a:pPr lvl="1"/>
            <a:r>
              <a:rPr lang="en-US" dirty="0"/>
              <a:t>stewardship as a spiritual practice</a:t>
            </a:r>
          </a:p>
          <a:p>
            <a:pPr lvl="1"/>
            <a:r>
              <a:rPr lang="en-US" dirty="0"/>
              <a:t>Biblical and theological education</a:t>
            </a:r>
          </a:p>
          <a:p>
            <a:pPr marL="514350" indent="-514350">
              <a:buFont typeface="+mj-lt"/>
              <a:buAutoNum type="arabicPeriod"/>
            </a:pPr>
            <a:r>
              <a:rPr lang="en-US" dirty="0"/>
              <a:t>Tell the story of what you do</a:t>
            </a:r>
          </a:p>
          <a:p>
            <a:pPr lvl="1"/>
            <a:r>
              <a:rPr lang="en-US" dirty="0"/>
              <a:t>Why it matters</a:t>
            </a:r>
          </a:p>
          <a:p>
            <a:pPr lvl="1"/>
            <a:r>
              <a:rPr lang="en-US" dirty="0"/>
              <a:t>What is our impact?</a:t>
            </a:r>
          </a:p>
          <a:p>
            <a:pPr lvl="1"/>
            <a:r>
              <a:rPr lang="en-US" dirty="0"/>
              <a:t>Bearing witness</a:t>
            </a:r>
          </a:p>
          <a:p>
            <a:pPr marL="514350" indent="-514350">
              <a:buFont typeface="+mj-lt"/>
              <a:buAutoNum type="arabicPeriod"/>
            </a:pPr>
            <a:r>
              <a:rPr lang="en-US" dirty="0"/>
              <a:t>Reflect on support</a:t>
            </a:r>
          </a:p>
          <a:p>
            <a:pPr lvl="1"/>
            <a:r>
              <a:rPr lang="en-US" dirty="0"/>
              <a:t>Prayerful and powerful choice</a:t>
            </a:r>
          </a:p>
        </p:txBody>
      </p:sp>
      <p:sp>
        <p:nvSpPr>
          <p:cNvPr id="3" name="Title 2">
            <a:extLst>
              <a:ext uri="{FF2B5EF4-FFF2-40B4-BE49-F238E27FC236}">
                <a16:creationId xmlns:a16="http://schemas.microsoft.com/office/drawing/2014/main" id="{EE0BDC1F-7F95-9742-A25D-28F616AB270D}"/>
              </a:ext>
            </a:extLst>
          </p:cNvPr>
          <p:cNvSpPr>
            <a:spLocks noGrp="1"/>
          </p:cNvSpPr>
          <p:nvPr>
            <p:ph type="title"/>
          </p:nvPr>
        </p:nvSpPr>
        <p:spPr/>
        <p:txBody>
          <a:bodyPr/>
          <a:lstStyle/>
          <a:p>
            <a:r>
              <a:rPr lang="en-US" dirty="0"/>
              <a:t>Purpose </a:t>
            </a:r>
          </a:p>
        </p:txBody>
      </p:sp>
    </p:spTree>
    <p:extLst>
      <p:ext uri="{BB962C8B-B14F-4D97-AF65-F5344CB8AC3E}">
        <p14:creationId xmlns:p14="http://schemas.microsoft.com/office/powerpoint/2010/main" val="2478703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C0295"/>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0B91C67-5497-2143-A9B8-AEA409EC7C6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04517" y="234462"/>
            <a:ext cx="11582966" cy="6389075"/>
          </a:xfrm>
          <a:prstGeom prst="rect">
            <a:avLst/>
          </a:prstGeom>
        </p:spPr>
      </p:pic>
      <p:sp>
        <p:nvSpPr>
          <p:cNvPr id="8" name="Text Placeholder 7">
            <a:extLst>
              <a:ext uri="{FF2B5EF4-FFF2-40B4-BE49-F238E27FC236}">
                <a16:creationId xmlns:a16="http://schemas.microsoft.com/office/drawing/2014/main" id="{29FC78ED-CF31-E942-AE61-F00B398214CA}"/>
              </a:ext>
            </a:extLst>
          </p:cNvPr>
          <p:cNvSpPr>
            <a:spLocks noGrp="1"/>
          </p:cNvSpPr>
          <p:nvPr>
            <p:ph type="body" idx="4294967295"/>
          </p:nvPr>
        </p:nvSpPr>
        <p:spPr>
          <a:xfrm>
            <a:off x="838200" y="1469012"/>
            <a:ext cx="10896600" cy="5037295"/>
          </a:xfrm>
        </p:spPr>
        <p:txBody>
          <a:bodyPr>
            <a:normAutofit fontScale="85000" lnSpcReduction="20000"/>
          </a:bodyPr>
          <a:lstStyle/>
          <a:p>
            <a:pPr marL="1435100">
              <a:lnSpc>
                <a:spcPct val="120000"/>
              </a:lnSpc>
            </a:pPr>
            <a:r>
              <a:rPr lang="en-US" b="1" dirty="0">
                <a:latin typeface="Calibri" panose="020F0502020204030204" pitchFamily="34" charset="0"/>
                <a:ea typeface="Calibri" panose="020F0502020204030204" pitchFamily="34" charset="0"/>
              </a:rPr>
              <a:t>Getting</a:t>
            </a:r>
            <a:r>
              <a:rPr lang="en-US" b="1" spc="-20"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Started</a:t>
            </a:r>
            <a:r>
              <a:rPr lang="en-US" b="1"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(What’s</a:t>
            </a:r>
            <a:r>
              <a:rPr lang="en-US" spc="-15" dirty="0">
                <a:latin typeface="Calibri" panose="020F0502020204030204" pitchFamily="34" charset="0"/>
                <a:ea typeface="Calibri" panose="020F0502020204030204" pitchFamily="34" charset="0"/>
              </a:rPr>
              <a:t> </a:t>
            </a:r>
            <a:r>
              <a:rPr lang="en-US" spc="-10" dirty="0">
                <a:latin typeface="Calibri" panose="020F0502020204030204" pitchFamily="34" charset="0"/>
                <a:ea typeface="Calibri" panose="020F0502020204030204" pitchFamily="34" charset="0"/>
              </a:rPr>
              <a:t>included?)</a:t>
            </a:r>
            <a:endParaRPr lang="en-CA" dirty="0">
              <a:latin typeface="Calibri" panose="020F0502020204030204" pitchFamily="34" charset="0"/>
              <a:ea typeface="Calibri" panose="020F0502020204030204" pitchFamily="34" charset="0"/>
            </a:endParaRPr>
          </a:p>
          <a:p>
            <a:pPr marL="1435100">
              <a:lnSpc>
                <a:spcPct val="120000"/>
              </a:lnSpc>
              <a:spcBef>
                <a:spcPts val="75"/>
              </a:spcBef>
              <a:spcAft>
                <a:spcPts val="0"/>
              </a:spcAft>
            </a:pPr>
            <a:r>
              <a:rPr lang="en-US" b="1" dirty="0">
                <a:latin typeface="Calibri" panose="020F0502020204030204" pitchFamily="34" charset="0"/>
                <a:ea typeface="Calibri" panose="020F0502020204030204" pitchFamily="34" charset="0"/>
              </a:rPr>
              <a:t>Getting</a:t>
            </a:r>
            <a:r>
              <a:rPr lang="en-US" b="1" spc="-20"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the</a:t>
            </a:r>
            <a:r>
              <a:rPr lang="en-US" b="1" spc="-20"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Full</a:t>
            </a:r>
            <a:r>
              <a:rPr lang="en-US" b="1" spc="-20"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Benefit</a:t>
            </a:r>
            <a:r>
              <a:rPr lang="en-US" b="1" spc="-20"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of</a:t>
            </a:r>
            <a:r>
              <a:rPr lang="en-US" b="1" spc="-20"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the</a:t>
            </a:r>
            <a:r>
              <a:rPr lang="en-US" b="1" spc="-20"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Resources</a:t>
            </a:r>
            <a:br>
              <a:rPr lang="en-US" b="1" spc="-25" dirty="0">
                <a:latin typeface="Calibri" panose="020F0502020204030204" pitchFamily="34" charset="0"/>
                <a:ea typeface="Calibri" panose="020F0502020204030204" pitchFamily="34" charset="0"/>
              </a:rPr>
            </a:br>
            <a:r>
              <a:rPr lang="en-US" dirty="0">
                <a:latin typeface="Calibri" panose="020F0502020204030204" pitchFamily="34" charset="0"/>
                <a:ea typeface="Calibri" panose="020F0502020204030204" pitchFamily="34" charset="0"/>
              </a:rPr>
              <a:t>(Understanding</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how</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resources work: </a:t>
            </a:r>
            <a:r>
              <a:rPr lang="en-US" i="1" dirty="0">
                <a:latin typeface="Calibri" panose="020F0502020204030204" pitchFamily="34" charset="0"/>
                <a:ea typeface="Calibri" panose="020F0502020204030204" pitchFamily="34" charset="0"/>
              </a:rPr>
              <a:t>By design!</a:t>
            </a:r>
            <a:r>
              <a:rPr lang="en-US" dirty="0">
                <a:latin typeface="Calibri" panose="020F0502020204030204" pitchFamily="34" charset="0"/>
                <a:ea typeface="Calibri" panose="020F0502020204030204" pitchFamily="34" charset="0"/>
              </a:rPr>
              <a:t>)</a:t>
            </a:r>
            <a:endParaRPr lang="en-CA" dirty="0">
              <a:latin typeface="Calibri" panose="020F0502020204030204" pitchFamily="34" charset="0"/>
              <a:ea typeface="Calibri" panose="020F0502020204030204" pitchFamily="34" charset="0"/>
            </a:endParaRPr>
          </a:p>
          <a:p>
            <a:pPr marL="1435100" marR="649605">
              <a:lnSpc>
                <a:spcPct val="120000"/>
              </a:lnSpc>
              <a:spcAft>
                <a:spcPts val="0"/>
              </a:spcAft>
            </a:pPr>
            <a:r>
              <a:rPr lang="en-US" b="1" dirty="0">
                <a:latin typeface="Calibri" panose="020F0502020204030204" pitchFamily="34" charset="0"/>
                <a:ea typeface="Calibri" panose="020F0502020204030204" pitchFamily="34" charset="0"/>
              </a:rPr>
              <a:t>Small Church Adaptation </a:t>
            </a:r>
            <a:r>
              <a:rPr lang="en-US" dirty="0">
                <a:latin typeface="Calibri" panose="020F0502020204030204" pitchFamily="34" charset="0"/>
                <a:ea typeface="Calibri" panose="020F0502020204030204" pitchFamily="34" charset="0"/>
              </a:rPr>
              <a:t>(Is all this really necessary for us?) </a:t>
            </a:r>
          </a:p>
          <a:p>
            <a:pPr marL="1435100" marR="649605">
              <a:lnSpc>
                <a:spcPct val="120000"/>
              </a:lnSpc>
              <a:spcAft>
                <a:spcPts val="0"/>
              </a:spcAft>
            </a:pPr>
            <a:r>
              <a:rPr lang="en-US" b="1" dirty="0">
                <a:latin typeface="Calibri" panose="020F0502020204030204" pitchFamily="34" charset="0"/>
                <a:ea typeface="Calibri" panose="020F0502020204030204" pitchFamily="34" charset="0"/>
              </a:rPr>
              <a:t>Leadership </a:t>
            </a:r>
            <a:r>
              <a:rPr lang="en-US" dirty="0">
                <a:latin typeface="Calibri" panose="020F0502020204030204" pitchFamily="34" charset="0"/>
                <a:ea typeface="Calibri" panose="020F0502020204030204" pitchFamily="34" charset="0"/>
              </a:rPr>
              <a:t>(Who you need to lead and their job descriptions.) </a:t>
            </a:r>
          </a:p>
          <a:p>
            <a:pPr marL="1435100" marR="649605">
              <a:lnSpc>
                <a:spcPct val="120000"/>
              </a:lnSpc>
              <a:spcAft>
                <a:spcPts val="0"/>
              </a:spcAft>
            </a:pPr>
            <a:r>
              <a:rPr lang="en-US" b="1" dirty="0">
                <a:latin typeface="Calibri" panose="020F0502020204030204" pitchFamily="34" charset="0"/>
                <a:ea typeface="Calibri" panose="020F0502020204030204" pitchFamily="34" charset="0"/>
              </a:rPr>
              <a:t>Witnesses</a:t>
            </a:r>
            <a:r>
              <a:rPr lang="en-US" b="1"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(Finding</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right</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people</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to</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help</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you</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tell</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your</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story.)</a:t>
            </a:r>
            <a:endParaRPr lang="en-CA" dirty="0">
              <a:latin typeface="Calibri" panose="020F0502020204030204" pitchFamily="34" charset="0"/>
              <a:ea typeface="Calibri" panose="020F0502020204030204" pitchFamily="34" charset="0"/>
            </a:endParaRPr>
          </a:p>
          <a:p>
            <a:pPr marL="1435100">
              <a:lnSpc>
                <a:spcPct val="120000"/>
              </a:lnSpc>
            </a:pPr>
            <a:r>
              <a:rPr lang="en-US" b="1" dirty="0">
                <a:latin typeface="Calibri" panose="020F0502020204030204" pitchFamily="34" charset="0"/>
                <a:ea typeface="Calibri" panose="020F0502020204030204" pitchFamily="34" charset="0"/>
              </a:rPr>
              <a:t>Outside</a:t>
            </a:r>
            <a:r>
              <a:rPr lang="en-US" b="1" spc="-10"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Help</a:t>
            </a:r>
            <a:r>
              <a:rPr lang="en-US" b="1" spc="-5" dirty="0">
                <a:latin typeface="Calibri" panose="020F0502020204030204" pitchFamily="34" charset="0"/>
                <a:ea typeface="Calibri" panose="020F0502020204030204" pitchFamily="34" charset="0"/>
              </a:rPr>
              <a:t> </a:t>
            </a:r>
            <a:br>
              <a:rPr lang="en-US" b="1" spc="-5" dirty="0">
                <a:latin typeface="Calibri" panose="020F0502020204030204" pitchFamily="34" charset="0"/>
                <a:ea typeface="Calibri" panose="020F0502020204030204" pitchFamily="34" charset="0"/>
              </a:rPr>
            </a:br>
            <a:r>
              <a:rPr lang="en-US" dirty="0">
                <a:latin typeface="Calibri" panose="020F0502020204030204" pitchFamily="34" charset="0"/>
                <a:ea typeface="Calibri" panose="020F0502020204030204" pitchFamily="34" charset="0"/>
              </a:rPr>
              <a:t>(Do we</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need</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 consultant</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to</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help us</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succeed</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and who</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do</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we </a:t>
            </a:r>
            <a:r>
              <a:rPr lang="en-US" spc="-10" dirty="0">
                <a:latin typeface="Calibri" panose="020F0502020204030204" pitchFamily="34" charset="0"/>
                <a:ea typeface="Calibri" panose="020F0502020204030204" pitchFamily="34" charset="0"/>
              </a:rPr>
              <a:t>call?)</a:t>
            </a:r>
            <a:endParaRPr lang="en-CA" dirty="0">
              <a:latin typeface="Calibri" panose="020F0502020204030204" pitchFamily="34" charset="0"/>
              <a:ea typeface="Calibri" panose="020F0502020204030204" pitchFamily="34" charset="0"/>
            </a:endParaRPr>
          </a:p>
          <a:p>
            <a:pPr marL="1435100">
              <a:lnSpc>
                <a:spcPct val="120000"/>
              </a:lnSpc>
            </a:pPr>
            <a:r>
              <a:rPr lang="en-US" b="1" dirty="0">
                <a:latin typeface="Calibri" panose="020F0502020204030204" pitchFamily="34" charset="0"/>
                <a:ea typeface="Calibri" panose="020F0502020204030204" pitchFamily="34" charset="0"/>
              </a:rPr>
              <a:t>Introduction</a:t>
            </a:r>
            <a:r>
              <a:rPr lang="en-US" b="1" spc="-5"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to</a:t>
            </a:r>
            <a:r>
              <a:rPr lang="en-US" b="1" spc="-5"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the </a:t>
            </a:r>
            <a:r>
              <a:rPr lang="en-US" b="1" spc="-10" dirty="0">
                <a:latin typeface="Calibri" panose="020F0502020204030204" pitchFamily="34" charset="0"/>
                <a:ea typeface="Calibri" panose="020F0502020204030204" pitchFamily="34" charset="0"/>
              </a:rPr>
              <a:t>Theme</a:t>
            </a:r>
            <a:endParaRPr lang="en-CA" dirty="0">
              <a:latin typeface="Calibri" panose="020F0502020204030204" pitchFamily="34" charset="0"/>
              <a:ea typeface="Calibri" panose="020F0502020204030204" pitchFamily="34" charset="0"/>
            </a:endParaRPr>
          </a:p>
          <a:p>
            <a:pPr marL="1435100">
              <a:lnSpc>
                <a:spcPct val="120000"/>
              </a:lnSpc>
            </a:pPr>
            <a:r>
              <a:rPr lang="en-US" b="1" dirty="0">
                <a:latin typeface="Calibri" panose="020F0502020204030204" pitchFamily="34" charset="0"/>
                <a:ea typeface="Calibri" panose="020F0502020204030204" pitchFamily="34" charset="0"/>
              </a:rPr>
              <a:t>The</a:t>
            </a:r>
            <a:r>
              <a:rPr lang="en-US" b="1" spc="-15"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Importance of</a:t>
            </a:r>
            <a:r>
              <a:rPr lang="en-US" b="1" spc="-5"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Mission Clarity </a:t>
            </a:r>
            <a:br>
              <a:rPr lang="en-US" b="1" dirty="0">
                <a:latin typeface="Calibri" panose="020F0502020204030204" pitchFamily="34" charset="0"/>
                <a:ea typeface="Calibri" panose="020F0502020204030204" pitchFamily="34" charset="0"/>
              </a:rPr>
            </a:br>
            <a:r>
              <a:rPr lang="en-US" dirty="0">
                <a:latin typeface="Calibri" panose="020F0502020204030204" pitchFamily="34" charset="0"/>
                <a:ea typeface="Calibri" panose="020F0502020204030204" pitchFamily="34" charset="0"/>
              </a:rPr>
              <a:t>(Can</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you say</a:t>
            </a:r>
            <a:r>
              <a:rPr lang="en-US" spc="-1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what you do</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and why</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you do </a:t>
            </a:r>
            <a:r>
              <a:rPr lang="en-US" spc="-25" dirty="0">
                <a:latin typeface="Calibri" panose="020F0502020204030204" pitchFamily="34" charset="0"/>
                <a:ea typeface="Calibri" panose="020F0502020204030204" pitchFamily="34" charset="0"/>
              </a:rPr>
              <a:t>it?</a:t>
            </a:r>
            <a:endParaRPr lang="en-CA" dirty="0">
              <a:latin typeface="Calibri" panose="020F0502020204030204" pitchFamily="34" charset="0"/>
              <a:ea typeface="Calibri" panose="020F0502020204030204" pitchFamily="34" charset="0"/>
            </a:endParaRPr>
          </a:p>
        </p:txBody>
      </p:sp>
      <p:sp>
        <p:nvSpPr>
          <p:cNvPr id="5" name="Rounded Rectangle 4">
            <a:extLst>
              <a:ext uri="{FF2B5EF4-FFF2-40B4-BE49-F238E27FC236}">
                <a16:creationId xmlns:a16="http://schemas.microsoft.com/office/drawing/2014/main" id="{C11EC111-9C6D-8945-ABD2-2C071EC60B65}"/>
              </a:ext>
            </a:extLst>
          </p:cNvPr>
          <p:cNvSpPr/>
          <p:nvPr/>
        </p:nvSpPr>
        <p:spPr>
          <a:xfrm>
            <a:off x="810494" y="501431"/>
            <a:ext cx="2514600" cy="581891"/>
          </a:xfrm>
          <a:prstGeom prst="roundRect">
            <a:avLst/>
          </a:prstGeom>
          <a:solidFill>
            <a:srgbClr val="5E77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6C5DE95F-2D7F-F74C-9AEB-F151CE4108BD}"/>
              </a:ext>
            </a:extLst>
          </p:cNvPr>
          <p:cNvSpPr txBox="1">
            <a:spLocks/>
          </p:cNvSpPr>
          <p:nvPr/>
        </p:nvSpPr>
        <p:spPr>
          <a:xfrm>
            <a:off x="516773" y="143450"/>
            <a:ext cx="30854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3C0295"/>
                </a:solidFill>
                <a:latin typeface="Roboto" panose="02000000000000000000" pitchFamily="2" charset="0"/>
                <a:ea typeface="Roboto" panose="02000000000000000000" pitchFamily="2" charset="0"/>
                <a:cs typeface="Roboto" panose="02000000000000000000" pitchFamily="2" charset="0"/>
              </a:defRPr>
            </a:lvl1pPr>
          </a:lstStyle>
          <a:p>
            <a:pPr algn="ctr"/>
            <a:r>
              <a:rPr lang="en-US" sz="3600" dirty="0">
                <a:solidFill>
                  <a:schemeClr val="bg1"/>
                </a:solidFill>
              </a:rPr>
              <a:t>Folder One</a:t>
            </a:r>
          </a:p>
        </p:txBody>
      </p:sp>
    </p:spTree>
    <p:extLst>
      <p:ext uri="{BB962C8B-B14F-4D97-AF65-F5344CB8AC3E}">
        <p14:creationId xmlns:p14="http://schemas.microsoft.com/office/powerpoint/2010/main" val="2472561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C0295"/>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08C4312A-966F-7244-AF7B-F9B5E72D412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04517" y="234462"/>
            <a:ext cx="11582966" cy="6389075"/>
          </a:xfrm>
          <a:prstGeom prst="rect">
            <a:avLst/>
          </a:prstGeom>
        </p:spPr>
      </p:pic>
      <p:sp>
        <p:nvSpPr>
          <p:cNvPr id="3" name="Title 2" hidden="1">
            <a:extLst>
              <a:ext uri="{FF2B5EF4-FFF2-40B4-BE49-F238E27FC236}">
                <a16:creationId xmlns:a16="http://schemas.microsoft.com/office/drawing/2014/main" id="{1650EF21-5BDC-DC40-A145-759FE44CCF24}"/>
              </a:ext>
            </a:extLst>
          </p:cNvPr>
          <p:cNvSpPr>
            <a:spLocks noGrp="1"/>
          </p:cNvSpPr>
          <p:nvPr>
            <p:ph type="title" idx="4294967295"/>
          </p:nvPr>
        </p:nvSpPr>
        <p:spPr/>
        <p:txBody>
          <a:bodyPr>
            <a:normAutofit/>
          </a:bodyPr>
          <a:lstStyle/>
          <a:p>
            <a:r>
              <a:rPr lang="en-US" sz="3600" dirty="0"/>
              <a:t>Calendar</a:t>
            </a:r>
          </a:p>
        </p:txBody>
      </p:sp>
      <p:sp>
        <p:nvSpPr>
          <p:cNvPr id="4" name="Text Placeholder 3">
            <a:extLst>
              <a:ext uri="{FF2B5EF4-FFF2-40B4-BE49-F238E27FC236}">
                <a16:creationId xmlns:a16="http://schemas.microsoft.com/office/drawing/2014/main" id="{A0A17960-A0C6-1944-B75A-C95D0AA87267}"/>
              </a:ext>
            </a:extLst>
          </p:cNvPr>
          <p:cNvSpPr>
            <a:spLocks noGrp="1"/>
          </p:cNvSpPr>
          <p:nvPr>
            <p:ph type="body" idx="4294967295"/>
          </p:nvPr>
        </p:nvSpPr>
        <p:spPr>
          <a:xfrm>
            <a:off x="838200" y="1382233"/>
            <a:ext cx="10302240" cy="5110642"/>
          </a:xfrm>
        </p:spPr>
        <p:txBody>
          <a:bodyPr>
            <a:normAutofit/>
          </a:bodyPr>
          <a:lstStyle/>
          <a:p>
            <a:pPr marL="1435100" marR="649605" indent="0">
              <a:lnSpc>
                <a:spcPct val="100000"/>
              </a:lnSpc>
              <a:spcAft>
                <a:spcPts val="0"/>
              </a:spcAft>
              <a:buNone/>
            </a:pPr>
            <a:r>
              <a:rPr lang="en-US" b="1" dirty="0">
                <a:latin typeface="Calibri" panose="020F0502020204030204" pitchFamily="34" charset="0"/>
                <a:ea typeface="Calibri" panose="020F0502020204030204" pitchFamily="34" charset="0"/>
              </a:rPr>
              <a:t>Calendar Sub-folder</a:t>
            </a:r>
            <a:r>
              <a:rPr lang="en-US" b="1" spc="-25" dirty="0">
                <a:latin typeface="Calibri" panose="020F0502020204030204" pitchFamily="34" charset="0"/>
                <a:ea typeface="Calibri" panose="020F0502020204030204" pitchFamily="34" charset="0"/>
              </a:rPr>
              <a:t> </a:t>
            </a:r>
            <a:br>
              <a:rPr lang="en-US" b="1" spc="-25" dirty="0">
                <a:latin typeface="Calibri" panose="020F0502020204030204" pitchFamily="34" charset="0"/>
                <a:ea typeface="Calibri" panose="020F0502020204030204" pitchFamily="34" charset="0"/>
              </a:rPr>
            </a:br>
            <a:r>
              <a:rPr lang="en-US" dirty="0">
                <a:latin typeface="Calibri" panose="020F0502020204030204" pitchFamily="34" charset="0"/>
                <a:ea typeface="Calibri" panose="020F0502020204030204" pitchFamily="34" charset="0"/>
              </a:rPr>
              <a:t>(To</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help</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you</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schedule</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and</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plan</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your</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invitation.) </a:t>
            </a:r>
          </a:p>
          <a:p>
            <a:pPr marL="1435100" marR="649605" indent="0">
              <a:lnSpc>
                <a:spcPct val="100000"/>
              </a:lnSpc>
              <a:spcAft>
                <a:spcPts val="0"/>
              </a:spcAft>
              <a:buNone/>
            </a:pPr>
            <a:br>
              <a:rPr lang="en-US" dirty="0">
                <a:latin typeface="Calibri" panose="020F0502020204030204" pitchFamily="34" charset="0"/>
                <a:ea typeface="Calibri" panose="020F0502020204030204" pitchFamily="34" charset="0"/>
              </a:rPr>
            </a:br>
            <a:r>
              <a:rPr lang="en-US" u="sng" spc="-10" dirty="0">
                <a:latin typeface="Calibri" panose="020F0502020204030204" pitchFamily="34" charset="0"/>
                <a:ea typeface="Calibri" panose="020F0502020204030204" pitchFamily="34" charset="0"/>
              </a:rPr>
              <a:t>Files:</a:t>
            </a:r>
            <a:endParaRPr lang="en-CA" dirty="0">
              <a:latin typeface="Calibri" panose="020F0502020204030204" pitchFamily="34" charset="0"/>
              <a:ea typeface="Calibri" panose="020F0502020204030204" pitchFamily="34" charset="0"/>
            </a:endParaRPr>
          </a:p>
          <a:p>
            <a:pPr marL="2349500">
              <a:lnSpc>
                <a:spcPct val="100000"/>
              </a:lnSpc>
            </a:pPr>
            <a:r>
              <a:rPr lang="en-US" b="1" dirty="0">
                <a:latin typeface="Calibri" panose="020F0502020204030204" pitchFamily="34" charset="0"/>
                <a:ea typeface="Calibri" panose="020F0502020204030204" pitchFamily="34" charset="0"/>
              </a:rPr>
              <a:t>Year-round Schedule </a:t>
            </a:r>
            <a:r>
              <a:rPr lang="en-US" dirty="0">
                <a:latin typeface="Calibri" panose="020F0502020204030204" pitchFamily="34" charset="0"/>
                <a:ea typeface="Calibri" panose="020F0502020204030204" pitchFamily="34" charset="0"/>
              </a:rPr>
              <a:t>(Ideas for making the stewardship conversation into a marathon rather than a three-week sprint) </a:t>
            </a:r>
            <a:br>
              <a:rPr lang="en-US" dirty="0">
                <a:latin typeface="Calibri" panose="020F0502020204030204" pitchFamily="34" charset="0"/>
                <a:ea typeface="Calibri" panose="020F0502020204030204" pitchFamily="34" charset="0"/>
              </a:rPr>
            </a:br>
            <a:r>
              <a:rPr lang="en-US" b="1" dirty="0">
                <a:latin typeface="Calibri" panose="020F0502020204030204" pitchFamily="34" charset="0"/>
                <a:ea typeface="Calibri" panose="020F0502020204030204" pitchFamily="34" charset="0"/>
              </a:rPr>
              <a:t>Short</a:t>
            </a:r>
            <a:r>
              <a:rPr lang="en-US" b="1" spc="-20"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Spring/hybrid</a:t>
            </a:r>
            <a:r>
              <a:rPr lang="en-US" b="1" spc="-20"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Schedule</a:t>
            </a:r>
            <a:r>
              <a:rPr lang="en-US" b="1" spc="-3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(for</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those</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who</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work</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with</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fiscal year that begins in the summer)</a:t>
            </a:r>
            <a:endParaRPr lang="en-CA" dirty="0">
              <a:latin typeface="Calibri" panose="020F0502020204030204" pitchFamily="34" charset="0"/>
              <a:ea typeface="Calibri" panose="020F0502020204030204" pitchFamily="34" charset="0"/>
            </a:endParaRPr>
          </a:p>
          <a:p>
            <a:pPr marL="2349500">
              <a:lnSpc>
                <a:spcPct val="100000"/>
              </a:lnSpc>
            </a:pPr>
            <a:r>
              <a:rPr lang="en-US" b="1" dirty="0">
                <a:latin typeface="Calibri" panose="020F0502020204030204" pitchFamily="34" charset="0"/>
                <a:ea typeface="Calibri" panose="020F0502020204030204" pitchFamily="34" charset="0"/>
              </a:rPr>
              <a:t>Short</a:t>
            </a:r>
            <a:r>
              <a:rPr lang="en-US" b="1" spc="-5"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Fall/hybrid Schedule </a:t>
            </a:r>
            <a:r>
              <a:rPr lang="en-US" b="1" spc="-10" dirty="0">
                <a:latin typeface="Calibri" panose="020F0502020204030204" pitchFamily="34" charset="0"/>
                <a:ea typeface="Calibri" panose="020F0502020204030204" pitchFamily="34" charset="0"/>
              </a:rPr>
              <a:t>(traditional)</a:t>
            </a:r>
            <a:endParaRPr lang="en-CA"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0657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C0295"/>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DCA04D6F-A9CC-3E40-A18E-C4B183E1824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04517" y="234462"/>
            <a:ext cx="11582966" cy="6389075"/>
          </a:xfrm>
          <a:prstGeom prst="rect">
            <a:avLst/>
          </a:prstGeom>
        </p:spPr>
      </p:pic>
      <p:sp>
        <p:nvSpPr>
          <p:cNvPr id="3" name="Title 2" hidden="1">
            <a:extLst>
              <a:ext uri="{FF2B5EF4-FFF2-40B4-BE49-F238E27FC236}">
                <a16:creationId xmlns:a16="http://schemas.microsoft.com/office/drawing/2014/main" id="{CAD4D665-9052-B549-A31D-709D1AC85EC5}"/>
              </a:ext>
            </a:extLst>
          </p:cNvPr>
          <p:cNvSpPr>
            <a:spLocks noGrp="1"/>
          </p:cNvSpPr>
          <p:nvPr>
            <p:ph type="title" idx="4294967295"/>
          </p:nvPr>
        </p:nvSpPr>
        <p:spPr/>
        <p:txBody>
          <a:bodyPr/>
          <a:lstStyle/>
          <a:p>
            <a:r>
              <a:rPr lang="en-US" sz="3600" dirty="0"/>
              <a:t>Bonus</a:t>
            </a:r>
            <a:endParaRPr lang="en-US" dirty="0"/>
          </a:p>
        </p:txBody>
      </p:sp>
      <p:sp>
        <p:nvSpPr>
          <p:cNvPr id="4" name="Text Placeholder 3">
            <a:extLst>
              <a:ext uri="{FF2B5EF4-FFF2-40B4-BE49-F238E27FC236}">
                <a16:creationId xmlns:a16="http://schemas.microsoft.com/office/drawing/2014/main" id="{8EE92C7E-AF22-2840-849C-13EBF94503B0}"/>
              </a:ext>
            </a:extLst>
          </p:cNvPr>
          <p:cNvSpPr>
            <a:spLocks noGrp="1"/>
          </p:cNvSpPr>
          <p:nvPr>
            <p:ph type="body" idx="4294967295"/>
          </p:nvPr>
        </p:nvSpPr>
        <p:spPr/>
        <p:txBody>
          <a:bodyPr/>
          <a:lstStyle/>
          <a:p>
            <a:pPr marL="1206500" indent="0">
              <a:lnSpc>
                <a:spcPct val="100000"/>
              </a:lnSpc>
              <a:spcBef>
                <a:spcPts val="145"/>
              </a:spcBef>
              <a:spcAft>
                <a:spcPts val="0"/>
              </a:spcAft>
              <a:buNone/>
            </a:pPr>
            <a:r>
              <a:rPr lang="en-US" b="1" dirty="0">
                <a:latin typeface="Calibri" panose="020F0502020204030204" pitchFamily="34" charset="0"/>
                <a:ea typeface="Calibri" panose="020F0502020204030204" pitchFamily="34" charset="0"/>
              </a:rPr>
              <a:t>Bonus</a:t>
            </a:r>
            <a:r>
              <a:rPr lang="en-US" b="1" spc="-10"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Materials</a:t>
            </a:r>
            <a:r>
              <a:rPr lang="en-US" b="1" spc="-5"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Sub-</a:t>
            </a:r>
            <a:r>
              <a:rPr lang="en-US" b="1" spc="-10" dirty="0">
                <a:latin typeface="Calibri" panose="020F0502020204030204" pitchFamily="34" charset="0"/>
                <a:ea typeface="Calibri" panose="020F0502020204030204" pitchFamily="34" charset="0"/>
              </a:rPr>
              <a:t>folder</a:t>
            </a:r>
            <a:endParaRPr lang="en-CA" dirty="0">
              <a:latin typeface="Calibri" panose="020F0502020204030204" pitchFamily="34" charset="0"/>
              <a:ea typeface="Calibri" panose="020F0502020204030204" pitchFamily="34" charset="0"/>
            </a:endParaRPr>
          </a:p>
          <a:p>
            <a:pPr marL="1892300">
              <a:lnSpc>
                <a:spcPct val="100000"/>
              </a:lnSpc>
            </a:pPr>
            <a:r>
              <a:rPr lang="en-US" u="sng" spc="-10" dirty="0">
                <a:latin typeface="Calibri" panose="020F0502020204030204" pitchFamily="34" charset="0"/>
                <a:ea typeface="Calibri" panose="020F0502020204030204" pitchFamily="34" charset="0"/>
              </a:rPr>
              <a:t>Files:</a:t>
            </a:r>
            <a:endParaRPr lang="en-CA" dirty="0">
              <a:latin typeface="Calibri" panose="020F0502020204030204" pitchFamily="34" charset="0"/>
              <a:ea typeface="Calibri" panose="020F0502020204030204" pitchFamily="34" charset="0"/>
            </a:endParaRPr>
          </a:p>
          <a:p>
            <a:pPr marL="2349500">
              <a:lnSpc>
                <a:spcPct val="100000"/>
              </a:lnSpc>
            </a:pPr>
            <a:r>
              <a:rPr lang="en-US" b="1" dirty="0">
                <a:latin typeface="Calibri" panose="020F0502020204030204" pitchFamily="34" charset="0"/>
                <a:ea typeface="Calibri" panose="020F0502020204030204" pitchFamily="34" charset="0"/>
              </a:rPr>
              <a:t>Ideas</a:t>
            </a:r>
            <a:r>
              <a:rPr lang="en-US" b="1" spc="-10"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for</a:t>
            </a:r>
            <a:r>
              <a:rPr lang="en-US" b="1" spc="-10"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Pentecost</a:t>
            </a:r>
            <a:r>
              <a:rPr lang="en-US" b="1"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(Inspire</a:t>
            </a:r>
            <a:r>
              <a:rPr lang="en-US" spc="-10" dirty="0">
                <a:latin typeface="Calibri" panose="020F0502020204030204" pitchFamily="34" charset="0"/>
                <a:ea typeface="Calibri" panose="020F0502020204030204" pitchFamily="34" charset="0"/>
              </a:rPr>
              <a:t> giving!)</a:t>
            </a:r>
            <a:endParaRPr lang="en-CA" dirty="0">
              <a:latin typeface="Calibri" panose="020F0502020204030204" pitchFamily="34" charset="0"/>
              <a:ea typeface="Calibri" panose="020F0502020204030204" pitchFamily="34" charset="0"/>
            </a:endParaRPr>
          </a:p>
          <a:p>
            <a:pPr marL="2349500">
              <a:lnSpc>
                <a:spcPct val="100000"/>
              </a:lnSpc>
            </a:pPr>
            <a:r>
              <a:rPr lang="en-US" b="1" dirty="0">
                <a:latin typeface="Calibri" panose="020F0502020204030204" pitchFamily="34" charset="0"/>
                <a:ea typeface="Calibri" panose="020F0502020204030204" pitchFamily="34" charset="0"/>
              </a:rPr>
              <a:t>Seeking</a:t>
            </a:r>
            <a:r>
              <a:rPr lang="en-US" b="1" spc="-5"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Grants</a:t>
            </a:r>
            <a:r>
              <a:rPr lang="en-US" b="1"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(Finding additional</a:t>
            </a:r>
            <a:r>
              <a:rPr lang="en-US" spc="-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income </a:t>
            </a:r>
            <a:r>
              <a:rPr lang="en-US" spc="-10" dirty="0">
                <a:latin typeface="Calibri" panose="020F0502020204030204" pitchFamily="34" charset="0"/>
                <a:ea typeface="Calibri" panose="020F0502020204030204" pitchFamily="34" charset="0"/>
              </a:rPr>
              <a:t>streams.)</a:t>
            </a:r>
            <a:endParaRPr lang="en-CA" dirty="0">
              <a:latin typeface="Calibri" panose="020F0502020204030204" pitchFamily="34" charset="0"/>
              <a:ea typeface="Calibri" panose="020F0502020204030204" pitchFamily="34" charset="0"/>
            </a:endParaRPr>
          </a:p>
          <a:p>
            <a:pPr marL="2349500">
              <a:lnSpc>
                <a:spcPct val="100000"/>
              </a:lnSpc>
              <a:spcBef>
                <a:spcPts val="75"/>
              </a:spcBef>
              <a:spcAft>
                <a:spcPts val="0"/>
              </a:spcAft>
            </a:pPr>
            <a:r>
              <a:rPr lang="en-US" b="1" dirty="0">
                <a:latin typeface="Calibri" panose="020F0502020204030204" pitchFamily="34" charset="0"/>
                <a:ea typeface="Calibri" panose="020F0502020204030204" pitchFamily="34" charset="0"/>
              </a:rPr>
              <a:t>How</a:t>
            </a:r>
            <a:r>
              <a:rPr lang="en-US" b="1" spc="-25"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to</a:t>
            </a:r>
            <a:r>
              <a:rPr lang="en-US" b="1" spc="-25"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do</a:t>
            </a:r>
            <a:r>
              <a:rPr lang="en-US" b="1" spc="-25"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a</a:t>
            </a:r>
            <a:r>
              <a:rPr lang="en-US" b="1" spc="-25"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Philanthropic</a:t>
            </a:r>
            <a:r>
              <a:rPr lang="en-US" b="1" spc="-25"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Autobiography</a:t>
            </a:r>
            <a:r>
              <a:rPr lang="en-US" b="1"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great</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exercise</a:t>
            </a:r>
            <a:r>
              <a:rPr lang="en-US" spc="-2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for leadership.)</a:t>
            </a:r>
            <a:endParaRPr lang="en-CA" dirty="0">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984831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C0295"/>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4594718-44DA-644D-BE3A-DF9CFB80678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04517" y="234462"/>
            <a:ext cx="11582966" cy="6389075"/>
          </a:xfrm>
          <a:prstGeom prst="rect">
            <a:avLst/>
          </a:prstGeom>
        </p:spPr>
      </p:pic>
      <p:sp>
        <p:nvSpPr>
          <p:cNvPr id="5" name="Rounded Rectangle 4">
            <a:extLst>
              <a:ext uri="{FF2B5EF4-FFF2-40B4-BE49-F238E27FC236}">
                <a16:creationId xmlns:a16="http://schemas.microsoft.com/office/drawing/2014/main" id="{68C6B819-7C78-6E41-93A9-E538F556BC49}"/>
              </a:ext>
            </a:extLst>
          </p:cNvPr>
          <p:cNvSpPr/>
          <p:nvPr/>
        </p:nvSpPr>
        <p:spPr>
          <a:xfrm>
            <a:off x="810494" y="501431"/>
            <a:ext cx="2514600" cy="581891"/>
          </a:xfrm>
          <a:prstGeom prst="roundRect">
            <a:avLst/>
          </a:prstGeom>
          <a:solidFill>
            <a:srgbClr val="5E77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231811C-6D3A-8B48-97BA-6EDF49E9C25F}"/>
              </a:ext>
            </a:extLst>
          </p:cNvPr>
          <p:cNvSpPr>
            <a:spLocks noGrp="1"/>
          </p:cNvSpPr>
          <p:nvPr>
            <p:ph type="title" idx="4294967295"/>
          </p:nvPr>
        </p:nvSpPr>
        <p:spPr>
          <a:xfrm>
            <a:off x="516773" y="143450"/>
            <a:ext cx="3085407" cy="1325563"/>
          </a:xfrm>
        </p:spPr>
        <p:txBody>
          <a:bodyPr>
            <a:normAutofit/>
          </a:bodyPr>
          <a:lstStyle/>
          <a:p>
            <a:pPr algn="ctr"/>
            <a:r>
              <a:rPr lang="en-US" sz="3600" dirty="0">
                <a:solidFill>
                  <a:schemeClr val="bg1"/>
                </a:solidFill>
              </a:rPr>
              <a:t>Folder Two</a:t>
            </a:r>
          </a:p>
        </p:txBody>
      </p:sp>
      <p:sp>
        <p:nvSpPr>
          <p:cNvPr id="4" name="Text Placeholder 3">
            <a:extLst>
              <a:ext uri="{FF2B5EF4-FFF2-40B4-BE49-F238E27FC236}">
                <a16:creationId xmlns:a16="http://schemas.microsoft.com/office/drawing/2014/main" id="{C90FF291-FDA0-1D4C-A302-F8C894C04466}"/>
              </a:ext>
            </a:extLst>
          </p:cNvPr>
          <p:cNvSpPr>
            <a:spLocks noGrp="1"/>
          </p:cNvSpPr>
          <p:nvPr>
            <p:ph type="body" idx="4294967295"/>
          </p:nvPr>
        </p:nvSpPr>
        <p:spPr>
          <a:xfrm>
            <a:off x="838200" y="1469013"/>
            <a:ext cx="10515600" cy="4887556"/>
          </a:xfrm>
        </p:spPr>
        <p:txBody>
          <a:bodyPr>
            <a:normAutofit fontScale="92500" lnSpcReduction="20000"/>
          </a:bodyPr>
          <a:lstStyle/>
          <a:p>
            <a:pPr marL="292100" indent="0">
              <a:lnSpc>
                <a:spcPct val="120000"/>
              </a:lnSpc>
              <a:buNone/>
            </a:pPr>
            <a:r>
              <a:rPr lang="en-US" sz="3000" b="1" dirty="0">
                <a:latin typeface="Calibri" panose="020F0502020204030204" pitchFamily="34" charset="0"/>
                <a:ea typeface="Calibri" panose="020F0502020204030204" pitchFamily="34" charset="0"/>
              </a:rPr>
              <a:t>Considering</a:t>
            </a:r>
            <a:r>
              <a:rPr lang="en-US" sz="3000" b="1" spc="-15" dirty="0">
                <a:latin typeface="Calibri" panose="020F0502020204030204" pitchFamily="34" charset="0"/>
                <a:ea typeface="Calibri" panose="020F0502020204030204" pitchFamily="34" charset="0"/>
              </a:rPr>
              <a:t> </a:t>
            </a:r>
            <a:r>
              <a:rPr lang="en-US" sz="3000" b="1" dirty="0">
                <a:latin typeface="Calibri" panose="020F0502020204030204" pitchFamily="34" charset="0"/>
                <a:ea typeface="Calibri" panose="020F0502020204030204" pitchFamily="34" charset="0"/>
              </a:rPr>
              <a:t>the</a:t>
            </a:r>
            <a:r>
              <a:rPr lang="en-US" sz="3000" b="1" spc="-15" dirty="0">
                <a:latin typeface="Calibri" panose="020F0502020204030204" pitchFamily="34" charset="0"/>
                <a:ea typeface="Calibri" panose="020F0502020204030204" pitchFamily="34" charset="0"/>
              </a:rPr>
              <a:t> </a:t>
            </a:r>
            <a:r>
              <a:rPr lang="en-US" sz="3000" b="1" dirty="0">
                <a:latin typeface="Calibri" panose="020F0502020204030204" pitchFamily="34" charset="0"/>
                <a:ea typeface="Calibri" panose="020F0502020204030204" pitchFamily="34" charset="0"/>
              </a:rPr>
              <a:t>Text</a:t>
            </a:r>
            <a:r>
              <a:rPr lang="en-US" sz="3000" b="1" spc="-20" dirty="0">
                <a:latin typeface="Calibri" panose="020F0502020204030204" pitchFamily="34" charset="0"/>
                <a:ea typeface="Calibri" panose="020F0502020204030204" pitchFamily="34" charset="0"/>
              </a:rPr>
              <a:t> </a:t>
            </a:r>
          </a:p>
          <a:p>
            <a:pPr marL="292100" indent="0">
              <a:lnSpc>
                <a:spcPct val="120000"/>
              </a:lnSpc>
              <a:buNone/>
            </a:pPr>
            <a:r>
              <a:rPr lang="en-US" dirty="0">
                <a:latin typeface="Calibri" panose="020F0502020204030204" pitchFamily="34" charset="0"/>
                <a:ea typeface="Calibri" panose="020F0502020204030204" pitchFamily="34" charset="0"/>
              </a:rPr>
              <a:t>Exegesis</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and</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sermon</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starter</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materials</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for</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preacher</a:t>
            </a:r>
            <a:r>
              <a:rPr lang="en-US" spc="-20" dirty="0">
                <a:latin typeface="Calibri" panose="020F0502020204030204" pitchFamily="34" charset="0"/>
                <a:ea typeface="Calibri" panose="020F0502020204030204" pitchFamily="34" charset="0"/>
              </a:rPr>
              <a:t> </a:t>
            </a:r>
            <a:br>
              <a:rPr lang="en-US" spc="-20" dirty="0">
                <a:latin typeface="Calibri" panose="020F0502020204030204" pitchFamily="34" charset="0"/>
                <a:ea typeface="Calibri" panose="020F0502020204030204" pitchFamily="34" charset="0"/>
              </a:rPr>
            </a:br>
            <a:r>
              <a:rPr lang="en-US" dirty="0">
                <a:latin typeface="Calibri" panose="020F0502020204030204" pitchFamily="34" charset="0"/>
                <a:ea typeface="Calibri" panose="020F0502020204030204" pitchFamily="34" charset="0"/>
              </a:rPr>
              <a:t>for each of </a:t>
            </a:r>
            <a:r>
              <a:rPr lang="en-US" b="1" dirty="0">
                <a:latin typeface="Calibri" panose="020F0502020204030204" pitchFamily="34" charset="0"/>
                <a:ea typeface="Calibri" panose="020F0502020204030204" pitchFamily="34" charset="0"/>
              </a:rPr>
              <a:t>eight suggested texts</a:t>
            </a:r>
            <a:r>
              <a:rPr lang="en-US" dirty="0">
                <a:latin typeface="Calibri" panose="020F0502020204030204" pitchFamily="34" charset="0"/>
                <a:ea typeface="Calibri" panose="020F0502020204030204" pitchFamily="34" charset="0"/>
              </a:rPr>
              <a:t>:</a:t>
            </a:r>
          </a:p>
          <a:p>
            <a:pPr marL="977900" lvl="1">
              <a:lnSpc>
                <a:spcPct val="120000"/>
              </a:lnSpc>
            </a:pPr>
            <a:r>
              <a:rPr lang="en-US" dirty="0"/>
              <a:t>The last supper</a:t>
            </a:r>
          </a:p>
          <a:p>
            <a:pPr marL="977900" lvl="1">
              <a:lnSpc>
                <a:spcPct val="120000"/>
              </a:lnSpc>
            </a:pPr>
            <a:r>
              <a:rPr lang="en-US" dirty="0"/>
              <a:t>Feeding the 5,000</a:t>
            </a:r>
          </a:p>
          <a:p>
            <a:pPr marL="977900" lvl="1">
              <a:lnSpc>
                <a:spcPct val="120000"/>
              </a:lnSpc>
            </a:pPr>
            <a:r>
              <a:rPr lang="en-US" dirty="0"/>
              <a:t>From east and west and north and south</a:t>
            </a:r>
          </a:p>
          <a:p>
            <a:pPr marL="977900" lvl="1">
              <a:lnSpc>
                <a:spcPct val="120000"/>
              </a:lnSpc>
            </a:pPr>
            <a:r>
              <a:rPr lang="en-US" dirty="0"/>
              <a:t>Eating Jesus’ flesh and drinking Jesus’ blood</a:t>
            </a:r>
          </a:p>
          <a:p>
            <a:pPr marL="977900" lvl="1">
              <a:lnSpc>
                <a:spcPct val="120000"/>
              </a:lnSpc>
            </a:pPr>
            <a:r>
              <a:rPr lang="en-US" dirty="0"/>
              <a:t>Breaking of bread in the early church</a:t>
            </a:r>
          </a:p>
          <a:p>
            <a:pPr marL="977900" lvl="1">
              <a:lnSpc>
                <a:spcPct val="120000"/>
              </a:lnSpc>
            </a:pPr>
            <a:r>
              <a:rPr lang="en-US" dirty="0"/>
              <a:t>The cup and the bread: a sharing in the body of Christ</a:t>
            </a:r>
          </a:p>
          <a:p>
            <a:pPr marL="977900" lvl="1">
              <a:lnSpc>
                <a:spcPct val="120000"/>
              </a:lnSpc>
            </a:pPr>
            <a:r>
              <a:rPr lang="en-US" dirty="0"/>
              <a:t>Feasting and feeding</a:t>
            </a:r>
          </a:p>
          <a:p>
            <a:pPr marL="977900" lvl="1">
              <a:lnSpc>
                <a:spcPct val="120000"/>
              </a:lnSpc>
            </a:pPr>
            <a:r>
              <a:rPr lang="en-US" dirty="0"/>
              <a:t>Jesus knocks at the door and comes in to eat</a:t>
            </a:r>
          </a:p>
        </p:txBody>
      </p:sp>
      <p:pic>
        <p:nvPicPr>
          <p:cNvPr id="9" name="Content Placeholder 4" descr="Logo&#10;&#10;Description automatically generated">
            <a:extLst>
              <a:ext uri="{FF2B5EF4-FFF2-40B4-BE49-F238E27FC236}">
                <a16:creationId xmlns:a16="http://schemas.microsoft.com/office/drawing/2014/main" id="{8D33B58C-351E-3147-BDD8-821CCD6609F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253984" y="2741035"/>
            <a:ext cx="3537346" cy="3154000"/>
          </a:xfrm>
          <a:prstGeom prst="rect">
            <a:avLst/>
          </a:prstGeom>
        </p:spPr>
      </p:pic>
    </p:spTree>
    <p:extLst>
      <p:ext uri="{BB962C8B-B14F-4D97-AF65-F5344CB8AC3E}">
        <p14:creationId xmlns:p14="http://schemas.microsoft.com/office/powerpoint/2010/main" val="2549449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C0295"/>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4594718-44DA-644D-BE3A-DF9CFB80678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04517" y="234462"/>
            <a:ext cx="11582966" cy="6389075"/>
          </a:xfrm>
          <a:prstGeom prst="rect">
            <a:avLst/>
          </a:prstGeom>
        </p:spPr>
      </p:pic>
      <p:sp>
        <p:nvSpPr>
          <p:cNvPr id="5" name="Rounded Rectangle 4">
            <a:extLst>
              <a:ext uri="{FF2B5EF4-FFF2-40B4-BE49-F238E27FC236}">
                <a16:creationId xmlns:a16="http://schemas.microsoft.com/office/drawing/2014/main" id="{68C6B819-7C78-6E41-93A9-E538F556BC49}"/>
              </a:ext>
            </a:extLst>
          </p:cNvPr>
          <p:cNvSpPr/>
          <p:nvPr/>
        </p:nvSpPr>
        <p:spPr>
          <a:xfrm>
            <a:off x="604911" y="501431"/>
            <a:ext cx="2912011" cy="581891"/>
          </a:xfrm>
          <a:prstGeom prst="roundRect">
            <a:avLst/>
          </a:prstGeom>
          <a:solidFill>
            <a:srgbClr val="5E77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231811C-6D3A-8B48-97BA-6EDF49E9C25F}"/>
              </a:ext>
            </a:extLst>
          </p:cNvPr>
          <p:cNvSpPr>
            <a:spLocks noGrp="1"/>
          </p:cNvSpPr>
          <p:nvPr>
            <p:ph type="title" idx="4294967295"/>
          </p:nvPr>
        </p:nvSpPr>
        <p:spPr>
          <a:xfrm>
            <a:off x="516773" y="143450"/>
            <a:ext cx="3085407" cy="1325563"/>
          </a:xfrm>
        </p:spPr>
        <p:txBody>
          <a:bodyPr>
            <a:normAutofit/>
          </a:bodyPr>
          <a:lstStyle/>
          <a:p>
            <a:pPr algn="ctr"/>
            <a:r>
              <a:rPr lang="en-US" sz="3400" dirty="0">
                <a:solidFill>
                  <a:schemeClr val="bg1"/>
                </a:solidFill>
              </a:rPr>
              <a:t>Folder Three</a:t>
            </a:r>
          </a:p>
        </p:txBody>
      </p:sp>
      <p:sp>
        <p:nvSpPr>
          <p:cNvPr id="4" name="Text Placeholder 3">
            <a:extLst>
              <a:ext uri="{FF2B5EF4-FFF2-40B4-BE49-F238E27FC236}">
                <a16:creationId xmlns:a16="http://schemas.microsoft.com/office/drawing/2014/main" id="{C90FF291-FDA0-1D4C-A302-F8C894C04466}"/>
              </a:ext>
            </a:extLst>
          </p:cNvPr>
          <p:cNvSpPr>
            <a:spLocks noGrp="1"/>
          </p:cNvSpPr>
          <p:nvPr>
            <p:ph type="body" idx="4294967295"/>
          </p:nvPr>
        </p:nvSpPr>
        <p:spPr>
          <a:xfrm>
            <a:off x="1049216" y="1735982"/>
            <a:ext cx="4718538" cy="4351338"/>
          </a:xfrm>
        </p:spPr>
        <p:txBody>
          <a:bodyPr numCol="1">
            <a:normAutofit/>
          </a:bodyPr>
          <a:lstStyle/>
          <a:p>
            <a:pPr marL="292100" indent="0">
              <a:lnSpc>
                <a:spcPct val="100000"/>
              </a:lnSpc>
              <a:spcBef>
                <a:spcPts val="1240"/>
              </a:spcBef>
              <a:spcAft>
                <a:spcPts val="0"/>
              </a:spcAft>
              <a:buNone/>
            </a:pPr>
            <a:r>
              <a:rPr lang="en-US" b="1" dirty="0">
                <a:latin typeface="Calibri" panose="020F0502020204030204" pitchFamily="34" charset="0"/>
                <a:ea typeface="Calibri" panose="020F0502020204030204" pitchFamily="34" charset="0"/>
              </a:rPr>
              <a:t>Worship Elements</a:t>
            </a:r>
            <a:r>
              <a:rPr lang="en-US" b="1" spc="-5" dirty="0">
                <a:latin typeface="Calibri" panose="020F0502020204030204" pitchFamily="34" charset="0"/>
                <a:ea typeface="Calibri" panose="020F0502020204030204" pitchFamily="34" charset="0"/>
              </a:rPr>
              <a:t> </a:t>
            </a:r>
          </a:p>
          <a:p>
            <a:pPr marL="520700">
              <a:lnSpc>
                <a:spcPct val="100000"/>
              </a:lnSpc>
              <a:spcBef>
                <a:spcPts val="1240"/>
              </a:spcBef>
              <a:spcAft>
                <a:spcPts val="0"/>
              </a:spcAft>
            </a:pPr>
            <a:r>
              <a:rPr lang="en-US" sz="2400" dirty="0">
                <a:latin typeface="Calibri" panose="020F0502020204030204" pitchFamily="34" charset="0"/>
                <a:ea typeface="Calibri" panose="020F0502020204030204" pitchFamily="34" charset="0"/>
              </a:rPr>
              <a:t>Liturgical</a:t>
            </a:r>
            <a:r>
              <a:rPr lang="en-US" sz="2400" spc="-5"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Resources</a:t>
            </a:r>
            <a:r>
              <a:rPr lang="en-US" sz="2400" spc="-5"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for</a:t>
            </a:r>
            <a:r>
              <a:rPr lang="en-US" sz="2400" spc="-10"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each</a:t>
            </a:r>
            <a:r>
              <a:rPr lang="en-US" sz="2400" spc="-5"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of</a:t>
            </a:r>
            <a:r>
              <a:rPr lang="en-US" sz="2400" spc="-5"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the</a:t>
            </a:r>
            <a:r>
              <a:rPr lang="en-US" sz="2400" spc="-5"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eight</a:t>
            </a:r>
            <a:r>
              <a:rPr lang="en-US" sz="2400" spc="-5" dirty="0">
                <a:latin typeface="Calibri" panose="020F0502020204030204" pitchFamily="34" charset="0"/>
                <a:ea typeface="Calibri" panose="020F0502020204030204" pitchFamily="34" charset="0"/>
              </a:rPr>
              <a:t> </a:t>
            </a:r>
            <a:r>
              <a:rPr lang="en-US" sz="2400" spc="-10" dirty="0">
                <a:latin typeface="Calibri" panose="020F0502020204030204" pitchFamily="34" charset="0"/>
                <a:ea typeface="Calibri" panose="020F0502020204030204" pitchFamily="34" charset="0"/>
              </a:rPr>
              <a:t>texts</a:t>
            </a:r>
          </a:p>
          <a:p>
            <a:pPr marL="520700">
              <a:lnSpc>
                <a:spcPct val="100000"/>
              </a:lnSpc>
              <a:spcBef>
                <a:spcPts val="1240"/>
              </a:spcBef>
              <a:spcAft>
                <a:spcPts val="0"/>
              </a:spcAft>
            </a:pPr>
            <a:r>
              <a:rPr lang="en-US" sz="2400" spc="-10" dirty="0">
                <a:latin typeface="Calibri" panose="020F0502020204030204" pitchFamily="34" charset="0"/>
                <a:ea typeface="Calibri" panose="020F0502020204030204" pitchFamily="34" charset="0"/>
              </a:rPr>
              <a:t>Language and intentionality of stewardship / finances</a:t>
            </a:r>
          </a:p>
          <a:p>
            <a:pPr marL="520700">
              <a:lnSpc>
                <a:spcPct val="100000"/>
              </a:lnSpc>
              <a:spcBef>
                <a:spcPts val="1240"/>
              </a:spcBef>
              <a:spcAft>
                <a:spcPts val="0"/>
              </a:spcAft>
            </a:pPr>
            <a:r>
              <a:rPr lang="en-US" sz="2400" spc="-10" dirty="0">
                <a:latin typeface="Calibri" panose="020F0502020204030204" pitchFamily="34" charset="0"/>
                <a:ea typeface="Calibri" panose="020F0502020204030204" pitchFamily="34" charset="0"/>
              </a:rPr>
              <a:t>Theologically rich resources</a:t>
            </a:r>
          </a:p>
          <a:p>
            <a:pPr marL="520700">
              <a:lnSpc>
                <a:spcPct val="100000"/>
              </a:lnSpc>
              <a:spcBef>
                <a:spcPts val="1240"/>
              </a:spcBef>
              <a:spcAft>
                <a:spcPts val="0"/>
              </a:spcAft>
            </a:pPr>
            <a:r>
              <a:rPr lang="en-US" sz="2400" spc="-10" dirty="0">
                <a:latin typeface="Calibri" panose="020F0502020204030204" pitchFamily="34" charset="0"/>
                <a:ea typeface="Calibri" panose="020F0502020204030204" pitchFamily="34" charset="0"/>
              </a:rPr>
              <a:t>Modify for your context</a:t>
            </a:r>
          </a:p>
        </p:txBody>
      </p:sp>
      <p:sp>
        <p:nvSpPr>
          <p:cNvPr id="10" name="Text Placeholder 3">
            <a:extLst>
              <a:ext uri="{FF2B5EF4-FFF2-40B4-BE49-F238E27FC236}">
                <a16:creationId xmlns:a16="http://schemas.microsoft.com/office/drawing/2014/main" id="{A6506C8D-1ED3-5744-A0B3-73404DEC192A}"/>
              </a:ext>
            </a:extLst>
          </p:cNvPr>
          <p:cNvSpPr txBox="1">
            <a:spLocks/>
          </p:cNvSpPr>
          <p:nvPr/>
        </p:nvSpPr>
        <p:spPr>
          <a:xfrm>
            <a:off x="6155788" y="1735981"/>
            <a:ext cx="4718538" cy="4692953"/>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145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145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145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145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145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2100" indent="0">
              <a:lnSpc>
                <a:spcPct val="110000"/>
              </a:lnSpc>
              <a:spcBef>
                <a:spcPts val="0"/>
              </a:spcBef>
              <a:spcAft>
                <a:spcPts val="0"/>
              </a:spcAft>
              <a:buNone/>
            </a:pPr>
            <a:r>
              <a:rPr lang="en-US" sz="2400" spc="-10" dirty="0">
                <a:latin typeface="Calibri" panose="020F0502020204030204" pitchFamily="34" charset="0"/>
                <a:ea typeface="Calibri" panose="020F0502020204030204" pitchFamily="34" charset="0"/>
              </a:rPr>
              <a:t>Worship elements include</a:t>
            </a:r>
            <a:endParaRPr lang="en-CA" sz="2400" spc="-10" dirty="0">
              <a:latin typeface="Calibri" panose="020F0502020204030204" pitchFamily="34" charset="0"/>
              <a:ea typeface="Calibri" panose="020F0502020204030204" pitchFamily="34" charset="0"/>
            </a:endParaRPr>
          </a:p>
          <a:p>
            <a:pPr marL="977900" lvl="1">
              <a:lnSpc>
                <a:spcPct val="110000"/>
              </a:lnSpc>
              <a:spcBef>
                <a:spcPts val="0"/>
              </a:spcBef>
            </a:pPr>
            <a:r>
              <a:rPr lang="en-CA" dirty="0">
                <a:latin typeface="Calibri" panose="020F0502020204030204" pitchFamily="34" charset="0"/>
                <a:ea typeface="Calibri" panose="020F0502020204030204" pitchFamily="34" charset="0"/>
              </a:rPr>
              <a:t>Call to Worship</a:t>
            </a:r>
          </a:p>
          <a:p>
            <a:pPr marL="977900" lvl="1">
              <a:lnSpc>
                <a:spcPct val="110000"/>
              </a:lnSpc>
              <a:spcBef>
                <a:spcPts val="0"/>
              </a:spcBef>
            </a:pPr>
            <a:r>
              <a:rPr lang="en-CA" dirty="0">
                <a:latin typeface="Calibri" panose="020F0502020204030204" pitchFamily="34" charset="0"/>
                <a:ea typeface="Calibri" panose="020F0502020204030204" pitchFamily="34" charset="0"/>
              </a:rPr>
              <a:t>Invocation</a:t>
            </a:r>
          </a:p>
          <a:p>
            <a:pPr marL="977900" lvl="1">
              <a:lnSpc>
                <a:spcPct val="110000"/>
              </a:lnSpc>
              <a:spcBef>
                <a:spcPts val="0"/>
              </a:spcBef>
            </a:pPr>
            <a:r>
              <a:rPr lang="en-CA" dirty="0">
                <a:latin typeface="Calibri" panose="020F0502020204030204" pitchFamily="34" charset="0"/>
                <a:ea typeface="Calibri" panose="020F0502020204030204" pitchFamily="34" charset="0"/>
              </a:rPr>
              <a:t>Prayer of Confession</a:t>
            </a:r>
          </a:p>
          <a:p>
            <a:pPr marL="977900" lvl="1">
              <a:lnSpc>
                <a:spcPct val="110000"/>
              </a:lnSpc>
              <a:spcBef>
                <a:spcPts val="0"/>
              </a:spcBef>
            </a:pPr>
            <a:r>
              <a:rPr lang="en-CA" dirty="0">
                <a:latin typeface="Calibri" panose="020F0502020204030204" pitchFamily="34" charset="0"/>
                <a:ea typeface="Calibri" panose="020F0502020204030204" pitchFamily="34" charset="0"/>
              </a:rPr>
              <a:t>Invitation to Communion</a:t>
            </a:r>
          </a:p>
          <a:p>
            <a:pPr marL="977900" lvl="1">
              <a:lnSpc>
                <a:spcPct val="110000"/>
              </a:lnSpc>
              <a:spcBef>
                <a:spcPts val="0"/>
              </a:spcBef>
            </a:pPr>
            <a:r>
              <a:rPr lang="en-CA" dirty="0">
                <a:latin typeface="Calibri" panose="020F0502020204030204" pitchFamily="34" charset="0"/>
                <a:ea typeface="Calibri" panose="020F0502020204030204" pitchFamily="34" charset="0"/>
              </a:rPr>
              <a:t>Invitation to Offering</a:t>
            </a:r>
          </a:p>
          <a:p>
            <a:pPr marL="977900" lvl="1">
              <a:lnSpc>
                <a:spcPct val="110000"/>
              </a:lnSpc>
              <a:spcBef>
                <a:spcPts val="0"/>
              </a:spcBef>
            </a:pPr>
            <a:r>
              <a:rPr lang="en-CA" dirty="0">
                <a:latin typeface="Calibri" panose="020F0502020204030204" pitchFamily="34" charset="0"/>
                <a:ea typeface="Calibri" panose="020F0502020204030204" pitchFamily="34" charset="0"/>
              </a:rPr>
              <a:t>Prayer for the Offering</a:t>
            </a:r>
          </a:p>
          <a:p>
            <a:pPr marL="977900" lvl="1">
              <a:lnSpc>
                <a:spcPct val="110000"/>
              </a:lnSpc>
              <a:spcBef>
                <a:spcPts val="0"/>
              </a:spcBef>
            </a:pPr>
            <a:r>
              <a:rPr lang="en-CA" dirty="0">
                <a:latin typeface="Calibri" panose="020F0502020204030204" pitchFamily="34" charset="0"/>
                <a:ea typeface="Calibri" panose="020F0502020204030204" pitchFamily="34" charset="0"/>
              </a:rPr>
              <a:t>Benediction</a:t>
            </a:r>
          </a:p>
          <a:p>
            <a:pPr marL="977900" lvl="1">
              <a:lnSpc>
                <a:spcPct val="110000"/>
              </a:lnSpc>
              <a:spcBef>
                <a:spcPts val="0"/>
              </a:spcBef>
            </a:pPr>
            <a:r>
              <a:rPr lang="en-CA" dirty="0">
                <a:latin typeface="Calibri" panose="020F0502020204030204" pitchFamily="34" charset="0"/>
                <a:ea typeface="Calibri" panose="020F0502020204030204" pitchFamily="34" charset="0"/>
              </a:rPr>
              <a:t>Suggested Hymns, activities and ideas</a:t>
            </a:r>
            <a:endParaRPr lang="en-US" dirty="0"/>
          </a:p>
        </p:txBody>
      </p:sp>
    </p:spTree>
    <p:extLst>
      <p:ext uri="{BB962C8B-B14F-4D97-AF65-F5344CB8AC3E}">
        <p14:creationId xmlns:p14="http://schemas.microsoft.com/office/powerpoint/2010/main" val="1165316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C0295"/>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4594718-44DA-644D-BE3A-DF9CFB80678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04517" y="234462"/>
            <a:ext cx="11582966" cy="6389075"/>
          </a:xfrm>
          <a:prstGeom prst="rect">
            <a:avLst/>
          </a:prstGeom>
        </p:spPr>
      </p:pic>
      <p:sp>
        <p:nvSpPr>
          <p:cNvPr id="5" name="Rounded Rectangle 4">
            <a:extLst>
              <a:ext uri="{FF2B5EF4-FFF2-40B4-BE49-F238E27FC236}">
                <a16:creationId xmlns:a16="http://schemas.microsoft.com/office/drawing/2014/main" id="{68C6B819-7C78-6E41-93A9-E538F556BC49}"/>
              </a:ext>
            </a:extLst>
          </p:cNvPr>
          <p:cNvSpPr/>
          <p:nvPr/>
        </p:nvSpPr>
        <p:spPr>
          <a:xfrm>
            <a:off x="810494" y="501431"/>
            <a:ext cx="2514600" cy="581891"/>
          </a:xfrm>
          <a:prstGeom prst="roundRect">
            <a:avLst/>
          </a:prstGeom>
          <a:solidFill>
            <a:srgbClr val="5E77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231811C-6D3A-8B48-97BA-6EDF49E9C25F}"/>
              </a:ext>
            </a:extLst>
          </p:cNvPr>
          <p:cNvSpPr>
            <a:spLocks noGrp="1"/>
          </p:cNvSpPr>
          <p:nvPr>
            <p:ph type="title" idx="4294967295"/>
          </p:nvPr>
        </p:nvSpPr>
        <p:spPr>
          <a:xfrm>
            <a:off x="516773" y="143450"/>
            <a:ext cx="3085407" cy="1325563"/>
          </a:xfrm>
        </p:spPr>
        <p:txBody>
          <a:bodyPr>
            <a:normAutofit/>
          </a:bodyPr>
          <a:lstStyle/>
          <a:p>
            <a:pPr algn="ctr"/>
            <a:r>
              <a:rPr lang="en-US" sz="3600" dirty="0">
                <a:solidFill>
                  <a:schemeClr val="bg1"/>
                </a:solidFill>
              </a:rPr>
              <a:t>Folder Four</a:t>
            </a:r>
          </a:p>
        </p:txBody>
      </p:sp>
      <p:sp>
        <p:nvSpPr>
          <p:cNvPr id="4" name="Text Placeholder 3">
            <a:extLst>
              <a:ext uri="{FF2B5EF4-FFF2-40B4-BE49-F238E27FC236}">
                <a16:creationId xmlns:a16="http://schemas.microsoft.com/office/drawing/2014/main" id="{C90FF291-FDA0-1D4C-A302-F8C894C04466}"/>
              </a:ext>
            </a:extLst>
          </p:cNvPr>
          <p:cNvSpPr>
            <a:spLocks noGrp="1"/>
          </p:cNvSpPr>
          <p:nvPr>
            <p:ph type="body" idx="4294967295"/>
          </p:nvPr>
        </p:nvSpPr>
        <p:spPr>
          <a:xfrm>
            <a:off x="2059476" y="1870606"/>
            <a:ext cx="8609428" cy="4351338"/>
          </a:xfrm>
        </p:spPr>
        <p:txBody>
          <a:bodyPr>
            <a:normAutofit/>
          </a:bodyPr>
          <a:lstStyle/>
          <a:p>
            <a:pPr marL="0" indent="0" algn="ctr">
              <a:buNone/>
            </a:pPr>
            <a:r>
              <a:rPr lang="en-CA" b="1" dirty="0">
                <a:solidFill>
                  <a:srgbClr val="3C0295"/>
                </a:solidFill>
              </a:rPr>
              <a:t>A Journey into the Spiritual Practice of Generosity </a:t>
            </a:r>
          </a:p>
          <a:p>
            <a:pPr marL="0" indent="0" algn="ctr">
              <a:buNone/>
            </a:pPr>
            <a:r>
              <a:rPr lang="en-CA" b="1" dirty="0">
                <a:solidFill>
                  <a:srgbClr val="3C0295"/>
                </a:solidFill>
              </a:rPr>
              <a:t>Around the Table of Jesus</a:t>
            </a:r>
          </a:p>
          <a:p>
            <a:pPr marL="0" indent="0" algn="ctr">
              <a:buNone/>
            </a:pPr>
            <a:r>
              <a:rPr lang="en-CA" b="1" dirty="0">
                <a:solidFill>
                  <a:srgbClr val="2445B2"/>
                </a:solidFill>
              </a:rPr>
              <a:t>A Study for Small Groups</a:t>
            </a:r>
          </a:p>
          <a:p>
            <a:pPr marL="520700">
              <a:lnSpc>
                <a:spcPct val="85000"/>
              </a:lnSpc>
            </a:pPr>
            <a:endParaRPr lang="en-CA" dirty="0">
              <a:latin typeface="Calibri" panose="020F0502020204030204" pitchFamily="34" charset="0"/>
              <a:ea typeface="Calibri" panose="020F0502020204030204" pitchFamily="34" charset="0"/>
            </a:endParaRPr>
          </a:p>
          <a:p>
            <a:pPr marL="520700">
              <a:lnSpc>
                <a:spcPct val="85000"/>
              </a:lnSpc>
            </a:pPr>
            <a:r>
              <a:rPr lang="en-US" dirty="0">
                <a:latin typeface="Calibri" panose="020F0502020204030204" pitchFamily="34" charset="0"/>
                <a:ea typeface="Calibri" panose="020F0502020204030204" pitchFamily="34" charset="0"/>
              </a:rPr>
              <a:t>Curriculum</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for</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each</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of</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a:t>
            </a:r>
            <a:r>
              <a:rPr lang="en-US" spc="-15"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eight</a:t>
            </a:r>
            <a:r>
              <a:rPr lang="en-US" b="1" spc="-15"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suggested</a:t>
            </a:r>
            <a:r>
              <a:rPr lang="en-US" b="1" spc="-15"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texts</a:t>
            </a:r>
            <a:endParaRPr lang="en-US" b="1" spc="-15" dirty="0">
              <a:latin typeface="Calibri" panose="020F0502020204030204" pitchFamily="34" charset="0"/>
              <a:ea typeface="Calibri" panose="020F0502020204030204" pitchFamily="34" charset="0"/>
            </a:endParaRPr>
          </a:p>
          <a:p>
            <a:pPr marL="520700">
              <a:lnSpc>
                <a:spcPct val="85000"/>
              </a:lnSpc>
            </a:pPr>
            <a:r>
              <a:rPr lang="en-US" dirty="0">
                <a:latin typeface="Calibri" panose="020F0502020204030204" pitchFamily="34" charset="0"/>
                <a:ea typeface="Calibri" panose="020F0502020204030204" pitchFamily="34" charset="0"/>
              </a:rPr>
              <a:t>Ideal</a:t>
            </a:r>
            <a:r>
              <a:rPr lang="en-US" spc="-1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for small groups or Sunday School classes</a:t>
            </a:r>
          </a:p>
          <a:p>
            <a:pPr marL="520700">
              <a:lnSpc>
                <a:spcPct val="85000"/>
              </a:lnSpc>
            </a:pPr>
            <a:r>
              <a:rPr lang="en-US" dirty="0">
                <a:latin typeface="Calibri" panose="020F0502020204030204" pitchFamily="34" charset="0"/>
                <a:ea typeface="Calibri" panose="020F0502020204030204" pitchFamily="34" charset="0"/>
              </a:rPr>
              <a:t>How communion prepares us to be better stewards</a:t>
            </a:r>
          </a:p>
          <a:p>
            <a:pPr marL="520700">
              <a:lnSpc>
                <a:spcPct val="85000"/>
              </a:lnSpc>
            </a:pPr>
            <a:r>
              <a:rPr lang="en-US" dirty="0">
                <a:latin typeface="Calibri" panose="020F0502020204030204" pitchFamily="34" charset="0"/>
                <a:ea typeface="Calibri" panose="020F0502020204030204" pitchFamily="34" charset="0"/>
              </a:rPr>
              <a:t>Can be taught on Zoom / video conference </a:t>
            </a:r>
          </a:p>
          <a:p>
            <a:pPr marL="0" indent="0">
              <a:spcBef>
                <a:spcPts val="35"/>
              </a:spcBef>
              <a:buNone/>
            </a:pPr>
            <a:endParaRPr lang="en-CA"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768693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C0295"/>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4594718-44DA-644D-BE3A-DF9CFB80678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04517" y="234462"/>
            <a:ext cx="11582966" cy="6389075"/>
          </a:xfrm>
          <a:prstGeom prst="rect">
            <a:avLst/>
          </a:prstGeom>
        </p:spPr>
      </p:pic>
      <p:sp>
        <p:nvSpPr>
          <p:cNvPr id="5" name="Rounded Rectangle 4">
            <a:extLst>
              <a:ext uri="{FF2B5EF4-FFF2-40B4-BE49-F238E27FC236}">
                <a16:creationId xmlns:a16="http://schemas.microsoft.com/office/drawing/2014/main" id="{68C6B819-7C78-6E41-93A9-E538F556BC49}"/>
              </a:ext>
            </a:extLst>
          </p:cNvPr>
          <p:cNvSpPr/>
          <p:nvPr/>
        </p:nvSpPr>
        <p:spPr>
          <a:xfrm>
            <a:off x="810494" y="501431"/>
            <a:ext cx="2514600" cy="581891"/>
          </a:xfrm>
          <a:prstGeom prst="roundRect">
            <a:avLst/>
          </a:prstGeom>
          <a:solidFill>
            <a:srgbClr val="5E77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231811C-6D3A-8B48-97BA-6EDF49E9C25F}"/>
              </a:ext>
            </a:extLst>
          </p:cNvPr>
          <p:cNvSpPr>
            <a:spLocks noGrp="1"/>
          </p:cNvSpPr>
          <p:nvPr>
            <p:ph type="title" idx="4294967295"/>
          </p:nvPr>
        </p:nvSpPr>
        <p:spPr>
          <a:xfrm>
            <a:off x="516773" y="143450"/>
            <a:ext cx="3085407" cy="1325563"/>
          </a:xfrm>
        </p:spPr>
        <p:txBody>
          <a:bodyPr>
            <a:normAutofit/>
          </a:bodyPr>
          <a:lstStyle/>
          <a:p>
            <a:pPr algn="ctr"/>
            <a:r>
              <a:rPr lang="en-US" sz="3600" dirty="0">
                <a:solidFill>
                  <a:schemeClr val="bg1"/>
                </a:solidFill>
              </a:rPr>
              <a:t>Folder Five</a:t>
            </a:r>
          </a:p>
        </p:txBody>
      </p:sp>
      <p:sp>
        <p:nvSpPr>
          <p:cNvPr id="4" name="Text Placeholder 3">
            <a:extLst>
              <a:ext uri="{FF2B5EF4-FFF2-40B4-BE49-F238E27FC236}">
                <a16:creationId xmlns:a16="http://schemas.microsoft.com/office/drawing/2014/main" id="{C90FF291-FDA0-1D4C-A302-F8C894C04466}"/>
              </a:ext>
            </a:extLst>
          </p:cNvPr>
          <p:cNvSpPr>
            <a:spLocks noGrp="1"/>
          </p:cNvSpPr>
          <p:nvPr>
            <p:ph type="body" idx="4294967295"/>
          </p:nvPr>
        </p:nvSpPr>
        <p:spPr/>
        <p:txBody>
          <a:bodyPr>
            <a:normAutofit/>
          </a:bodyPr>
          <a:lstStyle/>
          <a:p>
            <a:pPr marL="292100" indent="0">
              <a:lnSpc>
                <a:spcPct val="85000"/>
              </a:lnSpc>
              <a:buNone/>
            </a:pPr>
            <a:r>
              <a:rPr lang="en-US" b="1" dirty="0">
                <a:latin typeface="Calibri" panose="020F0502020204030204" pitchFamily="34" charset="0"/>
                <a:ea typeface="Calibri" panose="020F0502020204030204" pitchFamily="34" charset="0"/>
              </a:rPr>
              <a:t>Children’s</a:t>
            </a:r>
            <a:r>
              <a:rPr lang="en-US" b="1" spc="-20"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Resources</a:t>
            </a:r>
            <a:endParaRPr lang="en-US" b="1" spc="-20" dirty="0">
              <a:latin typeface="Calibri" panose="020F0502020204030204" pitchFamily="34" charset="0"/>
              <a:ea typeface="Calibri" panose="020F0502020204030204" pitchFamily="34" charset="0"/>
            </a:endParaRPr>
          </a:p>
          <a:p>
            <a:pPr marL="749300" indent="-457200">
              <a:lnSpc>
                <a:spcPct val="85000"/>
              </a:lnSpc>
            </a:pPr>
            <a:r>
              <a:rPr lang="en-US" dirty="0">
                <a:latin typeface="Calibri" panose="020F0502020204030204" pitchFamily="34" charset="0"/>
                <a:ea typeface="Calibri" panose="020F0502020204030204" pitchFamily="34" charset="0"/>
              </a:rPr>
              <a:t>Children’s</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sermons</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and</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curriculum</a:t>
            </a:r>
            <a:r>
              <a:rPr lang="en-US" spc="-20" dirty="0">
                <a:latin typeface="Calibri" panose="020F0502020204030204" pitchFamily="34" charset="0"/>
                <a:ea typeface="Calibri" panose="020F0502020204030204" pitchFamily="34" charset="0"/>
              </a:rPr>
              <a:t> </a:t>
            </a:r>
          </a:p>
          <a:p>
            <a:pPr marL="749300" indent="-457200">
              <a:lnSpc>
                <a:spcPct val="85000"/>
              </a:lnSpc>
            </a:pPr>
            <a:r>
              <a:rPr lang="en-US" spc="-20" dirty="0">
                <a:latin typeface="Calibri" panose="020F0502020204030204" pitchFamily="34" charset="0"/>
                <a:ea typeface="Calibri" panose="020F0502020204030204" pitchFamily="34" charset="0"/>
              </a:rPr>
              <a:t>One lesson </a:t>
            </a:r>
            <a:r>
              <a:rPr lang="en-US" dirty="0">
                <a:latin typeface="Calibri" panose="020F0502020204030204" pitchFamily="34" charset="0"/>
                <a:ea typeface="Calibri" panose="020F0502020204030204" pitchFamily="34" charset="0"/>
              </a:rPr>
              <a:t>for</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each</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of</a:t>
            </a:r>
            <a:r>
              <a:rPr lang="en-US" spc="-2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the</a:t>
            </a:r>
            <a:r>
              <a:rPr lang="en-US" spc="-20"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eight texts</a:t>
            </a:r>
          </a:p>
          <a:p>
            <a:pPr marL="749300" indent="-457200">
              <a:lnSpc>
                <a:spcPct val="85000"/>
              </a:lnSpc>
            </a:pPr>
            <a:r>
              <a:rPr lang="en-US" dirty="0">
                <a:latin typeface="Calibri" panose="020F0502020204030204" pitchFamily="34" charset="0"/>
                <a:ea typeface="Calibri" panose="020F0502020204030204" pitchFamily="34" charset="0"/>
              </a:rPr>
              <a:t>More coming </a:t>
            </a:r>
          </a:p>
          <a:p>
            <a:pPr marL="1206500" lvl="1" indent="-457200">
              <a:lnSpc>
                <a:spcPct val="85000"/>
              </a:lnSpc>
            </a:pPr>
            <a:r>
              <a:rPr lang="en-US" dirty="0">
                <a:latin typeface="Calibri" panose="020F0502020204030204" pitchFamily="34" charset="0"/>
                <a:ea typeface="Calibri" panose="020F0502020204030204" pitchFamily="34" charset="0"/>
              </a:rPr>
              <a:t>Additional materials will be provided</a:t>
            </a:r>
          </a:p>
          <a:p>
            <a:pPr marL="1206500" lvl="1" indent="-457200">
              <a:lnSpc>
                <a:spcPct val="85000"/>
              </a:lnSpc>
            </a:pPr>
            <a:r>
              <a:rPr lang="en-US" dirty="0">
                <a:latin typeface="Calibri" panose="020F0502020204030204" pitchFamily="34" charset="0"/>
                <a:ea typeface="Calibri" panose="020F0502020204030204" pitchFamily="34" charset="0"/>
              </a:rPr>
              <a:t>Monthly updates</a:t>
            </a:r>
          </a:p>
          <a:p>
            <a:pPr marL="1206500" lvl="1" indent="-457200">
              <a:lnSpc>
                <a:spcPct val="85000"/>
              </a:lnSpc>
            </a:pPr>
            <a:endParaRPr lang="en-CA" dirty="0">
              <a:latin typeface="Calibri" panose="020F0502020204030204" pitchFamily="34" charset="0"/>
              <a:ea typeface="Calibri" panose="020F0502020204030204" pitchFamily="34" charset="0"/>
            </a:endParaRPr>
          </a:p>
          <a:p>
            <a:endParaRPr lang="en-US" dirty="0"/>
          </a:p>
        </p:txBody>
      </p:sp>
      <p:pic>
        <p:nvPicPr>
          <p:cNvPr id="6" name="Content Placeholder 4" descr="Logo&#10;&#10;Description automatically generated">
            <a:extLst>
              <a:ext uri="{FF2B5EF4-FFF2-40B4-BE49-F238E27FC236}">
                <a16:creationId xmlns:a16="http://schemas.microsoft.com/office/drawing/2014/main" id="{3739DBF6-BBEC-D449-B28D-F26DAEF2B02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985760" y="2594731"/>
            <a:ext cx="3537346" cy="3154000"/>
          </a:xfrm>
          <a:prstGeom prst="rect">
            <a:avLst/>
          </a:prstGeom>
        </p:spPr>
      </p:pic>
    </p:spTree>
    <p:extLst>
      <p:ext uri="{BB962C8B-B14F-4D97-AF65-F5344CB8AC3E}">
        <p14:creationId xmlns:p14="http://schemas.microsoft.com/office/powerpoint/2010/main" val="799651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339BE-5417-4762-8062-98EBF3EC98EC}"/>
              </a:ext>
            </a:extLst>
          </p:cNvPr>
          <p:cNvSpPr>
            <a:spLocks noGrp="1"/>
          </p:cNvSpPr>
          <p:nvPr>
            <p:ph type="title"/>
          </p:nvPr>
        </p:nvSpPr>
        <p:spPr>
          <a:xfrm>
            <a:off x="2441330" y="278104"/>
            <a:ext cx="8927124" cy="868314"/>
          </a:xfrm>
        </p:spPr>
        <p:txBody>
          <a:bodyPr/>
          <a:lstStyle/>
          <a:p>
            <a:r>
              <a:rPr lang="en-US" dirty="0">
                <a:solidFill>
                  <a:srgbClr val="1C3C72"/>
                </a:solidFill>
                <a:latin typeface="Corbel" panose="020B0503020204020204" pitchFamily="34" charset="0"/>
              </a:rPr>
              <a:t>The Presbyterian Church in Canada</a:t>
            </a:r>
          </a:p>
        </p:txBody>
      </p:sp>
      <p:pic>
        <p:nvPicPr>
          <p:cNvPr id="13" name="Picture 12">
            <a:extLst>
              <a:ext uri="{FF2B5EF4-FFF2-40B4-BE49-F238E27FC236}">
                <a16:creationId xmlns:a16="http://schemas.microsoft.com/office/drawing/2014/main" id="{7A9D89BC-B4A4-4AAA-8F90-97B78F8FA7F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2490" y="237995"/>
            <a:ext cx="1117111" cy="1117111"/>
          </a:xfrm>
          <a:prstGeom prst="rect">
            <a:avLst/>
          </a:prstGeom>
        </p:spPr>
      </p:pic>
      <p:sp>
        <p:nvSpPr>
          <p:cNvPr id="3" name="Rectangle 2">
            <a:extLst>
              <a:ext uri="{FF2B5EF4-FFF2-40B4-BE49-F238E27FC236}">
                <a16:creationId xmlns:a16="http://schemas.microsoft.com/office/drawing/2014/main" id="{7DD0B85F-ECD5-EE41-BB59-49144B9942F5}"/>
              </a:ext>
            </a:extLst>
          </p:cNvPr>
          <p:cNvSpPr/>
          <p:nvPr/>
        </p:nvSpPr>
        <p:spPr>
          <a:xfrm>
            <a:off x="0" y="1806043"/>
            <a:ext cx="12192000" cy="456042"/>
          </a:xfrm>
          <a:prstGeom prst="rect">
            <a:avLst/>
          </a:prstGeom>
          <a:solidFill>
            <a:srgbClr val="1C3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F6835BD-74A8-E045-8650-C10CB3B800A4}"/>
              </a:ext>
            </a:extLst>
          </p:cNvPr>
          <p:cNvSpPr/>
          <p:nvPr/>
        </p:nvSpPr>
        <p:spPr>
          <a:xfrm>
            <a:off x="1757715" y="0"/>
            <a:ext cx="112734" cy="6858000"/>
          </a:xfrm>
          <a:prstGeom prst="rect">
            <a:avLst/>
          </a:prstGeom>
          <a:solidFill>
            <a:srgbClr val="D32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5">
            <a:extLst>
              <a:ext uri="{FF2B5EF4-FFF2-40B4-BE49-F238E27FC236}">
                <a16:creationId xmlns:a16="http://schemas.microsoft.com/office/drawing/2014/main" id="{9CD2F403-5981-3F4B-9A88-65F2E5DCCAF8}"/>
              </a:ext>
            </a:extLst>
          </p:cNvPr>
          <p:cNvSpPr>
            <a:spLocks noGrp="1"/>
          </p:cNvSpPr>
          <p:nvPr>
            <p:ph sz="half" idx="1"/>
          </p:nvPr>
        </p:nvSpPr>
        <p:spPr>
          <a:xfrm>
            <a:off x="2441330" y="2713022"/>
            <a:ext cx="9458396" cy="757346"/>
          </a:xfrm>
        </p:spPr>
        <p:txBody>
          <a:bodyPr>
            <a:noAutofit/>
          </a:bodyPr>
          <a:lstStyle/>
          <a:p>
            <a:pPr marL="0" indent="0">
              <a:lnSpc>
                <a:spcPct val="120000"/>
              </a:lnSpc>
              <a:buNone/>
            </a:pPr>
            <a:r>
              <a:rPr lang="en-US" sz="3200" b="1" dirty="0">
                <a:solidFill>
                  <a:srgbClr val="1E3C71"/>
                </a:solidFill>
              </a:rPr>
              <a:t>Today’s stewardship webinar   </a:t>
            </a:r>
          </a:p>
          <a:p>
            <a:pPr marL="0" indent="0">
              <a:lnSpc>
                <a:spcPct val="120000"/>
              </a:lnSpc>
              <a:buNone/>
            </a:pPr>
            <a:r>
              <a:rPr lang="en-CA" dirty="0">
                <a:solidFill>
                  <a:srgbClr val="1C3C72"/>
                </a:solidFill>
              </a:rPr>
              <a:t>Resources for talking about stewardship in your congregation</a:t>
            </a:r>
            <a:r>
              <a:rPr lang="en-CA" sz="2500" dirty="0">
                <a:solidFill>
                  <a:srgbClr val="1C3C72"/>
                </a:solidFill>
              </a:rPr>
              <a:t>. </a:t>
            </a:r>
            <a:endParaRPr lang="en-US" sz="2500" dirty="0">
              <a:solidFill>
                <a:srgbClr val="1E3C71"/>
              </a:solidFill>
            </a:endParaRPr>
          </a:p>
          <a:p>
            <a:pPr marL="0" indent="0">
              <a:lnSpc>
                <a:spcPct val="120000"/>
              </a:lnSpc>
              <a:buNone/>
            </a:pPr>
            <a:endParaRPr lang="en-US" sz="1900" dirty="0">
              <a:solidFill>
                <a:srgbClr val="1E3C71"/>
              </a:solidFill>
            </a:endParaRPr>
          </a:p>
          <a:p>
            <a:pPr marL="0" indent="0">
              <a:lnSpc>
                <a:spcPct val="120000"/>
              </a:lnSpc>
              <a:buNone/>
            </a:pPr>
            <a:endParaRPr lang="en-US" sz="1900" dirty="0">
              <a:solidFill>
                <a:srgbClr val="1E3C71"/>
              </a:solidFill>
            </a:endParaRPr>
          </a:p>
        </p:txBody>
      </p:sp>
      <p:pic>
        <p:nvPicPr>
          <p:cNvPr id="8" name="Graphic 7">
            <a:extLst>
              <a:ext uri="{FF2B5EF4-FFF2-40B4-BE49-F238E27FC236}">
                <a16:creationId xmlns:a16="http://schemas.microsoft.com/office/drawing/2014/main" id="{141E1AC0-BCB0-4BF8-A3F2-8C81199C87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49886" y="4686643"/>
            <a:ext cx="4325986" cy="1902390"/>
          </a:xfrm>
          <a:prstGeom prst="rect">
            <a:avLst/>
          </a:prstGeom>
        </p:spPr>
      </p:pic>
      <p:sp>
        <p:nvSpPr>
          <p:cNvPr id="9" name="TextBox 8">
            <a:extLst>
              <a:ext uri="{FF2B5EF4-FFF2-40B4-BE49-F238E27FC236}">
                <a16:creationId xmlns:a16="http://schemas.microsoft.com/office/drawing/2014/main" id="{DFD0AA47-ED65-4BAB-849E-6E3755C601AE}"/>
              </a:ext>
            </a:extLst>
          </p:cNvPr>
          <p:cNvSpPr txBox="1"/>
          <p:nvPr/>
        </p:nvSpPr>
        <p:spPr>
          <a:xfrm>
            <a:off x="7170528" y="4317311"/>
            <a:ext cx="3172859" cy="369332"/>
          </a:xfrm>
          <a:prstGeom prst="rect">
            <a:avLst/>
          </a:prstGeom>
          <a:noFill/>
        </p:spPr>
        <p:txBody>
          <a:bodyPr wrap="square" rtlCol="0">
            <a:spAutoFit/>
          </a:bodyPr>
          <a:lstStyle/>
          <a:p>
            <a:r>
              <a:rPr lang="en-US" i="1" dirty="0">
                <a:solidFill>
                  <a:srgbClr val="7030A0"/>
                </a:solidFill>
              </a:rPr>
              <a:t>Made possible by your gifts to </a:t>
            </a:r>
          </a:p>
        </p:txBody>
      </p:sp>
    </p:spTree>
    <p:extLst>
      <p:ext uri="{BB962C8B-B14F-4D97-AF65-F5344CB8AC3E}">
        <p14:creationId xmlns:p14="http://schemas.microsoft.com/office/powerpoint/2010/main" val="2855302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C0295"/>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0C88F38-9B17-6D48-BA12-FA13E509921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04517" y="234462"/>
            <a:ext cx="11582966" cy="6389075"/>
          </a:xfrm>
          <a:prstGeom prst="rect">
            <a:avLst/>
          </a:prstGeom>
        </p:spPr>
      </p:pic>
      <p:sp>
        <p:nvSpPr>
          <p:cNvPr id="4" name="Text Placeholder 3">
            <a:extLst>
              <a:ext uri="{FF2B5EF4-FFF2-40B4-BE49-F238E27FC236}">
                <a16:creationId xmlns:a16="http://schemas.microsoft.com/office/drawing/2014/main" id="{D45B94D0-7F82-DB4F-9D7C-3E08E291F866}"/>
              </a:ext>
            </a:extLst>
          </p:cNvPr>
          <p:cNvSpPr>
            <a:spLocks noGrp="1"/>
          </p:cNvSpPr>
          <p:nvPr>
            <p:ph type="body" idx="4294967295"/>
          </p:nvPr>
        </p:nvSpPr>
        <p:spPr>
          <a:xfrm>
            <a:off x="2319528" y="1558656"/>
            <a:ext cx="10189464" cy="4797913"/>
          </a:xfrm>
        </p:spPr>
        <p:txBody>
          <a:bodyPr>
            <a:normAutofit fontScale="92500"/>
          </a:bodyPr>
          <a:lstStyle/>
          <a:p>
            <a:pPr marL="292100" indent="0">
              <a:lnSpc>
                <a:spcPct val="120000"/>
              </a:lnSpc>
              <a:spcBef>
                <a:spcPts val="1240"/>
              </a:spcBef>
              <a:spcAft>
                <a:spcPts val="0"/>
              </a:spcAft>
              <a:buNone/>
            </a:pPr>
            <a:r>
              <a:rPr lang="en-US" b="1" spc="-10" dirty="0">
                <a:latin typeface="Calibri" panose="020F0502020204030204" pitchFamily="34" charset="0"/>
                <a:ea typeface="Calibri" panose="020F0502020204030204" pitchFamily="34" charset="0"/>
              </a:rPr>
              <a:t>More to Come</a:t>
            </a:r>
            <a:endParaRPr lang="en-CA" b="1" dirty="0">
              <a:latin typeface="Calibri" panose="020F0502020204030204" pitchFamily="34" charset="0"/>
              <a:ea typeface="Calibri" panose="020F0502020204030204" pitchFamily="34" charset="0"/>
            </a:endParaRPr>
          </a:p>
          <a:p>
            <a:pPr marL="977900">
              <a:lnSpc>
                <a:spcPct val="120000"/>
              </a:lnSpc>
            </a:pPr>
            <a:r>
              <a:rPr lang="en-CA" dirty="0">
                <a:latin typeface="Calibri" panose="020F0502020204030204" pitchFamily="34" charset="0"/>
                <a:ea typeface="Calibri" panose="020F0502020204030204" pitchFamily="34" charset="0"/>
              </a:rPr>
              <a:t>Communication Packets</a:t>
            </a:r>
          </a:p>
          <a:p>
            <a:pPr marL="1435100" marR="3324860">
              <a:lnSpc>
                <a:spcPct val="120000"/>
              </a:lnSpc>
              <a:spcBef>
                <a:spcPts val="0"/>
              </a:spcBef>
            </a:pPr>
            <a:r>
              <a:rPr lang="en-US" dirty="0">
                <a:latin typeface="Calibri" panose="020F0502020204030204" pitchFamily="34" charset="0"/>
                <a:ea typeface="Calibri" panose="020F0502020204030204" pitchFamily="34" charset="0"/>
              </a:rPr>
              <a:t>Effective Social Media Bulletin Inserts</a:t>
            </a:r>
          </a:p>
          <a:p>
            <a:pPr marL="1435100" marR="3324860">
              <a:lnSpc>
                <a:spcPct val="120000"/>
              </a:lnSpc>
              <a:spcBef>
                <a:spcPts val="0"/>
              </a:spcBef>
            </a:pPr>
            <a:r>
              <a:rPr lang="en-US" dirty="0">
                <a:latin typeface="Calibri" panose="020F0502020204030204" pitchFamily="34" charset="0"/>
                <a:ea typeface="Calibri" panose="020F0502020204030204" pitchFamily="34" charset="0"/>
              </a:rPr>
              <a:t>Communications Packet </a:t>
            </a:r>
            <a:r>
              <a:rPr lang="en-US" spc="-25" dirty="0">
                <a:latin typeface="Calibri" panose="020F0502020204030204" pitchFamily="34" charset="0"/>
                <a:ea typeface="Calibri" panose="020F0502020204030204" pitchFamily="34" charset="0"/>
              </a:rPr>
              <a:t>#1</a:t>
            </a:r>
            <a:endParaRPr lang="en-CA" dirty="0">
              <a:latin typeface="Calibri" panose="020F0502020204030204" pitchFamily="34" charset="0"/>
              <a:ea typeface="Calibri" panose="020F0502020204030204" pitchFamily="34" charset="0"/>
            </a:endParaRPr>
          </a:p>
          <a:p>
            <a:pPr marL="1435100">
              <a:lnSpc>
                <a:spcPct val="120000"/>
              </a:lnSpc>
              <a:spcBef>
                <a:spcPts val="0"/>
              </a:spcBef>
            </a:pPr>
            <a:r>
              <a:rPr lang="en-US" dirty="0">
                <a:latin typeface="Calibri" panose="020F0502020204030204" pitchFamily="34" charset="0"/>
                <a:ea typeface="Calibri" panose="020F0502020204030204" pitchFamily="34" charset="0"/>
              </a:rPr>
              <a:t>Communications Packet </a:t>
            </a:r>
            <a:r>
              <a:rPr lang="en-US" spc="-25" dirty="0">
                <a:latin typeface="Calibri" panose="020F0502020204030204" pitchFamily="34" charset="0"/>
                <a:ea typeface="Calibri" panose="020F0502020204030204" pitchFamily="34" charset="0"/>
              </a:rPr>
              <a:t>#2</a:t>
            </a:r>
          </a:p>
          <a:p>
            <a:pPr marL="1435100">
              <a:lnSpc>
                <a:spcPct val="120000"/>
              </a:lnSpc>
              <a:spcBef>
                <a:spcPts val="0"/>
              </a:spcBef>
            </a:pPr>
            <a:r>
              <a:rPr lang="en-US" dirty="0">
                <a:latin typeface="Calibri" panose="020F0502020204030204" pitchFamily="34" charset="0"/>
                <a:ea typeface="Calibri" panose="020F0502020204030204" pitchFamily="34" charset="0"/>
              </a:rPr>
              <a:t>Communications Packet </a:t>
            </a:r>
            <a:r>
              <a:rPr lang="en-US" spc="-25" dirty="0">
                <a:latin typeface="Calibri" panose="020F0502020204030204" pitchFamily="34" charset="0"/>
                <a:ea typeface="Calibri" panose="020F0502020204030204" pitchFamily="34" charset="0"/>
              </a:rPr>
              <a:t>#3</a:t>
            </a:r>
          </a:p>
          <a:p>
            <a:pPr marL="1435100">
              <a:lnSpc>
                <a:spcPct val="120000"/>
              </a:lnSpc>
              <a:spcBef>
                <a:spcPts val="0"/>
              </a:spcBef>
            </a:pPr>
            <a:r>
              <a:rPr lang="en-US" dirty="0">
                <a:latin typeface="Calibri" panose="020F0502020204030204" pitchFamily="34" charset="0"/>
                <a:ea typeface="Calibri" panose="020F0502020204030204" pitchFamily="34" charset="0"/>
              </a:rPr>
              <a:t>Communications Packet </a:t>
            </a:r>
            <a:r>
              <a:rPr lang="en-US" spc="-25" dirty="0">
                <a:latin typeface="Calibri" panose="020F0502020204030204" pitchFamily="34" charset="0"/>
                <a:ea typeface="Calibri" panose="020F0502020204030204" pitchFamily="34" charset="0"/>
              </a:rPr>
              <a:t>#4</a:t>
            </a:r>
          </a:p>
          <a:p>
            <a:pPr marL="1435100" marR="3324860">
              <a:lnSpc>
                <a:spcPct val="120000"/>
              </a:lnSpc>
              <a:spcBef>
                <a:spcPts val="0"/>
              </a:spcBef>
            </a:pPr>
            <a:r>
              <a:rPr lang="en-US" dirty="0">
                <a:latin typeface="Calibri" panose="020F0502020204030204" pitchFamily="34" charset="0"/>
                <a:ea typeface="Calibri" panose="020F0502020204030204" pitchFamily="34" charset="0"/>
              </a:rPr>
              <a:t>Communications</a:t>
            </a:r>
            <a:r>
              <a:rPr lang="en-US" spc="-7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Packet</a:t>
            </a:r>
            <a:r>
              <a:rPr lang="en-US" spc="-7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#5 Generational Giving</a:t>
            </a:r>
            <a:endParaRPr lang="en-US" dirty="0"/>
          </a:p>
        </p:txBody>
      </p:sp>
      <p:sp>
        <p:nvSpPr>
          <p:cNvPr id="5" name="Rounded Rectangle 4">
            <a:extLst>
              <a:ext uri="{FF2B5EF4-FFF2-40B4-BE49-F238E27FC236}">
                <a16:creationId xmlns:a16="http://schemas.microsoft.com/office/drawing/2014/main" id="{2252941F-05D1-6E47-8BEC-0DC450C26CD4}"/>
              </a:ext>
            </a:extLst>
          </p:cNvPr>
          <p:cNvSpPr/>
          <p:nvPr/>
        </p:nvSpPr>
        <p:spPr>
          <a:xfrm>
            <a:off x="810494" y="501431"/>
            <a:ext cx="2514600" cy="581891"/>
          </a:xfrm>
          <a:prstGeom prst="roundRect">
            <a:avLst/>
          </a:prstGeom>
          <a:solidFill>
            <a:srgbClr val="5E77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D9EB21F1-6AD8-A146-B582-ED5C70DDB9E1}"/>
              </a:ext>
            </a:extLst>
          </p:cNvPr>
          <p:cNvSpPr txBox="1">
            <a:spLocks/>
          </p:cNvSpPr>
          <p:nvPr/>
        </p:nvSpPr>
        <p:spPr>
          <a:xfrm>
            <a:off x="516773" y="143450"/>
            <a:ext cx="30854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3C0295"/>
                </a:solidFill>
                <a:latin typeface="Roboto" panose="02000000000000000000" pitchFamily="2" charset="0"/>
                <a:ea typeface="Roboto" panose="02000000000000000000" pitchFamily="2" charset="0"/>
                <a:cs typeface="Roboto" panose="02000000000000000000" pitchFamily="2" charset="0"/>
              </a:defRPr>
            </a:lvl1pPr>
          </a:lstStyle>
          <a:p>
            <a:pPr algn="ctr"/>
            <a:r>
              <a:rPr lang="en-US" sz="3600" dirty="0">
                <a:solidFill>
                  <a:schemeClr val="bg1"/>
                </a:solidFill>
              </a:rPr>
              <a:t>Folder Six</a:t>
            </a:r>
          </a:p>
        </p:txBody>
      </p:sp>
      <p:pic>
        <p:nvPicPr>
          <p:cNvPr id="7" name="Content Placeholder 4" descr="Logo&#10;&#10;Description automatically generated">
            <a:extLst>
              <a:ext uri="{FF2B5EF4-FFF2-40B4-BE49-F238E27FC236}">
                <a16:creationId xmlns:a16="http://schemas.microsoft.com/office/drawing/2014/main" id="{51154813-4637-B74A-97BA-274BE4244B1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103799" y="2972683"/>
            <a:ext cx="3537346" cy="3154000"/>
          </a:xfrm>
          <a:prstGeom prst="rect">
            <a:avLst/>
          </a:prstGeom>
        </p:spPr>
      </p:pic>
    </p:spTree>
    <p:extLst>
      <p:ext uri="{BB962C8B-B14F-4D97-AF65-F5344CB8AC3E}">
        <p14:creationId xmlns:p14="http://schemas.microsoft.com/office/powerpoint/2010/main" val="2359787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E77B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A2B91CA-F391-AA43-BB91-72FE9A28F1B8}"/>
              </a:ext>
            </a:extLst>
          </p:cNvPr>
          <p:cNvSpPr/>
          <p:nvPr/>
        </p:nvSpPr>
        <p:spPr>
          <a:xfrm>
            <a:off x="1" y="753034"/>
            <a:ext cx="3236258" cy="1493465"/>
          </a:xfrm>
          <a:prstGeom prst="rect">
            <a:avLst/>
          </a:prstGeom>
          <a:solidFill>
            <a:srgbClr val="3C0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able&#10;&#10;Description automatically generated with medium confidence">
            <a:extLst>
              <a:ext uri="{FF2B5EF4-FFF2-40B4-BE49-F238E27FC236}">
                <a16:creationId xmlns:a16="http://schemas.microsoft.com/office/drawing/2014/main" id="{87DF61BF-D58C-3646-9FE3-D2C6F0E788C8}"/>
              </a:ext>
            </a:extLst>
          </p:cNvPr>
          <p:cNvPicPr>
            <a:picLocks noChangeAspect="1"/>
          </p:cNvPicPr>
          <p:nvPr/>
        </p:nvPicPr>
        <p:blipFill>
          <a:blip r:embed="rId2"/>
          <a:stretch>
            <a:fillRect/>
          </a:stretch>
        </p:blipFill>
        <p:spPr>
          <a:xfrm>
            <a:off x="7436431" y="580888"/>
            <a:ext cx="3917818" cy="6054811"/>
          </a:xfrm>
          <a:prstGeom prst="rect">
            <a:avLst/>
          </a:prstGeom>
          <a:effectLst>
            <a:outerShdw blurRad="237594" dist="38100" dir="2700000" sx="104000" sy="104000" algn="tl" rotWithShape="0">
              <a:prstClr val="black">
                <a:alpha val="23000"/>
              </a:prstClr>
            </a:outerShdw>
          </a:effectLst>
        </p:spPr>
      </p:pic>
      <p:pic>
        <p:nvPicPr>
          <p:cNvPr id="6" name="Picture 5" descr="Graphical user interface, text, website&#10;&#10;Description automatically generated">
            <a:extLst>
              <a:ext uri="{FF2B5EF4-FFF2-40B4-BE49-F238E27FC236}">
                <a16:creationId xmlns:a16="http://schemas.microsoft.com/office/drawing/2014/main" id="{6F9EDD5E-CEEC-0C48-B924-C7813B2C0FA8}"/>
              </a:ext>
            </a:extLst>
          </p:cNvPr>
          <p:cNvPicPr>
            <a:picLocks noChangeAspect="1"/>
          </p:cNvPicPr>
          <p:nvPr/>
        </p:nvPicPr>
        <p:blipFill>
          <a:blip r:embed="rId3"/>
          <a:stretch>
            <a:fillRect/>
          </a:stretch>
        </p:blipFill>
        <p:spPr>
          <a:xfrm>
            <a:off x="3791830" y="222301"/>
            <a:ext cx="4079183" cy="6304192"/>
          </a:xfrm>
          <a:prstGeom prst="rect">
            <a:avLst/>
          </a:prstGeom>
          <a:effectLst>
            <a:outerShdw blurRad="237796" dist="38100" dir="2700000" sx="104000" sy="104000" algn="tl" rotWithShape="0">
              <a:prstClr val="black">
                <a:alpha val="23000"/>
              </a:prstClr>
            </a:outerShdw>
          </a:effectLst>
        </p:spPr>
      </p:pic>
      <p:sp>
        <p:nvSpPr>
          <p:cNvPr id="9" name="Title 2">
            <a:extLst>
              <a:ext uri="{FF2B5EF4-FFF2-40B4-BE49-F238E27FC236}">
                <a16:creationId xmlns:a16="http://schemas.microsoft.com/office/drawing/2014/main" id="{3BFA8B58-465C-7B47-A700-B903CB68B7DC}"/>
              </a:ext>
            </a:extLst>
          </p:cNvPr>
          <p:cNvSpPr txBox="1">
            <a:spLocks/>
          </p:cNvSpPr>
          <p:nvPr/>
        </p:nvSpPr>
        <p:spPr>
          <a:xfrm>
            <a:off x="737830" y="885078"/>
            <a:ext cx="2786128" cy="1325563"/>
          </a:xfrm>
          <a:prstGeom prst="rect">
            <a:avLst/>
          </a:prstGeom>
        </p:spPr>
        <p:txBody>
          <a:bodyPr/>
          <a:lstStyle>
            <a:lvl1pPr algn="l" defTabSz="914400" rtl="0" eaLnBrk="1" latinLnBrk="0" hangingPunct="1">
              <a:lnSpc>
                <a:spcPct val="90000"/>
              </a:lnSpc>
              <a:spcBef>
                <a:spcPct val="0"/>
              </a:spcBef>
              <a:buNone/>
              <a:defRPr sz="4400" b="1" i="0" kern="1200">
                <a:solidFill>
                  <a:srgbClr val="3C0295"/>
                </a:solidFill>
                <a:latin typeface="Roboto" panose="02000000000000000000" pitchFamily="2" charset="0"/>
                <a:ea typeface="Roboto" panose="02000000000000000000" pitchFamily="2" charset="0"/>
                <a:cs typeface="Roboto" panose="02000000000000000000" pitchFamily="2" charset="0"/>
              </a:defRPr>
            </a:lvl1pPr>
          </a:lstStyle>
          <a:p>
            <a:r>
              <a:rPr lang="en-US" dirty="0">
                <a:solidFill>
                  <a:schemeClr val="bg1"/>
                </a:solidFill>
              </a:rPr>
              <a:t>Bulletin</a:t>
            </a:r>
          </a:p>
          <a:p>
            <a:r>
              <a:rPr lang="en-US" dirty="0">
                <a:solidFill>
                  <a:schemeClr val="bg1"/>
                </a:solidFill>
              </a:rPr>
              <a:t>Insert</a:t>
            </a:r>
          </a:p>
        </p:txBody>
      </p:sp>
    </p:spTree>
    <p:extLst>
      <p:ext uri="{BB962C8B-B14F-4D97-AF65-F5344CB8AC3E}">
        <p14:creationId xmlns:p14="http://schemas.microsoft.com/office/powerpoint/2010/main" val="1771139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C0295"/>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567A7D2-D2AD-9543-BA12-78D15C07BF9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04517" y="234462"/>
            <a:ext cx="11582966" cy="6389075"/>
          </a:xfrm>
          <a:prstGeom prst="rect">
            <a:avLst/>
          </a:prstGeom>
        </p:spPr>
      </p:pic>
      <p:sp>
        <p:nvSpPr>
          <p:cNvPr id="4" name="Text Placeholder 3">
            <a:extLst>
              <a:ext uri="{FF2B5EF4-FFF2-40B4-BE49-F238E27FC236}">
                <a16:creationId xmlns:a16="http://schemas.microsoft.com/office/drawing/2014/main" id="{D050579B-5C45-374A-8B78-8B96AAB132F6}"/>
              </a:ext>
            </a:extLst>
          </p:cNvPr>
          <p:cNvSpPr>
            <a:spLocks noGrp="1"/>
          </p:cNvSpPr>
          <p:nvPr>
            <p:ph type="body" idx="4294967295"/>
          </p:nvPr>
        </p:nvSpPr>
        <p:spPr>
          <a:xfrm>
            <a:off x="1621536" y="1469013"/>
            <a:ext cx="9753600" cy="4665882"/>
          </a:xfrm>
        </p:spPr>
        <p:txBody>
          <a:bodyPr>
            <a:normAutofit fontScale="77500" lnSpcReduction="20000"/>
          </a:bodyPr>
          <a:lstStyle/>
          <a:p>
            <a:pPr marL="0" indent="0">
              <a:lnSpc>
                <a:spcPct val="120000"/>
              </a:lnSpc>
              <a:buNone/>
            </a:pPr>
            <a:r>
              <a:rPr lang="en-US" b="1" dirty="0"/>
              <a:t>Tools</a:t>
            </a:r>
          </a:p>
          <a:p>
            <a:pPr marL="0" indent="0">
              <a:lnSpc>
                <a:spcPct val="120000"/>
              </a:lnSpc>
              <a:buNone/>
            </a:pPr>
            <a:r>
              <a:rPr lang="en-US" dirty="0"/>
              <a:t>	</a:t>
            </a:r>
            <a:r>
              <a:rPr lang="en-US" u="sng" dirty="0"/>
              <a:t>Files:</a:t>
            </a:r>
          </a:p>
          <a:p>
            <a:pPr marL="1440000">
              <a:lnSpc>
                <a:spcPct val="120000"/>
              </a:lnSpc>
            </a:pPr>
            <a:r>
              <a:rPr lang="en-US" b="1" dirty="0"/>
              <a:t>Images</a:t>
            </a:r>
            <a:r>
              <a:rPr lang="en-US" dirty="0"/>
              <a:t> (Logos for the theme)</a:t>
            </a:r>
          </a:p>
          <a:p>
            <a:pPr marL="1440000">
              <a:lnSpc>
                <a:spcPct val="120000"/>
              </a:lnSpc>
            </a:pPr>
            <a:r>
              <a:rPr lang="en-US" b="1" dirty="0"/>
              <a:t>Poster</a:t>
            </a:r>
            <a:r>
              <a:rPr lang="en-US" dirty="0"/>
              <a:t> (Promotion for Commitment Sunday/theme interpretation)</a:t>
            </a:r>
          </a:p>
          <a:p>
            <a:pPr marL="1440000">
              <a:lnSpc>
                <a:spcPct val="120000"/>
              </a:lnSpc>
            </a:pPr>
            <a:r>
              <a:rPr lang="en-US" b="1" dirty="0"/>
              <a:t>Pledge Cards</a:t>
            </a:r>
          </a:p>
          <a:p>
            <a:pPr marL="1440000">
              <a:lnSpc>
                <a:spcPct val="120000"/>
              </a:lnSpc>
            </a:pPr>
            <a:r>
              <a:rPr lang="en-US" b="1" dirty="0"/>
              <a:t>Percentage of Giving Table </a:t>
            </a:r>
          </a:p>
          <a:p>
            <a:pPr marL="1440000">
              <a:lnSpc>
                <a:spcPct val="120000"/>
              </a:lnSpc>
            </a:pPr>
            <a:r>
              <a:rPr lang="en-US" b="1" dirty="0"/>
              <a:t>Letterhead/Envelope Graphics </a:t>
            </a:r>
          </a:p>
          <a:p>
            <a:pPr marL="1440000">
              <a:lnSpc>
                <a:spcPct val="120000"/>
              </a:lnSpc>
            </a:pPr>
            <a:r>
              <a:rPr lang="en-US" b="1" dirty="0"/>
              <a:t>Electronic Giving</a:t>
            </a:r>
          </a:p>
          <a:p>
            <a:pPr marL="1440000">
              <a:lnSpc>
                <a:spcPct val="120000"/>
              </a:lnSpc>
            </a:pPr>
            <a:r>
              <a:rPr lang="en-US" b="1" dirty="0"/>
              <a:t>Worship Bulletins</a:t>
            </a:r>
          </a:p>
          <a:p>
            <a:pPr marL="1440000">
              <a:lnSpc>
                <a:spcPct val="120000"/>
              </a:lnSpc>
            </a:pPr>
            <a:r>
              <a:rPr lang="en-US" b="1" dirty="0"/>
              <a:t>Legacy Giving</a:t>
            </a:r>
          </a:p>
        </p:txBody>
      </p:sp>
      <p:sp>
        <p:nvSpPr>
          <p:cNvPr id="5" name="Rounded Rectangle 4">
            <a:extLst>
              <a:ext uri="{FF2B5EF4-FFF2-40B4-BE49-F238E27FC236}">
                <a16:creationId xmlns:a16="http://schemas.microsoft.com/office/drawing/2014/main" id="{4DF2CC3D-A948-A44A-B364-EE4E5F7C89CE}"/>
              </a:ext>
            </a:extLst>
          </p:cNvPr>
          <p:cNvSpPr/>
          <p:nvPr/>
        </p:nvSpPr>
        <p:spPr>
          <a:xfrm>
            <a:off x="606056" y="501431"/>
            <a:ext cx="2892056" cy="581891"/>
          </a:xfrm>
          <a:prstGeom prst="roundRect">
            <a:avLst/>
          </a:prstGeom>
          <a:solidFill>
            <a:srgbClr val="5E77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B7E399FF-A6BD-684F-BA11-4E58DE500962}"/>
              </a:ext>
            </a:extLst>
          </p:cNvPr>
          <p:cNvSpPr txBox="1">
            <a:spLocks/>
          </p:cNvSpPr>
          <p:nvPr/>
        </p:nvSpPr>
        <p:spPr>
          <a:xfrm>
            <a:off x="516773" y="143450"/>
            <a:ext cx="30854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3C0295"/>
                </a:solidFill>
                <a:latin typeface="Roboto" panose="02000000000000000000" pitchFamily="2" charset="0"/>
                <a:ea typeface="Roboto" panose="02000000000000000000" pitchFamily="2" charset="0"/>
                <a:cs typeface="Roboto" panose="02000000000000000000" pitchFamily="2" charset="0"/>
              </a:defRPr>
            </a:lvl1pPr>
          </a:lstStyle>
          <a:p>
            <a:pPr algn="ctr"/>
            <a:r>
              <a:rPr lang="en-US" sz="3600" dirty="0">
                <a:solidFill>
                  <a:schemeClr val="bg1"/>
                </a:solidFill>
              </a:rPr>
              <a:t>Folder Seven</a:t>
            </a:r>
          </a:p>
        </p:txBody>
      </p:sp>
      <p:pic>
        <p:nvPicPr>
          <p:cNvPr id="7" name="Content Placeholder 4" descr="Logo&#10;&#10;Description automatically generated">
            <a:extLst>
              <a:ext uri="{FF2B5EF4-FFF2-40B4-BE49-F238E27FC236}">
                <a16:creationId xmlns:a16="http://schemas.microsoft.com/office/drawing/2014/main" id="{9D576F7A-3907-C44F-8D4F-CAB3F226BFE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951399" y="3366586"/>
            <a:ext cx="3537346" cy="3154000"/>
          </a:xfrm>
          <a:prstGeom prst="rect">
            <a:avLst/>
          </a:prstGeom>
        </p:spPr>
      </p:pic>
    </p:spTree>
    <p:extLst>
      <p:ext uri="{BB962C8B-B14F-4D97-AF65-F5344CB8AC3E}">
        <p14:creationId xmlns:p14="http://schemas.microsoft.com/office/powerpoint/2010/main" val="2150099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low confidence">
            <a:extLst>
              <a:ext uri="{FF2B5EF4-FFF2-40B4-BE49-F238E27FC236}">
                <a16:creationId xmlns:a16="http://schemas.microsoft.com/office/drawing/2014/main" id="{4C5ECB11-B266-8A4F-9E3D-7AD05911063A}"/>
              </a:ext>
            </a:extLst>
          </p:cNvPr>
          <p:cNvPicPr>
            <a:picLocks noChangeAspect="1"/>
          </p:cNvPicPr>
          <p:nvPr/>
        </p:nvPicPr>
        <p:blipFill>
          <a:blip r:embed="rId3"/>
          <a:stretch>
            <a:fillRect/>
          </a:stretch>
        </p:blipFill>
        <p:spPr>
          <a:xfrm>
            <a:off x="1088770" y="1170164"/>
            <a:ext cx="10014459" cy="4517672"/>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5443150E-E90C-A247-8518-0B295AED0405}"/>
              </a:ext>
            </a:extLst>
          </p:cNvPr>
          <p:cNvSpPr txBox="1"/>
          <p:nvPr/>
        </p:nvSpPr>
        <p:spPr>
          <a:xfrm rot="20918828">
            <a:off x="1499617" y="1705341"/>
            <a:ext cx="10014458" cy="3154710"/>
          </a:xfrm>
          <a:prstGeom prst="rect">
            <a:avLst/>
          </a:prstGeom>
          <a:noFill/>
          <a:effectLst/>
        </p:spPr>
        <p:txBody>
          <a:bodyPr wrap="square" rtlCol="0">
            <a:spAutoFit/>
          </a:bodyPr>
          <a:lstStyle/>
          <a:p>
            <a:r>
              <a:rPr lang="en-US" sz="19900" b="1" dirty="0">
                <a:solidFill>
                  <a:schemeClr val="bg1">
                    <a:lumMod val="75000"/>
                    <a:alpha val="6896"/>
                  </a:schemeClr>
                </a:solidFill>
              </a:rPr>
              <a:t>SAMPLE</a:t>
            </a:r>
          </a:p>
        </p:txBody>
      </p:sp>
    </p:spTree>
    <p:extLst>
      <p:ext uri="{BB962C8B-B14F-4D97-AF65-F5344CB8AC3E}">
        <p14:creationId xmlns:p14="http://schemas.microsoft.com/office/powerpoint/2010/main" val="1862073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C0295"/>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9E6DDCF-B221-384B-A5F7-E0A51668B6B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04517" y="234462"/>
            <a:ext cx="11582966" cy="6389075"/>
          </a:xfrm>
          <a:prstGeom prst="rect">
            <a:avLst/>
          </a:prstGeom>
        </p:spPr>
      </p:pic>
      <p:sp>
        <p:nvSpPr>
          <p:cNvPr id="5" name="Text Placeholder 4">
            <a:extLst>
              <a:ext uri="{FF2B5EF4-FFF2-40B4-BE49-F238E27FC236}">
                <a16:creationId xmlns:a16="http://schemas.microsoft.com/office/drawing/2014/main" id="{2E1FF8E9-1553-3844-9EC2-3519682905EF}"/>
              </a:ext>
            </a:extLst>
          </p:cNvPr>
          <p:cNvSpPr>
            <a:spLocks noGrp="1"/>
          </p:cNvSpPr>
          <p:nvPr>
            <p:ph type="body" idx="4294967295"/>
          </p:nvPr>
        </p:nvSpPr>
        <p:spPr>
          <a:xfrm>
            <a:off x="2255520" y="2005231"/>
            <a:ext cx="8808720" cy="3664049"/>
          </a:xfrm>
        </p:spPr>
        <p:txBody>
          <a:bodyPr>
            <a:normAutofit/>
          </a:bodyPr>
          <a:lstStyle/>
          <a:p>
            <a:pPr marL="0" indent="0">
              <a:lnSpc>
                <a:spcPct val="100000"/>
              </a:lnSpc>
              <a:buNone/>
            </a:pPr>
            <a:r>
              <a:rPr lang="en-US" b="1" dirty="0">
                <a:latin typeface="Calibri" panose="020F0502020204030204" pitchFamily="34" charset="0"/>
                <a:ea typeface="Calibri" panose="020F0502020204030204" pitchFamily="34" charset="0"/>
              </a:rPr>
              <a:t>Materials</a:t>
            </a:r>
            <a:r>
              <a:rPr lang="en-US" b="1" spc="-5"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organized by</a:t>
            </a:r>
            <a:r>
              <a:rPr lang="en-US" b="1" spc="-5"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text</a:t>
            </a:r>
            <a:br>
              <a:rPr lang="en-US" i="1" dirty="0">
                <a:latin typeface="Calibri" panose="020F0502020204030204" pitchFamily="34" charset="0"/>
                <a:ea typeface="Calibri" panose="020F0502020204030204" pitchFamily="34" charset="0"/>
              </a:rPr>
            </a:br>
            <a:r>
              <a:rPr lang="en-US" i="1" dirty="0">
                <a:latin typeface="Calibri" panose="020F0502020204030204" pitchFamily="34" charset="0"/>
                <a:ea typeface="Calibri" panose="020F0502020204030204" pitchFamily="34" charset="0"/>
              </a:rPr>
              <a:t>(Exegesis,</a:t>
            </a:r>
            <a:r>
              <a:rPr lang="en-US" i="1" spc="-5" dirty="0">
                <a:latin typeface="Calibri" panose="020F0502020204030204" pitchFamily="34" charset="0"/>
                <a:ea typeface="Calibri" panose="020F0502020204030204" pitchFamily="34" charset="0"/>
              </a:rPr>
              <a:t> </a:t>
            </a:r>
            <a:r>
              <a:rPr lang="en-US" i="1" dirty="0">
                <a:latin typeface="Calibri" panose="020F0502020204030204" pitchFamily="34" charset="0"/>
                <a:ea typeface="Calibri" panose="020F0502020204030204" pitchFamily="34" charset="0"/>
              </a:rPr>
              <a:t>Worship, Small</a:t>
            </a:r>
            <a:r>
              <a:rPr lang="en-US" i="1" spc="-5" dirty="0">
                <a:latin typeface="Calibri" panose="020F0502020204030204" pitchFamily="34" charset="0"/>
                <a:ea typeface="Calibri" panose="020F0502020204030204" pitchFamily="34" charset="0"/>
              </a:rPr>
              <a:t> </a:t>
            </a:r>
            <a:r>
              <a:rPr lang="en-US" i="1" dirty="0">
                <a:latin typeface="Calibri" panose="020F0502020204030204" pitchFamily="34" charset="0"/>
                <a:ea typeface="Calibri" panose="020F0502020204030204" pitchFamily="34" charset="0"/>
              </a:rPr>
              <a:t>Group, </a:t>
            </a:r>
            <a:r>
              <a:rPr lang="en-US" i="1" spc="-10" dirty="0">
                <a:latin typeface="Calibri" panose="020F0502020204030204" pitchFamily="34" charset="0"/>
                <a:ea typeface="Calibri" panose="020F0502020204030204" pitchFamily="34" charset="0"/>
              </a:rPr>
              <a:t>Children’s)</a:t>
            </a:r>
            <a:endParaRPr lang="en-CA" dirty="0">
              <a:latin typeface="Calibri" panose="020F0502020204030204" pitchFamily="34" charset="0"/>
              <a:ea typeface="Calibri" panose="020F0502020204030204" pitchFamily="34" charset="0"/>
            </a:endParaRPr>
          </a:p>
          <a:p>
            <a:pPr marL="0" indent="0">
              <a:lnSpc>
                <a:spcPct val="100000"/>
              </a:lnSpc>
              <a:buNone/>
            </a:pPr>
            <a:endParaRPr lang="en-US" dirty="0"/>
          </a:p>
          <a:p>
            <a:pPr marL="871855">
              <a:lnSpc>
                <a:spcPct val="100000"/>
              </a:lnSpc>
            </a:pPr>
            <a:r>
              <a:rPr lang="en-US" b="1" dirty="0">
                <a:latin typeface="Calibri" panose="020F0502020204030204" pitchFamily="34" charset="0"/>
                <a:ea typeface="Calibri" panose="020F0502020204030204" pitchFamily="34" charset="0"/>
              </a:rPr>
              <a:t>Pastors</a:t>
            </a:r>
            <a:r>
              <a:rPr lang="en-US" b="1" spc="-10"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and</a:t>
            </a:r>
            <a:r>
              <a:rPr lang="en-US" b="1" spc="-5"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worship</a:t>
            </a:r>
            <a:r>
              <a:rPr lang="en-US" b="1" spc="-10"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planners</a:t>
            </a:r>
            <a:r>
              <a:rPr lang="en-US" b="1" spc="-15"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may</a:t>
            </a:r>
            <a:r>
              <a:rPr lang="en-US" b="1" spc="-5"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find</a:t>
            </a:r>
            <a:r>
              <a:rPr lang="en-US" b="1" spc="-5"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this</a:t>
            </a:r>
            <a:r>
              <a:rPr lang="en-US" b="1" spc="-10"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file</a:t>
            </a:r>
            <a:r>
              <a:rPr lang="en-US" b="1" spc="-5"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helpful</a:t>
            </a:r>
            <a:r>
              <a:rPr lang="en-US" b="1" spc="-15"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to</a:t>
            </a:r>
            <a:r>
              <a:rPr lang="en-US" b="1" spc="-5"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access</a:t>
            </a:r>
            <a:r>
              <a:rPr lang="en-US" b="1" spc="-10" dirty="0">
                <a:latin typeface="Calibri" panose="020F0502020204030204" pitchFamily="34" charset="0"/>
                <a:ea typeface="Calibri" panose="020F0502020204030204" pitchFamily="34" charset="0"/>
              </a:rPr>
              <a:t> </a:t>
            </a:r>
            <a:r>
              <a:rPr lang="en-US" b="1" dirty="0">
                <a:latin typeface="Calibri" panose="020F0502020204030204" pitchFamily="34" charset="0"/>
                <a:ea typeface="Calibri" panose="020F0502020204030204" pitchFamily="34" charset="0"/>
              </a:rPr>
              <a:t>the</a:t>
            </a:r>
            <a:r>
              <a:rPr lang="en-US" b="1" spc="-5" dirty="0">
                <a:latin typeface="Calibri" panose="020F0502020204030204" pitchFamily="34" charset="0"/>
                <a:ea typeface="Calibri" panose="020F0502020204030204" pitchFamily="34" charset="0"/>
              </a:rPr>
              <a:t> </a:t>
            </a:r>
            <a:r>
              <a:rPr lang="en-US" b="1" spc="-10" dirty="0">
                <a:latin typeface="Calibri" panose="020F0502020204030204" pitchFamily="34" charset="0"/>
                <a:ea typeface="Calibri" panose="020F0502020204030204" pitchFamily="34" charset="0"/>
              </a:rPr>
              <a:t>materials.</a:t>
            </a:r>
            <a:endParaRPr lang="en-CA" dirty="0">
              <a:latin typeface="Calibri" panose="020F0502020204030204" pitchFamily="34" charset="0"/>
              <a:ea typeface="Calibri" panose="020F0502020204030204" pitchFamily="34" charset="0"/>
            </a:endParaRPr>
          </a:p>
          <a:p>
            <a:endParaRPr lang="en-US" dirty="0"/>
          </a:p>
        </p:txBody>
      </p:sp>
      <p:sp>
        <p:nvSpPr>
          <p:cNvPr id="6" name="Rounded Rectangle 5">
            <a:extLst>
              <a:ext uri="{FF2B5EF4-FFF2-40B4-BE49-F238E27FC236}">
                <a16:creationId xmlns:a16="http://schemas.microsoft.com/office/drawing/2014/main" id="{A3C3FDD5-04F5-BF49-A52F-33A3BE80A02E}"/>
              </a:ext>
            </a:extLst>
          </p:cNvPr>
          <p:cNvSpPr/>
          <p:nvPr/>
        </p:nvSpPr>
        <p:spPr>
          <a:xfrm>
            <a:off x="680485" y="501431"/>
            <a:ext cx="2764464" cy="581891"/>
          </a:xfrm>
          <a:prstGeom prst="roundRect">
            <a:avLst/>
          </a:prstGeom>
          <a:solidFill>
            <a:srgbClr val="5E77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9083B0C7-15BD-1C4D-86E3-0FF5CC33BE12}"/>
              </a:ext>
            </a:extLst>
          </p:cNvPr>
          <p:cNvSpPr txBox="1">
            <a:spLocks/>
          </p:cNvSpPr>
          <p:nvPr/>
        </p:nvSpPr>
        <p:spPr>
          <a:xfrm>
            <a:off x="516773" y="143450"/>
            <a:ext cx="30854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3C0295"/>
                </a:solidFill>
                <a:latin typeface="Roboto" panose="02000000000000000000" pitchFamily="2" charset="0"/>
                <a:ea typeface="Roboto" panose="02000000000000000000" pitchFamily="2" charset="0"/>
                <a:cs typeface="Roboto" panose="02000000000000000000" pitchFamily="2" charset="0"/>
              </a:defRPr>
            </a:lvl1pPr>
          </a:lstStyle>
          <a:p>
            <a:pPr algn="ctr"/>
            <a:r>
              <a:rPr lang="en-US" sz="3600" dirty="0">
                <a:solidFill>
                  <a:schemeClr val="bg1"/>
                </a:solidFill>
              </a:rPr>
              <a:t>Folder Eight</a:t>
            </a:r>
          </a:p>
        </p:txBody>
      </p:sp>
    </p:spTree>
    <p:extLst>
      <p:ext uri="{BB962C8B-B14F-4D97-AF65-F5344CB8AC3E}">
        <p14:creationId xmlns:p14="http://schemas.microsoft.com/office/powerpoint/2010/main" val="4174001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61F5B3-CAE5-CF4C-AC0A-CAEA26D99769}"/>
              </a:ext>
            </a:extLst>
          </p:cNvPr>
          <p:cNvSpPr>
            <a:spLocks noGrp="1"/>
          </p:cNvSpPr>
          <p:nvPr>
            <p:ph idx="1"/>
          </p:nvPr>
        </p:nvSpPr>
        <p:spPr>
          <a:xfrm>
            <a:off x="2016368" y="2365247"/>
            <a:ext cx="9337432" cy="3811715"/>
          </a:xfrm>
        </p:spPr>
        <p:txBody>
          <a:bodyPr/>
          <a:lstStyle/>
          <a:p>
            <a:r>
              <a:rPr lang="en-US" dirty="0"/>
              <a:t>Available for help and discussion</a:t>
            </a:r>
          </a:p>
          <a:p>
            <a:r>
              <a:rPr lang="en-US" dirty="0"/>
              <a:t>Monthly communiques re: added materials</a:t>
            </a:r>
          </a:p>
        </p:txBody>
      </p:sp>
      <p:sp>
        <p:nvSpPr>
          <p:cNvPr id="3" name="Title 2">
            <a:extLst>
              <a:ext uri="{FF2B5EF4-FFF2-40B4-BE49-F238E27FC236}">
                <a16:creationId xmlns:a16="http://schemas.microsoft.com/office/drawing/2014/main" id="{035757AA-C400-254B-9DC8-A85698BFFE2B}"/>
              </a:ext>
            </a:extLst>
          </p:cNvPr>
          <p:cNvSpPr>
            <a:spLocks noGrp="1"/>
          </p:cNvSpPr>
          <p:nvPr>
            <p:ph type="title"/>
          </p:nvPr>
        </p:nvSpPr>
        <p:spPr/>
        <p:txBody>
          <a:bodyPr/>
          <a:lstStyle/>
          <a:p>
            <a:r>
              <a:rPr lang="en-US" dirty="0"/>
              <a:t>Office Hours</a:t>
            </a:r>
          </a:p>
        </p:txBody>
      </p:sp>
    </p:spTree>
    <p:extLst>
      <p:ext uri="{BB962C8B-B14F-4D97-AF65-F5344CB8AC3E}">
        <p14:creationId xmlns:p14="http://schemas.microsoft.com/office/powerpoint/2010/main" val="2216667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B950A-6132-0945-BEEC-0F118092667C}"/>
              </a:ext>
            </a:extLst>
          </p:cNvPr>
          <p:cNvSpPr>
            <a:spLocks noGrp="1"/>
          </p:cNvSpPr>
          <p:nvPr>
            <p:ph type="title"/>
          </p:nvPr>
        </p:nvSpPr>
        <p:spPr/>
        <p:txBody>
          <a:bodyPr/>
          <a:lstStyle/>
          <a:p>
            <a:r>
              <a:rPr lang="en-US" dirty="0"/>
              <a:t>Stewardship Resources</a:t>
            </a:r>
          </a:p>
        </p:txBody>
      </p:sp>
      <p:sp>
        <p:nvSpPr>
          <p:cNvPr id="3" name="Content Placeholder 2">
            <a:extLst>
              <a:ext uri="{FF2B5EF4-FFF2-40B4-BE49-F238E27FC236}">
                <a16:creationId xmlns:a16="http://schemas.microsoft.com/office/drawing/2014/main" id="{36404D3C-F8FE-6A40-9C82-4FCA1CEAE2A5}"/>
              </a:ext>
            </a:extLst>
          </p:cNvPr>
          <p:cNvSpPr>
            <a:spLocks noGrp="1"/>
          </p:cNvSpPr>
          <p:nvPr>
            <p:ph idx="1"/>
          </p:nvPr>
        </p:nvSpPr>
        <p:spPr>
          <a:xfrm>
            <a:off x="2538248" y="2522483"/>
            <a:ext cx="8815552" cy="3654480"/>
          </a:xfrm>
        </p:spPr>
        <p:txBody>
          <a:bodyPr/>
          <a:lstStyle/>
          <a:p>
            <a:r>
              <a:rPr lang="en-US" dirty="0"/>
              <a:t>Designed to help you fund mission and ministry</a:t>
            </a:r>
          </a:p>
          <a:p>
            <a:r>
              <a:rPr lang="en-US" dirty="0"/>
              <a:t>Dynamic resource</a:t>
            </a:r>
          </a:p>
          <a:p>
            <a:r>
              <a:rPr lang="en-US" dirty="0"/>
              <a:t>Supplementary resources added</a:t>
            </a:r>
          </a:p>
          <a:p>
            <a:pPr lvl="1"/>
            <a:r>
              <a:rPr lang="en-US" dirty="0"/>
              <a:t>After Easter</a:t>
            </a:r>
          </a:p>
          <a:p>
            <a:r>
              <a:rPr lang="en-US" dirty="0"/>
              <a:t>Resources aggregated in folders</a:t>
            </a:r>
          </a:p>
        </p:txBody>
      </p:sp>
    </p:spTree>
    <p:extLst>
      <p:ext uri="{BB962C8B-B14F-4D97-AF65-F5344CB8AC3E}">
        <p14:creationId xmlns:p14="http://schemas.microsoft.com/office/powerpoint/2010/main" val="3706950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65BC6F8D-A408-C246-A399-1C234B965C3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49795" y="3710657"/>
            <a:ext cx="11292409" cy="1654302"/>
          </a:xfrm>
          <a:prstGeom prst="rect">
            <a:avLst/>
          </a:prstGeom>
        </p:spPr>
      </p:pic>
      <p:sp>
        <p:nvSpPr>
          <p:cNvPr id="2" name="Title 1">
            <a:extLst>
              <a:ext uri="{FF2B5EF4-FFF2-40B4-BE49-F238E27FC236}">
                <a16:creationId xmlns:a16="http://schemas.microsoft.com/office/drawing/2014/main" id="{E04F13DA-DBF7-5643-8333-0633FA751093}"/>
              </a:ext>
            </a:extLst>
          </p:cNvPr>
          <p:cNvSpPr>
            <a:spLocks noGrp="1"/>
          </p:cNvSpPr>
          <p:nvPr>
            <p:ph type="title" idx="4294967295"/>
          </p:nvPr>
        </p:nvSpPr>
        <p:spPr>
          <a:xfrm>
            <a:off x="838200" y="1709861"/>
            <a:ext cx="10515600" cy="1325563"/>
          </a:xfrm>
        </p:spPr>
        <p:txBody>
          <a:bodyPr>
            <a:normAutofit/>
          </a:bodyPr>
          <a:lstStyle/>
          <a:p>
            <a:pPr algn="ctr"/>
            <a:r>
              <a:rPr lang="en-US" sz="7200" dirty="0">
                <a:solidFill>
                  <a:srgbClr val="2445B2"/>
                </a:solidFill>
              </a:rPr>
              <a:t>Thank You</a:t>
            </a:r>
          </a:p>
        </p:txBody>
      </p:sp>
    </p:spTree>
    <p:extLst>
      <p:ext uri="{BB962C8B-B14F-4D97-AF65-F5344CB8AC3E}">
        <p14:creationId xmlns:p14="http://schemas.microsoft.com/office/powerpoint/2010/main" val="1428612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339BE-5417-4762-8062-98EBF3EC98EC}"/>
              </a:ext>
            </a:extLst>
          </p:cNvPr>
          <p:cNvSpPr>
            <a:spLocks noGrp="1"/>
          </p:cNvSpPr>
          <p:nvPr>
            <p:ph type="title"/>
          </p:nvPr>
        </p:nvSpPr>
        <p:spPr>
          <a:xfrm>
            <a:off x="2441330" y="278104"/>
            <a:ext cx="8927124" cy="868314"/>
          </a:xfrm>
        </p:spPr>
        <p:txBody>
          <a:bodyPr/>
          <a:lstStyle/>
          <a:p>
            <a:r>
              <a:rPr lang="en-US" dirty="0">
                <a:solidFill>
                  <a:srgbClr val="1C3C72"/>
                </a:solidFill>
                <a:latin typeface="Corbel" panose="020B0503020204020204" pitchFamily="34" charset="0"/>
              </a:rPr>
              <a:t>The Presbyterian Church in Canada</a:t>
            </a:r>
          </a:p>
        </p:txBody>
      </p:sp>
      <p:pic>
        <p:nvPicPr>
          <p:cNvPr id="13" name="Picture 12">
            <a:extLst>
              <a:ext uri="{FF2B5EF4-FFF2-40B4-BE49-F238E27FC236}">
                <a16:creationId xmlns:a16="http://schemas.microsoft.com/office/drawing/2014/main" id="{7A9D89BC-B4A4-4AAA-8F90-97B78F8FA7F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2490" y="237995"/>
            <a:ext cx="1117111" cy="1117111"/>
          </a:xfrm>
          <a:prstGeom prst="rect">
            <a:avLst/>
          </a:prstGeom>
        </p:spPr>
      </p:pic>
      <p:sp>
        <p:nvSpPr>
          <p:cNvPr id="3" name="Rectangle 2">
            <a:extLst>
              <a:ext uri="{FF2B5EF4-FFF2-40B4-BE49-F238E27FC236}">
                <a16:creationId xmlns:a16="http://schemas.microsoft.com/office/drawing/2014/main" id="{7DD0B85F-ECD5-EE41-BB59-49144B9942F5}"/>
              </a:ext>
            </a:extLst>
          </p:cNvPr>
          <p:cNvSpPr/>
          <p:nvPr/>
        </p:nvSpPr>
        <p:spPr>
          <a:xfrm>
            <a:off x="0" y="1806043"/>
            <a:ext cx="12192000" cy="456042"/>
          </a:xfrm>
          <a:prstGeom prst="rect">
            <a:avLst/>
          </a:prstGeom>
          <a:solidFill>
            <a:srgbClr val="1C3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F6835BD-74A8-E045-8650-C10CB3B800A4}"/>
              </a:ext>
            </a:extLst>
          </p:cNvPr>
          <p:cNvSpPr/>
          <p:nvPr/>
        </p:nvSpPr>
        <p:spPr>
          <a:xfrm>
            <a:off x="1757715" y="0"/>
            <a:ext cx="112734" cy="6858000"/>
          </a:xfrm>
          <a:prstGeom prst="rect">
            <a:avLst/>
          </a:prstGeom>
          <a:solidFill>
            <a:srgbClr val="D32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F03FB0F-4533-B444-B024-D509FAF582EC}"/>
              </a:ext>
            </a:extLst>
          </p:cNvPr>
          <p:cNvSpPr txBox="1"/>
          <p:nvPr/>
        </p:nvSpPr>
        <p:spPr>
          <a:xfrm>
            <a:off x="2441330" y="1103521"/>
            <a:ext cx="7992955" cy="477054"/>
          </a:xfrm>
          <a:prstGeom prst="rect">
            <a:avLst/>
          </a:prstGeom>
          <a:noFill/>
        </p:spPr>
        <p:txBody>
          <a:bodyPr wrap="square" rtlCol="0">
            <a:spAutoFit/>
          </a:bodyPr>
          <a:lstStyle/>
          <a:p>
            <a:r>
              <a:rPr lang="en-US" sz="2500" dirty="0">
                <a:latin typeface="Corbel" panose="020B0503020204020204" pitchFamily="34" charset="0"/>
              </a:rPr>
              <a:t>A Practical Guide to Joyful Generosity</a:t>
            </a:r>
          </a:p>
        </p:txBody>
      </p:sp>
      <p:sp>
        <p:nvSpPr>
          <p:cNvPr id="7" name="TextBox 6">
            <a:extLst>
              <a:ext uri="{FF2B5EF4-FFF2-40B4-BE49-F238E27FC236}">
                <a16:creationId xmlns:a16="http://schemas.microsoft.com/office/drawing/2014/main" id="{8C314366-A5FE-B146-8AB9-932E9AB1BB73}"/>
              </a:ext>
            </a:extLst>
          </p:cNvPr>
          <p:cNvSpPr txBox="1"/>
          <p:nvPr/>
        </p:nvSpPr>
        <p:spPr>
          <a:xfrm>
            <a:off x="1870449" y="2898049"/>
            <a:ext cx="9365673" cy="3323987"/>
          </a:xfrm>
          <a:prstGeom prst="rect">
            <a:avLst/>
          </a:prstGeom>
          <a:noFill/>
        </p:spPr>
        <p:txBody>
          <a:bodyPr wrap="square" rtlCol="0">
            <a:spAutoFit/>
          </a:bodyPr>
          <a:lstStyle/>
          <a:p>
            <a:pPr lvl="1"/>
            <a:r>
              <a:rPr lang="en-US" sz="3000" dirty="0"/>
              <a:t>A link to the recording of today’s presentation and slides will be emailed to all participants next week.  You may share it with anyone interested. </a:t>
            </a:r>
          </a:p>
          <a:p>
            <a:endParaRPr lang="en-US" sz="3000" dirty="0"/>
          </a:p>
          <a:p>
            <a:pPr marL="447675"/>
            <a:r>
              <a:rPr lang="en-US" sz="3000" dirty="0"/>
              <a:t>Thank you! </a:t>
            </a:r>
          </a:p>
          <a:p>
            <a:pPr marL="447675"/>
            <a:r>
              <a:rPr lang="en-US" sz="3000" dirty="0">
                <a:latin typeface="Script MT Bold" panose="03040602040607080904" pitchFamily="66" charset="0"/>
              </a:rPr>
              <a:t>The Stewardship </a:t>
            </a:r>
          </a:p>
          <a:p>
            <a:pPr marL="447675"/>
            <a:r>
              <a:rPr lang="en-US" sz="3000" dirty="0">
                <a:latin typeface="Script MT Bold" panose="03040602040607080904" pitchFamily="66" charset="0"/>
              </a:rPr>
              <a:t>&amp; Planned Giving Team</a:t>
            </a:r>
          </a:p>
        </p:txBody>
      </p:sp>
      <p:pic>
        <p:nvPicPr>
          <p:cNvPr id="8" name="Graphic 7">
            <a:extLst>
              <a:ext uri="{FF2B5EF4-FFF2-40B4-BE49-F238E27FC236}">
                <a16:creationId xmlns:a16="http://schemas.microsoft.com/office/drawing/2014/main" id="{964045DA-22E3-4935-AB2C-8B93632F5C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66098" y="4721812"/>
            <a:ext cx="4064933" cy="1787590"/>
          </a:xfrm>
          <a:prstGeom prst="rect">
            <a:avLst/>
          </a:prstGeom>
        </p:spPr>
      </p:pic>
    </p:spTree>
    <p:extLst>
      <p:ext uri="{BB962C8B-B14F-4D97-AF65-F5344CB8AC3E}">
        <p14:creationId xmlns:p14="http://schemas.microsoft.com/office/powerpoint/2010/main" val="2037761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339BE-5417-4762-8062-98EBF3EC98EC}"/>
              </a:ext>
            </a:extLst>
          </p:cNvPr>
          <p:cNvSpPr>
            <a:spLocks noGrp="1"/>
          </p:cNvSpPr>
          <p:nvPr>
            <p:ph type="title"/>
          </p:nvPr>
        </p:nvSpPr>
        <p:spPr>
          <a:xfrm>
            <a:off x="2441330" y="278104"/>
            <a:ext cx="8927124" cy="868314"/>
          </a:xfrm>
        </p:spPr>
        <p:txBody>
          <a:bodyPr/>
          <a:lstStyle/>
          <a:p>
            <a:r>
              <a:rPr lang="en-US" dirty="0">
                <a:solidFill>
                  <a:srgbClr val="1C3C72"/>
                </a:solidFill>
                <a:latin typeface="Corbel" panose="020B0503020204020204" pitchFamily="34" charset="0"/>
              </a:rPr>
              <a:t>The Presbyterian Church in Canada</a:t>
            </a:r>
          </a:p>
        </p:txBody>
      </p:sp>
      <p:sp>
        <p:nvSpPr>
          <p:cNvPr id="7" name="Content Placeholder 6">
            <a:extLst>
              <a:ext uri="{FF2B5EF4-FFF2-40B4-BE49-F238E27FC236}">
                <a16:creationId xmlns:a16="http://schemas.microsoft.com/office/drawing/2014/main" id="{9C1B322E-6A3E-4410-91F1-D0A82331D400}"/>
              </a:ext>
            </a:extLst>
          </p:cNvPr>
          <p:cNvSpPr>
            <a:spLocks noGrp="1"/>
          </p:cNvSpPr>
          <p:nvPr>
            <p:ph sz="half" idx="2"/>
          </p:nvPr>
        </p:nvSpPr>
        <p:spPr>
          <a:xfrm>
            <a:off x="2441330" y="2940235"/>
            <a:ext cx="7296375" cy="3671261"/>
          </a:xfrm>
        </p:spPr>
        <p:txBody>
          <a:bodyPr>
            <a:normAutofit fontScale="70000" lnSpcReduction="20000"/>
          </a:bodyPr>
          <a:lstStyle/>
          <a:p>
            <a:pPr marL="0" indent="0">
              <a:lnSpc>
                <a:spcPct val="120000"/>
              </a:lnSpc>
              <a:spcBef>
                <a:spcPts val="2400"/>
              </a:spcBef>
              <a:buNone/>
            </a:pPr>
            <a:r>
              <a:rPr lang="en-US" dirty="0">
                <a:latin typeface="Roboto" panose="02000000000000000000" pitchFamily="2" charset="0"/>
                <a:ea typeface="Roboto" panose="02000000000000000000" pitchFamily="2" charset="0"/>
              </a:rPr>
              <a:t>Karen Plater</a:t>
            </a:r>
            <a:r>
              <a:rPr lang="en-US" b="1" dirty="0">
                <a:latin typeface="Roboto" panose="02000000000000000000" pitchFamily="2" charset="0"/>
                <a:ea typeface="Roboto" panose="02000000000000000000" pitchFamily="2" charset="0"/>
              </a:rPr>
              <a:t>, Associate Secretary, </a:t>
            </a:r>
            <a:r>
              <a:rPr lang="en-US" dirty="0">
                <a:latin typeface="Roboto" panose="02000000000000000000" pitchFamily="2" charset="0"/>
                <a:ea typeface="Roboto" panose="02000000000000000000" pitchFamily="2" charset="0"/>
              </a:rPr>
              <a:t>ext. 272 </a:t>
            </a:r>
            <a:br>
              <a:rPr lang="en-US" dirty="0">
                <a:latin typeface="Roboto" panose="02000000000000000000" pitchFamily="2" charset="0"/>
                <a:ea typeface="Roboto" panose="02000000000000000000" pitchFamily="2" charset="0"/>
              </a:rPr>
            </a:br>
            <a:r>
              <a:rPr lang="en-US" dirty="0">
                <a:latin typeface="Roboto" panose="02000000000000000000" pitchFamily="2" charset="0"/>
                <a:ea typeface="Roboto" panose="02000000000000000000" pitchFamily="2" charset="0"/>
                <a:hlinkClick r:id="rId3"/>
              </a:rPr>
              <a:t>kplater@presbyterian.ca</a:t>
            </a:r>
            <a:r>
              <a:rPr lang="en-US" dirty="0">
                <a:latin typeface="Roboto" panose="02000000000000000000" pitchFamily="2" charset="0"/>
                <a:ea typeface="Roboto" panose="02000000000000000000" pitchFamily="2" charset="0"/>
              </a:rPr>
              <a:t>  </a:t>
            </a:r>
          </a:p>
          <a:p>
            <a:pPr marL="0" indent="0">
              <a:lnSpc>
                <a:spcPct val="120000"/>
              </a:lnSpc>
              <a:spcBef>
                <a:spcPts val="2400"/>
              </a:spcBef>
              <a:buNone/>
            </a:pPr>
            <a:r>
              <a:rPr lang="en-US" dirty="0">
                <a:latin typeface="Roboto" panose="02000000000000000000" pitchFamily="2" charset="0"/>
                <a:ea typeface="Roboto" panose="02000000000000000000" pitchFamily="2" charset="0"/>
              </a:rPr>
              <a:t>Maggie Leung, </a:t>
            </a:r>
            <a:r>
              <a:rPr lang="en-CA" b="1" dirty="0"/>
              <a:t>Gifts and Database Administrator, </a:t>
            </a:r>
            <a:r>
              <a:rPr lang="en-CA" dirty="0"/>
              <a:t>ext. 239</a:t>
            </a:r>
            <a:br>
              <a:rPr lang="en-CA" b="1" dirty="0"/>
            </a:br>
            <a:r>
              <a:rPr lang="en-US" u="sng" dirty="0">
                <a:solidFill>
                  <a:srgbClr val="0070C0"/>
                </a:solidFill>
                <a:latin typeface="Roboto" panose="02000000000000000000" pitchFamily="2" charset="0"/>
                <a:ea typeface="Roboto" panose="02000000000000000000" pitchFamily="2" charset="0"/>
                <a:hlinkClick r:id="rId4"/>
              </a:rPr>
              <a:t>mleung@presbyterian.ca</a:t>
            </a:r>
            <a:endParaRPr lang="en-US" u="sng" dirty="0">
              <a:solidFill>
                <a:srgbClr val="0070C0"/>
              </a:solidFill>
              <a:latin typeface="Roboto" panose="02000000000000000000" pitchFamily="2" charset="0"/>
              <a:ea typeface="Roboto" panose="02000000000000000000" pitchFamily="2" charset="0"/>
            </a:endParaRPr>
          </a:p>
          <a:p>
            <a:pPr marL="0" indent="0">
              <a:lnSpc>
                <a:spcPct val="120000"/>
              </a:lnSpc>
              <a:spcBef>
                <a:spcPts val="2400"/>
              </a:spcBef>
              <a:buNone/>
            </a:pPr>
            <a:r>
              <a:rPr lang="en-US" dirty="0">
                <a:latin typeface="Roboto" panose="02000000000000000000" pitchFamily="2" charset="0"/>
                <a:ea typeface="Roboto" panose="02000000000000000000" pitchFamily="2" charset="0"/>
              </a:rPr>
              <a:t>Jim MacDonald, </a:t>
            </a:r>
            <a:r>
              <a:rPr lang="en-US" b="1" dirty="0">
                <a:latin typeface="Roboto" panose="02000000000000000000" pitchFamily="2" charset="0"/>
                <a:ea typeface="Roboto" panose="02000000000000000000" pitchFamily="2" charset="0"/>
              </a:rPr>
              <a:t>Development Manager</a:t>
            </a:r>
            <a:r>
              <a:rPr lang="en-US" dirty="0">
                <a:latin typeface="Roboto" panose="02000000000000000000" pitchFamily="2" charset="0"/>
                <a:ea typeface="Roboto" panose="02000000000000000000" pitchFamily="2" charset="0"/>
              </a:rPr>
              <a:t>, ext. 257</a:t>
            </a:r>
            <a:br>
              <a:rPr lang="en-US" u="sng" dirty="0">
                <a:solidFill>
                  <a:srgbClr val="0070C0"/>
                </a:solidFill>
                <a:latin typeface="Roboto" panose="02000000000000000000" pitchFamily="2" charset="0"/>
                <a:ea typeface="Roboto" panose="02000000000000000000" pitchFamily="2" charset="0"/>
              </a:rPr>
            </a:br>
            <a:r>
              <a:rPr lang="en-US" u="sng" dirty="0">
                <a:solidFill>
                  <a:srgbClr val="0070C0"/>
                </a:solidFill>
                <a:latin typeface="Roboto" panose="02000000000000000000" pitchFamily="2" charset="0"/>
                <a:ea typeface="Roboto" panose="02000000000000000000" pitchFamily="2" charset="0"/>
                <a:hlinkClick r:id="rId5"/>
              </a:rPr>
              <a:t>jmacdonald@presbyterian.ca</a:t>
            </a:r>
            <a:endParaRPr lang="en-US" u="sng" dirty="0">
              <a:solidFill>
                <a:srgbClr val="0070C0"/>
              </a:solidFill>
              <a:latin typeface="Roboto" panose="02000000000000000000" pitchFamily="2" charset="0"/>
              <a:ea typeface="Roboto" panose="02000000000000000000" pitchFamily="2" charset="0"/>
            </a:endParaRPr>
          </a:p>
          <a:p>
            <a:pPr marL="0" indent="0">
              <a:lnSpc>
                <a:spcPct val="120000"/>
              </a:lnSpc>
              <a:spcBef>
                <a:spcPts val="2400"/>
              </a:spcBef>
              <a:buNone/>
            </a:pPr>
            <a:r>
              <a:rPr lang="en-US" dirty="0">
                <a:latin typeface="Roboto" panose="02000000000000000000" pitchFamily="2" charset="0"/>
                <a:ea typeface="Roboto" panose="02000000000000000000" pitchFamily="2" charset="0"/>
              </a:rPr>
              <a:t>Heather Chappell, </a:t>
            </a:r>
            <a:r>
              <a:rPr lang="en-US" b="1" dirty="0">
                <a:latin typeface="Roboto" panose="02000000000000000000" pitchFamily="2" charset="0"/>
                <a:ea typeface="Roboto" panose="02000000000000000000" pitchFamily="2" charset="0"/>
              </a:rPr>
              <a:t>Education Program Coordinator</a:t>
            </a:r>
            <a:r>
              <a:rPr lang="en-US" dirty="0">
                <a:latin typeface="Roboto" panose="02000000000000000000" pitchFamily="2" charset="0"/>
                <a:ea typeface="Roboto" panose="02000000000000000000" pitchFamily="2" charset="0"/>
              </a:rPr>
              <a:t>, ext. 267</a:t>
            </a:r>
            <a:br>
              <a:rPr lang="en-US" u="sng" dirty="0">
                <a:solidFill>
                  <a:srgbClr val="0070C0"/>
                </a:solidFill>
                <a:latin typeface="Roboto" panose="02000000000000000000" pitchFamily="2" charset="0"/>
                <a:ea typeface="Roboto" panose="02000000000000000000" pitchFamily="2" charset="0"/>
              </a:rPr>
            </a:br>
            <a:r>
              <a:rPr lang="en-US" u="sng" dirty="0" err="1">
                <a:solidFill>
                  <a:srgbClr val="0070C0"/>
                </a:solidFill>
                <a:latin typeface="Roboto" panose="02000000000000000000" pitchFamily="2" charset="0"/>
                <a:ea typeface="Roboto" panose="02000000000000000000" pitchFamily="2" charset="0"/>
              </a:rPr>
              <a:t>hchappell@presbyterian.ca</a:t>
            </a:r>
            <a:endParaRPr lang="en-US" u="sng" dirty="0">
              <a:solidFill>
                <a:srgbClr val="0070C0"/>
              </a:solidFill>
              <a:latin typeface="Roboto" panose="02000000000000000000" pitchFamily="2" charset="0"/>
              <a:ea typeface="Roboto" panose="02000000000000000000" pitchFamily="2" charset="0"/>
            </a:endParaRPr>
          </a:p>
          <a:p>
            <a:pPr marL="0" indent="0">
              <a:lnSpc>
                <a:spcPct val="120000"/>
              </a:lnSpc>
              <a:spcBef>
                <a:spcPts val="2400"/>
              </a:spcBef>
              <a:buNone/>
            </a:pPr>
            <a:endParaRPr lang="en-US" u="sng" dirty="0">
              <a:solidFill>
                <a:srgbClr val="0070C0"/>
              </a:solidFill>
              <a:latin typeface="Roboto" panose="02000000000000000000" pitchFamily="2" charset="0"/>
              <a:ea typeface="Roboto" panose="02000000000000000000" pitchFamily="2" charset="0"/>
            </a:endParaRPr>
          </a:p>
          <a:p>
            <a:pPr>
              <a:lnSpc>
                <a:spcPct val="120000"/>
              </a:lnSpc>
            </a:pPr>
            <a:endParaRPr lang="en-US" dirty="0"/>
          </a:p>
        </p:txBody>
      </p:sp>
      <p:pic>
        <p:nvPicPr>
          <p:cNvPr id="13" name="Picture 12">
            <a:extLst>
              <a:ext uri="{FF2B5EF4-FFF2-40B4-BE49-F238E27FC236}">
                <a16:creationId xmlns:a16="http://schemas.microsoft.com/office/drawing/2014/main" id="{7A9D89BC-B4A4-4AAA-8F90-97B78F8FA7F2}"/>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2490" y="237995"/>
            <a:ext cx="1117111" cy="1117111"/>
          </a:xfrm>
          <a:prstGeom prst="rect">
            <a:avLst/>
          </a:prstGeom>
        </p:spPr>
      </p:pic>
      <p:sp>
        <p:nvSpPr>
          <p:cNvPr id="3" name="Rectangle 2">
            <a:extLst>
              <a:ext uri="{FF2B5EF4-FFF2-40B4-BE49-F238E27FC236}">
                <a16:creationId xmlns:a16="http://schemas.microsoft.com/office/drawing/2014/main" id="{7DD0B85F-ECD5-EE41-BB59-49144B9942F5}"/>
              </a:ext>
            </a:extLst>
          </p:cNvPr>
          <p:cNvSpPr/>
          <p:nvPr/>
        </p:nvSpPr>
        <p:spPr>
          <a:xfrm>
            <a:off x="0" y="1806043"/>
            <a:ext cx="12192000" cy="456042"/>
          </a:xfrm>
          <a:prstGeom prst="rect">
            <a:avLst/>
          </a:prstGeom>
          <a:solidFill>
            <a:srgbClr val="1C3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F18F974-22B1-0443-959F-55AA05457017}"/>
              </a:ext>
            </a:extLst>
          </p:cNvPr>
          <p:cNvSpPr txBox="1"/>
          <p:nvPr/>
        </p:nvSpPr>
        <p:spPr>
          <a:xfrm>
            <a:off x="2441330" y="1103521"/>
            <a:ext cx="7992955" cy="477054"/>
          </a:xfrm>
          <a:prstGeom prst="rect">
            <a:avLst/>
          </a:prstGeom>
          <a:noFill/>
        </p:spPr>
        <p:txBody>
          <a:bodyPr wrap="square" rtlCol="0">
            <a:spAutoFit/>
          </a:bodyPr>
          <a:lstStyle/>
          <a:p>
            <a:r>
              <a:rPr lang="en-US" sz="2500" b="1" dirty="0">
                <a:latin typeface="Corbel" panose="020B0503020204020204" pitchFamily="34" charset="0"/>
              </a:rPr>
              <a:t>Stewardship and Planned Giving Staff</a:t>
            </a:r>
          </a:p>
        </p:txBody>
      </p:sp>
      <p:sp>
        <p:nvSpPr>
          <p:cNvPr id="2" name="Rectangle 1">
            <a:extLst>
              <a:ext uri="{FF2B5EF4-FFF2-40B4-BE49-F238E27FC236}">
                <a16:creationId xmlns:a16="http://schemas.microsoft.com/office/drawing/2014/main" id="{BF6835BD-74A8-E045-8650-C10CB3B800A4}"/>
              </a:ext>
            </a:extLst>
          </p:cNvPr>
          <p:cNvSpPr/>
          <p:nvPr/>
        </p:nvSpPr>
        <p:spPr>
          <a:xfrm>
            <a:off x="1757715" y="0"/>
            <a:ext cx="112734" cy="6858000"/>
          </a:xfrm>
          <a:prstGeom prst="rect">
            <a:avLst/>
          </a:prstGeom>
          <a:solidFill>
            <a:srgbClr val="D32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5">
            <a:extLst>
              <a:ext uri="{FF2B5EF4-FFF2-40B4-BE49-F238E27FC236}">
                <a16:creationId xmlns:a16="http://schemas.microsoft.com/office/drawing/2014/main" id="{9CD2F403-5981-3F4B-9A88-65F2E5DCCAF8}"/>
              </a:ext>
            </a:extLst>
          </p:cNvPr>
          <p:cNvSpPr>
            <a:spLocks noGrp="1"/>
          </p:cNvSpPr>
          <p:nvPr>
            <p:ph sz="half" idx="1"/>
          </p:nvPr>
        </p:nvSpPr>
        <p:spPr>
          <a:xfrm>
            <a:off x="2441330" y="2316229"/>
            <a:ext cx="6444605" cy="757346"/>
          </a:xfrm>
        </p:spPr>
        <p:txBody>
          <a:bodyPr>
            <a:noAutofit/>
          </a:bodyPr>
          <a:lstStyle/>
          <a:p>
            <a:pPr marL="0" indent="0">
              <a:lnSpc>
                <a:spcPct val="120000"/>
              </a:lnSpc>
              <a:buNone/>
            </a:pPr>
            <a:r>
              <a:rPr lang="en-US" sz="1900" dirty="0"/>
              <a:t>416-441-1111 or 1-800-619-7301      </a:t>
            </a:r>
            <a:r>
              <a:rPr lang="en-US" sz="1900" dirty="0">
                <a:solidFill>
                  <a:srgbClr val="1E3C71"/>
                </a:solidFill>
                <a:hlinkClick r:id="rId7">
                  <a:extLst>
                    <a:ext uri="{A12FA001-AC4F-418D-AE19-62706E023703}">
                      <ahyp:hlinkClr xmlns:ahyp="http://schemas.microsoft.com/office/drawing/2018/hyperlinkcolor" val="tx"/>
                    </a:ext>
                  </a:extLst>
                </a:hlinkClick>
              </a:rPr>
              <a:t>www.presbyterian.ca</a:t>
            </a:r>
            <a:endParaRPr lang="en-US" sz="1900" dirty="0">
              <a:solidFill>
                <a:srgbClr val="1E3C71"/>
              </a:solidFill>
            </a:endParaRPr>
          </a:p>
        </p:txBody>
      </p:sp>
    </p:spTree>
    <p:extLst>
      <p:ext uri="{BB962C8B-B14F-4D97-AF65-F5344CB8AC3E}">
        <p14:creationId xmlns:p14="http://schemas.microsoft.com/office/powerpoint/2010/main" val="3444126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BD6F1-25F3-6F47-8BED-052BDDFC62C6}"/>
              </a:ext>
            </a:extLst>
          </p:cNvPr>
          <p:cNvSpPr>
            <a:spLocks noGrp="1"/>
          </p:cNvSpPr>
          <p:nvPr>
            <p:ph type="title"/>
          </p:nvPr>
        </p:nvSpPr>
        <p:spPr>
          <a:xfrm>
            <a:off x="838200" y="365125"/>
            <a:ext cx="4542692" cy="1325563"/>
          </a:xfrm>
        </p:spPr>
        <p:txBody>
          <a:bodyPr/>
          <a:lstStyle/>
          <a:p>
            <a:r>
              <a:rPr lang="en-US" dirty="0"/>
              <a:t>PCC Stewardship</a:t>
            </a:r>
            <a:br>
              <a:rPr lang="en-US" dirty="0"/>
            </a:br>
            <a:r>
              <a:rPr lang="en-US" dirty="0"/>
              <a:t>Survey</a:t>
            </a:r>
          </a:p>
        </p:txBody>
      </p:sp>
      <p:sp>
        <p:nvSpPr>
          <p:cNvPr id="3" name="Content Placeholder 2">
            <a:extLst>
              <a:ext uri="{FF2B5EF4-FFF2-40B4-BE49-F238E27FC236}">
                <a16:creationId xmlns:a16="http://schemas.microsoft.com/office/drawing/2014/main" id="{2FABA04A-5288-D147-A475-28EDEEE9749B}"/>
              </a:ext>
            </a:extLst>
          </p:cNvPr>
          <p:cNvSpPr>
            <a:spLocks noGrp="1"/>
          </p:cNvSpPr>
          <p:nvPr>
            <p:ph sz="half" idx="1"/>
          </p:nvPr>
        </p:nvSpPr>
        <p:spPr>
          <a:xfrm>
            <a:off x="838200" y="2004943"/>
            <a:ext cx="4542692" cy="4667251"/>
          </a:xfrm>
        </p:spPr>
        <p:txBody>
          <a:bodyPr>
            <a:normAutofit fontScale="70000" lnSpcReduction="20000"/>
          </a:bodyPr>
          <a:lstStyle/>
          <a:p>
            <a:pPr marL="0" indent="0">
              <a:lnSpc>
                <a:spcPct val="120000"/>
              </a:lnSpc>
              <a:spcBef>
                <a:spcPts val="0"/>
              </a:spcBef>
              <a:buNone/>
            </a:pPr>
            <a:r>
              <a:rPr lang="en-US" dirty="0"/>
              <a:t>Is stewardship a sermon topic at your church?</a:t>
            </a:r>
            <a:r>
              <a:rPr lang="en-US" sz="1700" dirty="0"/>
              <a:t> </a:t>
            </a:r>
            <a:r>
              <a:rPr lang="en-US" sz="1700" dirty="0">
                <a:solidFill>
                  <a:schemeClr val="bg1">
                    <a:lumMod val="50000"/>
                  </a:schemeClr>
                </a:solidFill>
              </a:rPr>
              <a:t>(357)</a:t>
            </a:r>
            <a:endParaRPr lang="en-US" dirty="0"/>
          </a:p>
          <a:p>
            <a:pPr lvl="1">
              <a:lnSpc>
                <a:spcPct val="120000"/>
              </a:lnSpc>
              <a:spcBef>
                <a:spcPts val="0"/>
              </a:spcBef>
            </a:pPr>
            <a:r>
              <a:rPr lang="en-US" dirty="0"/>
              <a:t>61% said Yes</a:t>
            </a:r>
          </a:p>
          <a:p>
            <a:pPr marL="0" indent="0">
              <a:lnSpc>
                <a:spcPct val="120000"/>
              </a:lnSpc>
              <a:spcBef>
                <a:spcPts val="1200"/>
              </a:spcBef>
              <a:buNone/>
            </a:pPr>
            <a:r>
              <a:rPr lang="en-US" dirty="0"/>
              <a:t>How often does your congregation talk about topics related to money?</a:t>
            </a:r>
            <a:r>
              <a:rPr lang="en-US" sz="1700" dirty="0">
                <a:solidFill>
                  <a:schemeClr val="bg1">
                    <a:lumMod val="50000"/>
                  </a:schemeClr>
                </a:solidFill>
              </a:rPr>
              <a:t> (362)</a:t>
            </a:r>
            <a:r>
              <a:rPr lang="en-US" dirty="0"/>
              <a:t> </a:t>
            </a:r>
          </a:p>
          <a:p>
            <a:pPr lvl="1">
              <a:lnSpc>
                <a:spcPct val="120000"/>
              </a:lnSpc>
              <a:spcBef>
                <a:spcPts val="0"/>
              </a:spcBef>
            </a:pPr>
            <a:r>
              <a:rPr lang="en-US" dirty="0"/>
              <a:t>58% = Several times a year</a:t>
            </a:r>
          </a:p>
          <a:p>
            <a:pPr lvl="1">
              <a:lnSpc>
                <a:spcPct val="120000"/>
              </a:lnSpc>
              <a:spcBef>
                <a:spcPts val="0"/>
              </a:spcBef>
            </a:pPr>
            <a:r>
              <a:rPr lang="en-US" dirty="0"/>
              <a:t>40% = Once a year</a:t>
            </a:r>
          </a:p>
          <a:p>
            <a:pPr lvl="1">
              <a:lnSpc>
                <a:spcPct val="120000"/>
              </a:lnSpc>
              <a:spcBef>
                <a:spcPts val="0"/>
              </a:spcBef>
            </a:pPr>
            <a:r>
              <a:rPr lang="en-US" dirty="0"/>
              <a:t>3% = Never</a:t>
            </a:r>
          </a:p>
          <a:p>
            <a:pPr marL="0" indent="0">
              <a:lnSpc>
                <a:spcPct val="120000"/>
              </a:lnSpc>
              <a:spcBef>
                <a:spcPts val="1200"/>
              </a:spcBef>
              <a:buNone/>
            </a:pPr>
            <a:r>
              <a:rPr lang="en-US" dirty="0"/>
              <a:t>How often do you run a stewardship campaign?</a:t>
            </a:r>
            <a:r>
              <a:rPr lang="en-US" sz="1700" dirty="0">
                <a:solidFill>
                  <a:schemeClr val="bg1">
                    <a:lumMod val="50000"/>
                  </a:schemeClr>
                </a:solidFill>
              </a:rPr>
              <a:t> (75)</a:t>
            </a:r>
            <a:endParaRPr lang="en-US" dirty="0">
              <a:solidFill>
                <a:schemeClr val="bg1">
                  <a:lumMod val="50000"/>
                </a:schemeClr>
              </a:solidFill>
            </a:endParaRPr>
          </a:p>
          <a:p>
            <a:pPr lvl="1">
              <a:lnSpc>
                <a:spcPct val="120000"/>
              </a:lnSpc>
              <a:spcBef>
                <a:spcPts val="0"/>
              </a:spcBef>
            </a:pPr>
            <a:r>
              <a:rPr lang="en-US" dirty="0"/>
              <a:t>17% of PCC churches run an annual 3 - 5 week program</a:t>
            </a:r>
          </a:p>
          <a:p>
            <a:pPr lvl="1">
              <a:lnSpc>
                <a:spcPct val="120000"/>
              </a:lnSpc>
              <a:spcBef>
                <a:spcPts val="0"/>
              </a:spcBef>
            </a:pPr>
            <a:r>
              <a:rPr lang="en-US" dirty="0"/>
              <a:t>49% integrate stewardship throughout the year</a:t>
            </a:r>
          </a:p>
        </p:txBody>
      </p:sp>
      <p:pic>
        <p:nvPicPr>
          <p:cNvPr id="8" name="Content Placeholder 7" descr="Chart, pie chart&#10;&#10;Description automatically generated">
            <a:extLst>
              <a:ext uri="{FF2B5EF4-FFF2-40B4-BE49-F238E27FC236}">
                <a16:creationId xmlns:a16="http://schemas.microsoft.com/office/drawing/2014/main" id="{13E61FB7-D1F9-CA49-B0E0-6E16F0D9EA9C}"/>
              </a:ext>
            </a:extLst>
          </p:cNvPr>
          <p:cNvPicPr>
            <a:picLocks noGrp="1" noChangeAspect="1"/>
          </p:cNvPicPr>
          <p:nvPr>
            <p:ph sz="half" idx="2"/>
          </p:nvPr>
        </p:nvPicPr>
        <p:blipFill rotWithShape="1">
          <a:blip r:embed="rId3">
            <a:clrChange>
              <a:clrFrom>
                <a:srgbClr val="FFFFFF"/>
              </a:clrFrom>
              <a:clrTo>
                <a:srgbClr val="FFFFFF">
                  <a:alpha val="0"/>
                </a:srgbClr>
              </a:clrTo>
            </a:clrChange>
          </a:blip>
          <a:srcRect l="13997" t="26026" r="17349" b="19193"/>
          <a:stretch/>
        </p:blipFill>
        <p:spPr>
          <a:xfrm>
            <a:off x="6207749" y="1947841"/>
            <a:ext cx="5381306" cy="4781456"/>
          </a:xfrm>
        </p:spPr>
      </p:pic>
      <p:sp>
        <p:nvSpPr>
          <p:cNvPr id="9" name="TextBox 8">
            <a:extLst>
              <a:ext uri="{FF2B5EF4-FFF2-40B4-BE49-F238E27FC236}">
                <a16:creationId xmlns:a16="http://schemas.microsoft.com/office/drawing/2014/main" id="{A027BDD1-717C-9642-A9C2-3B29F53F7EC9}"/>
              </a:ext>
            </a:extLst>
          </p:cNvPr>
          <p:cNvSpPr txBox="1"/>
          <p:nvPr/>
        </p:nvSpPr>
        <p:spPr>
          <a:xfrm>
            <a:off x="5650523" y="341811"/>
            <a:ext cx="6495758" cy="1477328"/>
          </a:xfrm>
          <a:prstGeom prst="rect">
            <a:avLst/>
          </a:prstGeom>
          <a:noFill/>
        </p:spPr>
        <p:txBody>
          <a:bodyPr wrap="square" rtlCol="0">
            <a:spAutoFit/>
          </a:bodyPr>
          <a:lstStyle/>
          <a:p>
            <a:pPr algn="ctr"/>
            <a:r>
              <a:rPr lang="en-US" sz="2400" dirty="0"/>
              <a:t>Does your congregation have an intentional program to encourage generous giving?</a:t>
            </a:r>
            <a:br>
              <a:rPr lang="en-US" sz="2400" dirty="0"/>
            </a:br>
            <a:r>
              <a:rPr lang="en-US" sz="2400" dirty="0"/>
              <a:t>(A stewardship campaign)</a:t>
            </a:r>
          </a:p>
          <a:p>
            <a:pPr algn="ctr"/>
            <a:r>
              <a:rPr lang="en-US" dirty="0">
                <a:solidFill>
                  <a:schemeClr val="bg1">
                    <a:lumMod val="50000"/>
                  </a:schemeClr>
                </a:solidFill>
              </a:rPr>
              <a:t>360 churches responding</a:t>
            </a:r>
          </a:p>
        </p:txBody>
      </p:sp>
      <p:sp>
        <p:nvSpPr>
          <p:cNvPr id="10" name="Rectangle 9">
            <a:extLst>
              <a:ext uri="{FF2B5EF4-FFF2-40B4-BE49-F238E27FC236}">
                <a16:creationId xmlns:a16="http://schemas.microsoft.com/office/drawing/2014/main" id="{DC72D34B-0BBF-064B-8C1B-12C9E3B17160}"/>
              </a:ext>
            </a:extLst>
          </p:cNvPr>
          <p:cNvSpPr/>
          <p:nvPr/>
        </p:nvSpPr>
        <p:spPr>
          <a:xfrm>
            <a:off x="5650523" y="0"/>
            <a:ext cx="457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097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69E7FEE-E5EB-7E4C-8BA6-422758E5C949}"/>
              </a:ext>
            </a:extLst>
          </p:cNvPr>
          <p:cNvSpPr>
            <a:spLocks noGrp="1"/>
          </p:cNvSpPr>
          <p:nvPr>
            <p:ph idx="1"/>
          </p:nvPr>
        </p:nvSpPr>
        <p:spPr>
          <a:xfrm>
            <a:off x="4727683" y="2946766"/>
            <a:ext cx="6696455" cy="964467"/>
          </a:xfrm>
        </p:spPr>
        <p:txBody>
          <a:bodyPr vert="horz" lIns="91440" tIns="45720" rIns="91440" bIns="45720" rtlCol="0">
            <a:normAutofit/>
          </a:bodyPr>
          <a:lstStyle/>
          <a:p>
            <a:pPr marL="0" indent="0">
              <a:buNone/>
            </a:pPr>
            <a:r>
              <a:rPr lang="en-US" dirty="0">
                <a:solidFill>
                  <a:schemeClr val="tx1"/>
                </a:solidFill>
              </a:rPr>
              <a:t>Minister for Faith and Giving </a:t>
            </a:r>
          </a:p>
        </p:txBody>
      </p:sp>
      <p:sp>
        <p:nvSpPr>
          <p:cNvPr id="2" name="Title 1">
            <a:extLst>
              <a:ext uri="{FF2B5EF4-FFF2-40B4-BE49-F238E27FC236}">
                <a16:creationId xmlns:a16="http://schemas.microsoft.com/office/drawing/2014/main" id="{73F381A1-51D7-0B4C-B896-40CEFD3D6F77}"/>
              </a:ext>
            </a:extLst>
          </p:cNvPr>
          <p:cNvSpPr>
            <a:spLocks noGrp="1"/>
          </p:cNvSpPr>
          <p:nvPr>
            <p:ph type="title"/>
          </p:nvPr>
        </p:nvSpPr>
        <p:spPr>
          <a:xfrm>
            <a:off x="4704238" y="1486266"/>
            <a:ext cx="6696454" cy="1175905"/>
          </a:xfrm>
        </p:spPr>
        <p:txBody>
          <a:bodyPr vert="horz" lIns="91440" tIns="45720" rIns="91440" bIns="45720" rtlCol="0" anchor="b">
            <a:normAutofit/>
          </a:bodyPr>
          <a:lstStyle/>
          <a:p>
            <a:r>
              <a:rPr lang="en-US" sz="5400" dirty="0">
                <a:solidFill>
                  <a:schemeClr val="tx1"/>
                </a:solidFill>
                <a:latin typeface="+mj-lt"/>
                <a:ea typeface="+mj-ea"/>
                <a:cs typeface="+mj-cs"/>
              </a:rPr>
              <a:t>Rev. Bruce </a:t>
            </a:r>
            <a:r>
              <a:rPr lang="en-US" sz="5400" dirty="0" err="1">
                <a:solidFill>
                  <a:schemeClr val="tx1"/>
                </a:solidFill>
                <a:latin typeface="+mj-lt"/>
                <a:ea typeface="+mj-ea"/>
                <a:cs typeface="+mj-cs"/>
              </a:rPr>
              <a:t>Barkhauer</a:t>
            </a:r>
            <a:endParaRPr lang="en-US" sz="5400" dirty="0">
              <a:solidFill>
                <a:schemeClr val="tx1"/>
              </a:solidFill>
              <a:latin typeface="+mj-lt"/>
              <a:ea typeface="+mj-ea"/>
              <a:cs typeface="+mj-cs"/>
            </a:endParaRPr>
          </a:p>
        </p:txBody>
      </p:sp>
      <p:pic>
        <p:nvPicPr>
          <p:cNvPr id="4" name="Picture 3" descr="A person wearing glasses&#10;&#10;Description automatically generated with low confidence">
            <a:extLst>
              <a:ext uri="{FF2B5EF4-FFF2-40B4-BE49-F238E27FC236}">
                <a16:creationId xmlns:a16="http://schemas.microsoft.com/office/drawing/2014/main" id="{97339D3C-7C46-4242-96B1-A9C3AA981A03}"/>
              </a:ext>
            </a:extLst>
          </p:cNvPr>
          <p:cNvPicPr>
            <a:picLocks noChangeAspect="1"/>
          </p:cNvPicPr>
          <p:nvPr/>
        </p:nvPicPr>
        <p:blipFill rotWithShape="1">
          <a:blip r:embed="rId3"/>
          <a:srcRect l="1729" r="1302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6" name="TextBox 5">
            <a:extLst>
              <a:ext uri="{FF2B5EF4-FFF2-40B4-BE49-F238E27FC236}">
                <a16:creationId xmlns:a16="http://schemas.microsoft.com/office/drawing/2014/main" id="{22DA51B9-E62A-574B-A443-49F5F11B8BBA}"/>
              </a:ext>
            </a:extLst>
          </p:cNvPr>
          <p:cNvSpPr txBox="1"/>
          <p:nvPr/>
        </p:nvSpPr>
        <p:spPr>
          <a:xfrm>
            <a:off x="7534656" y="6288258"/>
            <a:ext cx="4149969" cy="400110"/>
          </a:xfrm>
          <a:prstGeom prst="rect">
            <a:avLst/>
          </a:prstGeom>
          <a:noFill/>
        </p:spPr>
        <p:txBody>
          <a:bodyPr wrap="square" rtlCol="0">
            <a:spAutoFit/>
          </a:bodyPr>
          <a:lstStyle/>
          <a:p>
            <a:pPr algn="r"/>
            <a:r>
              <a:rPr lang="en-US" sz="2000" dirty="0" err="1">
                <a:solidFill>
                  <a:schemeClr val="bg1"/>
                </a:solidFill>
              </a:rPr>
              <a:t>centerforfaithandgiving.org</a:t>
            </a:r>
            <a:endParaRPr lang="en-US" sz="2000" dirty="0">
              <a:solidFill>
                <a:schemeClr val="bg1"/>
              </a:solidFill>
            </a:endParaRPr>
          </a:p>
        </p:txBody>
      </p:sp>
      <p:sp>
        <p:nvSpPr>
          <p:cNvPr id="3" name="Rectangle 2">
            <a:extLst>
              <a:ext uri="{FF2B5EF4-FFF2-40B4-BE49-F238E27FC236}">
                <a16:creationId xmlns:a16="http://schemas.microsoft.com/office/drawing/2014/main" id="{69B87D9A-07B0-7B4C-8E43-155D90E3B40B}"/>
              </a:ext>
            </a:extLst>
          </p:cNvPr>
          <p:cNvSpPr/>
          <p:nvPr/>
        </p:nvSpPr>
        <p:spPr>
          <a:xfrm>
            <a:off x="4806461" y="2696308"/>
            <a:ext cx="5826369" cy="117229"/>
          </a:xfrm>
          <a:prstGeom prst="rect">
            <a:avLst/>
          </a:prstGeom>
          <a:solidFill>
            <a:srgbClr val="3C0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E8265EC3-17D6-284F-9676-2043AF8CE817}"/>
              </a:ext>
            </a:extLst>
          </p:cNvPr>
          <p:cNvPicPr>
            <a:picLocks noChangeAspect="1"/>
          </p:cNvPicPr>
          <p:nvPr/>
        </p:nvPicPr>
        <p:blipFill>
          <a:blip r:embed="rId4"/>
          <a:stretch>
            <a:fillRect/>
          </a:stretch>
        </p:blipFill>
        <p:spPr>
          <a:xfrm>
            <a:off x="9917724" y="4535661"/>
            <a:ext cx="1682260" cy="1682260"/>
          </a:xfrm>
          <a:prstGeom prst="rect">
            <a:avLst/>
          </a:prstGeom>
        </p:spPr>
      </p:pic>
    </p:spTree>
    <p:extLst>
      <p:ext uri="{BB962C8B-B14F-4D97-AF65-F5344CB8AC3E}">
        <p14:creationId xmlns:p14="http://schemas.microsoft.com/office/powerpoint/2010/main" val="1648282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A3F7F"/>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E85618BF-9FD6-0644-88BF-2FB0011E774C}"/>
              </a:ext>
            </a:extLst>
          </p:cNvPr>
          <p:cNvSpPr/>
          <p:nvPr/>
        </p:nvSpPr>
        <p:spPr>
          <a:xfrm>
            <a:off x="1226465" y="-1133781"/>
            <a:ext cx="9739069" cy="9125562"/>
          </a:xfrm>
          <a:prstGeom prst="ellipse">
            <a:avLst/>
          </a:prstGeom>
          <a:solidFill>
            <a:srgbClr val="F4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hidden="1">
            <a:extLst>
              <a:ext uri="{FF2B5EF4-FFF2-40B4-BE49-F238E27FC236}">
                <a16:creationId xmlns:a16="http://schemas.microsoft.com/office/drawing/2014/main" id="{11C3EA7D-EA49-DF42-AD09-B0D1123E8E20}"/>
              </a:ext>
            </a:extLst>
          </p:cNvPr>
          <p:cNvSpPr>
            <a:spLocks noGrp="1"/>
          </p:cNvSpPr>
          <p:nvPr>
            <p:ph type="ctrTitle"/>
          </p:nvPr>
        </p:nvSpPr>
        <p:spPr/>
        <p:txBody>
          <a:bodyPr/>
          <a:lstStyle/>
          <a:p>
            <a:endParaRPr lang="en-US" dirty="0"/>
          </a:p>
        </p:txBody>
      </p:sp>
      <p:sp>
        <p:nvSpPr>
          <p:cNvPr id="7" name="Subtitle 6" hidden="1">
            <a:extLst>
              <a:ext uri="{FF2B5EF4-FFF2-40B4-BE49-F238E27FC236}">
                <a16:creationId xmlns:a16="http://schemas.microsoft.com/office/drawing/2014/main" id="{FCC49CB9-50CA-5545-975E-105A158D8D41}"/>
              </a:ext>
            </a:extLst>
          </p:cNvPr>
          <p:cNvSpPr>
            <a:spLocks noGrp="1"/>
          </p:cNvSpPr>
          <p:nvPr>
            <p:ph type="subTitle" idx="1"/>
          </p:nvPr>
        </p:nvSpPr>
        <p:spPr/>
        <p:txBody>
          <a:bodyPr/>
          <a:lstStyle/>
          <a:p>
            <a:endParaRPr lang="en-US"/>
          </a:p>
        </p:txBody>
      </p:sp>
      <p:pic>
        <p:nvPicPr>
          <p:cNvPr id="5" name="Content Placeholder 4" descr="Logo&#10;&#10;Description automatically generated">
            <a:extLst>
              <a:ext uri="{FF2B5EF4-FFF2-40B4-BE49-F238E27FC236}">
                <a16:creationId xmlns:a16="http://schemas.microsoft.com/office/drawing/2014/main" id="{8BBCE80A-3277-B641-8145-A288543D33B4}"/>
              </a:ext>
            </a:extLst>
          </p:cNvPr>
          <p:cNvPicPr>
            <a:picLocks noGrp="1" noChangeAspect="1"/>
          </p:cNvPicPr>
          <p:nvPr>
            <p:ph idx="4294967295"/>
          </p:nvPr>
        </p:nvPicPr>
        <p:blipFill>
          <a:blip r:embed="rId3">
            <a:clrChange>
              <a:clrFrom>
                <a:srgbClr val="FFFFFF"/>
              </a:clrFrom>
              <a:clrTo>
                <a:srgbClr val="FFFFFF">
                  <a:alpha val="0"/>
                </a:srgbClr>
              </a:clrTo>
            </a:clrChange>
          </a:blip>
          <a:stretch>
            <a:fillRect/>
          </a:stretch>
        </p:blipFill>
        <p:spPr>
          <a:xfrm>
            <a:off x="2710839" y="-80291"/>
            <a:ext cx="7661275" cy="6831013"/>
          </a:xfrm>
        </p:spPr>
      </p:pic>
    </p:spTree>
    <p:extLst>
      <p:ext uri="{BB962C8B-B14F-4D97-AF65-F5344CB8AC3E}">
        <p14:creationId xmlns:p14="http://schemas.microsoft.com/office/powerpoint/2010/main" val="3787467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71FD4E-4F93-5642-927F-9A2829010451}"/>
              </a:ext>
            </a:extLst>
          </p:cNvPr>
          <p:cNvSpPr>
            <a:spLocks noGrp="1"/>
          </p:cNvSpPr>
          <p:nvPr>
            <p:ph idx="1"/>
          </p:nvPr>
        </p:nvSpPr>
        <p:spPr>
          <a:xfrm>
            <a:off x="2016368" y="1959737"/>
            <a:ext cx="9337432" cy="4351338"/>
          </a:xfrm>
        </p:spPr>
        <p:txBody>
          <a:bodyPr/>
          <a:lstStyle/>
          <a:p>
            <a:r>
              <a:rPr lang="en-US" dirty="0"/>
              <a:t>Bread and Cup → Faith and Giving</a:t>
            </a:r>
          </a:p>
          <a:p>
            <a:r>
              <a:rPr lang="en-US" dirty="0"/>
              <a:t>Table </a:t>
            </a:r>
          </a:p>
          <a:p>
            <a:r>
              <a:rPr lang="en-US" dirty="0"/>
              <a:t>Common receipt of God’s grace</a:t>
            </a:r>
          </a:p>
          <a:p>
            <a:r>
              <a:rPr lang="en-US" dirty="0"/>
              <a:t>Encounter the divine</a:t>
            </a:r>
          </a:p>
          <a:p>
            <a:r>
              <a:rPr lang="en-US" dirty="0"/>
              <a:t>We respond = Stewardship</a:t>
            </a:r>
          </a:p>
          <a:p>
            <a:r>
              <a:rPr lang="en-US" dirty="0"/>
              <a:t>Having received grace / give grace</a:t>
            </a:r>
          </a:p>
          <a:p>
            <a:r>
              <a:rPr lang="en-US" dirty="0"/>
              <a:t>Agent for transformation in world</a:t>
            </a:r>
          </a:p>
        </p:txBody>
      </p:sp>
      <p:sp>
        <p:nvSpPr>
          <p:cNvPr id="3" name="Title 2">
            <a:extLst>
              <a:ext uri="{FF2B5EF4-FFF2-40B4-BE49-F238E27FC236}">
                <a16:creationId xmlns:a16="http://schemas.microsoft.com/office/drawing/2014/main" id="{15C86CD7-4A06-9348-87A7-2491F05855CD}"/>
              </a:ext>
            </a:extLst>
          </p:cNvPr>
          <p:cNvSpPr>
            <a:spLocks noGrp="1"/>
          </p:cNvSpPr>
          <p:nvPr>
            <p:ph type="title"/>
          </p:nvPr>
        </p:nvSpPr>
        <p:spPr/>
        <p:txBody>
          <a:bodyPr/>
          <a:lstStyle/>
          <a:p>
            <a:r>
              <a:rPr lang="en-US" dirty="0"/>
              <a:t>Theme</a:t>
            </a:r>
          </a:p>
        </p:txBody>
      </p:sp>
    </p:spTree>
    <p:extLst>
      <p:ext uri="{BB962C8B-B14F-4D97-AF65-F5344CB8AC3E}">
        <p14:creationId xmlns:p14="http://schemas.microsoft.com/office/powerpoint/2010/main" val="3379709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C86CD7-4A06-9348-87A7-2491F05855CD}"/>
              </a:ext>
            </a:extLst>
          </p:cNvPr>
          <p:cNvSpPr>
            <a:spLocks noGrp="1"/>
          </p:cNvSpPr>
          <p:nvPr>
            <p:ph type="title"/>
          </p:nvPr>
        </p:nvSpPr>
        <p:spPr/>
        <p:txBody>
          <a:bodyPr/>
          <a:lstStyle/>
          <a:p>
            <a:r>
              <a:rPr lang="en-US" dirty="0"/>
              <a:t>Adaptable Three Ways</a:t>
            </a:r>
          </a:p>
        </p:txBody>
      </p:sp>
      <p:sp>
        <p:nvSpPr>
          <p:cNvPr id="5" name="Content Placeholder 4">
            <a:extLst>
              <a:ext uri="{FF2B5EF4-FFF2-40B4-BE49-F238E27FC236}">
                <a16:creationId xmlns:a16="http://schemas.microsoft.com/office/drawing/2014/main" id="{84E0F7F9-8343-2A45-BFE2-ACE0696745EC}"/>
              </a:ext>
            </a:extLst>
          </p:cNvPr>
          <p:cNvSpPr>
            <a:spLocks noGrp="1"/>
          </p:cNvSpPr>
          <p:nvPr>
            <p:ph idx="1"/>
          </p:nvPr>
        </p:nvSpPr>
        <p:spPr>
          <a:xfrm>
            <a:off x="1957753" y="2084831"/>
            <a:ext cx="8757140" cy="3742945"/>
          </a:xfrm>
        </p:spPr>
        <p:txBody>
          <a:bodyPr numCol="2"/>
          <a:lstStyle/>
          <a:p>
            <a:pPr marL="0" indent="0">
              <a:buNone/>
            </a:pPr>
            <a:r>
              <a:rPr lang="en-US" b="1" dirty="0"/>
              <a:t>Traditional campaign</a:t>
            </a:r>
          </a:p>
          <a:p>
            <a:pPr lvl="1"/>
            <a:r>
              <a:rPr lang="en-US" dirty="0"/>
              <a:t>3 or 4 weeks</a:t>
            </a:r>
          </a:p>
          <a:p>
            <a:pPr lvl="1"/>
            <a:r>
              <a:rPr lang="en-US" dirty="0"/>
              <a:t>Ask/Invite</a:t>
            </a:r>
          </a:p>
          <a:p>
            <a:pPr marL="0" indent="0">
              <a:buNone/>
            </a:pPr>
            <a:r>
              <a:rPr lang="en-US" b="1" dirty="0"/>
              <a:t>Year-long campaign</a:t>
            </a:r>
          </a:p>
          <a:p>
            <a:pPr lvl="1"/>
            <a:r>
              <a:rPr lang="en-US" dirty="0"/>
              <a:t>Over many months</a:t>
            </a:r>
          </a:p>
          <a:p>
            <a:pPr lvl="1"/>
            <a:r>
              <a:rPr lang="en-US" dirty="0"/>
              <a:t>Culminate to an ask</a:t>
            </a:r>
          </a:p>
          <a:p>
            <a:pPr lvl="1"/>
            <a:r>
              <a:rPr lang="en-US" dirty="0"/>
              <a:t>More time to reflect</a:t>
            </a:r>
          </a:p>
          <a:p>
            <a:pPr lvl="1"/>
            <a:r>
              <a:rPr lang="en-US" dirty="0"/>
              <a:t>Opportunity to talk more</a:t>
            </a:r>
          </a:p>
          <a:p>
            <a:pPr marL="0" indent="0">
              <a:buNone/>
            </a:pPr>
            <a:r>
              <a:rPr lang="en-US" b="1" dirty="0"/>
              <a:t>Hybrid</a:t>
            </a:r>
          </a:p>
          <a:p>
            <a:r>
              <a:rPr lang="en-US" dirty="0"/>
              <a:t>Over more time</a:t>
            </a:r>
          </a:p>
          <a:p>
            <a:r>
              <a:rPr lang="en-US" dirty="0"/>
              <a:t>3 or 4 week intensive at end</a:t>
            </a:r>
          </a:p>
          <a:p>
            <a:r>
              <a:rPr lang="en-US" dirty="0"/>
              <a:t>More intentionality</a:t>
            </a:r>
          </a:p>
          <a:p>
            <a:r>
              <a:rPr lang="en-US" dirty="0"/>
              <a:t>Sprint vs. Marathon</a:t>
            </a:r>
          </a:p>
        </p:txBody>
      </p:sp>
    </p:spTree>
    <p:extLst>
      <p:ext uri="{BB962C8B-B14F-4D97-AF65-F5344CB8AC3E}">
        <p14:creationId xmlns:p14="http://schemas.microsoft.com/office/powerpoint/2010/main" val="2816730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988C0B-E446-A245-BD01-150FB387DB92}"/>
              </a:ext>
            </a:extLst>
          </p:cNvPr>
          <p:cNvSpPr>
            <a:spLocks noGrp="1"/>
          </p:cNvSpPr>
          <p:nvPr>
            <p:ph idx="1"/>
          </p:nvPr>
        </p:nvSpPr>
        <p:spPr>
          <a:xfrm>
            <a:off x="2016368" y="2170175"/>
            <a:ext cx="9337432" cy="4206241"/>
          </a:xfrm>
        </p:spPr>
        <p:txBody>
          <a:bodyPr>
            <a:normAutofit fontScale="92500" lnSpcReduction="10000"/>
          </a:bodyPr>
          <a:lstStyle/>
          <a:p>
            <a:r>
              <a:rPr lang="en-US" dirty="0"/>
              <a:t>Modeled on “consecration day” strategy</a:t>
            </a:r>
          </a:p>
          <a:p>
            <a:r>
              <a:rPr lang="en-US" dirty="0"/>
              <a:t>Leading up to a special day of intentionality and ask/invite</a:t>
            </a:r>
          </a:p>
          <a:p>
            <a:r>
              <a:rPr lang="en-US" dirty="0"/>
              <a:t>Consider effectiveness of church’s mission</a:t>
            </a:r>
          </a:p>
          <a:p>
            <a:r>
              <a:rPr lang="en-US" dirty="0"/>
              <a:t>In community, gathers (models on First Testament)</a:t>
            </a:r>
          </a:p>
          <a:p>
            <a:r>
              <a:rPr lang="en-US" dirty="0"/>
              <a:t>Special culminating event</a:t>
            </a:r>
          </a:p>
          <a:p>
            <a:r>
              <a:rPr lang="en-US" dirty="0"/>
              <a:t>Unfamiliar?</a:t>
            </a:r>
          </a:p>
          <a:p>
            <a:pPr lvl="1"/>
            <a:r>
              <a:rPr lang="en-US" dirty="0"/>
              <a:t>Adaptable to your church size / context</a:t>
            </a:r>
          </a:p>
          <a:p>
            <a:pPr lvl="1"/>
            <a:r>
              <a:rPr lang="en-US" dirty="0"/>
              <a:t>Essential pieces consistent</a:t>
            </a:r>
          </a:p>
          <a:p>
            <a:pPr lvl="1"/>
            <a:r>
              <a:rPr lang="en-US" dirty="0"/>
              <a:t>Benefit of preaching/study etc.</a:t>
            </a:r>
          </a:p>
          <a:p>
            <a:pPr lvl="1"/>
            <a:r>
              <a:rPr lang="en-US" dirty="0"/>
              <a:t>Offers real strategy</a:t>
            </a:r>
          </a:p>
        </p:txBody>
      </p:sp>
      <p:sp>
        <p:nvSpPr>
          <p:cNvPr id="3" name="Title 2">
            <a:extLst>
              <a:ext uri="{FF2B5EF4-FFF2-40B4-BE49-F238E27FC236}">
                <a16:creationId xmlns:a16="http://schemas.microsoft.com/office/drawing/2014/main" id="{DAE71DAE-F378-7E45-8163-D30DD825AC8B}"/>
              </a:ext>
            </a:extLst>
          </p:cNvPr>
          <p:cNvSpPr>
            <a:spLocks noGrp="1"/>
          </p:cNvSpPr>
          <p:nvPr>
            <p:ph type="title"/>
          </p:nvPr>
        </p:nvSpPr>
        <p:spPr/>
        <p:txBody>
          <a:bodyPr>
            <a:normAutofit/>
          </a:bodyPr>
          <a:lstStyle/>
          <a:p>
            <a:r>
              <a:rPr lang="en-US" sz="3600" dirty="0"/>
              <a:t>Running an Effective Stewardship Campaign</a:t>
            </a:r>
          </a:p>
        </p:txBody>
      </p:sp>
    </p:spTree>
    <p:extLst>
      <p:ext uri="{BB962C8B-B14F-4D97-AF65-F5344CB8AC3E}">
        <p14:creationId xmlns:p14="http://schemas.microsoft.com/office/powerpoint/2010/main" val="4256566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TotalTime>
  <Words>2049</Words>
  <Application>Microsoft Macintosh PowerPoint</Application>
  <PresentationFormat>Widescreen</PresentationFormat>
  <Paragraphs>286</Paragraphs>
  <Slides>28</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Script MT Bold</vt:lpstr>
      <vt:lpstr>Calibri</vt:lpstr>
      <vt:lpstr>Corbel</vt:lpstr>
      <vt:lpstr>Arial</vt:lpstr>
      <vt:lpstr>Roboto</vt:lpstr>
      <vt:lpstr>Calibri Light</vt:lpstr>
      <vt:lpstr>Martel</vt:lpstr>
      <vt:lpstr>Office Theme</vt:lpstr>
      <vt:lpstr>from  BREAD AND CUP  to  FAITH AND GIVING</vt:lpstr>
      <vt:lpstr>The Presbyterian Church in Canada</vt:lpstr>
      <vt:lpstr>The Presbyterian Church in Canada</vt:lpstr>
      <vt:lpstr>PCC Stewardship Survey</vt:lpstr>
      <vt:lpstr>Rev. Bruce Barkhauer</vt:lpstr>
      <vt:lpstr>PowerPoint Presentation</vt:lpstr>
      <vt:lpstr>Theme</vt:lpstr>
      <vt:lpstr>Adaptable Three Ways</vt:lpstr>
      <vt:lpstr>Running an Effective Stewardship Campaign</vt:lpstr>
      <vt:lpstr>Calendar for Consecration Day Method</vt:lpstr>
      <vt:lpstr>Focus: Mission Impact</vt:lpstr>
      <vt:lpstr>Purpose </vt:lpstr>
      <vt:lpstr>PowerPoint Presentation</vt:lpstr>
      <vt:lpstr>Calendar</vt:lpstr>
      <vt:lpstr>Bonus</vt:lpstr>
      <vt:lpstr>Folder Two</vt:lpstr>
      <vt:lpstr>Folder Three</vt:lpstr>
      <vt:lpstr>Folder Four</vt:lpstr>
      <vt:lpstr>Folder Five</vt:lpstr>
      <vt:lpstr>PowerPoint Presentation</vt:lpstr>
      <vt:lpstr>PowerPoint Presentation</vt:lpstr>
      <vt:lpstr>PowerPoint Presentation</vt:lpstr>
      <vt:lpstr>PowerPoint Presentation</vt:lpstr>
      <vt:lpstr>PowerPoint Presentation</vt:lpstr>
      <vt:lpstr>Office Hours</vt:lpstr>
      <vt:lpstr>Stewardship Resources</vt:lpstr>
      <vt:lpstr>Thank You</vt:lpstr>
      <vt:lpstr>The Presbyterian Church in Canada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BREAD AND CUP</dc:title>
  <dc:creator>James MacDonald</dc:creator>
  <cp:lastModifiedBy>James MacDonald</cp:lastModifiedBy>
  <cp:revision>45</cp:revision>
  <dcterms:created xsi:type="dcterms:W3CDTF">2022-03-25T18:22:51Z</dcterms:created>
  <dcterms:modified xsi:type="dcterms:W3CDTF">2022-04-01T19:01:48Z</dcterms:modified>
</cp:coreProperties>
</file>