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82" saveSubsetFonts="1">
  <p:sldMasterIdLst>
    <p:sldMasterId id="2147483648" r:id="rId1"/>
  </p:sldMasterIdLst>
  <p:notesMasterIdLst>
    <p:notesMasterId r:id="rId89"/>
  </p:notesMasterIdLst>
  <p:sldIdLst>
    <p:sldId id="256" r:id="rId2"/>
    <p:sldId id="622" r:id="rId3"/>
    <p:sldId id="617" r:id="rId4"/>
    <p:sldId id="704" r:id="rId5"/>
    <p:sldId id="513" r:id="rId6"/>
    <p:sldId id="651" r:id="rId7"/>
    <p:sldId id="722" r:id="rId8"/>
    <p:sldId id="624" r:id="rId9"/>
    <p:sldId id="499" r:id="rId10"/>
    <p:sldId id="759" r:id="rId11"/>
    <p:sldId id="781" r:id="rId12"/>
    <p:sldId id="786" r:id="rId13"/>
    <p:sldId id="787" r:id="rId14"/>
    <p:sldId id="788" r:id="rId15"/>
    <p:sldId id="789" r:id="rId16"/>
    <p:sldId id="790" r:id="rId17"/>
    <p:sldId id="791" r:id="rId18"/>
    <p:sldId id="792" r:id="rId19"/>
    <p:sldId id="768" r:id="rId20"/>
    <p:sldId id="770" r:id="rId21"/>
    <p:sldId id="808" r:id="rId22"/>
    <p:sldId id="807" r:id="rId23"/>
    <p:sldId id="772" r:id="rId24"/>
    <p:sldId id="793" r:id="rId25"/>
    <p:sldId id="782" r:id="rId26"/>
    <p:sldId id="783" r:id="rId27"/>
    <p:sldId id="784" r:id="rId28"/>
    <p:sldId id="769" r:id="rId29"/>
    <p:sldId id="535" r:id="rId30"/>
    <p:sldId id="773" r:id="rId31"/>
    <p:sldId id="567" r:id="rId32"/>
    <p:sldId id="754" r:id="rId33"/>
    <p:sldId id="737" r:id="rId34"/>
    <p:sldId id="774" r:id="rId35"/>
    <p:sldId id="785" r:id="rId36"/>
    <p:sldId id="569" r:id="rId37"/>
    <p:sldId id="733" r:id="rId38"/>
    <p:sldId id="755" r:id="rId39"/>
    <p:sldId id="568" r:id="rId40"/>
    <p:sldId id="735" r:id="rId41"/>
    <p:sldId id="739" r:id="rId42"/>
    <p:sldId id="780" r:id="rId43"/>
    <p:sldId id="738" r:id="rId44"/>
    <p:sldId id="355" r:id="rId45"/>
    <p:sldId id="565" r:id="rId46"/>
    <p:sldId id="532" r:id="rId47"/>
    <p:sldId id="743" r:id="rId48"/>
    <p:sldId id="794" r:id="rId49"/>
    <p:sldId id="795" r:id="rId50"/>
    <p:sldId id="796" r:id="rId51"/>
    <p:sldId id="296" r:id="rId52"/>
    <p:sldId id="745" r:id="rId53"/>
    <p:sldId id="620" r:id="rId54"/>
    <p:sldId id="746" r:id="rId55"/>
    <p:sldId id="748" r:id="rId56"/>
    <p:sldId id="801" r:id="rId57"/>
    <p:sldId id="802" r:id="rId58"/>
    <p:sldId id="804" r:id="rId59"/>
    <p:sldId id="803" r:id="rId60"/>
    <p:sldId id="750" r:id="rId61"/>
    <p:sldId id="741" r:id="rId62"/>
    <p:sldId id="566" r:id="rId63"/>
    <p:sldId id="731" r:id="rId64"/>
    <p:sldId id="723" r:id="rId65"/>
    <p:sldId id="724" r:id="rId66"/>
    <p:sldId id="725" r:id="rId67"/>
    <p:sldId id="775" r:id="rId68"/>
    <p:sldId id="776" r:id="rId69"/>
    <p:sldId id="726" r:id="rId70"/>
    <p:sldId id="777" r:id="rId71"/>
    <p:sldId id="719" r:id="rId72"/>
    <p:sldId id="727" r:id="rId73"/>
    <p:sldId id="728" r:id="rId74"/>
    <p:sldId id="729" r:id="rId75"/>
    <p:sldId id="730" r:id="rId76"/>
    <p:sldId id="779" r:id="rId77"/>
    <p:sldId id="778" r:id="rId78"/>
    <p:sldId id="756" r:id="rId79"/>
    <p:sldId id="758" r:id="rId80"/>
    <p:sldId id="749" r:id="rId81"/>
    <p:sldId id="288" r:id="rId82"/>
    <p:sldId id="509" r:id="rId83"/>
    <p:sldId id="365" r:id="rId84"/>
    <p:sldId id="797" r:id="rId85"/>
    <p:sldId id="800" r:id="rId86"/>
    <p:sldId id="703" r:id="rId87"/>
    <p:sldId id="625" r:id="rId88"/>
  </p:sldIdLst>
  <p:sldSz cx="12192000" cy="6858000"/>
  <p:notesSz cx="7315200" cy="9601200"/>
  <p:custDataLst>
    <p:tags r:id="rId9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Plater" initials="KP" lastIdx="5" clrIdx="0">
    <p:extLst>
      <p:ext uri="{19B8F6BF-5375-455C-9EA6-DF929625EA0E}">
        <p15:presenceInfo xmlns:p15="http://schemas.microsoft.com/office/powerpoint/2012/main" userId="S::Kplater@presbyterian.ca::7c2870e0-4ce3-4b33-8061-6cc0cb8696a4" providerId="AD"/>
      </p:ext>
    </p:extLst>
  </p:cmAuthor>
  <p:cmAuthor id="2" name="Jim MacDonald" initials="JM" lastIdx="21" clrIdx="1">
    <p:extLst>
      <p:ext uri="{19B8F6BF-5375-455C-9EA6-DF929625EA0E}">
        <p15:presenceInfo xmlns:p15="http://schemas.microsoft.com/office/powerpoint/2012/main" userId="S::JMacDonald@presbyterian.ca::54905850-a2d6-495b-8386-4451d61af2fa" providerId="AD"/>
      </p:ext>
    </p:extLst>
  </p:cmAuthor>
  <p:cmAuthor id="3" name="Nicole Jeffrey" initials="NJ" lastIdx="26" clrIdx="2">
    <p:extLst>
      <p:ext uri="{19B8F6BF-5375-455C-9EA6-DF929625EA0E}">
        <p15:presenceInfo xmlns:p15="http://schemas.microsoft.com/office/powerpoint/2012/main" userId="S::NJeffrey@presbyterian.ca::3aa9a605-f481-4440-94e4-992ae7243a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FF8EA"/>
    <a:srgbClr val="F5F5F5"/>
    <a:srgbClr val="FFFBF3"/>
    <a:srgbClr val="CCFFFF"/>
    <a:srgbClr val="FFFFCC"/>
    <a:srgbClr val="FFDDE8"/>
    <a:srgbClr val="1E3C71"/>
    <a:srgbClr val="F9F9F9"/>
    <a:srgbClr val="D120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4623" autoAdjust="0"/>
    <p:restoredTop sz="96305" autoAdjust="0"/>
  </p:normalViewPr>
  <p:slideViewPr>
    <p:cSldViewPr snapToGrid="0">
      <p:cViewPr varScale="1">
        <p:scale>
          <a:sx n="70" d="100"/>
          <a:sy n="70" d="100"/>
        </p:scale>
        <p:origin x="700" y="56"/>
      </p:cViewPr>
      <p:guideLst/>
    </p:cSldViewPr>
  </p:slideViewPr>
  <p:outlineViewPr>
    <p:cViewPr>
      <p:scale>
        <a:sx n="33" d="100"/>
        <a:sy n="33" d="100"/>
      </p:scale>
      <p:origin x="0" y="-9504"/>
    </p:cViewPr>
  </p:outlineViewPr>
  <p:notesTextViewPr>
    <p:cViewPr>
      <p:scale>
        <a:sx n="1" d="1"/>
        <a:sy n="1" d="1"/>
      </p:scale>
      <p:origin x="0" y="0"/>
    </p:cViewPr>
  </p:notesTextViewPr>
  <p:sorterViewPr>
    <p:cViewPr varScale="1">
      <p:scale>
        <a:sx n="1" d="1"/>
        <a:sy n="1" d="1"/>
      </p:scale>
      <p:origin x="0" y="-8312"/>
    </p:cViewPr>
  </p:sorterViewPr>
  <p:notesViewPr>
    <p:cSldViewPr snapToGrid="0">
      <p:cViewPr varScale="1">
        <p:scale>
          <a:sx n="51" d="100"/>
          <a:sy n="51" d="100"/>
        </p:scale>
        <p:origin x="2808"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gs" Target="tags/tag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5747" tIns="47873" rIns="95747" bIns="47873" rtlCol="0"/>
          <a:lstStyle>
            <a:lvl1pPr algn="r">
              <a:defRPr sz="1300"/>
            </a:lvl1pPr>
          </a:lstStyle>
          <a:p>
            <a:fld id="{80FEF6E0-AF7B-4A31-B55C-60D3C091A0CF}" type="datetimeFigureOut">
              <a:rPr lang="en-US" smtClean="0"/>
              <a:t>12/10/2021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5747" tIns="47873" rIns="95747" bIns="47873"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5747" tIns="47873" rIns="95747" bIns="478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5747" tIns="47873" rIns="95747" bIns="47873"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5747" tIns="47873" rIns="95747" bIns="47873" rtlCol="0" anchor="b"/>
          <a:lstStyle>
            <a:lvl1pPr algn="r">
              <a:defRPr sz="1300"/>
            </a:lvl1pPr>
          </a:lstStyle>
          <a:p>
            <a:fld id="{130410C0-0AE4-40F4-AF1C-6B64288FA5B0}" type="slidenum">
              <a:rPr lang="en-US" smtClean="0"/>
              <a:t>‹#›</a:t>
            </a:fld>
            <a:endParaRPr lang="en-US"/>
          </a:p>
        </p:txBody>
      </p:sp>
    </p:spTree>
    <p:extLst>
      <p:ext uri="{BB962C8B-B14F-4D97-AF65-F5344CB8AC3E}">
        <p14:creationId xmlns:p14="http://schemas.microsoft.com/office/powerpoint/2010/main" val="26145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mcic.ca/treasurersguide/church-finances/bookkeeping-records-chart-of-accounts/"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fmcic.ca/wp-content/uploads/Sample-Church-Chart-of-Accounts.pdf"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presbyterian.ca/wp-content/uploads/2021-Minimum-Stipend-and-Allowance-Schedule.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laws-lois.justice.gc.ca/eng/acts/E-5.6/index.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canada.ca/en/revenue-agency/services/tax/businesses/topics/payroll/find-if-make-payroll-deductions.html" TargetMode="External"/><Relationship Id="rId5" Type="http://schemas.openxmlformats.org/officeDocument/2006/relationships/hyperlink" Target="http://laws-lois.justice.gc.ca/eng/acts/I-3.3/index.html" TargetMode="External"/><Relationship Id="rId4" Type="http://schemas.openxmlformats.org/officeDocument/2006/relationships/hyperlink" Target="http://laws-lois.justice.gc.ca/eng/acts/C-8/index.html"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cra-arc.gc.ca/"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file:///C:\Users\Njeffrey\Downloads\2022-MQI-and-H-D-memo%20(4).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presbyterian.ca/pensionandbenefits/employer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presbyterian.ca/wp-content/uploads/PA-Calculator-for-2021.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presbyterian.ca/pensionandbenefits/members/#_benefit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Calibri" panose="020F0502020204030204" pitchFamily="34" charset="0"/>
                <a:ea typeface="Calibri" panose="020F0502020204030204" pitchFamily="34" charset="0"/>
              </a:rPr>
              <a:t>Hi everyone</a:t>
            </a:r>
          </a:p>
          <a:p>
            <a:r>
              <a:rPr lang="en-US" dirty="0">
                <a:effectLst/>
                <a:latin typeface="Calibri" panose="020F0502020204030204" pitchFamily="34" charset="0"/>
                <a:ea typeface="Calibri" panose="020F0502020204030204" pitchFamily="34" charset="0"/>
              </a:rPr>
              <a:t> </a:t>
            </a:r>
          </a:p>
          <a:p>
            <a:r>
              <a:rPr lang="en-US" dirty="0">
                <a:effectLst/>
                <a:latin typeface="Calibri" panose="020F0502020204030204" pitchFamily="34" charset="0"/>
                <a:ea typeface="Calibri" panose="020F0502020204030204" pitchFamily="34" charset="0"/>
              </a:rPr>
              <a:t>Today is part three in our webinar series and we're going to be talking about Sharing God’s Gifts, Examining Congregational Expenditures.</a:t>
            </a:r>
          </a:p>
          <a:p>
            <a:endParaRPr lang="en-US" dirty="0">
              <a:effectLst/>
              <a:latin typeface="Calibri" panose="020F0502020204030204" pitchFamily="34" charset="0"/>
              <a:ea typeface="Calibri" panose="020F0502020204030204" pitchFamily="34" charset="0"/>
            </a:endParaRPr>
          </a:p>
          <a:p>
            <a:r>
              <a:rPr lang="en-US" dirty="0">
                <a:effectLst/>
                <a:latin typeface="Calibri" panose="020F0502020204030204" pitchFamily="34" charset="0"/>
                <a:ea typeface="Calibri" panose="020F0502020204030204" pitchFamily="34" charset="0"/>
              </a:rPr>
              <a:t>We’re all glad you’ve joined us today.  We’ve had a number of people who can’t attend live, but say that they're looking forward to watching the recording.  All webinars are recorded and posted on the PCC website under leadership webinars .  We’ll send you the link so it’s easy for you to find or forward to someone else, but it will be up there for everyone to use (until we re-do them.) </a:t>
            </a:r>
          </a:p>
        </p:txBody>
      </p:sp>
      <p:sp>
        <p:nvSpPr>
          <p:cNvPr id="4" name="Slide Number Placeholder 3"/>
          <p:cNvSpPr>
            <a:spLocks noGrp="1"/>
          </p:cNvSpPr>
          <p:nvPr>
            <p:ph type="sldNum" sz="quarter" idx="5"/>
          </p:nvPr>
        </p:nvSpPr>
        <p:spPr/>
        <p:txBody>
          <a:bodyPr/>
          <a:lstStyle/>
          <a:p>
            <a:fld id="{130410C0-0AE4-40F4-AF1C-6B64288FA5B0}" type="slidenum">
              <a:rPr lang="en-US" smtClean="0"/>
              <a:t>82</a:t>
            </a:fld>
            <a:endParaRPr lang="en-US"/>
          </a:p>
        </p:txBody>
      </p:sp>
    </p:spTree>
    <p:extLst>
      <p:ext uri="{BB962C8B-B14F-4D97-AF65-F5344CB8AC3E}">
        <p14:creationId xmlns:p14="http://schemas.microsoft.com/office/powerpoint/2010/main" val="2898953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384175"/>
            <a:ext cx="5756275" cy="3238500"/>
          </a:xfrm>
        </p:spPr>
      </p:sp>
      <p:sp>
        <p:nvSpPr>
          <p:cNvPr id="3" name="Notes Placeholder 2"/>
          <p:cNvSpPr>
            <a:spLocks noGrp="1"/>
          </p:cNvSpPr>
          <p:nvPr>
            <p:ph type="body" idx="1"/>
          </p:nvPr>
        </p:nvSpPr>
        <p:spPr>
          <a:xfrm>
            <a:off x="684107" y="3893149"/>
            <a:ext cx="5946987" cy="3780473"/>
          </a:xfrm>
        </p:spPr>
        <p:txBody>
          <a:bodyPr/>
          <a:lstStyle/>
          <a:p>
            <a:pPr algn="l" fontAlgn="base"/>
            <a:r>
              <a:rPr lang="en-US" sz="1100" dirty="0">
                <a:solidFill>
                  <a:srgbClr val="2E2821"/>
                </a:solidFill>
              </a:rPr>
              <a:t>The Session is entrusted with responsibility to manage the affairs of the church, including the financial resources (money). So the treasurer does not control the finances but is the person primarily responsible to ensure that the details of financial decisions are carried out. </a:t>
            </a:r>
          </a:p>
          <a:p>
            <a:pPr algn="l" fontAlgn="base"/>
            <a:endParaRPr lang="en-US" sz="1100" dirty="0">
              <a:solidFill>
                <a:srgbClr val="2E2821"/>
              </a:solidFill>
            </a:endParaRPr>
          </a:p>
          <a:p>
            <a:pPr algn="l" fontAlgn="base"/>
            <a:r>
              <a:rPr lang="en-US" sz="1100" dirty="0">
                <a:solidFill>
                  <a:srgbClr val="2E2821"/>
                </a:solidFill>
              </a:rPr>
              <a:t>The treasurer does this by helping ensure the budget is created to support the mission and ministry the congregation dreams of doing in the year. </a:t>
            </a:r>
          </a:p>
          <a:p>
            <a:pPr algn="l" fontAlgn="base"/>
            <a:endParaRPr lang="en-US" sz="1100" dirty="0">
              <a:solidFill>
                <a:srgbClr val="2E2821"/>
              </a:solidFill>
            </a:endParaRPr>
          </a:p>
          <a:p>
            <a:pPr defTabSz="957468" fontAlgn="base">
              <a:defRPr/>
            </a:pPr>
            <a:r>
              <a:rPr lang="en-US" sz="1100" dirty="0">
                <a:solidFill>
                  <a:srgbClr val="2E2821"/>
                </a:solidFill>
              </a:rPr>
              <a:t>They also help ensure the revenue the church receives (gifts, grants, rent) and what it spends (expenditures) are tracked and recorded so that the session and committees can know where you are at throughout the year, compare with previous years and make adjustments if needed. The tracking and maintaining of books can be done by the treasurer, church staff, outside hired accountant/bookkeeper, or a volunteer.</a:t>
            </a:r>
          </a:p>
          <a:p>
            <a:pPr defTabSz="957468" fontAlgn="base">
              <a:defRPr/>
            </a:pPr>
            <a:endParaRPr lang="en-US" sz="1100" dirty="0">
              <a:solidFill>
                <a:srgbClr val="2E2821"/>
              </a:solidFill>
            </a:endParaRPr>
          </a:p>
          <a:p>
            <a:pPr algn="l" fontAlgn="base"/>
            <a:r>
              <a:rPr lang="en-US" sz="1100" dirty="0">
                <a:solidFill>
                  <a:srgbClr val="2E2821"/>
                </a:solidFill>
              </a:rPr>
              <a:t>Tracking and maintaining good records help make completing annual government forms (like the T3010), GST/HST rebates and the PCC statistical forms and to be ready for any audit or financial review.</a:t>
            </a:r>
          </a:p>
          <a:p>
            <a:pPr algn="l" fontAlgn="base"/>
            <a:endParaRPr lang="en-US" sz="1100" dirty="0">
              <a:solidFill>
                <a:srgbClr val="2E2821"/>
              </a:solidFill>
            </a:endParaRPr>
          </a:p>
          <a:p>
            <a:pPr algn="l" fontAlgn="base"/>
            <a:r>
              <a:rPr lang="en-US" sz="1100" dirty="0">
                <a:solidFill>
                  <a:srgbClr val="2E2821"/>
                </a:solidFill>
              </a:rPr>
              <a:t>A bank reconciliation should be completed monthly. In simple terms, this is reconciling or balancing the church accounting records to the bank statement or records.  Getting into a routine helps keep your books up to date. If you treat each month like a ‘year-end’, then the year-end report is simply another month-end report.</a:t>
            </a:r>
          </a:p>
          <a:p>
            <a:pPr algn="l" fontAlgn="base"/>
            <a:endParaRPr lang="en-US" sz="1100" dirty="0">
              <a:solidFill>
                <a:srgbClr val="2E2821"/>
              </a:solidFill>
            </a:endParaRPr>
          </a:p>
          <a:p>
            <a:pPr algn="l" fontAlgn="base"/>
            <a:r>
              <a:rPr lang="en-US" sz="1100" dirty="0">
                <a:solidFill>
                  <a:srgbClr val="2E2821"/>
                </a:solidFill>
              </a:rPr>
              <a:t>Barbara Fullerton, a colleague who used to be in stewardship with the UCC, studied stewardship best practices – being open and transparent with finances was key to better revenues.  It’s not WHY people give to the church, but it helps them see how God is using the gifts that have been given – and is a model for their lives.  So how we handle expenditures and what they are spent on – should reflect God’s mission. We want our budgets to read with grace, abundance, compassion.  We’ll look at that more in Session 4. </a:t>
            </a:r>
          </a:p>
          <a:p>
            <a:endParaRPr lang="en-US" sz="1100" dirty="0"/>
          </a:p>
          <a:p>
            <a:r>
              <a:rPr lang="en-US" sz="1100" dirty="0"/>
              <a:t>Now I’ll turn it over to Maurice to talk about the treasurer details! </a:t>
            </a:r>
          </a:p>
        </p:txBody>
      </p:sp>
      <p:sp>
        <p:nvSpPr>
          <p:cNvPr id="4" name="Slide Number Placeholder 3"/>
          <p:cNvSpPr>
            <a:spLocks noGrp="1"/>
          </p:cNvSpPr>
          <p:nvPr>
            <p:ph type="sldNum" sz="quarter" idx="5"/>
          </p:nvPr>
        </p:nvSpPr>
        <p:spPr/>
        <p:txBody>
          <a:bodyPr/>
          <a:lstStyle/>
          <a:p>
            <a:fld id="{130410C0-0AE4-40F4-AF1C-6B64288FA5B0}" type="slidenum">
              <a:rPr lang="en-US" smtClean="0"/>
              <a:t>91</a:t>
            </a:fld>
            <a:endParaRPr lang="en-US"/>
          </a:p>
        </p:txBody>
      </p:sp>
    </p:spTree>
    <p:extLst>
      <p:ext uri="{BB962C8B-B14F-4D97-AF65-F5344CB8AC3E}">
        <p14:creationId xmlns:p14="http://schemas.microsoft.com/office/powerpoint/2010/main" val="1039712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short word on what the dollar base is because it’s going to come up when we talk about Pension Assessment, Presbyterians Sharing Allocation and Presbytery and Synod Assessments.  While we will look at the statistical reports in more detail on January 13, 2022, you may find it helpful to know how it’s calculated. </a:t>
            </a:r>
          </a:p>
        </p:txBody>
      </p:sp>
      <p:sp>
        <p:nvSpPr>
          <p:cNvPr id="4" name="Slide Number Placeholder 3"/>
          <p:cNvSpPr>
            <a:spLocks noGrp="1"/>
          </p:cNvSpPr>
          <p:nvPr>
            <p:ph type="sldNum" sz="quarter" idx="5"/>
          </p:nvPr>
        </p:nvSpPr>
        <p:spPr/>
        <p:txBody>
          <a:bodyPr/>
          <a:lstStyle/>
          <a:p>
            <a:fld id="{130410C0-0AE4-40F4-AF1C-6B64288FA5B0}" type="slidenum">
              <a:rPr lang="en-US" smtClean="0"/>
              <a:t>92</a:t>
            </a:fld>
            <a:endParaRPr lang="en-US"/>
          </a:p>
        </p:txBody>
      </p:sp>
    </p:spTree>
    <p:extLst>
      <p:ext uri="{BB962C8B-B14F-4D97-AF65-F5344CB8AC3E}">
        <p14:creationId xmlns:p14="http://schemas.microsoft.com/office/powerpoint/2010/main" val="369343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561975"/>
            <a:ext cx="5759450" cy="3240088"/>
          </a:xfrm>
        </p:spPr>
      </p:sp>
      <p:sp>
        <p:nvSpPr>
          <p:cNvPr id="3" name="Notes Placeholder 2"/>
          <p:cNvSpPr>
            <a:spLocks noGrp="1"/>
          </p:cNvSpPr>
          <p:nvPr>
            <p:ph type="body" idx="1"/>
          </p:nvPr>
        </p:nvSpPr>
        <p:spPr>
          <a:xfrm>
            <a:off x="731520" y="3802116"/>
            <a:ext cx="5852160" cy="4598935"/>
          </a:xfrm>
        </p:spPr>
        <p:txBody>
          <a:bodyPr/>
          <a:lstStyle/>
          <a:p>
            <a:pPr algn="just" fontAlgn="base"/>
            <a:r>
              <a:rPr lang="en-US" dirty="0">
                <a:solidFill>
                  <a:srgbClr val="2E2821"/>
                </a:solidFill>
                <a:ea typeface="Times New Roman" panose="02020603050405020304" pitchFamily="18" charset="0"/>
              </a:rPr>
              <a:t>Monthly budgets take the annual budget and divide by 12.  However, this does not take into account seasonal income dips in giving (like over summer months) or highs (like year end giving at Christmas) or the number of weeks (Sundays) in a month.  These highs and lows effect the church’s cash flow – how much and when funds are available for ministry spending.</a:t>
            </a:r>
          </a:p>
          <a:p>
            <a:pPr algn="just" fontAlgn="base"/>
            <a:endParaRPr lang="en-CA" dirty="0">
              <a:ea typeface="Times New Roman" panose="02020603050405020304" pitchFamily="18" charset="0"/>
            </a:endParaRPr>
          </a:p>
          <a:p>
            <a:pPr algn="just" fontAlgn="base"/>
            <a:r>
              <a:rPr lang="en-US" dirty="0">
                <a:solidFill>
                  <a:srgbClr val="2E2821"/>
                </a:solidFill>
                <a:ea typeface="Times New Roman" panose="02020603050405020304" pitchFamily="18" charset="0"/>
              </a:rPr>
              <a:t>To determine historic cash flows, take the monthly  giving and expenses reports over the course of a year.  In your currently monthly reports, add a column that compares the current month to the same period last year. At the monthly board meetings, church leadership can ensure that spending is in line with expected fluctuations in cash flow.  Their goal is that expenses (outflows) do not exceed incoming finances (and reserves) so that ministry can thrive in your church. Stipends and salaries generally tend to be consistent month over month, except for the normal quarterly payments (e.g. H&amp;D, or maximizing out on EI / CPP,) but the like of utilities will vary generally with “summer lows” and “winter highs”.</a:t>
            </a:r>
          </a:p>
          <a:p>
            <a:pPr algn="just" fontAlgn="base"/>
            <a:endParaRPr lang="en-CA" dirty="0">
              <a:ea typeface="Times New Roman" panose="02020603050405020304" pitchFamily="18" charset="0"/>
            </a:endParaRPr>
          </a:p>
          <a:p>
            <a:pPr algn="just" fontAlgn="base"/>
            <a:r>
              <a:rPr lang="en-US" dirty="0">
                <a:solidFill>
                  <a:srgbClr val="382410"/>
                </a:solidFill>
                <a:ea typeface="Times New Roman" panose="02020603050405020304" pitchFamily="18" charset="0"/>
              </a:rPr>
              <a:t>If it’s an issue:  borrow from Restricted fund, overdraft protection from bank, borrow from PCC – not something you want to happen often. Or can be serious problems. </a:t>
            </a:r>
            <a:endParaRPr lang="en-CA" dirty="0">
              <a:ea typeface="Times New Roman" panose="02020603050405020304" pitchFamily="18" charset="0"/>
            </a:endParaRPr>
          </a:p>
          <a:p>
            <a:pPr algn="just" fontAlgn="base"/>
            <a:r>
              <a:rPr lang="en-US" dirty="0">
                <a:solidFill>
                  <a:srgbClr val="382410"/>
                </a:solidFill>
                <a:ea typeface="Times New Roman" panose="02020603050405020304" pitchFamily="18" charset="0"/>
              </a:rPr>
              <a:t>Good to have one bank account – rather than a lot of different accounts – with different bank accounts – you can have one bank account and keep track of them. Some want to keep them in a separate account, but not required if you have a system of tracking. </a:t>
            </a:r>
            <a:endParaRPr lang="en-CA" dirty="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93</a:t>
            </a:fld>
            <a:endParaRPr lang="en-US"/>
          </a:p>
        </p:txBody>
      </p:sp>
    </p:spTree>
    <p:extLst>
      <p:ext uri="{BB962C8B-B14F-4D97-AF65-F5344CB8AC3E}">
        <p14:creationId xmlns:p14="http://schemas.microsoft.com/office/powerpoint/2010/main" val="519810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rgbClr val="000000"/>
                </a:solidFill>
                <a:latin typeface="Arial" panose="020B0604020202020204" pitchFamily="34" charset="0"/>
                <a:ea typeface="Times New Roman" panose="02020603050405020304" pitchFamily="18" charset="0"/>
              </a:rPr>
              <a:t>In order to comply with the </a:t>
            </a:r>
            <a:r>
              <a:rPr lang="en-US" i="1" dirty="0">
                <a:solidFill>
                  <a:srgbClr val="000000"/>
                </a:solidFill>
                <a:latin typeface="Arial" panose="020B0604020202020204" pitchFamily="34" charset="0"/>
                <a:ea typeface="Times New Roman" panose="02020603050405020304" pitchFamily="18" charset="0"/>
              </a:rPr>
              <a:t>Book of Forms </a:t>
            </a:r>
            <a:r>
              <a:rPr lang="en-US" dirty="0">
                <a:solidFill>
                  <a:srgbClr val="000000"/>
                </a:solidFill>
                <a:latin typeface="Arial" panose="020B0604020202020204" pitchFamily="34" charset="0"/>
                <a:ea typeface="Times New Roman" panose="02020603050405020304" pitchFamily="18" charset="0"/>
              </a:rPr>
              <a:t>the Treasurer must keep track of the receipts (credits) and disbursements (debits). Another way to think of this is what comes in (cash) and what goes out (cash). Many congregations maintain their books on a “cash” basis. </a:t>
            </a:r>
            <a:endParaRPr lang="en-CA" dirty="0">
              <a:latin typeface="Times New Roman" panose="02020603050405020304" pitchFamily="18" charset="0"/>
              <a:ea typeface="Times New Roman" panose="02020603050405020304" pitchFamily="18" charset="0"/>
            </a:endParaRPr>
          </a:p>
          <a:p>
            <a:pPr algn="just"/>
            <a:r>
              <a:rPr lang="en-US" dirty="0">
                <a:solidFill>
                  <a:srgbClr val="000000"/>
                </a:solidFill>
                <a:latin typeface="Arial" panose="020B0604020202020204" pitchFamily="34" charset="0"/>
                <a:ea typeface="Times New Roman" panose="02020603050405020304" pitchFamily="18" charset="0"/>
              </a:rPr>
              <a:t>Other congregations keep their books on an accrual basis. A simple way to think of accrual accounting is it keeps track of what is “owed” to the congregation and what the congregation owes to others at a point in time like December 31st, 2021. </a:t>
            </a:r>
            <a:endParaRPr lang="en-CA" dirty="0">
              <a:latin typeface="Times New Roman" panose="02020603050405020304" pitchFamily="18" charset="0"/>
              <a:ea typeface="Times New Roman" panose="02020603050405020304" pitchFamily="18" charset="0"/>
            </a:endParaRPr>
          </a:p>
          <a:p>
            <a:pPr algn="just"/>
            <a:r>
              <a:rPr lang="en-US" dirty="0">
                <a:solidFill>
                  <a:srgbClr val="000000"/>
                </a:solidFill>
                <a:latin typeface="Arial" panose="020B0604020202020204" pitchFamily="34" charset="0"/>
                <a:ea typeface="Times New Roman" panose="02020603050405020304" pitchFamily="18" charset="0"/>
              </a:rPr>
              <a:t>Appendix A in the treasurer’s handbook gives us this comparison of Cash vs. Accrual accounting. </a:t>
            </a:r>
            <a:endParaRPr lang="en-CA" dirty="0">
              <a:latin typeface="Times New Roman" panose="02020603050405020304" pitchFamily="18" charset="0"/>
              <a:ea typeface="Times New Roman" panose="02020603050405020304" pitchFamily="18" charset="0"/>
            </a:endParaRPr>
          </a:p>
          <a:p>
            <a:pPr algn="just"/>
            <a:r>
              <a:rPr lang="en-US" dirty="0">
                <a:solidFill>
                  <a:srgbClr val="000000"/>
                </a:solidFill>
                <a:latin typeface="Arial" panose="020B0604020202020204" pitchFamily="34" charset="0"/>
                <a:ea typeface="Times New Roman" panose="02020603050405020304" pitchFamily="18" charset="0"/>
              </a:rPr>
              <a:t>If a congregation does not use the accrual method but chooses to use the “cash” basis, then the financial statements do not comply with GAAP (Generally Accepted Accounting Principles). This means, if an external auditor (non-congregational member) carried out an audit or a review engagement, his/her report would have to “qualify” the financial statements because they don’t comply with GAAP. From my review of the FS accompanying the annual statistical reports, most congregations use the “cash basis”. </a:t>
            </a:r>
            <a:endParaRPr lang="en-CA" dirty="0">
              <a:latin typeface="Times New Roman" panose="02020603050405020304" pitchFamily="18" charset="0"/>
              <a:ea typeface="Times New Roman" panose="02020603050405020304" pitchFamily="18" charset="0"/>
            </a:endParaRPr>
          </a:p>
          <a:p>
            <a:pPr algn="just"/>
            <a:r>
              <a:rPr lang="en-US" dirty="0">
                <a:solidFill>
                  <a:srgbClr val="000000"/>
                </a:solidFill>
                <a:latin typeface="Arial" panose="020B0604020202020204" pitchFamily="34" charset="0"/>
                <a:ea typeface="Times New Roman" panose="02020603050405020304" pitchFamily="18" charset="0"/>
              </a:rPr>
              <a:t>So should you panic or be worried? No. But for larger congregations with significant assets and a larger amount of revenue and costs, the congregation may require an external audit, and in this case, they will want to comply with GAAP. And, with greater reporting requirements from government and donors and others, it’s probably a good idea for most congregations to move to GAAP. </a:t>
            </a:r>
            <a:endParaRPr lang="en-CA" dirty="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30410C0-0AE4-40F4-AF1C-6B64288FA5B0}" type="slidenum">
              <a:rPr lang="en-US" smtClean="0"/>
              <a:t>94</a:t>
            </a:fld>
            <a:endParaRPr lang="en-US"/>
          </a:p>
        </p:txBody>
      </p:sp>
    </p:spTree>
    <p:extLst>
      <p:ext uri="{BB962C8B-B14F-4D97-AF65-F5344CB8AC3E}">
        <p14:creationId xmlns:p14="http://schemas.microsoft.com/office/powerpoint/2010/main" val="3355911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r>
              <a:rPr lang="en-US" kern="1200" dirty="0">
                <a:solidFill>
                  <a:srgbClr val="000000"/>
                </a:solidFill>
                <a:effectLst/>
                <a:latin typeface="Arial" panose="020B0604020202020204" pitchFamily="34" charset="0"/>
                <a:ea typeface="Roboto Slab Medium"/>
              </a:rPr>
              <a:t>Accounts are required to produce the financial statements -</a:t>
            </a:r>
            <a:endParaRPr lang="en-CA" dirty="0">
              <a:effectLst/>
              <a:latin typeface="Times New Roman" panose="02020603050405020304" pitchFamily="18" charset="0"/>
              <a:ea typeface="Times New Roman" panose="02020603050405020304" pitchFamily="18" charset="0"/>
            </a:endParaRPr>
          </a:p>
          <a:p>
            <a:pPr algn="just" fontAlgn="base"/>
            <a:r>
              <a:rPr lang="en-US" kern="1200" dirty="0">
                <a:solidFill>
                  <a:srgbClr val="2E2821"/>
                </a:solidFill>
                <a:effectLst/>
                <a:latin typeface="Arial" panose="020B0604020202020204" pitchFamily="34" charset="0"/>
                <a:ea typeface="Times New Roman" panose="02020603050405020304" pitchFamily="18" charset="0"/>
              </a:rPr>
              <a:t> </a:t>
            </a:r>
            <a:endParaRPr lang="en-CA" dirty="0">
              <a:effectLst/>
              <a:latin typeface="Times New Roman" panose="02020603050405020304" pitchFamily="18" charset="0"/>
              <a:ea typeface="Times New Roman" panose="02020603050405020304" pitchFamily="18" charset="0"/>
            </a:endParaRPr>
          </a:p>
          <a:p>
            <a:pPr algn="just" fontAlgn="base"/>
            <a:r>
              <a:rPr lang="en-US" kern="1200" dirty="0">
                <a:solidFill>
                  <a:srgbClr val="2E2821"/>
                </a:solidFill>
                <a:effectLst/>
                <a:latin typeface="Arial" panose="020B0604020202020204" pitchFamily="34" charset="0"/>
                <a:ea typeface="Times New Roman" panose="02020603050405020304" pitchFamily="18" charset="0"/>
              </a:rPr>
              <a:t>Basically, there are two statements required </a:t>
            </a:r>
            <a:endParaRPr lang="en-CA" dirty="0">
              <a:effectLst/>
              <a:latin typeface="Times New Roman" panose="02020603050405020304" pitchFamily="18" charset="0"/>
              <a:ea typeface="Times New Roman" panose="02020603050405020304" pitchFamily="18" charset="0"/>
            </a:endParaRPr>
          </a:p>
          <a:p>
            <a:pPr marL="359051" indent="-359051" algn="just" fontAlgn="base">
              <a:buFont typeface="Symbol" panose="05050102010706020507" pitchFamily="18" charset="2"/>
              <a:buChar char=""/>
            </a:pPr>
            <a:r>
              <a:rPr lang="en-CA" dirty="0">
                <a:effectLst/>
                <a:latin typeface="Arial" panose="020B0604020202020204" pitchFamily="34" charset="0"/>
                <a:ea typeface="Times New Roman" panose="02020603050405020304" pitchFamily="18" charset="0"/>
              </a:rPr>
              <a:t>Balance sheet – assets and liabilities</a:t>
            </a:r>
            <a:endParaRPr lang="en-CA" dirty="0">
              <a:effectLst/>
              <a:latin typeface="Times New Roman" panose="02020603050405020304" pitchFamily="18" charset="0"/>
              <a:ea typeface="Times New Roman" panose="02020603050405020304" pitchFamily="18" charset="0"/>
            </a:endParaRPr>
          </a:p>
          <a:p>
            <a:pPr marL="359051" indent="-359051" algn="just" fontAlgn="base">
              <a:buFont typeface="Symbol" panose="05050102010706020507" pitchFamily="18" charset="2"/>
              <a:buChar char=""/>
            </a:pPr>
            <a:r>
              <a:rPr lang="en-CA" dirty="0">
                <a:effectLst/>
                <a:latin typeface="Arial" panose="020B0604020202020204" pitchFamily="34" charset="0"/>
                <a:ea typeface="Times New Roman" panose="02020603050405020304" pitchFamily="18" charset="0"/>
              </a:rPr>
              <a:t>Statement of operations </a:t>
            </a:r>
          </a:p>
          <a:p>
            <a:pPr marL="359051" indent="-359051" algn="just" fontAlgn="base">
              <a:buFont typeface="Symbol" panose="05050102010706020507" pitchFamily="18" charset="2"/>
              <a:buChar char=""/>
            </a:pPr>
            <a:endParaRPr lang="en-CA" dirty="0">
              <a:effectLst/>
              <a:latin typeface="Arial" panose="020B0604020202020204" pitchFamily="34" charset="0"/>
              <a:ea typeface="Times New Roman" panose="02020603050405020304" pitchFamily="18" charset="0"/>
            </a:endParaRPr>
          </a:p>
          <a:p>
            <a:pPr algn="just" fontAlgn="base"/>
            <a:r>
              <a:rPr lang="en-CA" dirty="0">
                <a:effectLst/>
                <a:latin typeface="Arial" panose="020B0604020202020204" pitchFamily="34" charset="0"/>
                <a:ea typeface="Times New Roman" panose="02020603050405020304" pitchFamily="18" charset="0"/>
              </a:rPr>
              <a:t>There may be other statements required to be produced to account for activity in funds – restricted or unrestricted, e.g. mission fund, manse fund, accounting for investments, etc.</a:t>
            </a:r>
            <a:endParaRPr lang="en-CA" dirty="0">
              <a:effectLst/>
              <a:latin typeface="Times New Roman" panose="02020603050405020304" pitchFamily="18" charset="0"/>
              <a:ea typeface="Times New Roman" panose="02020603050405020304" pitchFamily="18" charset="0"/>
            </a:endParaRPr>
          </a:p>
          <a:p>
            <a:pPr marL="359051" indent="-359051" algn="just" fontAlgn="base">
              <a:buFont typeface="Symbol" panose="05050102010706020507" pitchFamily="18" charset="2"/>
              <a:buChar char=""/>
            </a:pPr>
            <a:endParaRPr lang="en-CA" dirty="0">
              <a:effectLst/>
              <a:latin typeface="Arial" panose="020B0604020202020204" pitchFamily="34" charset="0"/>
              <a:ea typeface="Times New Roman" panose="02020603050405020304" pitchFamily="18" charset="0"/>
            </a:endParaRPr>
          </a:p>
          <a:p>
            <a:pPr marL="359051" indent="-359051" algn="just" fontAlgn="base">
              <a:buFont typeface="Symbol" panose="05050102010706020507" pitchFamily="18" charset="2"/>
              <a:buChar char=""/>
            </a:pPr>
            <a:r>
              <a:rPr lang="en-CA" dirty="0">
                <a:effectLst/>
                <a:latin typeface="Arial" panose="020B0604020202020204" pitchFamily="34" charset="0"/>
                <a:ea typeface="Times New Roman" panose="02020603050405020304" pitchFamily="18" charset="0"/>
              </a:rPr>
              <a:t>The assets would include cash / bank accounts, fixed assets – land, buildings, fixtures and fittings, less accumulated depreciation (where appropriate), investments, miscellaneous accounts receivables and possibly prepaids</a:t>
            </a:r>
          </a:p>
          <a:p>
            <a:pPr algn="just" fontAlgn="base"/>
            <a:endParaRPr lang="en-CA" dirty="0">
              <a:effectLst/>
              <a:latin typeface="Arial" panose="020B0604020202020204" pitchFamily="34" charset="0"/>
              <a:ea typeface="Times New Roman" panose="02020603050405020304" pitchFamily="18" charset="0"/>
            </a:endParaRPr>
          </a:p>
          <a:p>
            <a:pPr marL="359051" indent="-359051" algn="just" fontAlgn="base">
              <a:buFont typeface="Symbol" panose="05050102010706020507" pitchFamily="18" charset="2"/>
              <a:buChar char=""/>
            </a:pPr>
            <a:r>
              <a:rPr lang="en-CA" dirty="0">
                <a:effectLst/>
                <a:latin typeface="Arial" panose="020B0604020202020204" pitchFamily="34" charset="0"/>
                <a:ea typeface="Times New Roman" panose="02020603050405020304" pitchFamily="18" charset="0"/>
              </a:rPr>
              <a:t>Liabilities would include “current liabilities”- accounts payable (amounts due to creditors, e.g. CRA, PCC,) accrued liabilities (unpaid invoices for goods, services and supplies, current portion of mortgage payments. Long term liabilities would include mortgage balance over one year, In addition, the liabilities would include the “equity of any restricted funds” and the accumulated surplus  / (deficit). </a:t>
            </a:r>
          </a:p>
          <a:p>
            <a:pPr marL="359051" indent="-359051" algn="just" fontAlgn="base">
              <a:buFont typeface="Symbol" panose="05050102010706020507" pitchFamily="18" charset="2"/>
              <a:buChar char=""/>
            </a:pPr>
            <a:endParaRPr lang="en-CA" dirty="0">
              <a:effectLst/>
              <a:latin typeface="Arial" panose="020B0604020202020204" pitchFamily="34" charset="0"/>
              <a:ea typeface="Times New Roman" panose="02020603050405020304" pitchFamily="18" charset="0"/>
            </a:endParaRPr>
          </a:p>
          <a:p>
            <a:pPr marL="359051" indent="-359051" algn="just" fontAlgn="base">
              <a:buFont typeface="Symbol" panose="05050102010706020507" pitchFamily="18" charset="2"/>
              <a:buChar char=""/>
            </a:pPr>
            <a:r>
              <a:rPr lang="en-CA" dirty="0">
                <a:effectLst/>
                <a:latin typeface="Arial" panose="020B0604020202020204" pitchFamily="34" charset="0"/>
                <a:ea typeface="Times New Roman" panose="02020603050405020304" pitchFamily="18" charset="0"/>
              </a:rPr>
              <a:t>We’ll look at this more in-depth in January. </a:t>
            </a:r>
            <a:endParaRPr lang="en-CA" dirty="0">
              <a:effectLst/>
              <a:latin typeface="Times New Roman" panose="02020603050405020304" pitchFamily="18" charset="0"/>
              <a:ea typeface="Times New Roman" panose="02020603050405020304" pitchFamily="18" charset="0"/>
            </a:endParaRPr>
          </a:p>
          <a:p>
            <a:pPr algn="just"/>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95</a:t>
            </a:fld>
            <a:endParaRPr lang="en-US"/>
          </a:p>
        </p:txBody>
      </p:sp>
    </p:spTree>
    <p:extLst>
      <p:ext uri="{BB962C8B-B14F-4D97-AF65-F5344CB8AC3E}">
        <p14:creationId xmlns:p14="http://schemas.microsoft.com/office/powerpoint/2010/main" val="3766022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kern="1200" dirty="0">
                <a:solidFill>
                  <a:srgbClr val="000000"/>
                </a:solidFill>
                <a:effectLst/>
                <a:ea typeface="Times New Roman" panose="02020603050405020304" pitchFamily="18" charset="0"/>
              </a:rPr>
              <a:t>Slide 95</a:t>
            </a:r>
            <a:endParaRPr lang="en-CA" dirty="0">
              <a:effectLst/>
              <a:ea typeface="Times New Roman" panose="02020603050405020304" pitchFamily="18" charset="0"/>
            </a:endParaRPr>
          </a:p>
          <a:p>
            <a:pPr algn="just" fontAlgn="base"/>
            <a:r>
              <a:rPr lang="en-US" kern="1200" dirty="0">
                <a:solidFill>
                  <a:srgbClr val="000000"/>
                </a:solidFill>
                <a:effectLst/>
                <a:ea typeface="Roboto Slab Medium"/>
              </a:rPr>
              <a:t>Expenses categories</a:t>
            </a:r>
            <a:endParaRPr lang="en-CA" dirty="0">
              <a:effectLst/>
              <a:ea typeface="Times New Roman" panose="02020603050405020304" pitchFamily="18" charset="0"/>
            </a:endParaRPr>
          </a:p>
          <a:p>
            <a:pPr algn="just" fontAlgn="base"/>
            <a:r>
              <a:rPr lang="en-US" kern="1200" dirty="0">
                <a:solidFill>
                  <a:srgbClr val="2E2821"/>
                </a:solidFill>
                <a:effectLst/>
                <a:ea typeface="Times New Roman" panose="02020603050405020304" pitchFamily="18" charset="0"/>
              </a:rPr>
              <a:t> </a:t>
            </a:r>
            <a:endParaRPr lang="en-CA" dirty="0">
              <a:effectLst/>
              <a:ea typeface="Times New Roman" panose="02020603050405020304" pitchFamily="18" charset="0"/>
            </a:endParaRPr>
          </a:p>
          <a:p>
            <a:pPr algn="just" fontAlgn="base"/>
            <a:r>
              <a:rPr lang="en-US" kern="1200" dirty="0">
                <a:solidFill>
                  <a:srgbClr val="2E2821"/>
                </a:solidFill>
                <a:effectLst/>
                <a:ea typeface="Times New Roman" panose="02020603050405020304" pitchFamily="18" charset="0"/>
              </a:rPr>
              <a:t>From page 28 PCC Treasurers Handbook</a:t>
            </a:r>
            <a:endParaRPr lang="en-CA" dirty="0">
              <a:effectLst/>
              <a:ea typeface="Times New Roman" panose="02020603050405020304" pitchFamily="18" charset="0"/>
            </a:endParaRPr>
          </a:p>
          <a:p>
            <a:pPr algn="just"/>
            <a:r>
              <a:rPr lang="en-US" kern="1200" dirty="0">
                <a:solidFill>
                  <a:srgbClr val="2E2821"/>
                </a:solidFill>
                <a:effectLst/>
                <a:ea typeface="Times New Roman" panose="02020603050405020304" pitchFamily="18" charset="0"/>
              </a:rPr>
              <a:t>“</a:t>
            </a:r>
            <a:r>
              <a:rPr lang="en-US" b="1" kern="1200" dirty="0">
                <a:solidFill>
                  <a:srgbClr val="000000"/>
                </a:solidFill>
                <a:effectLst/>
                <a:ea typeface="Times New Roman" panose="02020603050405020304" pitchFamily="18" charset="0"/>
              </a:rPr>
              <a:t>Chart of Accounts:  </a:t>
            </a:r>
            <a:r>
              <a:rPr lang="en-US" kern="1200" dirty="0">
                <a:solidFill>
                  <a:srgbClr val="000000"/>
                </a:solidFill>
                <a:effectLst/>
                <a:ea typeface="Times New Roman" panose="02020603050405020304" pitchFamily="18" charset="0"/>
              </a:rPr>
              <a:t>Before the chart of accounts is set up (this is a listing of accounts that have unique numbers and descriptions for the assets, liabilities, revenues and expenses), some thought should be given to the end product i.e. the financial statements. What categories, or grouping of expenses, should be reported? Would the congregation (or the Board of Managers) like to see more detail, or less detail? Basically, each major item should have a separate general ledger account.</a:t>
            </a:r>
            <a:r>
              <a:rPr lang="en-US" kern="1200" dirty="0">
                <a:solidFill>
                  <a:srgbClr val="2E2821"/>
                </a:solidFill>
                <a:effectLst/>
                <a:ea typeface="Times New Roman" panose="02020603050405020304" pitchFamily="18" charset="0"/>
              </a:rPr>
              <a:t>”</a:t>
            </a:r>
            <a:endParaRPr lang="en-CA" dirty="0">
              <a:effectLst/>
              <a:ea typeface="Times New Roman" panose="02020603050405020304" pitchFamily="18" charset="0"/>
            </a:endParaRPr>
          </a:p>
          <a:p>
            <a:pPr algn="just" fontAlgn="base"/>
            <a:r>
              <a:rPr lang="en-CA" dirty="0">
                <a:effectLst/>
                <a:ea typeface="Times New Roman" panose="02020603050405020304" pitchFamily="18" charset="0"/>
              </a:rPr>
              <a:t> </a:t>
            </a:r>
          </a:p>
          <a:p>
            <a:pPr algn="just" fontAlgn="base"/>
            <a:r>
              <a:rPr lang="en-US" kern="1200" dirty="0">
                <a:solidFill>
                  <a:srgbClr val="2E2821"/>
                </a:solidFill>
                <a:effectLst/>
                <a:ea typeface="Times New Roman" panose="02020603050405020304" pitchFamily="18" charset="0"/>
              </a:rPr>
              <a:t>Additional examples can be found from the website of the Free Methodist Church in Canada (FMCIC) Bookkeeping, Records and Chart of Accounts from FM Treasurer’s Guide –</a:t>
            </a:r>
            <a:r>
              <a:rPr lang="en-US" u="sng" kern="1200" dirty="0">
                <a:solidFill>
                  <a:srgbClr val="2E2821"/>
                </a:solidFill>
                <a:effectLst/>
                <a:ea typeface="Times New Roman" panose="02020603050405020304" pitchFamily="18" charset="0"/>
                <a:hlinkClick r:id="rId3"/>
              </a:rPr>
              <a:t>https://www.fmcic.ca/treasurersguide/church-finances/bookkeeping-records-chart-of-accounts/</a:t>
            </a:r>
            <a:endParaRPr lang="en-CA" dirty="0">
              <a:effectLst/>
              <a:ea typeface="Times New Roman" panose="02020603050405020304" pitchFamily="18" charset="0"/>
            </a:endParaRPr>
          </a:p>
          <a:p>
            <a:pPr algn="just" fontAlgn="base"/>
            <a:r>
              <a:rPr lang="en-US" kern="1200" dirty="0">
                <a:solidFill>
                  <a:srgbClr val="2E2821"/>
                </a:solidFill>
                <a:effectLst/>
                <a:ea typeface="Times New Roman" panose="02020603050405020304" pitchFamily="18" charset="0"/>
              </a:rPr>
              <a:t>Where practical, it is recommended that the accounting system be computerized. This makes the financial recording, reporting and production of charitable receipts much easier. There are several simple yet inexpensive software programs that are suitable. (See the Treasures Handbook)</a:t>
            </a:r>
            <a:endParaRPr lang="en-CA" dirty="0">
              <a:effectLst/>
              <a:ea typeface="Times New Roman" panose="02020603050405020304" pitchFamily="18" charset="0"/>
            </a:endParaRPr>
          </a:p>
          <a:p>
            <a:pPr algn="just" fontAlgn="base"/>
            <a:r>
              <a:rPr lang="en-US" kern="1200" dirty="0">
                <a:solidFill>
                  <a:srgbClr val="2E2821"/>
                </a:solidFill>
                <a:effectLst/>
                <a:ea typeface="Times New Roman" panose="02020603050405020304" pitchFamily="18" charset="0"/>
              </a:rPr>
              <a:t>If a manual system is used, a ledger record with enough columns will be required to record income and expenses by categories.</a:t>
            </a:r>
          </a:p>
          <a:p>
            <a:pPr algn="just" fontAlgn="base"/>
            <a:endParaRPr lang="en-CA" dirty="0">
              <a:effectLst/>
              <a:ea typeface="Times New Roman" panose="02020603050405020304" pitchFamily="18" charset="0"/>
            </a:endParaRPr>
          </a:p>
          <a:p>
            <a:pPr algn="just"/>
            <a:r>
              <a:rPr lang="en-US" kern="1200" dirty="0">
                <a:solidFill>
                  <a:srgbClr val="000000"/>
                </a:solidFill>
                <a:effectLst/>
                <a:ea typeface="Times New Roman" panose="02020603050405020304" pitchFamily="18" charset="0"/>
              </a:rPr>
              <a:t>See chart of accounts at </a:t>
            </a:r>
            <a:r>
              <a:rPr lang="en-US" u="sng" kern="1200" dirty="0">
                <a:solidFill>
                  <a:srgbClr val="0563C1"/>
                </a:solidFill>
                <a:effectLst/>
                <a:ea typeface="Times New Roman" panose="02020603050405020304" pitchFamily="18" charset="0"/>
                <a:hlinkClick r:id="rId4"/>
              </a:rPr>
              <a:t>https://www.fmcic.ca/wp-content/uploads/Sample-Church-Chart-of-Accounts.pdf</a:t>
            </a:r>
            <a:endParaRPr lang="en-CA" dirty="0">
              <a:effectLst/>
              <a:ea typeface="Times New Roman" panose="02020603050405020304" pitchFamily="18" charset="0"/>
            </a:endParaRPr>
          </a:p>
          <a:p>
            <a:pPr algn="just"/>
            <a:r>
              <a:rPr lang="en-US" kern="1200" dirty="0">
                <a:solidFill>
                  <a:srgbClr val="000000"/>
                </a:solidFill>
                <a:effectLst/>
                <a:ea typeface="Times New Roman" panose="02020603050405020304" pitchFamily="18" charset="0"/>
              </a:rPr>
              <a:t> </a:t>
            </a:r>
            <a:endParaRPr lang="en-CA" dirty="0">
              <a:effectLst/>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96</a:t>
            </a:fld>
            <a:endParaRPr lang="en-US"/>
          </a:p>
        </p:txBody>
      </p:sp>
    </p:spTree>
    <p:extLst>
      <p:ext uri="{BB962C8B-B14F-4D97-AF65-F5344CB8AC3E}">
        <p14:creationId xmlns:p14="http://schemas.microsoft.com/office/powerpoint/2010/main" val="1623562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900" b="1" dirty="0">
                <a:solidFill>
                  <a:srgbClr val="000000"/>
                </a:solidFill>
                <a:latin typeface="Arial" panose="020B0604020202020204" pitchFamily="34" charset="0"/>
                <a:ea typeface="Times New Roman" panose="02020603050405020304" pitchFamily="18" charset="0"/>
              </a:rPr>
              <a:t>Chart of Accounts</a:t>
            </a:r>
            <a:endParaRPr lang="en-CA" sz="1900" dirty="0">
              <a:latin typeface="Times New Roman" panose="02020603050405020304" pitchFamily="18" charset="0"/>
              <a:ea typeface="Times New Roman" panose="02020603050405020304" pitchFamily="18" charset="0"/>
            </a:endParaRPr>
          </a:p>
          <a:p>
            <a:pPr algn="just"/>
            <a:r>
              <a:rPr lang="en-US" sz="1900" dirty="0">
                <a:solidFill>
                  <a:srgbClr val="2E2821"/>
                </a:solidFill>
                <a:latin typeface="Arial" panose="020B0604020202020204" pitchFamily="34" charset="0"/>
                <a:ea typeface="Times New Roman" panose="02020603050405020304" pitchFamily="18" charset="0"/>
              </a:rPr>
              <a:t>Displayed are some of the major categories normally disclosed in the statement of operations.</a:t>
            </a:r>
            <a:endParaRPr lang="en-CA" sz="1900" dirty="0">
              <a:latin typeface="Times New Roman" panose="02020603050405020304" pitchFamily="18" charset="0"/>
              <a:ea typeface="Times New Roman" panose="02020603050405020304" pitchFamily="18" charset="0"/>
            </a:endParaRPr>
          </a:p>
          <a:p>
            <a:pPr algn="just"/>
            <a:r>
              <a:rPr lang="en-US" sz="1900" dirty="0">
                <a:solidFill>
                  <a:srgbClr val="2E2821"/>
                </a:solidFill>
                <a:latin typeface="Arial" panose="020B0604020202020204" pitchFamily="34" charset="0"/>
                <a:ea typeface="Times New Roman" panose="02020603050405020304" pitchFamily="18" charset="0"/>
              </a:rPr>
              <a:t>Again, see chart of accounts examples on page 28 of the PCC Treasurers Handbook.</a:t>
            </a:r>
            <a:endParaRPr lang="en-CA" sz="1900" dirty="0">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97</a:t>
            </a:fld>
            <a:endParaRPr lang="en-US"/>
          </a:p>
        </p:txBody>
      </p:sp>
    </p:spTree>
    <p:extLst>
      <p:ext uri="{BB962C8B-B14F-4D97-AF65-F5344CB8AC3E}">
        <p14:creationId xmlns:p14="http://schemas.microsoft.com/office/powerpoint/2010/main" val="2426900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rPr>
              <a:t>6.1 INTERNAL CONTROL</a:t>
            </a:r>
          </a:p>
          <a:p>
            <a:pPr marR="1387" algn="just"/>
            <a:r>
              <a:rPr lang="en-US" dirty="0">
                <a:latin typeface="Arial" panose="020B0604020202020204" pitchFamily="34" charset="0"/>
              </a:rPr>
              <a:t>The purpose of internal control is to protect the reputations of individuals involved with church finances and to protect the church’s assets. The church has a duty to its volunteers to protect them from unfounded accusations against which they cannot defend themselves. It is wise for the church to arrange its affairs so that volunteers are not put into a position of unwarranted temptation. Internal control usually involves dividing financial duties in a manner that creates checks and balances. A good accounting system must contain a series of checks and balances to ensure that monies and property or other assets belonging to the congregation are properly received, adequately protected, accurately recorded, and effectively used.</a:t>
            </a:r>
          </a:p>
          <a:p>
            <a:pPr marR="1365" algn="just"/>
            <a:r>
              <a:rPr lang="en-US" dirty="0">
                <a:latin typeface="Arial" panose="020B0604020202020204" pitchFamily="34" charset="0"/>
              </a:rPr>
              <a:t>The basic rule is that no one person should be in complete control of any one accounting transaction:</a:t>
            </a:r>
          </a:p>
        </p:txBody>
      </p:sp>
      <p:sp>
        <p:nvSpPr>
          <p:cNvPr id="4" name="Slide Number Placeholder 3"/>
          <p:cNvSpPr>
            <a:spLocks noGrp="1"/>
          </p:cNvSpPr>
          <p:nvPr>
            <p:ph type="sldNum" sz="quarter" idx="5"/>
          </p:nvPr>
        </p:nvSpPr>
        <p:spPr/>
        <p:txBody>
          <a:bodyPr/>
          <a:lstStyle/>
          <a:p>
            <a:fld id="{130410C0-0AE4-40F4-AF1C-6B64288FA5B0}" type="slidenum">
              <a:rPr lang="en-US" smtClean="0"/>
              <a:t>98</a:t>
            </a:fld>
            <a:endParaRPr lang="en-US"/>
          </a:p>
        </p:txBody>
      </p:sp>
    </p:spTree>
    <p:extLst>
      <p:ext uri="{BB962C8B-B14F-4D97-AF65-F5344CB8AC3E}">
        <p14:creationId xmlns:p14="http://schemas.microsoft.com/office/powerpoint/2010/main" val="4292546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kern="1200" dirty="0">
                <a:solidFill>
                  <a:srgbClr val="000000"/>
                </a:solidFill>
                <a:effectLst/>
                <a:ea typeface="Times New Roman" panose="02020603050405020304" pitchFamily="18" charset="0"/>
              </a:rPr>
              <a:t>Cheques signed by two signing officers who are at arm’s length. In some congregations if the amount is below a certain value, say, $500 or $1,000, only one signer is required, but the best practice is to have two signers. </a:t>
            </a:r>
          </a:p>
          <a:p>
            <a:pPr algn="just"/>
            <a:r>
              <a:rPr lang="en-US" kern="1200" dirty="0">
                <a:solidFill>
                  <a:srgbClr val="000000"/>
                </a:solidFill>
                <a:effectLst/>
                <a:ea typeface="Times New Roman" panose="02020603050405020304" pitchFamily="18" charset="0"/>
              </a:rPr>
              <a:t> </a:t>
            </a:r>
            <a:endParaRPr lang="en-CA" dirty="0">
              <a:effectLst/>
              <a:ea typeface="Times New Roman" panose="02020603050405020304" pitchFamily="18" charset="0"/>
            </a:endParaRPr>
          </a:p>
          <a:p>
            <a:pPr algn="just"/>
            <a:r>
              <a:rPr lang="en-US" kern="1200" dirty="0">
                <a:solidFill>
                  <a:srgbClr val="000000"/>
                </a:solidFill>
                <a:effectLst/>
                <a:ea typeface="Times New Roman" panose="02020603050405020304" pitchFamily="18" charset="0"/>
              </a:rPr>
              <a:t>Expenses should be compared to budget and paid only on presentation of an approved invoice or voucher. Again, based on experience, some congregations have the primary stakeholder (committee or team lead) sign off / approve on the invoice. In other cases, the invoice(s) is / are attached to a cheque requisition which is prepared indicating amount, account(s) to be charged, signed off by the stakeholder, and then initialed by the cheque signer(s).</a:t>
            </a:r>
            <a:endParaRPr lang="en-CA" dirty="0">
              <a:effectLst/>
              <a:ea typeface="Times New Roman" panose="02020603050405020304" pitchFamily="18" charset="0"/>
            </a:endParaRPr>
          </a:p>
          <a:p>
            <a:pPr algn="just"/>
            <a:r>
              <a:rPr lang="en-CA" dirty="0">
                <a:effectLst/>
                <a:ea typeface="Times New Roman" panose="02020603050405020304" pitchFamily="18" charset="0"/>
              </a:rPr>
              <a:t> </a:t>
            </a:r>
          </a:p>
          <a:p>
            <a:pPr algn="just"/>
            <a:r>
              <a:rPr lang="en-US" kern="1200" dirty="0">
                <a:solidFill>
                  <a:srgbClr val="000000"/>
                </a:solidFill>
                <a:effectLst/>
                <a:ea typeface="Times New Roman" panose="02020603050405020304" pitchFamily="18" charset="0"/>
              </a:rPr>
              <a:t>All church financial activity, including that of the Women’s Missionary Society (WMS) or the Atlantic Mission Society (AMS), youth, Sunday school, etc., must be included in all records and reports, including the Annual Report and the annual Registered Charity Information Return, unless the WMS/AMS has its own registered charity number</a:t>
            </a:r>
            <a:endParaRPr lang="en-CA" dirty="0">
              <a:effectLst/>
              <a:ea typeface="Times New Roman" panose="02020603050405020304" pitchFamily="18" charset="0"/>
            </a:endParaRPr>
          </a:p>
          <a:p>
            <a:pPr marR="1429"/>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99</a:t>
            </a:fld>
            <a:endParaRPr lang="en-US"/>
          </a:p>
        </p:txBody>
      </p:sp>
    </p:spTree>
    <p:extLst>
      <p:ext uri="{BB962C8B-B14F-4D97-AF65-F5344CB8AC3E}">
        <p14:creationId xmlns:p14="http://schemas.microsoft.com/office/powerpoint/2010/main" val="885565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we’ll look at the details of payroll issues.  For many congregations, their largest expenses are connected to payroll in some way, so it’s an important issue to cover. </a:t>
            </a:r>
          </a:p>
        </p:txBody>
      </p:sp>
      <p:sp>
        <p:nvSpPr>
          <p:cNvPr id="4" name="Slide Number Placeholder 3"/>
          <p:cNvSpPr>
            <a:spLocks noGrp="1"/>
          </p:cNvSpPr>
          <p:nvPr>
            <p:ph type="sldNum" sz="quarter" idx="5"/>
          </p:nvPr>
        </p:nvSpPr>
        <p:spPr/>
        <p:txBody>
          <a:bodyPr/>
          <a:lstStyle/>
          <a:p>
            <a:fld id="{130410C0-0AE4-40F4-AF1C-6B64288FA5B0}" type="slidenum">
              <a:rPr lang="en-US" smtClean="0"/>
              <a:t>100</a:t>
            </a:fld>
            <a:endParaRPr lang="en-US"/>
          </a:p>
        </p:txBody>
      </p:sp>
    </p:spTree>
    <p:extLst>
      <p:ext uri="{BB962C8B-B14F-4D97-AF65-F5344CB8AC3E}">
        <p14:creationId xmlns:p14="http://schemas.microsoft.com/office/powerpoint/2010/main" val="653296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latin typeface="Calibri" panose="020F0502020204030204" pitchFamily="34" charset="0"/>
                <a:ea typeface="Calibri" panose="020F0502020204030204" pitchFamily="34" charset="0"/>
              </a:rPr>
              <a:t>A little bit of protocol for today's meeting. Viewers are going to be stay muted; our host has already muted everybody, so if you have any comments, please type them in using the chat function.  Hopefully, you can find the chat setting on your mobile or on your computer.</a:t>
            </a:r>
          </a:p>
          <a:p>
            <a:r>
              <a:rPr lang="en-US" sz="1900" dirty="0">
                <a:latin typeface="Calibri" panose="020F0502020204030204" pitchFamily="34" charset="0"/>
                <a:ea typeface="Calibri" panose="020F0502020204030204" pitchFamily="34" charset="0"/>
              </a:rPr>
              <a:t>The chat will be monitored, and questions will either be asked as we go along, or at the end.</a:t>
            </a:r>
          </a:p>
          <a:p>
            <a:r>
              <a:rPr lang="en-US" sz="1900" dirty="0">
                <a:latin typeface="Calibri" panose="020F0502020204030204" pitchFamily="34" charset="0"/>
                <a:ea typeface="Calibri" panose="020F0502020204030204" pitchFamily="34" charset="0"/>
              </a:rPr>
              <a:t>At the end, there may be an opportunity to unmute to ask questions… but we do have a lot of people registered so that may be a bit of a juggling act… we’ll see.  </a:t>
            </a:r>
          </a:p>
          <a:p>
            <a:r>
              <a:rPr lang="en-US" sz="1900" dirty="0">
                <a:latin typeface="Calibri" panose="020F0502020204030204" pitchFamily="34" charset="0"/>
                <a:ea typeface="Calibri" panose="020F0502020204030204" pitchFamily="34" charset="0"/>
              </a:rPr>
              <a:t>So, please do ask your questions in chat and we’ll make every effort to answer them.</a:t>
            </a:r>
          </a:p>
          <a:p>
            <a:endParaRPr lang="en-US" sz="1900" dirty="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130410C0-0AE4-40F4-AF1C-6B64288FA5B0}" type="slidenum">
              <a:rPr lang="en-US" smtClean="0"/>
              <a:t>83</a:t>
            </a:fld>
            <a:endParaRPr lang="en-US"/>
          </a:p>
        </p:txBody>
      </p:sp>
    </p:spTree>
    <p:extLst>
      <p:ext uri="{BB962C8B-B14F-4D97-AF65-F5344CB8AC3E}">
        <p14:creationId xmlns:p14="http://schemas.microsoft.com/office/powerpoint/2010/main" val="2503731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baseline="0" dirty="0">
                <a:ea typeface="Roboto" panose="02000000000000000000" pitchFamily="2" charset="0"/>
              </a:rPr>
              <a:t>In the church there are two kinds of church employees: minister and non-minister. Each category may include staff who are employed on a full-time, part-time, casual, or contract basis. We distinguish them because of the accountability they have (Ministers are responsible to Presbytery) and the  responsibilities they hold.  The PCC provides guidelines for that all congregations must adhere to for paying ministers – for example, that they follow minimum stipend. </a:t>
            </a:r>
          </a:p>
          <a:p>
            <a:endParaRPr lang="en-US" b="0" i="0" u="none" strike="noStrike" baseline="0" dirty="0">
              <a:ea typeface="Roboto" panose="02000000000000000000" pitchFamily="2" charset="0"/>
            </a:endParaRPr>
          </a:p>
          <a:p>
            <a:pPr algn="l"/>
            <a:r>
              <a:rPr lang="en-US" b="1" i="0" u="none" strike="noStrike" baseline="0" dirty="0">
                <a:ea typeface="Roboto" panose="02000000000000000000" pitchFamily="2" charset="0"/>
              </a:rPr>
              <a:t>Minister employees </a:t>
            </a:r>
            <a:r>
              <a:rPr lang="en-US" b="0" i="0" u="none" strike="noStrike" baseline="0" dirty="0">
                <a:ea typeface="Roboto" panose="02000000000000000000" pitchFamily="2" charset="0"/>
              </a:rPr>
              <a:t>include ordained ministers and  diaconal ministers</a:t>
            </a:r>
          </a:p>
          <a:p>
            <a:pPr algn="l"/>
            <a:r>
              <a:rPr lang="en-US" b="1" i="0" u="none" strike="noStrike" baseline="0" dirty="0">
                <a:ea typeface="Roboto" panose="02000000000000000000" pitchFamily="2" charset="0"/>
              </a:rPr>
              <a:t>Non-minister employees </a:t>
            </a:r>
            <a:r>
              <a:rPr lang="en-US" b="0" i="0" u="none" strike="noStrike" baseline="0" dirty="0">
                <a:ea typeface="Roboto" panose="02000000000000000000" pitchFamily="2" charset="0"/>
              </a:rPr>
              <a:t>include caretakers, secretarial/administrative staff, bookkeepers, musicians, ministers-in-training and others in positions that do not fall into the minister category.</a:t>
            </a:r>
          </a:p>
          <a:p>
            <a:pPr algn="l" eaLnBrk="1" hangingPunct="1">
              <a:defRPr/>
            </a:pPr>
            <a:endParaRPr lang="en-US" b="1"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30410C0-0AE4-40F4-AF1C-6B64288FA5B0}" type="slidenum">
              <a:rPr lang="en-US" smtClean="0"/>
              <a:t>101</a:t>
            </a:fld>
            <a:endParaRPr lang="en-US"/>
          </a:p>
        </p:txBody>
      </p:sp>
    </p:spTree>
    <p:extLst>
      <p:ext uri="{BB962C8B-B14F-4D97-AF65-F5344CB8AC3E}">
        <p14:creationId xmlns:p14="http://schemas.microsoft.com/office/powerpoint/2010/main" val="3861599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747474"/>
                </a:solidFill>
                <a:effectLst/>
              </a:rPr>
              <a:t>Each year, the General Assembly approves the </a:t>
            </a:r>
            <a:r>
              <a:rPr lang="en-US" b="0" i="0" u="none" strike="noStrike" dirty="0">
                <a:solidFill>
                  <a:srgbClr val="516FA4"/>
                </a:solidFill>
                <a:effectLst/>
                <a:hlinkClick r:id="rId3"/>
              </a:rPr>
              <a:t>Minimum Stipend and Allowance Schedule</a:t>
            </a:r>
            <a:r>
              <a:rPr lang="en-US" b="0" i="0" dirty="0">
                <a:solidFill>
                  <a:srgbClr val="747474"/>
                </a:solidFill>
                <a:effectLst/>
              </a:rPr>
              <a:t> and sets the annual Maximum Qualifying Income (MQI). Also has guidelines for COLA . . .  .</a:t>
            </a:r>
          </a:p>
          <a:p>
            <a:pPr algn="l"/>
            <a:endParaRPr lang="en-US" b="0" i="0" dirty="0">
              <a:solidFill>
                <a:srgbClr val="747474"/>
              </a:solidFill>
              <a:effectLst/>
            </a:endParaRPr>
          </a:p>
          <a:p>
            <a:pPr algn="l"/>
            <a:r>
              <a:rPr lang="en-US" dirty="0">
                <a:effectLst/>
              </a:rPr>
              <a:t>The 2008 General Assembly defined COLA to be CPI (consumers price index) as per Statistics Canada average of the year on year increases from June to May. According to the calculation, the COLA for 2021 would be 1.6%. Given the implications of the pandemic on the church, the Assembly Council approved, on an exceptional basis a COLA of 0% for 2021. Congregations</a:t>
            </a:r>
            <a:br>
              <a:rPr lang="en-US" dirty="0"/>
            </a:br>
            <a:r>
              <a:rPr lang="en-US" dirty="0">
                <a:effectLst/>
              </a:rPr>
              <a:t>may still consider adjustments to the stipend and allowances.</a:t>
            </a:r>
            <a:endParaRPr lang="en-US" b="0" i="0" dirty="0">
              <a:solidFill>
                <a:srgbClr val="747474"/>
              </a:solidFill>
              <a:effectLst/>
            </a:endParaRPr>
          </a:p>
          <a:p>
            <a:endParaRPr lang="en-CA" dirty="0">
              <a:solidFill>
                <a:srgbClr val="000000"/>
              </a:solidFill>
              <a:effectLst/>
              <a:ea typeface="Calibri" panose="020F0502020204030204" pitchFamily="34" charset="0"/>
            </a:endParaRPr>
          </a:p>
          <a:p>
            <a:r>
              <a:rPr lang="en-CA" dirty="0">
                <a:solidFill>
                  <a:srgbClr val="000000"/>
                </a:solidFill>
                <a:effectLst/>
                <a:ea typeface="Calibri" panose="020F0502020204030204" pitchFamily="34" charset="0"/>
              </a:rPr>
              <a:t>The 2019 GA adopted a recommendation that minimum Sunday Supply be increased by $5 annually. It’s $185 plus travel at </a:t>
            </a:r>
            <a:endParaRPr lang="en-US" dirty="0">
              <a:solidFill>
                <a:srgbClr val="000000"/>
              </a:solidFill>
              <a:effectLst/>
              <a:ea typeface="Calibri" panose="020F0502020204030204" pitchFamily="34" charset="0"/>
            </a:endParaRPr>
          </a:p>
          <a:p>
            <a:r>
              <a:rPr lang="en-CA" dirty="0">
                <a:effectLst/>
                <a:ea typeface="Calibri" panose="020F0502020204030204" pitchFamily="34" charset="0"/>
              </a:rPr>
              <a:t> $0.45 per km  for 2022.</a:t>
            </a:r>
            <a:endParaRPr lang="en-US" dirty="0">
              <a:effectLst/>
              <a:ea typeface="Calibri" panose="020F0502020204030204" pitchFamily="34" charset="0"/>
            </a:endParaRPr>
          </a:p>
          <a:p>
            <a:r>
              <a:rPr lang="en-CA" dirty="0">
                <a:effectLst/>
                <a:ea typeface="Calibri" panose="020F0502020204030204" pitchFamily="34" charset="0"/>
              </a:rPr>
              <a:t> </a:t>
            </a:r>
            <a:endParaRPr lang="en-US" dirty="0">
              <a:effectLst/>
              <a:ea typeface="Calibri" panose="020F0502020204030204" pitchFamily="34" charset="0"/>
            </a:endParaRPr>
          </a:p>
          <a:p>
            <a:r>
              <a:rPr lang="en-CA" dirty="0">
                <a:effectLst/>
                <a:ea typeface="Calibri" panose="020F0502020204030204" pitchFamily="34" charset="0"/>
              </a:rPr>
              <a:t> </a:t>
            </a:r>
            <a:endParaRPr lang="en-US" b="0" i="0" dirty="0">
              <a:solidFill>
                <a:srgbClr val="747474"/>
              </a:solidFill>
              <a:effectLst/>
            </a:endParaRPr>
          </a:p>
          <a:p>
            <a:pPr algn="l"/>
            <a:endParaRPr lang="en-US" b="0" i="0" dirty="0">
              <a:solidFill>
                <a:srgbClr val="747474"/>
              </a:solidFill>
              <a:effectLst/>
            </a:endParaRPr>
          </a:p>
        </p:txBody>
      </p:sp>
      <p:sp>
        <p:nvSpPr>
          <p:cNvPr id="4" name="Slide Number Placeholder 3"/>
          <p:cNvSpPr>
            <a:spLocks noGrp="1"/>
          </p:cNvSpPr>
          <p:nvPr>
            <p:ph type="sldNum" sz="quarter" idx="5"/>
          </p:nvPr>
        </p:nvSpPr>
        <p:spPr/>
        <p:txBody>
          <a:bodyPr/>
          <a:lstStyle/>
          <a:p>
            <a:fld id="{130410C0-0AE4-40F4-AF1C-6B64288FA5B0}" type="slidenum">
              <a:rPr lang="en-US" smtClean="0"/>
              <a:t>102</a:t>
            </a:fld>
            <a:endParaRPr lang="en-US"/>
          </a:p>
        </p:txBody>
      </p:sp>
    </p:spTree>
    <p:extLst>
      <p:ext uri="{BB962C8B-B14F-4D97-AF65-F5344CB8AC3E}">
        <p14:creationId xmlns:p14="http://schemas.microsoft.com/office/powerpoint/2010/main" val="1007428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384175"/>
            <a:ext cx="5756275" cy="3238500"/>
          </a:xfrm>
        </p:spPr>
      </p:sp>
      <p:sp>
        <p:nvSpPr>
          <p:cNvPr id="3" name="Notes Placeholder 2"/>
          <p:cNvSpPr>
            <a:spLocks noGrp="1"/>
          </p:cNvSpPr>
          <p:nvPr>
            <p:ph type="body" idx="1"/>
          </p:nvPr>
        </p:nvSpPr>
        <p:spPr>
          <a:xfrm>
            <a:off x="731520" y="3777521"/>
            <a:ext cx="5852160" cy="4623529"/>
          </a:xfrm>
        </p:spPr>
        <p:txBody>
          <a:bodyPr/>
          <a:lstStyle/>
          <a:p>
            <a:pPr algn="l"/>
            <a:r>
              <a:rPr lang="en-US" sz="2100" dirty="0"/>
              <a:t>Presbyteries can set their own minimums provided they exceed those set by the General Assemblies.  </a:t>
            </a:r>
          </a:p>
          <a:p>
            <a:pPr algn="l"/>
            <a:endParaRPr lang="en-US" sz="2100" dirty="0">
              <a:solidFill>
                <a:srgbClr val="747474"/>
              </a:solidFill>
            </a:endParaRPr>
          </a:p>
          <a:p>
            <a:pPr algn="l"/>
            <a:r>
              <a:rPr lang="en-US" sz="2100" dirty="0"/>
              <a:t>Category I − ordained ministers, lay directors of institutions </a:t>
            </a:r>
          </a:p>
          <a:p>
            <a:pPr algn="l"/>
            <a:r>
              <a:rPr lang="en-US" sz="2100" dirty="0"/>
              <a:t>Category II − diaconal ministers, lay missionaries with special training </a:t>
            </a:r>
          </a:p>
          <a:p>
            <a:pPr algn="l"/>
            <a:r>
              <a:rPr lang="en-US" sz="2100" dirty="0"/>
              <a:t>Category III − lay missionaries </a:t>
            </a:r>
          </a:p>
          <a:p>
            <a:pPr algn="l"/>
            <a:endParaRPr lang="en-US" sz="2100" dirty="0"/>
          </a:p>
          <a:p>
            <a:pPr algn="l"/>
            <a:r>
              <a:rPr lang="en-US" sz="2100" dirty="0"/>
              <a:t>The 2008 General Assembly defined COLA to be CPI (consumers price index) as per Statistics Canada average of the year on year increases from June to May</a:t>
            </a:r>
            <a:endParaRPr lang="en-US" sz="2100" dirty="0">
              <a:solidFill>
                <a:srgbClr val="747474"/>
              </a:solidFill>
            </a:endParaRPr>
          </a:p>
        </p:txBody>
      </p:sp>
      <p:sp>
        <p:nvSpPr>
          <p:cNvPr id="4" name="Slide Number Placeholder 3"/>
          <p:cNvSpPr>
            <a:spLocks noGrp="1"/>
          </p:cNvSpPr>
          <p:nvPr>
            <p:ph type="sldNum" sz="quarter" idx="5"/>
          </p:nvPr>
        </p:nvSpPr>
        <p:spPr/>
        <p:txBody>
          <a:bodyPr/>
          <a:lstStyle/>
          <a:p>
            <a:fld id="{130410C0-0AE4-40F4-AF1C-6B64288FA5B0}" type="slidenum">
              <a:rPr lang="en-US" smtClean="0"/>
              <a:t>103</a:t>
            </a:fld>
            <a:endParaRPr lang="en-US"/>
          </a:p>
        </p:txBody>
      </p:sp>
    </p:spTree>
    <p:extLst>
      <p:ext uri="{BB962C8B-B14F-4D97-AF65-F5344CB8AC3E}">
        <p14:creationId xmlns:p14="http://schemas.microsoft.com/office/powerpoint/2010/main" val="1576163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b="1" dirty="0">
                <a:cs typeface="Times New Roman" panose="02020603050405020304" pitchFamily="18" charset="0"/>
              </a:rPr>
              <a:t>Employees or Contractors?</a:t>
            </a:r>
          </a:p>
          <a:p>
            <a:pPr defTabSz="957468">
              <a:defRPr/>
            </a:pPr>
            <a:r>
              <a:rPr lang="en-US" b="0" i="0" dirty="0">
                <a:solidFill>
                  <a:srgbClr val="333333"/>
                </a:solidFill>
                <a:effectLst/>
              </a:rPr>
              <a:t>Employment status directly affects a person's entitlement to employment insurance (EI) benefits under the </a:t>
            </a:r>
            <a:r>
              <a:rPr lang="en-US" b="0" i="0" u="sng" dirty="0">
                <a:solidFill>
                  <a:srgbClr val="284162"/>
                </a:solidFill>
                <a:effectLst/>
                <a:hlinkClick r:id="rId3"/>
              </a:rPr>
              <a:t>Employment Insurance Act</a:t>
            </a:r>
            <a:r>
              <a:rPr lang="en-US" b="0" i="0" dirty="0">
                <a:solidFill>
                  <a:srgbClr val="333333"/>
                </a:solidFill>
                <a:effectLst/>
              </a:rPr>
              <a:t>. It can also have an impact on how a worker is treated under other legislation such as the </a:t>
            </a:r>
            <a:r>
              <a:rPr lang="en-US" b="0" i="0" u="sng" dirty="0">
                <a:solidFill>
                  <a:srgbClr val="284162"/>
                </a:solidFill>
                <a:effectLst/>
                <a:hlinkClick r:id="rId4"/>
              </a:rPr>
              <a:t>Canada Pension Plan</a:t>
            </a:r>
            <a:r>
              <a:rPr lang="en-US" b="0" i="0" dirty="0">
                <a:solidFill>
                  <a:srgbClr val="333333"/>
                </a:solidFill>
                <a:effectLst/>
              </a:rPr>
              <a:t> and the </a:t>
            </a:r>
            <a:r>
              <a:rPr lang="en-US" b="0" i="0" u="sng" dirty="0">
                <a:solidFill>
                  <a:srgbClr val="284162"/>
                </a:solidFill>
                <a:effectLst/>
                <a:hlinkClick r:id="rId5"/>
              </a:rPr>
              <a:t>Income Tax Act</a:t>
            </a:r>
            <a:r>
              <a:rPr lang="en-US" b="0" i="0" dirty="0">
                <a:solidFill>
                  <a:srgbClr val="333333"/>
                </a:solidFill>
                <a:effectLst/>
              </a:rPr>
              <a:t>.</a:t>
            </a:r>
          </a:p>
          <a:p>
            <a:pPr defTabSz="957468">
              <a:defRPr/>
            </a:pPr>
            <a:endParaRPr lang="en-US" b="0" i="0" dirty="0">
              <a:solidFill>
                <a:srgbClr val="333333"/>
              </a:solidFill>
              <a:effectLst/>
              <a:cs typeface="Times New Roman" panose="02020603050405020304" pitchFamily="18" charset="0"/>
            </a:endParaRPr>
          </a:p>
          <a:p>
            <a:pPr algn="l"/>
            <a:r>
              <a:rPr lang="en-US" b="0" i="0" dirty="0">
                <a:solidFill>
                  <a:srgbClr val="333333"/>
                </a:solidFill>
                <a:effectLst/>
              </a:rPr>
              <a:t>In an employer-employee relationship, the payer is considered an employer and the worker an employee. Employers are responsible for deducting Canada Pension Plan (CPP) contributions, EI premiums, and income tax from remuneration or other amounts they pay to their employees. Employers must remit these deductions along with their share of CPP contributions and EI premiums, to the Canada Revenue Agency (CRA).</a:t>
            </a:r>
          </a:p>
          <a:p>
            <a:pPr algn="l"/>
            <a:endParaRPr lang="en-US" b="0" i="0" dirty="0">
              <a:solidFill>
                <a:srgbClr val="333333"/>
              </a:solidFill>
              <a:effectLst/>
            </a:endParaRPr>
          </a:p>
          <a:p>
            <a:pPr algn="l"/>
            <a:r>
              <a:rPr lang="en-US" b="0" i="0" dirty="0">
                <a:solidFill>
                  <a:srgbClr val="333333"/>
                </a:solidFill>
                <a:effectLst/>
              </a:rPr>
              <a:t>An employer who fails to deduct the required CPP contributions or EI premiums has to pay both the employer's share and the employee's share of any contributions and premiums owing, plus penalties and interest. For more employer information, go to </a:t>
            </a:r>
            <a:r>
              <a:rPr lang="en-US" b="0" i="0" u="sng" dirty="0">
                <a:solidFill>
                  <a:srgbClr val="284162"/>
                </a:solidFill>
                <a:effectLst/>
                <a:hlinkClick r:id="rId6"/>
              </a:rPr>
              <a:t>Find out if you need to make payroll deductions</a:t>
            </a:r>
            <a:r>
              <a:rPr lang="en-US" b="0" i="0" dirty="0">
                <a:solidFill>
                  <a:srgbClr val="333333"/>
                </a:solidFill>
                <a:effectLst/>
              </a:rPr>
              <a:t>.</a:t>
            </a:r>
          </a:p>
          <a:p>
            <a:pPr algn="l"/>
            <a:endParaRPr lang="en-US" b="0" i="0" dirty="0">
              <a:solidFill>
                <a:srgbClr val="333333"/>
              </a:solidFill>
              <a:effectLst/>
            </a:endParaRPr>
          </a:p>
          <a:p>
            <a:pPr algn="l"/>
            <a:r>
              <a:rPr lang="en-US" b="0" i="0" dirty="0">
                <a:solidFill>
                  <a:srgbClr val="333333"/>
                </a:solidFill>
                <a:effectLst/>
              </a:rPr>
              <a:t>If the worker is a </a:t>
            </a:r>
            <a:r>
              <a:rPr lang="en-US" b="1" i="0" dirty="0">
                <a:solidFill>
                  <a:srgbClr val="333333"/>
                </a:solidFill>
                <a:effectLst/>
              </a:rPr>
              <a:t>self-employed individual, </a:t>
            </a:r>
            <a:r>
              <a:rPr lang="en-US" b="0" i="0" dirty="0">
                <a:solidFill>
                  <a:srgbClr val="333333"/>
                </a:solidFill>
                <a:effectLst/>
              </a:rPr>
              <a:t>they must operate a business and be engaged in a business relationship with the payer.</a:t>
            </a:r>
          </a:p>
          <a:p>
            <a:pPr algn="l"/>
            <a:endParaRPr lang="en-US" b="0" i="0" dirty="0">
              <a:solidFill>
                <a:srgbClr val="333333"/>
              </a:solidFill>
              <a:effectLst/>
            </a:endParaRP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104</a:t>
            </a:fld>
            <a:endParaRPr lang="en-US"/>
          </a:p>
        </p:txBody>
      </p:sp>
    </p:spTree>
    <p:extLst>
      <p:ext uri="{BB962C8B-B14F-4D97-AF65-F5344CB8AC3E}">
        <p14:creationId xmlns:p14="http://schemas.microsoft.com/office/powerpoint/2010/main" val="3889754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rPr>
              <a:t>Certain factors have to be considered when deciding if a worker is an employee or a self-employed individual.</a:t>
            </a:r>
          </a:p>
          <a:p>
            <a:pPr algn="l"/>
            <a:r>
              <a:rPr lang="en-US" b="0" i="0" dirty="0">
                <a:solidFill>
                  <a:srgbClr val="333333"/>
                </a:solidFill>
                <a:effectLst/>
              </a:rPr>
              <a:t>(These factors differ if the contract is formed in the province of Quebec or in any other province or territory. Usually, the province or territory where the contract was formed will decide which set of factors to use.)</a:t>
            </a:r>
          </a:p>
          <a:p>
            <a:pPr algn="l"/>
            <a:endParaRPr lang="en-US" b="0" i="0" dirty="0">
              <a:solidFill>
                <a:srgbClr val="333333"/>
              </a:solidFill>
              <a:effectLst/>
            </a:endParaRPr>
          </a:p>
          <a:p>
            <a:pPr>
              <a:defRPr/>
            </a:pPr>
            <a:r>
              <a:rPr lang="en-US" dirty="0">
                <a:cs typeface="Times New Roman" panose="02020603050405020304" pitchFamily="18" charset="0"/>
                <a:sym typeface="Wingdings" pitchFamily="2" charset="2"/>
              </a:rPr>
              <a:t>There is a guide on the CRA website which summarizes the questions and serves as an aid to determining worker’s employment status. </a:t>
            </a:r>
          </a:p>
          <a:p>
            <a:pPr>
              <a:defRPr/>
            </a:pPr>
            <a:endParaRPr lang="en-US" dirty="0">
              <a:cs typeface="Times New Roman" panose="02020603050405020304" pitchFamily="18" charset="0"/>
              <a:sym typeface="Wingdings" pitchFamily="2" charset="2"/>
            </a:endParaRPr>
          </a:p>
          <a:p>
            <a:pPr>
              <a:defRPr/>
            </a:pPr>
            <a:r>
              <a:rPr lang="en-US" dirty="0">
                <a:cs typeface="Times New Roman" panose="02020603050405020304" pitchFamily="18" charset="0"/>
              </a:rPr>
              <a:t>Consideration should be given to the following factors:</a:t>
            </a:r>
          </a:p>
          <a:p>
            <a:pPr marL="565434" lvl="1" indent="-282717">
              <a:spcBef>
                <a:spcPts val="314"/>
              </a:spcBef>
              <a:buFont typeface="Wingdings" pitchFamily="2" charset="2"/>
              <a:buChar char="Ø"/>
              <a:defRPr/>
            </a:pPr>
            <a:r>
              <a:rPr lang="en-US" dirty="0">
                <a:cs typeface="Times New Roman" panose="02020603050405020304" pitchFamily="18" charset="0"/>
              </a:rPr>
              <a:t>Control over work and performance</a:t>
            </a:r>
          </a:p>
          <a:p>
            <a:pPr marL="565434" lvl="1" indent="-282717">
              <a:spcBef>
                <a:spcPts val="314"/>
              </a:spcBef>
              <a:buFont typeface="Wingdings" pitchFamily="2" charset="2"/>
              <a:buChar char="Ø"/>
              <a:defRPr/>
            </a:pPr>
            <a:r>
              <a:rPr lang="en-US" dirty="0">
                <a:cs typeface="Times New Roman" panose="02020603050405020304" pitchFamily="18" charset="0"/>
              </a:rPr>
              <a:t>Ownership of tools and equipment</a:t>
            </a:r>
          </a:p>
          <a:p>
            <a:pPr marL="565434" lvl="1" indent="-282717">
              <a:spcBef>
                <a:spcPts val="314"/>
              </a:spcBef>
              <a:buFont typeface="Wingdings" pitchFamily="2" charset="2"/>
              <a:buChar char="Ø"/>
              <a:defRPr/>
            </a:pPr>
            <a:r>
              <a:rPr lang="en-US" dirty="0">
                <a:cs typeface="Times New Roman" panose="02020603050405020304" pitchFamily="18" charset="0"/>
              </a:rPr>
              <a:t>Subcontracting work / hiring assistants</a:t>
            </a:r>
          </a:p>
          <a:p>
            <a:pPr marL="565434" lvl="1" indent="-282717">
              <a:spcBef>
                <a:spcPts val="314"/>
              </a:spcBef>
              <a:buFont typeface="Wingdings" pitchFamily="2" charset="2"/>
              <a:buChar char="Ø"/>
              <a:defRPr/>
            </a:pPr>
            <a:r>
              <a:rPr lang="en-US" dirty="0">
                <a:cs typeface="Times New Roman" panose="02020603050405020304" pitchFamily="18" charset="0"/>
              </a:rPr>
              <a:t>Financial risk</a:t>
            </a:r>
          </a:p>
          <a:p>
            <a:pPr marL="565434" lvl="1" indent="-282717">
              <a:spcBef>
                <a:spcPts val="314"/>
              </a:spcBef>
              <a:buFont typeface="Wingdings" pitchFamily="2" charset="2"/>
              <a:buChar char="Ø"/>
              <a:defRPr/>
            </a:pPr>
            <a:r>
              <a:rPr lang="en-US" dirty="0">
                <a:cs typeface="Times New Roman" panose="02020603050405020304" pitchFamily="18" charset="0"/>
              </a:rPr>
              <a:t>Responsibility for investment and management</a:t>
            </a:r>
          </a:p>
          <a:p>
            <a:pPr marL="565434" lvl="1" indent="-282717">
              <a:spcBef>
                <a:spcPts val="314"/>
              </a:spcBef>
              <a:buFont typeface="Wingdings" pitchFamily="2" charset="2"/>
              <a:buChar char="Ø"/>
              <a:defRPr/>
            </a:pPr>
            <a:r>
              <a:rPr lang="en-US" dirty="0">
                <a:cs typeface="Times New Roman" panose="02020603050405020304" pitchFamily="18" charset="0"/>
              </a:rPr>
              <a:t>Worker’s opportunity for profit</a:t>
            </a:r>
          </a:p>
          <a:p>
            <a:pPr marL="565434" lvl="1" indent="-282717">
              <a:spcBef>
                <a:spcPts val="314"/>
              </a:spcBef>
              <a:buFont typeface="Wingdings" pitchFamily="2" charset="2"/>
              <a:buChar char="Ø"/>
              <a:defRPr/>
            </a:pPr>
            <a:r>
              <a:rPr lang="en-US" dirty="0">
                <a:cs typeface="Times New Roman" panose="02020603050405020304" pitchFamily="18" charset="0"/>
              </a:rPr>
              <a:t>Other factors like written contracts</a:t>
            </a:r>
          </a:p>
          <a:p>
            <a:pPr marL="565434" lvl="1" indent="-282717">
              <a:spcBef>
                <a:spcPts val="314"/>
              </a:spcBef>
              <a:buFont typeface="Wingdings" pitchFamily="2" charset="2"/>
              <a:buChar char="Ø"/>
              <a:defRPr/>
            </a:pPr>
            <a:endParaRPr lang="en-US" dirty="0">
              <a:cs typeface="Times New Roman" panose="02020603050405020304" pitchFamily="18" charset="0"/>
            </a:endParaRPr>
          </a:p>
          <a:p>
            <a:pPr marL="282717" lvl="1">
              <a:spcBef>
                <a:spcPts val="314"/>
              </a:spcBef>
              <a:defRPr/>
            </a:pPr>
            <a:r>
              <a:rPr lang="en-US" dirty="0">
                <a:cs typeface="Times New Roman" panose="02020603050405020304" pitchFamily="18" charset="0"/>
              </a:rPr>
              <a:t>The web goes into detail of each of these questions. We’ll look at a couple of examples. </a:t>
            </a:r>
          </a:p>
          <a:p>
            <a:pPr>
              <a:spcBef>
                <a:spcPts val="314"/>
              </a:spcBef>
              <a:defRPr/>
            </a:pPr>
            <a:endParaRPr lang="en-US"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105</a:t>
            </a:fld>
            <a:endParaRPr lang="en-US"/>
          </a:p>
        </p:txBody>
      </p:sp>
    </p:spTree>
    <p:extLst>
      <p:ext uri="{BB962C8B-B14F-4D97-AF65-F5344CB8AC3E}">
        <p14:creationId xmlns:p14="http://schemas.microsoft.com/office/powerpoint/2010/main" val="696894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33333"/>
                </a:solidFill>
                <a:effectLst/>
              </a:rPr>
              <a:t>For example, the Control Indicators. </a:t>
            </a:r>
            <a:r>
              <a:rPr lang="en-US" b="0" i="0" dirty="0">
                <a:solidFill>
                  <a:srgbClr val="333333"/>
                </a:solidFill>
                <a:effectLst/>
              </a:rPr>
              <a:t>Control is the ability, authority, or right of a payer to exercise control over a worker concerning the manner in which the work is done and what work will be done.  So it examines things like the </a:t>
            </a:r>
            <a:r>
              <a:rPr lang="en-US" b="0" i="0" dirty="0" err="1">
                <a:solidFill>
                  <a:srgbClr val="333333"/>
                </a:solidFill>
                <a:effectLst/>
              </a:rPr>
              <a:t>the</a:t>
            </a:r>
            <a:r>
              <a:rPr lang="en-US" b="0" i="0" dirty="0">
                <a:solidFill>
                  <a:srgbClr val="333333"/>
                </a:solidFill>
                <a:effectLst/>
              </a:rPr>
              <a:t> degree of control held by the payer or the degree of independence held by the worker. The actual degree of control will vary with the type of work and the skills of the worker. Deciding the degree of control can be difficult when examining the employment of professionals such as engineers, doctors, and IT consultants. Because of their expertise and specialized training, they may need little or no specific direction in their daily activities. </a:t>
            </a:r>
          </a:p>
          <a:p>
            <a:pPr algn="l"/>
            <a:endParaRPr lang="en-US" b="0" i="0" dirty="0">
              <a:solidFill>
                <a:srgbClr val="333333"/>
              </a:solidFill>
              <a:effectLst/>
            </a:endParaRPr>
          </a:p>
          <a:p>
            <a:pPr algn="l"/>
            <a:r>
              <a:rPr lang="en-US" b="0" i="0" dirty="0">
                <a:solidFill>
                  <a:srgbClr val="333333"/>
                </a:solidFill>
                <a:effectLst/>
              </a:rPr>
              <a:t>When examining the factor of control, they look at both the payer's control over the worker's daily activities and the payer's influence over the worker. </a:t>
            </a:r>
          </a:p>
          <a:p>
            <a:pPr algn="l"/>
            <a:endParaRPr lang="en-US" b="0" i="0" dirty="0">
              <a:solidFill>
                <a:srgbClr val="333333"/>
              </a:solidFill>
              <a:effectLst/>
            </a:endParaRPr>
          </a:p>
          <a:p>
            <a:pPr algn="l"/>
            <a:r>
              <a:rPr lang="en-US" b="0" i="0" dirty="0">
                <a:solidFill>
                  <a:srgbClr val="333333"/>
                </a:solidFill>
                <a:effectLst/>
              </a:rPr>
              <a:t>It is the control of a payer over a worker that is relevant and </a:t>
            </a:r>
            <a:r>
              <a:rPr lang="en-US" b="1" i="0" dirty="0">
                <a:solidFill>
                  <a:srgbClr val="333333"/>
                </a:solidFill>
                <a:effectLst/>
              </a:rPr>
              <a:t>not</a:t>
            </a:r>
            <a:r>
              <a:rPr lang="en-US" b="0" i="0" dirty="0">
                <a:solidFill>
                  <a:srgbClr val="333333"/>
                </a:solidFill>
                <a:effectLst/>
              </a:rPr>
              <a:t> the control of a payer over the end result of a product or service purchased. It is the right of the payer to exercise control that is relevant, </a:t>
            </a:r>
            <a:r>
              <a:rPr lang="en-US" b="1" i="0" dirty="0">
                <a:solidFill>
                  <a:srgbClr val="333333"/>
                </a:solidFill>
                <a:effectLst/>
              </a:rPr>
              <a:t>not</a:t>
            </a:r>
            <a:r>
              <a:rPr lang="en-US" b="0" i="0" dirty="0">
                <a:solidFill>
                  <a:srgbClr val="333333"/>
                </a:solidFill>
                <a:effectLst/>
              </a:rPr>
              <a:t> whether the payer actually exercises this right.</a:t>
            </a:r>
          </a:p>
          <a:p>
            <a:pPr algn="l"/>
            <a:r>
              <a:rPr lang="en-US" b="0" i="0" dirty="0">
                <a:solidFill>
                  <a:srgbClr val="333333"/>
                </a:solidFill>
                <a:effectLst/>
              </a:rPr>
              <a:t> </a:t>
            </a:r>
          </a:p>
          <a:p>
            <a:pPr algn="l"/>
            <a:r>
              <a:rPr lang="en-US" b="0" i="0" dirty="0">
                <a:solidFill>
                  <a:srgbClr val="333333"/>
                </a:solidFill>
                <a:effectLst/>
              </a:rPr>
              <a:t>These are some of the indicators for Employees</a:t>
            </a:r>
          </a:p>
        </p:txBody>
      </p:sp>
      <p:sp>
        <p:nvSpPr>
          <p:cNvPr id="4" name="Slide Number Placeholder 3"/>
          <p:cNvSpPr>
            <a:spLocks noGrp="1"/>
          </p:cNvSpPr>
          <p:nvPr>
            <p:ph type="sldNum" sz="quarter" idx="5"/>
          </p:nvPr>
        </p:nvSpPr>
        <p:spPr/>
        <p:txBody>
          <a:bodyPr/>
          <a:lstStyle/>
          <a:p>
            <a:fld id="{130410C0-0AE4-40F4-AF1C-6B64288FA5B0}" type="slidenum">
              <a:rPr lang="en-US" smtClean="0"/>
              <a:t>106</a:t>
            </a:fld>
            <a:endParaRPr lang="en-US"/>
          </a:p>
        </p:txBody>
      </p:sp>
    </p:spTree>
    <p:extLst>
      <p:ext uri="{BB962C8B-B14F-4D97-AF65-F5344CB8AC3E}">
        <p14:creationId xmlns:p14="http://schemas.microsoft.com/office/powerpoint/2010/main" val="840376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100" dirty="0">
                <a:solidFill>
                  <a:srgbClr val="333333"/>
                </a:solidFill>
                <a:latin typeface="Noto Sans" panose="020B0502040504020204" pitchFamily="34" charset="0"/>
              </a:rPr>
              <a:t>These are some of the indicators for Self-Employed. </a:t>
            </a:r>
          </a:p>
        </p:txBody>
      </p:sp>
      <p:sp>
        <p:nvSpPr>
          <p:cNvPr id="4" name="Slide Number Placeholder 3"/>
          <p:cNvSpPr>
            <a:spLocks noGrp="1"/>
          </p:cNvSpPr>
          <p:nvPr>
            <p:ph type="sldNum" sz="quarter" idx="5"/>
          </p:nvPr>
        </p:nvSpPr>
        <p:spPr/>
        <p:txBody>
          <a:bodyPr/>
          <a:lstStyle/>
          <a:p>
            <a:fld id="{130410C0-0AE4-40F4-AF1C-6B64288FA5B0}" type="slidenum">
              <a:rPr lang="en-US" smtClean="0"/>
              <a:t>107</a:t>
            </a:fld>
            <a:endParaRPr lang="en-US"/>
          </a:p>
        </p:txBody>
      </p:sp>
    </p:spTree>
    <p:extLst>
      <p:ext uri="{BB962C8B-B14F-4D97-AF65-F5344CB8AC3E}">
        <p14:creationId xmlns:p14="http://schemas.microsoft.com/office/powerpoint/2010/main" val="35297185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the indictors for Tools &amp; Equipment. </a:t>
            </a:r>
          </a:p>
          <a:p>
            <a:endParaRPr lang="en-US" dirty="0"/>
          </a:p>
          <a:p>
            <a:r>
              <a:rPr lang="en-US" dirty="0"/>
              <a:t>The others are defined on the website – it could take a whole webinar to cover them all, but it’s important that you know where to look if you get into a grey area. </a:t>
            </a:r>
          </a:p>
          <a:p>
            <a:endParaRPr lang="en-US" dirty="0"/>
          </a:p>
          <a:p>
            <a:r>
              <a:rPr lang="en-US" dirty="0"/>
              <a:t>Carol will help you understand what a congregation is responsible for, for their employees. </a:t>
            </a:r>
          </a:p>
        </p:txBody>
      </p:sp>
      <p:sp>
        <p:nvSpPr>
          <p:cNvPr id="4" name="Slide Number Placeholder 3"/>
          <p:cNvSpPr>
            <a:spLocks noGrp="1"/>
          </p:cNvSpPr>
          <p:nvPr>
            <p:ph type="sldNum" sz="quarter" idx="5"/>
          </p:nvPr>
        </p:nvSpPr>
        <p:spPr/>
        <p:txBody>
          <a:bodyPr/>
          <a:lstStyle/>
          <a:p>
            <a:fld id="{130410C0-0AE4-40F4-AF1C-6B64288FA5B0}" type="slidenum">
              <a:rPr lang="en-US" smtClean="0"/>
              <a:t>108</a:t>
            </a:fld>
            <a:endParaRPr lang="en-US"/>
          </a:p>
        </p:txBody>
      </p:sp>
    </p:spTree>
    <p:extLst>
      <p:ext uri="{BB962C8B-B14F-4D97-AF65-F5344CB8AC3E}">
        <p14:creationId xmlns:p14="http://schemas.microsoft.com/office/powerpoint/2010/main" val="23076183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US" sz="3400" dirty="0">
                <a:latin typeface="ArialMT"/>
              </a:rPr>
              <a:t>Remitting less tax than is reasonable could result in officers of the congregation being liable for the minister’s taxes, and for fines or penalties.</a:t>
            </a:r>
            <a:endParaRPr lang="en-CA" alt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109</a:t>
            </a:fld>
            <a:endParaRPr lang="en-US"/>
          </a:p>
        </p:txBody>
      </p:sp>
    </p:spTree>
    <p:extLst>
      <p:ext uri="{BB962C8B-B14F-4D97-AF65-F5344CB8AC3E}">
        <p14:creationId xmlns:p14="http://schemas.microsoft.com/office/powerpoint/2010/main" val="26194727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further note on T4As.  </a:t>
            </a:r>
          </a:p>
        </p:txBody>
      </p:sp>
      <p:sp>
        <p:nvSpPr>
          <p:cNvPr id="4" name="Slide Number Placeholder 3"/>
          <p:cNvSpPr>
            <a:spLocks noGrp="1"/>
          </p:cNvSpPr>
          <p:nvPr>
            <p:ph type="sldNum" sz="quarter" idx="5"/>
          </p:nvPr>
        </p:nvSpPr>
        <p:spPr/>
        <p:txBody>
          <a:bodyPr/>
          <a:lstStyle/>
          <a:p>
            <a:fld id="{130410C0-0AE4-40F4-AF1C-6B64288FA5B0}" type="slidenum">
              <a:rPr lang="en-US" smtClean="0"/>
              <a:t>110</a:t>
            </a:fld>
            <a:endParaRPr lang="en-US"/>
          </a:p>
        </p:txBody>
      </p:sp>
    </p:spTree>
    <p:extLst>
      <p:ext uri="{BB962C8B-B14F-4D97-AF65-F5344CB8AC3E}">
        <p14:creationId xmlns:p14="http://schemas.microsoft.com/office/powerpoint/2010/main" val="2336588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ea typeface="Roboto" panose="02000000000000000000" pitchFamily="2" charset="0"/>
              </a:rPr>
              <a:t>Today, this webinar is all about spending the gifts we have been blessed to steward. </a:t>
            </a:r>
          </a:p>
          <a:p>
            <a:r>
              <a:rPr lang="en-US" sz="1900" dirty="0">
                <a:ea typeface="Roboto" panose="02000000000000000000" pitchFamily="2" charset="0"/>
              </a:rPr>
              <a:t>A reminder that this series of webinars is supported by gifts to Presbyterians Sharing. </a:t>
            </a:r>
          </a:p>
          <a:p>
            <a:r>
              <a:rPr lang="en-US" sz="1900" dirty="0">
                <a:ea typeface="Roboto" panose="02000000000000000000" pitchFamily="2" charset="0"/>
              </a:rPr>
              <a:t> </a:t>
            </a:r>
          </a:p>
          <a:p>
            <a:r>
              <a:rPr lang="en-US" sz="1900" dirty="0">
                <a:ea typeface="Roboto" panose="02000000000000000000" pitchFamily="2" charset="0"/>
              </a:rPr>
              <a:t>On January the 13th, we’ll cover </a:t>
            </a:r>
          </a:p>
          <a:p>
            <a:pPr marL="299209" indent="-299209">
              <a:buFont typeface="Arial" panose="020B0604020202020204" pitchFamily="34" charset="0"/>
              <a:buChar char="•"/>
            </a:pPr>
            <a:r>
              <a:rPr lang="en-US" sz="1900" dirty="0">
                <a:ea typeface="Roboto" panose="02000000000000000000" pitchFamily="2" charset="0"/>
              </a:rPr>
              <a:t>What the session and congregation need to know and what to present at your AGM</a:t>
            </a:r>
          </a:p>
          <a:p>
            <a:pPr marL="299209" indent="-299209">
              <a:buFont typeface="Arial" panose="020B0604020202020204" pitchFamily="34" charset="0"/>
              <a:buChar char="•"/>
            </a:pPr>
            <a:r>
              <a:rPr lang="en-US" sz="1900" dirty="0">
                <a:ea typeface="Roboto" panose="02000000000000000000" pitchFamily="2" charset="0"/>
              </a:rPr>
              <a:t>reporting finances throughout the year </a:t>
            </a:r>
          </a:p>
          <a:p>
            <a:pPr marL="299209" indent="-299209">
              <a:buFont typeface="Arial" panose="020B0604020202020204" pitchFamily="34" charset="0"/>
              <a:buChar char="•"/>
            </a:pPr>
            <a:r>
              <a:rPr lang="en-US" sz="1900" dirty="0">
                <a:ea typeface="Roboto" panose="02000000000000000000" pitchFamily="2" charset="0"/>
              </a:rPr>
              <a:t>and filling out the CRA T3010 </a:t>
            </a:r>
          </a:p>
          <a:p>
            <a:pPr marL="299209" indent="-299209">
              <a:buFont typeface="Arial" panose="020B0604020202020204" pitchFamily="34" charset="0"/>
              <a:buChar char="•"/>
            </a:pPr>
            <a:r>
              <a:rPr lang="en-US" sz="1900" dirty="0">
                <a:ea typeface="Roboto" panose="02000000000000000000" pitchFamily="2" charset="0"/>
              </a:rPr>
              <a:t>and the PCC statistical report. </a:t>
            </a:r>
          </a:p>
          <a:p>
            <a:pPr marL="299209" indent="-299209">
              <a:buFont typeface="Arial" panose="020B0604020202020204" pitchFamily="34" charset="0"/>
              <a:buChar char="•"/>
            </a:pPr>
            <a:r>
              <a:rPr lang="en-US" sz="1900" dirty="0">
                <a:ea typeface="Roboto" panose="02000000000000000000" pitchFamily="2" charset="0"/>
              </a:rPr>
              <a:t> </a:t>
            </a:r>
          </a:p>
        </p:txBody>
      </p:sp>
      <p:sp>
        <p:nvSpPr>
          <p:cNvPr id="4" name="Slide Number Placeholder 3"/>
          <p:cNvSpPr>
            <a:spLocks noGrp="1"/>
          </p:cNvSpPr>
          <p:nvPr>
            <p:ph type="sldNum" sz="quarter" idx="5"/>
          </p:nvPr>
        </p:nvSpPr>
        <p:spPr/>
        <p:txBody>
          <a:bodyPr/>
          <a:lstStyle/>
          <a:p>
            <a:fld id="{130410C0-0AE4-40F4-AF1C-6B64288FA5B0}" type="slidenum">
              <a:rPr lang="en-US" smtClean="0"/>
              <a:t>84</a:t>
            </a:fld>
            <a:endParaRPr lang="en-US"/>
          </a:p>
        </p:txBody>
      </p:sp>
    </p:spTree>
    <p:extLst>
      <p:ext uri="{BB962C8B-B14F-4D97-AF65-F5344CB8AC3E}">
        <p14:creationId xmlns:p14="http://schemas.microsoft.com/office/powerpoint/2010/main" val="1213233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357188"/>
            <a:ext cx="5759450" cy="3240087"/>
          </a:xfrm>
        </p:spPr>
      </p:sp>
      <p:sp>
        <p:nvSpPr>
          <p:cNvPr id="3" name="Notes Placeholder 2"/>
          <p:cNvSpPr>
            <a:spLocks noGrp="1"/>
          </p:cNvSpPr>
          <p:nvPr>
            <p:ph type="body" idx="1"/>
          </p:nvPr>
        </p:nvSpPr>
        <p:spPr>
          <a:xfrm>
            <a:off x="731520" y="3597171"/>
            <a:ext cx="5852160" cy="4803879"/>
          </a:xfrm>
        </p:spPr>
        <p:txBody>
          <a:bodyPr/>
          <a:lstStyle/>
          <a:p>
            <a:pPr algn="l"/>
            <a:r>
              <a:rPr lang="en-US" b="0" i="0" u="none" strike="noStrike" baseline="0" dirty="0"/>
              <a:t>All persons receiving a stipend/salary from the congregation should complete both federal and provincial TD-1 forms. The TD-1 forms are Personal Tax Credit Returns for federal and provincial income tax. From these forms, the claim for exemptions for federal and provincial income tax purposes is determined. The TD-1 forms are filled out at the start of employment and if there are any changes in status.  They are filed on an annual basis and kept safely filed in each person’s payroll file. TD-1 forms can be downloaded from the CRA website – www.cra-arc.gc.ca.</a:t>
            </a:r>
          </a:p>
          <a:p>
            <a:pPr algn="l"/>
            <a:endParaRPr lang="en-US" b="0" i="0" u="none" strike="noStrike" baseline="0" dirty="0"/>
          </a:p>
          <a:p>
            <a:pPr>
              <a:lnSpc>
                <a:spcPct val="107000"/>
              </a:lnSpc>
              <a:spcAft>
                <a:spcPts val="838"/>
              </a:spcAft>
            </a:pPr>
            <a:r>
              <a:rPr lang="en-US" dirty="0">
                <a:effectLst/>
                <a:ea typeface="Calibri" panose="020F0502020204030204" pitchFamily="34" charset="0"/>
                <a:cs typeface="Times New Roman" panose="02020603050405020304" pitchFamily="18" charset="0"/>
              </a:rPr>
              <a:t>An online payroll calculator provided by the CRA at </a:t>
            </a:r>
            <a:r>
              <a:rPr lang="en-US" u="sng" dirty="0">
                <a:solidFill>
                  <a:srgbClr val="0563C1"/>
                </a:solidFill>
                <a:effectLst/>
                <a:ea typeface="Calibri" panose="020F0502020204030204" pitchFamily="34" charset="0"/>
                <a:cs typeface="Times New Roman" panose="02020603050405020304" pitchFamily="18" charset="0"/>
                <a:hlinkClick r:id="rId3"/>
              </a:rPr>
              <a:t>www.cra-arc.gc.ca</a:t>
            </a:r>
            <a:r>
              <a:rPr lang="en-US" dirty="0">
                <a:effectLst/>
                <a:ea typeface="Calibri" panose="020F0502020204030204" pitchFamily="34" charset="0"/>
                <a:cs typeface="Times New Roman" panose="02020603050405020304" pitchFamily="18" charset="0"/>
              </a:rPr>
              <a:t> will tell you what the correct deductions are for CPP, EI and income tax. This will enable you to pay to the minister or staff person for </a:t>
            </a:r>
            <a:r>
              <a:rPr lang="en-US" b="1" u="sng" dirty="0">
                <a:effectLst/>
                <a:ea typeface="Calibri" panose="020F0502020204030204" pitchFamily="34" charset="0"/>
                <a:cs typeface="Times New Roman" panose="02020603050405020304" pitchFamily="18" charset="0"/>
              </a:rPr>
              <a:t>the net wages</a:t>
            </a:r>
            <a:r>
              <a:rPr lang="en-US" dirty="0">
                <a:effectLst/>
                <a:ea typeface="Calibri" panose="020F0502020204030204" pitchFamily="34" charset="0"/>
                <a:cs typeface="Times New Roman" panose="02020603050405020304" pitchFamily="18" charset="0"/>
              </a:rPr>
              <a:t> and the deductions you will need to send to CRA. It will also give you the information you have to record in your general ledger.</a:t>
            </a:r>
          </a:p>
          <a:p>
            <a:pPr>
              <a:lnSpc>
                <a:spcPct val="107000"/>
              </a:lnSpc>
              <a:spcAft>
                <a:spcPts val="838"/>
              </a:spcAft>
            </a:pPr>
            <a:r>
              <a:rPr lang="en-US" dirty="0">
                <a:effectLst/>
                <a:ea typeface="Calibri" panose="020F0502020204030204" pitchFamily="34" charset="0"/>
                <a:cs typeface="Times New Roman" panose="02020603050405020304" pitchFamily="18" charset="0"/>
              </a:rPr>
              <a:t>Another resource we have provided is a spreadsheet that will allow you to track the payments through the year and make it easier to complete the T4 &amp; T4A at year end. Contact the Financial Services department at national office to obtain a copy of this spreadsheet.</a:t>
            </a:r>
          </a:p>
          <a:p>
            <a:pPr>
              <a:lnSpc>
                <a:spcPct val="107000"/>
              </a:lnSpc>
              <a:spcAft>
                <a:spcPts val="838"/>
              </a:spcAft>
            </a:pPr>
            <a:r>
              <a:rPr lang="en-US" dirty="0">
                <a:effectLst/>
                <a:ea typeface="Calibri" panose="020F0502020204030204" pitchFamily="34" charset="0"/>
                <a:cs typeface="Times New Roman" panose="02020603050405020304" pitchFamily="18" charset="0"/>
              </a:rPr>
              <a:t>The total amount of tax (both federal and provincial portions) deducted for the month is usually remitted monthly to CRA by the scheduled due date, together with the EI/CPP/QPP premiums and contributions, using the CRA remittance form. Some congregations, due to their lower deduction amount, may be permitted by CRA to remit on a quarterly, rather than monthly basis. Remittances are due on the 15th day after month end.</a:t>
            </a:r>
          </a:p>
          <a:p>
            <a:pPr algn="l"/>
            <a:endParaRPr lang="en-US" b="0" i="0" u="none" strike="noStrike" baseline="0" dirty="0"/>
          </a:p>
          <a:p>
            <a:pPr algn="l"/>
            <a:r>
              <a:rPr lang="en-US" b="0" i="0" u="none" strike="noStrike" baseline="0" dirty="0">
                <a:effectLst/>
              </a:rPr>
              <a:t>Now, I’ll turn it over to Nicole to talk about the PCC Pension &amp; Benefits program. </a:t>
            </a:r>
          </a:p>
        </p:txBody>
      </p:sp>
      <p:sp>
        <p:nvSpPr>
          <p:cNvPr id="4" name="Slide Number Placeholder 3"/>
          <p:cNvSpPr>
            <a:spLocks noGrp="1"/>
          </p:cNvSpPr>
          <p:nvPr>
            <p:ph type="sldNum" sz="quarter" idx="5"/>
          </p:nvPr>
        </p:nvSpPr>
        <p:spPr/>
        <p:txBody>
          <a:bodyPr/>
          <a:lstStyle/>
          <a:p>
            <a:fld id="{130410C0-0AE4-40F4-AF1C-6B64288FA5B0}" type="slidenum">
              <a:rPr lang="en-US" smtClean="0"/>
              <a:t>111</a:t>
            </a:fld>
            <a:endParaRPr lang="en-US"/>
          </a:p>
        </p:txBody>
      </p:sp>
    </p:spTree>
    <p:extLst>
      <p:ext uri="{BB962C8B-B14F-4D97-AF65-F5344CB8AC3E}">
        <p14:creationId xmlns:p14="http://schemas.microsoft.com/office/powerpoint/2010/main" val="3463025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CA" sz="1300" b="1" dirty="0">
                <a:latin typeface="Times New Roman" panose="02020603050405020304" pitchFamily="18" charset="0"/>
                <a:cs typeface="Times New Roman" panose="02020603050405020304" pitchFamily="18" charset="0"/>
              </a:rPr>
              <a:t>Purpose of the Pension and Benefits Plans</a:t>
            </a:r>
          </a:p>
          <a:p>
            <a:pPr eaLnBrk="1" hangingPunct="1">
              <a:defRPr/>
            </a:pPr>
            <a:endParaRPr lang="en-CA" sz="1300" dirty="0">
              <a:latin typeface="Times New Roman" panose="02020603050405020304" pitchFamily="18" charset="0"/>
              <a:cs typeface="Times New Roman" panose="02020603050405020304" pitchFamily="18" charset="0"/>
            </a:endParaRPr>
          </a:p>
          <a:p>
            <a:pPr marL="282717" indent="-282717">
              <a:spcBef>
                <a:spcPts val="314"/>
              </a:spcBef>
              <a:buFont typeface="Arial" pitchFamily="34" charset="0"/>
              <a:buChar char="•"/>
              <a:defRPr/>
            </a:pPr>
            <a:r>
              <a:rPr lang="en-CA" sz="1300" dirty="0">
                <a:latin typeface="Times New Roman" panose="02020603050405020304" pitchFamily="18" charset="0"/>
                <a:cs typeface="Times New Roman" panose="02020603050405020304" pitchFamily="18" charset="0"/>
              </a:rPr>
              <a:t>Income for retired clergy and employees </a:t>
            </a:r>
          </a:p>
          <a:p>
            <a:pPr marL="282717" indent="-282717">
              <a:spcBef>
                <a:spcPts val="314"/>
              </a:spcBef>
              <a:buFont typeface="Arial" pitchFamily="34" charset="0"/>
              <a:buChar char="•"/>
              <a:defRPr/>
            </a:pPr>
            <a:r>
              <a:rPr lang="en-CA" sz="1300" dirty="0">
                <a:latin typeface="Times New Roman" panose="02020603050405020304" pitchFamily="18" charset="0"/>
                <a:cs typeface="Times New Roman" panose="02020603050405020304" pitchFamily="18" charset="0"/>
              </a:rPr>
              <a:t>Assistance for family medical and dental expenses</a:t>
            </a:r>
          </a:p>
          <a:p>
            <a:pPr marL="282717" indent="-282717">
              <a:spcBef>
                <a:spcPts val="314"/>
              </a:spcBef>
              <a:buFont typeface="Arial" pitchFamily="34" charset="0"/>
              <a:buChar char="•"/>
              <a:defRPr/>
            </a:pPr>
            <a:r>
              <a:rPr lang="en-CA" sz="1300" dirty="0">
                <a:latin typeface="Times New Roman" panose="02020603050405020304" pitchFamily="18" charset="0"/>
                <a:cs typeface="Times New Roman" panose="02020603050405020304" pitchFamily="18" charset="0"/>
              </a:rPr>
              <a:t>Income protection </a:t>
            </a:r>
          </a:p>
          <a:p>
            <a:pPr marL="282717" indent="-282717">
              <a:spcBef>
                <a:spcPts val="314"/>
              </a:spcBef>
              <a:buFont typeface="Arial" pitchFamily="34" charset="0"/>
              <a:buChar char="•"/>
              <a:defRPr/>
            </a:pPr>
            <a:r>
              <a:rPr lang="en-CA" sz="1300" dirty="0">
                <a:latin typeface="Times New Roman" panose="02020603050405020304" pitchFamily="18" charset="0"/>
                <a:cs typeface="Times New Roman" panose="02020603050405020304" pitchFamily="18" charset="0"/>
              </a:rPr>
              <a:t>Congregation can apply for top-up of maternity parental leave benefits, pulpit supply benefits through the Pension and Benefits office. These benefits are paid out of the health and dental fund.</a:t>
            </a:r>
          </a:p>
          <a:p>
            <a:pPr>
              <a:spcBef>
                <a:spcPts val="314"/>
              </a:spcBef>
              <a:defRPr/>
            </a:pPr>
            <a:endParaRPr lang="en-CA" sz="1300" dirty="0">
              <a:latin typeface="Times New Roman" panose="02020603050405020304" pitchFamily="18" charset="0"/>
              <a:cs typeface="Times New Roman" panose="02020603050405020304" pitchFamily="18" charset="0"/>
            </a:endParaRPr>
          </a:p>
          <a:p>
            <a:endParaRPr lang="en-US" sz="1300" dirty="0"/>
          </a:p>
        </p:txBody>
      </p:sp>
      <p:sp>
        <p:nvSpPr>
          <p:cNvPr id="4" name="Slide Number Placeholder 3"/>
          <p:cNvSpPr>
            <a:spLocks noGrp="1"/>
          </p:cNvSpPr>
          <p:nvPr>
            <p:ph type="sldNum" sz="quarter" idx="5"/>
          </p:nvPr>
        </p:nvSpPr>
        <p:spPr/>
        <p:txBody>
          <a:bodyPr/>
          <a:lstStyle/>
          <a:p>
            <a:fld id="{130410C0-0AE4-40F4-AF1C-6B64288FA5B0}" type="slidenum">
              <a:rPr lang="en-US" smtClean="0"/>
              <a:t>112</a:t>
            </a:fld>
            <a:endParaRPr lang="en-US"/>
          </a:p>
        </p:txBody>
      </p:sp>
    </p:spTree>
    <p:extLst>
      <p:ext uri="{BB962C8B-B14F-4D97-AF65-F5344CB8AC3E}">
        <p14:creationId xmlns:p14="http://schemas.microsoft.com/office/powerpoint/2010/main" val="35997918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defined benefit pension plan means that the minister will have a guaranteed income in retirement based on the number of years they have contributed to the plan.  It’s not indexed to inflation but may be adjusted from time to time. </a:t>
            </a:r>
          </a:p>
          <a:p>
            <a:endParaRPr lang="en-US" dirty="0"/>
          </a:p>
          <a:p>
            <a:r>
              <a:rPr lang="en-US" dirty="0"/>
              <a:t>The minister’s ability to contribute to an RRSP is adjusted because of the pension plan. This adjustment is called the Pension Adjustment and is calculated annually and reported on the PA. </a:t>
            </a:r>
          </a:p>
          <a:p>
            <a:endParaRPr lang="en-US" dirty="0"/>
          </a:p>
          <a:p>
            <a:r>
              <a:rPr lang="en-US" dirty="0"/>
              <a:t>We rely on communication from Presbyteries, sessions and congregations to advise us of changes to plan members employment status</a:t>
            </a:r>
          </a:p>
        </p:txBody>
      </p:sp>
      <p:sp>
        <p:nvSpPr>
          <p:cNvPr id="4" name="Slide Number Placeholder 3"/>
          <p:cNvSpPr>
            <a:spLocks noGrp="1"/>
          </p:cNvSpPr>
          <p:nvPr>
            <p:ph type="sldNum" sz="quarter" idx="5"/>
          </p:nvPr>
        </p:nvSpPr>
        <p:spPr/>
        <p:txBody>
          <a:bodyPr/>
          <a:lstStyle/>
          <a:p>
            <a:fld id="{130410C0-0AE4-40F4-AF1C-6B64288FA5B0}" type="slidenum">
              <a:rPr lang="en-US" smtClean="0"/>
              <a:t>113</a:t>
            </a:fld>
            <a:endParaRPr lang="en-US"/>
          </a:p>
        </p:txBody>
      </p:sp>
    </p:spTree>
    <p:extLst>
      <p:ext uri="{BB962C8B-B14F-4D97-AF65-F5344CB8AC3E}">
        <p14:creationId xmlns:p14="http://schemas.microsoft.com/office/powerpoint/2010/main" val="5879674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employees in the same classification are entitled to the same benefits. </a:t>
            </a:r>
          </a:p>
          <a:p>
            <a:r>
              <a:rPr lang="en-US" dirty="0"/>
              <a:t>Pension plan congregational assessment is required from all congregations and is based on the dollar base reported in the previous year A&amp;P.</a:t>
            </a:r>
          </a:p>
          <a:p>
            <a:r>
              <a:rPr lang="en-US" dirty="0"/>
              <a:t>Employer pension contributions for non-ministerial staff is a percentage of the qualifying income. Calculation details are covered later in the presentation.</a:t>
            </a:r>
          </a:p>
          <a:p>
            <a:r>
              <a:rPr lang="en-US" dirty="0"/>
              <a:t>H&amp;D premiums are paid for by the congregation/employer and invoiced quarterly by the finance department.</a:t>
            </a:r>
          </a:p>
          <a:p>
            <a:r>
              <a:rPr lang="en-US" dirty="0"/>
              <a:t>Group insurance premiums are paid for by the member through payroll deductions based on a percentage of their qualifying income. Calculation details covered later in the presentation.</a:t>
            </a:r>
          </a:p>
        </p:txBody>
      </p:sp>
      <p:sp>
        <p:nvSpPr>
          <p:cNvPr id="4" name="Slide Number Placeholder 3"/>
          <p:cNvSpPr>
            <a:spLocks noGrp="1"/>
          </p:cNvSpPr>
          <p:nvPr>
            <p:ph type="sldNum" sz="quarter" idx="5"/>
          </p:nvPr>
        </p:nvSpPr>
        <p:spPr/>
        <p:txBody>
          <a:bodyPr/>
          <a:lstStyle/>
          <a:p>
            <a:fld id="{130410C0-0AE4-40F4-AF1C-6B64288FA5B0}" type="slidenum">
              <a:rPr lang="en-US" smtClean="0"/>
              <a:t>114</a:t>
            </a:fld>
            <a:endParaRPr lang="en-US"/>
          </a:p>
        </p:txBody>
      </p:sp>
    </p:spTree>
    <p:extLst>
      <p:ext uri="{BB962C8B-B14F-4D97-AF65-F5344CB8AC3E}">
        <p14:creationId xmlns:p14="http://schemas.microsoft.com/office/powerpoint/2010/main" val="29676578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year in October, memo’s are sent to treasurer’s advising of the upcoming years rates for pension, group insurance and health &amp; dental. </a:t>
            </a:r>
          </a:p>
          <a:p>
            <a:r>
              <a:rPr lang="en-US" dirty="0"/>
              <a:t>Member pension and group insurance rates are calculated as a percentage of the member’s qualifying income, capped at the annual maximum. Calculation details are covered later the presentation.</a:t>
            </a:r>
          </a:p>
          <a:p>
            <a:r>
              <a:rPr lang="en-US" dirty="0"/>
              <a:t>Calculation examples are included on the memos and worksheets are available on the pension and benefits webpage </a:t>
            </a:r>
            <a:r>
              <a:rPr lang="en-US" dirty="0">
                <a:hlinkClick r:id="rId3"/>
              </a:rPr>
              <a:t>2022-MQI-and-H-D-memo (4).pdf</a:t>
            </a:r>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115</a:t>
            </a:fld>
            <a:endParaRPr lang="en-US"/>
          </a:p>
        </p:txBody>
      </p:sp>
    </p:spTree>
    <p:extLst>
      <p:ext uri="{BB962C8B-B14F-4D97-AF65-F5344CB8AC3E}">
        <p14:creationId xmlns:p14="http://schemas.microsoft.com/office/powerpoint/2010/main" val="42835982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Rates available on the pension and benefits webpage </a:t>
            </a:r>
            <a:r>
              <a:rPr lang="en-US" dirty="0">
                <a:hlinkClick r:id="rId3"/>
              </a:rPr>
              <a:t>Pension and Benefits - Treasurers - The Presbyterian Church in Canada</a:t>
            </a:r>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116</a:t>
            </a:fld>
            <a:endParaRPr lang="en-US"/>
          </a:p>
        </p:txBody>
      </p:sp>
    </p:spTree>
    <p:extLst>
      <p:ext uri="{BB962C8B-B14F-4D97-AF65-F5344CB8AC3E}">
        <p14:creationId xmlns:p14="http://schemas.microsoft.com/office/powerpoint/2010/main" val="18986112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57"/>
              </a:spcBef>
            </a:pPr>
            <a:r>
              <a:rPr lang="en-US" sz="1300" dirty="0">
                <a:latin typeface="Arial" panose="020B0604020202020204" pitchFamily="34" charset="0"/>
              </a:rPr>
              <a:t>Pension Plan Congregational Assessment: Every congregation is assessed an amount for their contribution to the pension plan, which supports ministers and professional church workers. As employers, congregations are legally required to pay their assessment. The 2021 Congregational Assessment is 5% of a congregation’s 2019 dollar base*. The 2022 Congregational Assessment is 4.5% of a congregation’s 2020 dollar base*. Payments are due monthly. The Pension Plan Congregational Assessment notice is prepared and distributed each November. </a:t>
            </a:r>
            <a:br>
              <a:rPr lang="en-US" sz="1300" dirty="0"/>
            </a:br>
            <a:endParaRPr lang="en-US" sz="1300" dirty="0"/>
          </a:p>
          <a:p>
            <a:pPr>
              <a:lnSpc>
                <a:spcPct val="120000"/>
              </a:lnSpc>
            </a:pPr>
            <a:r>
              <a:rPr lang="en-US" dirty="0">
                <a:latin typeface="Roboto "/>
              </a:rPr>
              <a:t>Congregations assessed on dollar base from Annual Statistical Report.  </a:t>
            </a:r>
            <a:r>
              <a:rPr lang="en-US" dirty="0"/>
              <a:t>A congregation’s dollar base can be found in the Acts &amp; Proceedings of the previous year. The dollar base used in 2022 allocations and assessments is calculated from the 2020 statistics and found in the 2021 A&amp;P. (Try saying that three times fast. ) </a:t>
            </a:r>
          </a:p>
          <a:p>
            <a:pPr lvl="1">
              <a:lnSpc>
                <a:spcPct val="120000"/>
              </a:lnSpc>
            </a:pPr>
            <a:r>
              <a:rPr lang="en-US" dirty="0">
                <a:latin typeface="Roboto "/>
              </a:rPr>
              <a:t>2019 dollar base x 5% = 2021 assessment </a:t>
            </a:r>
          </a:p>
          <a:p>
            <a:pPr lvl="1">
              <a:lnSpc>
                <a:spcPct val="120000"/>
              </a:lnSpc>
            </a:pPr>
            <a:r>
              <a:rPr lang="en-US" dirty="0">
                <a:latin typeface="Roboto "/>
              </a:rPr>
              <a:t>2020 dollar base x 4.5% = 2022 assessment </a:t>
            </a:r>
          </a:p>
          <a:p>
            <a:pPr>
              <a:spcBef>
                <a:spcPts val="1257"/>
              </a:spcBef>
            </a:pPr>
            <a:br>
              <a:rPr lang="en-US" sz="1300" dirty="0"/>
            </a:br>
            <a:endParaRPr lang="en-US" dirty="0"/>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117</a:t>
            </a:fld>
            <a:endParaRPr lang="en-US"/>
          </a:p>
        </p:txBody>
      </p:sp>
    </p:spTree>
    <p:extLst>
      <p:ext uri="{BB962C8B-B14F-4D97-AF65-F5344CB8AC3E}">
        <p14:creationId xmlns:p14="http://schemas.microsoft.com/office/powerpoint/2010/main" val="22373285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round PA to nearest dollar.</a:t>
            </a:r>
          </a:p>
          <a:p>
            <a:r>
              <a:rPr lang="en-US" dirty="0"/>
              <a:t>Example shows the maximum PA. </a:t>
            </a:r>
          </a:p>
          <a:p>
            <a:r>
              <a:rPr lang="en-US" dirty="0"/>
              <a:t>PA memo is sent to treasurer’s every October. Information is found on the pension and benefits webpage </a:t>
            </a:r>
            <a:r>
              <a:rPr lang="en-US" dirty="0">
                <a:hlinkClick r:id="rId3"/>
              </a:rPr>
              <a:t>PA-Calculator-for-2021.pdf (presbyterian.ca)</a:t>
            </a:r>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118</a:t>
            </a:fld>
            <a:endParaRPr lang="en-US"/>
          </a:p>
        </p:txBody>
      </p:sp>
    </p:spTree>
    <p:extLst>
      <p:ext uri="{BB962C8B-B14F-4D97-AF65-F5344CB8AC3E}">
        <p14:creationId xmlns:p14="http://schemas.microsoft.com/office/powerpoint/2010/main" val="32658475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 booklets are available on the pension and benefits webpage </a:t>
            </a:r>
            <a:r>
              <a:rPr lang="en-US" dirty="0">
                <a:hlinkClick r:id="rId3"/>
              </a:rPr>
              <a:t>Information for Active Members - The Presbyterian Church in Canada</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119</a:t>
            </a:fld>
            <a:endParaRPr lang="en-US"/>
          </a:p>
        </p:txBody>
      </p:sp>
    </p:spTree>
    <p:extLst>
      <p:ext uri="{BB962C8B-B14F-4D97-AF65-F5344CB8AC3E}">
        <p14:creationId xmlns:p14="http://schemas.microsoft.com/office/powerpoint/2010/main" val="15671171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Premiums can be paid through automatic withdrawal, EFT or by cheque. Must be paid quarterly.</a:t>
            </a:r>
          </a:p>
        </p:txBody>
      </p:sp>
      <p:sp>
        <p:nvSpPr>
          <p:cNvPr id="4" name="Slide Number Placeholder 3"/>
          <p:cNvSpPr>
            <a:spLocks noGrp="1"/>
          </p:cNvSpPr>
          <p:nvPr>
            <p:ph type="sldNum" sz="quarter" idx="5"/>
          </p:nvPr>
        </p:nvSpPr>
        <p:spPr/>
        <p:txBody>
          <a:bodyPr/>
          <a:lstStyle/>
          <a:p>
            <a:fld id="{130410C0-0AE4-40F4-AF1C-6B64288FA5B0}" type="slidenum">
              <a:rPr lang="en-US" smtClean="0"/>
              <a:t>120</a:t>
            </a:fld>
            <a:endParaRPr lang="en-US"/>
          </a:p>
        </p:txBody>
      </p:sp>
    </p:spTree>
    <p:extLst>
      <p:ext uri="{BB962C8B-B14F-4D97-AF65-F5344CB8AC3E}">
        <p14:creationId xmlns:p14="http://schemas.microsoft.com/office/powerpoint/2010/main" val="1873294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reminder to spread the word. Recordings of this series of webinars will be posted at https://presbyterian.ca/leadership-webinars/ for people to find and use in the future. We’ve also been posting the ppt slides and the notes – which you are free to copy and adapt for your context – and share with your session, committees, board of managers or anyone else who might be interested.  </a:t>
            </a:r>
          </a:p>
          <a:p>
            <a:r>
              <a:rPr lang="en-US" dirty="0"/>
              <a:t>(I’d recommend you only present little bits and perhaps don’t go into as much detail as we did – not everyone is as fascinated about the details as we tend to be!)</a:t>
            </a:r>
          </a:p>
          <a:p>
            <a:endParaRPr lang="en-US" dirty="0"/>
          </a:p>
          <a:p>
            <a:r>
              <a:rPr lang="en-US" dirty="0"/>
              <a:t>Okay, let’s begin. </a:t>
            </a:r>
          </a:p>
        </p:txBody>
      </p:sp>
      <p:sp>
        <p:nvSpPr>
          <p:cNvPr id="4" name="Slide Number Placeholder 3"/>
          <p:cNvSpPr>
            <a:spLocks noGrp="1"/>
          </p:cNvSpPr>
          <p:nvPr>
            <p:ph type="sldNum" sz="quarter" idx="5"/>
          </p:nvPr>
        </p:nvSpPr>
        <p:spPr/>
        <p:txBody>
          <a:bodyPr/>
          <a:lstStyle/>
          <a:p>
            <a:fld id="{130410C0-0AE4-40F4-AF1C-6B64288FA5B0}" type="slidenum">
              <a:rPr lang="en-US" smtClean="0"/>
              <a:t>85</a:t>
            </a:fld>
            <a:endParaRPr lang="en-US"/>
          </a:p>
        </p:txBody>
      </p:sp>
    </p:spTree>
    <p:extLst>
      <p:ext uri="{BB962C8B-B14F-4D97-AF65-F5344CB8AC3E}">
        <p14:creationId xmlns:p14="http://schemas.microsoft.com/office/powerpoint/2010/main" val="5666135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121</a:t>
            </a:fld>
            <a:endParaRPr lang="en-US"/>
          </a:p>
        </p:txBody>
      </p:sp>
    </p:spTree>
    <p:extLst>
      <p:ext uri="{BB962C8B-B14F-4D97-AF65-F5344CB8AC3E}">
        <p14:creationId xmlns:p14="http://schemas.microsoft.com/office/powerpoint/2010/main" val="7895529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the pension and benefits office if your member is on a sick-leave and it looks like the member may apply for LTD benefits.</a:t>
            </a:r>
          </a:p>
        </p:txBody>
      </p:sp>
      <p:sp>
        <p:nvSpPr>
          <p:cNvPr id="4" name="Slide Number Placeholder 3"/>
          <p:cNvSpPr>
            <a:spLocks noGrp="1"/>
          </p:cNvSpPr>
          <p:nvPr>
            <p:ph type="sldNum" sz="quarter" idx="5"/>
          </p:nvPr>
        </p:nvSpPr>
        <p:spPr/>
        <p:txBody>
          <a:bodyPr/>
          <a:lstStyle/>
          <a:p>
            <a:fld id="{130410C0-0AE4-40F4-AF1C-6B64288FA5B0}" type="slidenum">
              <a:rPr lang="en-US" smtClean="0"/>
              <a:t>122</a:t>
            </a:fld>
            <a:endParaRPr lang="en-US"/>
          </a:p>
        </p:txBody>
      </p:sp>
    </p:spTree>
    <p:extLst>
      <p:ext uri="{BB962C8B-B14F-4D97-AF65-F5344CB8AC3E}">
        <p14:creationId xmlns:p14="http://schemas.microsoft.com/office/powerpoint/2010/main" val="35823864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 can also apply for EI sick benefits </a:t>
            </a:r>
          </a:p>
        </p:txBody>
      </p:sp>
      <p:sp>
        <p:nvSpPr>
          <p:cNvPr id="4" name="Slide Number Placeholder 3"/>
          <p:cNvSpPr>
            <a:spLocks noGrp="1"/>
          </p:cNvSpPr>
          <p:nvPr>
            <p:ph type="sldNum" sz="quarter" idx="5"/>
          </p:nvPr>
        </p:nvSpPr>
        <p:spPr/>
        <p:txBody>
          <a:bodyPr/>
          <a:lstStyle/>
          <a:p>
            <a:fld id="{130410C0-0AE4-40F4-AF1C-6B64288FA5B0}" type="slidenum">
              <a:rPr lang="en-US" smtClean="0"/>
              <a:t>123</a:t>
            </a:fld>
            <a:endParaRPr lang="en-US"/>
          </a:p>
        </p:txBody>
      </p:sp>
    </p:spTree>
    <p:extLst>
      <p:ext uri="{BB962C8B-B14F-4D97-AF65-F5344CB8AC3E}">
        <p14:creationId xmlns:p14="http://schemas.microsoft.com/office/powerpoint/2010/main" val="27124120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14"/>
              </a:spcBef>
              <a:defRPr/>
            </a:pPr>
            <a:r>
              <a:rPr lang="en-CA" sz="1300" dirty="0">
                <a:latin typeface="Times New Roman" panose="02020603050405020304" pitchFamily="18" charset="0"/>
                <a:cs typeface="Times New Roman" panose="02020603050405020304" pitchFamily="18" charset="0"/>
              </a:rPr>
              <a:t>Vacancy Period</a:t>
            </a:r>
          </a:p>
          <a:p>
            <a:pPr marL="282717" indent="-282717">
              <a:spcBef>
                <a:spcPts val="314"/>
              </a:spcBef>
              <a:buFont typeface="Arial" pitchFamily="34" charset="0"/>
              <a:buChar char="•"/>
              <a:defRPr/>
            </a:pPr>
            <a:r>
              <a:rPr lang="en-CA" sz="1300" dirty="0">
                <a:latin typeface="Times New Roman" panose="02020603050405020304" pitchFamily="18" charset="0"/>
                <a:cs typeface="Times New Roman" panose="02020603050405020304" pitchFamily="18" charset="0"/>
              </a:rPr>
              <a:t>A congregation will continue to pay Health &amp; Dental premiums during a vacancy for an additional 6 months </a:t>
            </a:r>
          </a:p>
          <a:p>
            <a:pPr marL="282717" indent="-282717">
              <a:spcBef>
                <a:spcPts val="314"/>
              </a:spcBef>
              <a:buFont typeface="Arial" pitchFamily="34" charset="0"/>
              <a:buChar char="•"/>
              <a:defRPr/>
            </a:pPr>
            <a:r>
              <a:rPr lang="en-CA" sz="1300" dirty="0">
                <a:latin typeface="Times New Roman" panose="02020603050405020304" pitchFamily="18" charset="0"/>
                <a:cs typeface="Times New Roman" panose="02020603050405020304" pitchFamily="18" charset="0"/>
              </a:rPr>
              <a:t>Starting from January 1, 2017, a congregation will continue to pay their congregational assessment, whether they have a minister or not. (A&amp;P 2014, p.23,24) </a:t>
            </a:r>
          </a:p>
          <a:p>
            <a:pPr marL="282717" indent="-282717">
              <a:spcBef>
                <a:spcPts val="314"/>
              </a:spcBef>
              <a:buFont typeface="Arial" pitchFamily="34" charset="0"/>
              <a:buChar char="•"/>
              <a:defRPr/>
            </a:pPr>
            <a:r>
              <a:rPr lang="en-CA" sz="1300" dirty="0">
                <a:latin typeface="Times New Roman" panose="02020603050405020304" pitchFamily="18" charset="0"/>
                <a:cs typeface="Times New Roman" panose="02020603050405020304" pitchFamily="18" charset="0"/>
              </a:rPr>
              <a:t>For pension and benefits purposes, a congregation is considered vacant following the completion of a transitional allowance paid to a minister</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124</a:t>
            </a:fld>
            <a:endParaRPr lang="en-US"/>
          </a:p>
        </p:txBody>
      </p:sp>
    </p:spTree>
    <p:extLst>
      <p:ext uri="{BB962C8B-B14F-4D97-AF65-F5344CB8AC3E}">
        <p14:creationId xmlns:p14="http://schemas.microsoft.com/office/powerpoint/2010/main" val="2825063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chart summarizes the deductions which you will be paying your ministerial staff and may pay your other staff. </a:t>
            </a:r>
          </a:p>
        </p:txBody>
      </p:sp>
      <p:sp>
        <p:nvSpPr>
          <p:cNvPr id="4" name="Slide Number Placeholder 3"/>
          <p:cNvSpPr>
            <a:spLocks noGrp="1"/>
          </p:cNvSpPr>
          <p:nvPr>
            <p:ph type="sldNum" sz="quarter" idx="5"/>
          </p:nvPr>
        </p:nvSpPr>
        <p:spPr/>
        <p:txBody>
          <a:bodyPr/>
          <a:lstStyle/>
          <a:p>
            <a:fld id="{130410C0-0AE4-40F4-AF1C-6B64288FA5B0}" type="slidenum">
              <a:rPr lang="en-US" smtClean="0"/>
              <a:t>125</a:t>
            </a:fld>
            <a:endParaRPr lang="en-US"/>
          </a:p>
        </p:txBody>
      </p:sp>
    </p:spTree>
    <p:extLst>
      <p:ext uri="{BB962C8B-B14F-4D97-AF65-F5344CB8AC3E}">
        <p14:creationId xmlns:p14="http://schemas.microsoft.com/office/powerpoint/2010/main" val="38381973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14"/>
              </a:spcBef>
              <a:defRPr/>
            </a:pPr>
            <a:r>
              <a:rPr lang="en-US" b="1" dirty="0">
                <a:cs typeface="Times New Roman" panose="02020603050405020304" pitchFamily="18" charset="0"/>
              </a:rPr>
              <a:t>2019 </a:t>
            </a:r>
            <a:r>
              <a:rPr lang="en-CA" b="1" dirty="0">
                <a:cs typeface="Times New Roman" panose="02020603050405020304" pitchFamily="18" charset="0"/>
              </a:rPr>
              <a:t>Clergy Deductions </a:t>
            </a:r>
            <a:r>
              <a:rPr lang="en-CA" b="0" dirty="0">
                <a:cs typeface="Times New Roman" panose="02020603050405020304" pitchFamily="18" charset="0"/>
              </a:rPr>
              <a:t>(Cont’d.)</a:t>
            </a:r>
          </a:p>
          <a:p>
            <a:pPr>
              <a:spcBef>
                <a:spcPts val="314"/>
              </a:spcBef>
              <a:defRPr/>
            </a:pPr>
            <a:r>
              <a:rPr lang="en-CA" dirty="0">
                <a:cs typeface="Times New Roman" panose="02020603050405020304" pitchFamily="18" charset="0"/>
              </a:rPr>
              <a:t>The first step in this process is to review the item selected in the T1223's Part B Section 3, which describes the employee's function. This choice must be clearly and unequivocally backed up by the employee's job description. This may involve revising the current job description. If so, the revisions should be reviewed with the employee and possibly legal counsel. The employee would be described as:</a:t>
            </a:r>
          </a:p>
          <a:p>
            <a:pPr marL="282717" lvl="1" indent="-282717">
              <a:spcBef>
                <a:spcPts val="314"/>
              </a:spcBef>
              <a:buFont typeface="Arial" pitchFamily="34" charset="0"/>
              <a:buChar char="•"/>
              <a:defRPr/>
            </a:pPr>
            <a:r>
              <a:rPr lang="en-CA" dirty="0">
                <a:cs typeface="Times New Roman" panose="02020603050405020304" pitchFamily="18" charset="0"/>
              </a:rPr>
              <a:t>being in charge of a diocese, parish, or congregation; </a:t>
            </a:r>
          </a:p>
          <a:p>
            <a:pPr marL="282717" lvl="1" indent="-282717">
              <a:spcBef>
                <a:spcPts val="314"/>
              </a:spcBef>
              <a:buFont typeface="Arial" pitchFamily="34" charset="0"/>
              <a:buChar char="•"/>
              <a:defRPr/>
            </a:pPr>
            <a:r>
              <a:rPr lang="en-CA" dirty="0">
                <a:cs typeface="Times New Roman" panose="02020603050405020304" pitchFamily="18" charset="0"/>
              </a:rPr>
              <a:t>ministering to a diocese, parish, or congregation; or </a:t>
            </a:r>
          </a:p>
          <a:p>
            <a:pPr marL="282717" lvl="1" indent="-282717">
              <a:spcBef>
                <a:spcPts val="314"/>
              </a:spcBef>
              <a:buFont typeface="Arial" pitchFamily="34" charset="0"/>
              <a:buChar char="•"/>
              <a:defRPr/>
            </a:pPr>
            <a:r>
              <a:rPr lang="en-CA" dirty="0">
                <a:cs typeface="Times New Roman" panose="02020603050405020304" pitchFamily="18" charset="0"/>
              </a:rPr>
              <a:t>engaged exclusively in full-time administrative service by appointment of a religious order or religious denomination.</a:t>
            </a:r>
          </a:p>
          <a:p>
            <a:pPr marL="282586">
              <a:spcBef>
                <a:spcPts val="314"/>
              </a:spcBef>
              <a:defRPr/>
            </a:pPr>
            <a:endParaRPr lang="en-CA" i="1" dirty="0">
              <a:cs typeface="Times New Roman" panose="02020603050405020304" pitchFamily="18" charset="0"/>
            </a:endParaRPr>
          </a:p>
          <a:p>
            <a:pPr>
              <a:spcBef>
                <a:spcPts val="314"/>
              </a:spcBef>
              <a:defRPr/>
            </a:pPr>
            <a:r>
              <a:rPr lang="en-CA" dirty="0">
                <a:cs typeface="Times New Roman" panose="02020603050405020304" pitchFamily="18" charset="0"/>
              </a:rPr>
              <a:t>The Clergy person is responsible for filling out a T1213 form and having it signed by an authorized person. Under the section “Request to reduce tax on...” the box for salary should be marked. All amounts paid to the member of clergy should be placed in this section, e.g. stipend, housing allowance and utilities. Under the section “Deductions from income and non-refundable tax credits” sub-section “other”, the reason given should be </a:t>
            </a:r>
            <a:r>
              <a:rPr lang="en-CA" i="1" dirty="0">
                <a:cs typeface="Times New Roman" panose="02020603050405020304" pitchFamily="18" charset="0"/>
              </a:rPr>
              <a:t>“Clergy Residence Deduction”.</a:t>
            </a:r>
          </a:p>
          <a:p>
            <a:pPr>
              <a:spcBef>
                <a:spcPts val="314"/>
              </a:spcBef>
              <a:defRPr/>
            </a:pPr>
            <a:endParaRPr lang="en-CA" i="1" dirty="0"/>
          </a:p>
          <a:p>
            <a:endParaRPr lang="en-US" dirty="0"/>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126</a:t>
            </a:fld>
            <a:endParaRPr lang="en-US"/>
          </a:p>
        </p:txBody>
      </p:sp>
    </p:spTree>
    <p:extLst>
      <p:ext uri="{BB962C8B-B14F-4D97-AF65-F5344CB8AC3E}">
        <p14:creationId xmlns:p14="http://schemas.microsoft.com/office/powerpoint/2010/main" val="18653645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82717" defTabSz="957468">
              <a:spcBef>
                <a:spcPts val="314"/>
              </a:spcBef>
              <a:defRPr/>
            </a:pPr>
            <a:r>
              <a:rPr lang="en-US" sz="1300" b="1" dirty="0">
                <a:latin typeface="Times New Roman" panose="02020603050405020304" pitchFamily="18" charset="0"/>
                <a:cs typeface="Times New Roman" panose="02020603050405020304" pitchFamily="18" charset="0"/>
              </a:rPr>
              <a:t>2019 </a:t>
            </a:r>
            <a:r>
              <a:rPr lang="en-CA" sz="1300" b="1" dirty="0">
                <a:latin typeface="Times New Roman" panose="02020603050405020304" pitchFamily="18" charset="0"/>
                <a:cs typeface="Times New Roman" panose="02020603050405020304" pitchFamily="18" charset="0"/>
              </a:rPr>
              <a:t>Clergy Deductions (Cont’d.)</a:t>
            </a:r>
          </a:p>
          <a:p>
            <a:pPr indent="-282717">
              <a:spcBef>
                <a:spcPts val="314"/>
              </a:spcBef>
              <a:defRPr/>
            </a:pPr>
            <a:r>
              <a:rPr lang="en-CA" sz="1300" dirty="0">
                <a:latin typeface="Times New Roman" panose="02020603050405020304" pitchFamily="18" charset="0"/>
                <a:cs typeface="Times New Roman" panose="02020603050405020304" pitchFamily="18" charset="0"/>
              </a:rPr>
              <a:t>The last part that must be included in your filing to CRA is a letter of employment, signed and on church letterhead that states that the individual is employed by the congregation. The following is an example of what might be acceptable: </a:t>
            </a:r>
          </a:p>
          <a:p>
            <a:pPr marL="282717" indent="-282717">
              <a:spcBef>
                <a:spcPts val="314"/>
              </a:spcBef>
              <a:defRPr/>
            </a:pPr>
            <a:endParaRPr lang="en-CA" sz="1300" i="1" dirty="0">
              <a:latin typeface="Times New Roman" panose="02020603050405020304" pitchFamily="18" charset="0"/>
              <a:cs typeface="Times New Roman" panose="02020603050405020304" pitchFamily="18" charset="0"/>
            </a:endParaRPr>
          </a:p>
          <a:p>
            <a:pPr marL="282717" indent="-282717">
              <a:spcBef>
                <a:spcPts val="314"/>
              </a:spcBef>
              <a:defRPr/>
            </a:pPr>
            <a:r>
              <a:rPr lang="en-CA" sz="1300" i="1" dirty="0">
                <a:latin typeface="Times New Roman" panose="02020603050405020304" pitchFamily="18" charset="0"/>
                <a:cs typeface="Times New Roman" panose="02020603050405020304" pitchFamily="18" charset="0"/>
              </a:rPr>
              <a:t>“This letter is to confirm that the Rev. Stephen Smith of 143 Summer Dr, Toronto, ON M5G 1D3, is a clergy person in full time employment with St. Andrew’s Presbyterian Church. His annual salary for 2011 will be $54</a:t>
            </a:r>
            <a:r>
              <a:rPr lang="en-CA" sz="1300" dirty="0">
                <a:latin typeface="Times New Roman" panose="02020603050405020304" pitchFamily="18" charset="0"/>
                <a:cs typeface="Times New Roman" panose="02020603050405020304" pitchFamily="18" charset="0"/>
              </a:rPr>
              <a:t>,000.”</a:t>
            </a:r>
          </a:p>
          <a:p>
            <a:pPr marL="565434" indent="-565434">
              <a:spcBef>
                <a:spcPts val="314"/>
              </a:spcBef>
              <a:defRPr/>
            </a:pPr>
            <a:endParaRPr lang="en-CA" sz="400" dirty="0">
              <a:latin typeface="Times New Roman" panose="02020603050405020304" pitchFamily="18" charset="0"/>
              <a:cs typeface="Times New Roman" panose="02020603050405020304" pitchFamily="18" charset="0"/>
            </a:endParaRPr>
          </a:p>
          <a:p>
            <a:pPr marL="565434" indent="-565434">
              <a:spcBef>
                <a:spcPts val="314"/>
              </a:spcBef>
              <a:defRPr/>
            </a:pPr>
            <a:r>
              <a:rPr lang="en-CA" sz="1300" dirty="0">
                <a:latin typeface="Times New Roman" panose="02020603050405020304" pitchFamily="18" charset="0"/>
                <a:cs typeface="Times New Roman" panose="02020603050405020304" pitchFamily="18" charset="0"/>
              </a:rPr>
              <a:t>(The annual salary is the amount that appears in Box 14 on the T4) </a:t>
            </a:r>
          </a:p>
          <a:p>
            <a:pPr marL="565434" indent="-565434">
              <a:spcBef>
                <a:spcPts val="314"/>
              </a:spcBef>
              <a:defRPr/>
            </a:pPr>
            <a:endParaRPr lang="en-CA" sz="400" dirty="0">
              <a:latin typeface="Times New Roman" panose="02020603050405020304" pitchFamily="18" charset="0"/>
              <a:cs typeface="Times New Roman" panose="02020603050405020304" pitchFamily="18" charset="0"/>
            </a:endParaRPr>
          </a:p>
          <a:p>
            <a:pPr indent="-282717">
              <a:spcBef>
                <a:spcPts val="314"/>
              </a:spcBef>
              <a:defRPr/>
            </a:pPr>
            <a:r>
              <a:rPr lang="en-CA" sz="1300" dirty="0">
                <a:latin typeface="Times New Roman" panose="02020603050405020304" pitchFamily="18" charset="0"/>
                <a:cs typeface="Times New Roman" panose="02020603050405020304" pitchFamily="18" charset="0"/>
              </a:rPr>
              <a:t>Once all of the above steps are completed the member of clergy will mail all of the items to their local CRA office. CRA will then send a letter back in 4 – 6 weeks confirming your request to reduce tax deductions for the year stated on the forms. </a:t>
            </a:r>
          </a:p>
          <a:p>
            <a:pPr indent="-282717">
              <a:spcBef>
                <a:spcPts val="314"/>
              </a:spcBef>
              <a:defRPr/>
            </a:pPr>
            <a:endParaRPr lang="en-CA" sz="400" dirty="0">
              <a:latin typeface="Times New Roman" panose="02020603050405020304" pitchFamily="18" charset="0"/>
              <a:cs typeface="Times New Roman" panose="02020603050405020304" pitchFamily="18" charset="0"/>
            </a:endParaRPr>
          </a:p>
          <a:p>
            <a:pPr indent="-282717">
              <a:spcBef>
                <a:spcPts val="314"/>
              </a:spcBef>
              <a:defRPr/>
            </a:pPr>
            <a:r>
              <a:rPr lang="en-CA" sz="1300" dirty="0">
                <a:latin typeface="Times New Roman" panose="02020603050405020304" pitchFamily="18" charset="0"/>
                <a:cs typeface="Times New Roman" panose="02020603050405020304" pitchFamily="18" charset="0"/>
              </a:rPr>
              <a:t>As directed by the CRA, do not send any supporting documents if you are filing electronically or filing a paper return. A member of the clergy should have any documentary evidence of your formal act of recognition to clergy status. File a copy of this with the completed T1223 and your attached job description. These documents should be ready, should CRA ask to see them in a review.</a:t>
            </a:r>
          </a:p>
          <a:p>
            <a:pPr algn="l"/>
            <a:endParaRPr lang="en-US" dirty="0"/>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127</a:t>
            </a:fld>
            <a:endParaRPr lang="en-US"/>
          </a:p>
        </p:txBody>
      </p:sp>
    </p:spTree>
    <p:extLst>
      <p:ext uri="{BB962C8B-B14F-4D97-AF65-F5344CB8AC3E}">
        <p14:creationId xmlns:p14="http://schemas.microsoft.com/office/powerpoint/2010/main" val="7523186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0410C0-0AE4-40F4-AF1C-6B64288FA5B0}" type="slidenum">
              <a:rPr lang="en-US" smtClean="0"/>
              <a:t>128</a:t>
            </a:fld>
            <a:endParaRPr lang="en-US"/>
          </a:p>
        </p:txBody>
      </p:sp>
    </p:spTree>
    <p:extLst>
      <p:ext uri="{BB962C8B-B14F-4D97-AF65-F5344CB8AC3E}">
        <p14:creationId xmlns:p14="http://schemas.microsoft.com/office/powerpoint/2010/main" val="1984332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20"/>
              </a:spcBef>
              <a:defRPr/>
            </a:pPr>
            <a:r>
              <a:rPr lang="en-US" b="1" dirty="0">
                <a:cs typeface="Times New Roman" panose="02020603050405020304" pitchFamily="18" charset="0"/>
              </a:rPr>
              <a:t>2019 Financial Responsibilities </a:t>
            </a:r>
            <a:r>
              <a:rPr lang="en-US" dirty="0">
                <a:cs typeface="Times New Roman" panose="02020603050405020304" pitchFamily="18" charset="0"/>
              </a:rPr>
              <a:t>(Cont’d.)</a:t>
            </a:r>
          </a:p>
          <a:p>
            <a:pPr marL="288089" indent="-288089">
              <a:spcBef>
                <a:spcPts val="320"/>
              </a:spcBef>
              <a:buFont typeface="Arial" pitchFamily="34" charset="0"/>
              <a:buChar char="•"/>
              <a:defRPr/>
            </a:pPr>
            <a:r>
              <a:rPr lang="en-US" dirty="0">
                <a:cs typeface="Times New Roman" panose="02020603050405020304" pitchFamily="18" charset="0"/>
              </a:rPr>
              <a:t>Canada Revenue Agency Monthly / quarterly payroll deductions. If approved employers, based on past performance record (timely remits) may be only required to remit payroll deductions by the 15</a:t>
            </a:r>
            <a:r>
              <a:rPr lang="en-US" baseline="30000" dirty="0">
                <a:cs typeface="Times New Roman" panose="02020603050405020304" pitchFamily="18" charset="0"/>
              </a:rPr>
              <a:t>th</a:t>
            </a:r>
            <a:r>
              <a:rPr lang="en-US" dirty="0">
                <a:cs typeface="Times New Roman" panose="02020603050405020304" pitchFamily="18" charset="0"/>
              </a:rPr>
              <a:t> of the month following the quarter end date; otherwise, monthly remittances are required by the 15</a:t>
            </a:r>
            <a:r>
              <a:rPr lang="en-US" baseline="30000" dirty="0">
                <a:cs typeface="Times New Roman" panose="02020603050405020304" pitchFamily="18" charset="0"/>
              </a:rPr>
              <a:t>th</a:t>
            </a:r>
            <a:r>
              <a:rPr lang="en-US" dirty="0">
                <a:cs typeface="Times New Roman" panose="02020603050405020304" pitchFamily="18" charset="0"/>
              </a:rPr>
              <a:t> of the month following payroll deductions.</a:t>
            </a:r>
          </a:p>
          <a:p>
            <a:pPr marL="288089" indent="-288089">
              <a:spcBef>
                <a:spcPts val="320"/>
              </a:spcBef>
              <a:buFont typeface="Arial" pitchFamily="34" charset="0"/>
              <a:buChar char="•"/>
              <a:defRPr/>
            </a:pPr>
            <a:endParaRPr lang="en-US" dirty="0">
              <a:cs typeface="Times New Roman" panose="02020603050405020304" pitchFamily="18" charset="0"/>
            </a:endParaRPr>
          </a:p>
          <a:p>
            <a:pPr marL="576177" indent="-288089">
              <a:spcBef>
                <a:spcPts val="320"/>
              </a:spcBef>
              <a:buFont typeface="Wingdings" pitchFamily="2" charset="2"/>
              <a:buChar char="Ø"/>
              <a:defRPr/>
            </a:pPr>
            <a:r>
              <a:rPr lang="en-US" dirty="0">
                <a:cs typeface="Times New Roman" panose="02020603050405020304" pitchFamily="18" charset="0"/>
              </a:rPr>
              <a:t>Annual Public Information Return – T3010 – will discuss next webinar</a:t>
            </a:r>
          </a:p>
          <a:p>
            <a:endParaRPr lang="en-US" dirty="0"/>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129</a:t>
            </a:fld>
            <a:endParaRPr lang="en-US"/>
          </a:p>
        </p:txBody>
      </p:sp>
    </p:spTree>
    <p:extLst>
      <p:ext uri="{BB962C8B-B14F-4D97-AF65-F5344CB8AC3E}">
        <p14:creationId xmlns:p14="http://schemas.microsoft.com/office/powerpoint/2010/main" val="36096817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53"/>
              </a:spcAft>
            </a:pPr>
            <a:r>
              <a:rPr lang="en-CA" dirty="0">
                <a:ea typeface="Times New Roman" panose="02020603050405020304" pitchFamily="18" charset="0"/>
                <a:cs typeface="Times New Roman" panose="02020603050405020304" pitchFamily="18" charset="0"/>
              </a:rPr>
              <a:t>The key matter on this slide is to ensure that available GST/HST rebates are claimed – at least once or twice per year. Preferably after June 30 and shortly after December 31 but before the annual FS have been finalized, particularly if using he accrual method of accounting.. </a:t>
            </a:r>
            <a:endParaRPr lang="en-CA" dirty="0">
              <a:ea typeface="Calibri" panose="020F0502020204030204" pitchFamily="34" charset="0"/>
              <a:cs typeface="Times New Roman" panose="02020603050405020304" pitchFamily="18" charset="0"/>
            </a:endParaRPr>
          </a:p>
          <a:p>
            <a:pPr algn="just">
              <a:lnSpc>
                <a:spcPct val="107000"/>
              </a:lnSpc>
              <a:spcAft>
                <a:spcPts val="853"/>
              </a:spcAft>
            </a:pPr>
            <a:r>
              <a:rPr lang="en-CA" dirty="0">
                <a:ea typeface="Times New Roman" panose="02020603050405020304" pitchFamily="18" charset="0"/>
                <a:cs typeface="Times New Roman" panose="02020603050405020304" pitchFamily="18" charset="0"/>
              </a:rPr>
              <a:t> </a:t>
            </a:r>
            <a:endParaRPr lang="en-CA" dirty="0">
              <a:ea typeface="Calibri" panose="020F0502020204030204" pitchFamily="34" charset="0"/>
              <a:cs typeface="Times New Roman" panose="02020603050405020304" pitchFamily="18" charset="0"/>
            </a:endParaRPr>
          </a:p>
          <a:p>
            <a:pPr algn="just">
              <a:lnSpc>
                <a:spcPct val="107000"/>
              </a:lnSpc>
              <a:spcAft>
                <a:spcPts val="853"/>
              </a:spcAft>
            </a:pPr>
            <a:r>
              <a:rPr lang="en-CA" dirty="0">
                <a:ea typeface="Times New Roman" panose="02020603050405020304" pitchFamily="18" charset="0"/>
                <a:cs typeface="Times New Roman" panose="02020603050405020304" pitchFamily="18" charset="0"/>
              </a:rPr>
              <a:t>I have seen several different approaches to recording GST / HST on congregational transactions.</a:t>
            </a:r>
            <a:endParaRPr lang="en-CA" dirty="0">
              <a:ea typeface="Calibri" panose="020F0502020204030204" pitchFamily="34" charset="0"/>
              <a:cs typeface="Times New Roman" panose="02020603050405020304" pitchFamily="18" charset="0"/>
            </a:endParaRPr>
          </a:p>
          <a:p>
            <a:pPr marL="365872" indent="-365872" algn="just">
              <a:buFont typeface="+mj-lt"/>
              <a:buAutoNum type="arabicPeriod"/>
            </a:pPr>
            <a:r>
              <a:rPr lang="en-CA" dirty="0">
                <a:ea typeface="Times New Roman" panose="02020603050405020304" pitchFamily="18" charset="0"/>
              </a:rPr>
              <a:t>With congregations on a “cash basis”, total transaction is expensed, say, $100 + HST $13. Then, when the rebate claim is made and rebate received, the amount is either credited to Other income, or as a credit to total expenses.</a:t>
            </a:r>
          </a:p>
          <a:p>
            <a:pPr marL="365872" indent="-365872" algn="just">
              <a:buFont typeface="+mj-lt"/>
              <a:buAutoNum type="arabicPeriod"/>
            </a:pPr>
            <a:r>
              <a:rPr lang="en-CA" dirty="0">
                <a:ea typeface="Times New Roman" panose="02020603050405020304" pitchFamily="18" charset="0"/>
              </a:rPr>
              <a:t>Congregation credits bank account for the total transaction ($113), debits expense account, say, $100, and debits HST rebate (receivable) account on BS for $13. Then, when the rebate is claimed and received, the difference (non-</a:t>
            </a:r>
            <a:r>
              <a:rPr lang="en-CA" dirty="0" err="1">
                <a:ea typeface="Times New Roman" panose="02020603050405020304" pitchFamily="18" charset="0"/>
              </a:rPr>
              <a:t>rebateable</a:t>
            </a:r>
            <a:r>
              <a:rPr lang="en-CA" dirty="0">
                <a:ea typeface="Times New Roman" panose="02020603050405020304" pitchFamily="18" charset="0"/>
              </a:rPr>
              <a:t> portion $3.94)) is written off as part of total expenses.</a:t>
            </a:r>
          </a:p>
          <a:p>
            <a:pPr marL="365872" indent="-365872" algn="just">
              <a:buFont typeface="+mj-lt"/>
              <a:buAutoNum type="arabicPeriod"/>
            </a:pPr>
            <a:r>
              <a:rPr lang="en-CA" dirty="0">
                <a:ea typeface="Times New Roman" panose="02020603050405020304" pitchFamily="18" charset="0"/>
              </a:rPr>
              <a:t>This one is very complicated and onerous to do on each transaction. Bank account is credited for the total transaction; the expense account is debited with the transaction cost, say, $100, and the non-</a:t>
            </a:r>
            <a:r>
              <a:rPr lang="en-CA" dirty="0" err="1">
                <a:ea typeface="Times New Roman" panose="02020603050405020304" pitchFamily="18" charset="0"/>
              </a:rPr>
              <a:t>rebateable</a:t>
            </a:r>
            <a:r>
              <a:rPr lang="en-CA" dirty="0">
                <a:ea typeface="Times New Roman" panose="02020603050405020304" pitchFamily="18" charset="0"/>
              </a:rPr>
              <a:t> portion of the HST ($3.94) and the balance is debited to the HST rebate receivable account ($9.06) on the balance sheet, which is then credited with the rebate cash when received </a:t>
            </a:r>
          </a:p>
          <a:p>
            <a:endParaRPr lang="en-US" dirty="0"/>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130</a:t>
            </a:fld>
            <a:endParaRPr lang="en-US"/>
          </a:p>
        </p:txBody>
      </p:sp>
    </p:spTree>
    <p:extLst>
      <p:ext uri="{BB962C8B-B14F-4D97-AF65-F5344CB8AC3E}">
        <p14:creationId xmlns:p14="http://schemas.microsoft.com/office/powerpoint/2010/main" val="3872297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a:ea typeface="Roboto" panose="02000000000000000000" pitchFamily="2" charset="0"/>
              </a:rPr>
              <a:t>So as we look at sharing God’s gift’s we’re going to dive in-depth to some of the details of congregational expenditures that congregations struggle with including payroll related matters (deductions, housing allowance, insurance, pension and benefits, pulpit supply) and property management. We’ll also look at synod and presbytery assessments, Presbyterians Sharing allocations and how to remit to the national office.  Finally, we’ll touch on mission and ministry! Mission and ministry are the biggest parts of our mission – and why we are doing this work – so these issues aren’t in the order of importance, but it’s important to remember that our property and staff are big parts of the ways we carry out mission and ministry – so it’s good to have a handle on them. </a:t>
            </a:r>
            <a:r>
              <a:rPr lang="en-US" sz="1300" dirty="0">
                <a:ea typeface="Roboto" panose="02000000000000000000" pitchFamily="2" charset="0"/>
                <a:sym typeface="Wingdings" panose="05000000000000000000" pitchFamily="2" charset="2"/>
              </a:rPr>
              <a:t> </a:t>
            </a:r>
            <a:endParaRPr lang="en-US" sz="1300" dirty="0">
              <a:ea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86</a:t>
            </a:fld>
            <a:endParaRPr lang="en-US"/>
          </a:p>
        </p:txBody>
      </p:sp>
    </p:spTree>
    <p:extLst>
      <p:ext uri="{BB962C8B-B14F-4D97-AF65-F5344CB8AC3E}">
        <p14:creationId xmlns:p14="http://schemas.microsoft.com/office/powerpoint/2010/main" val="7543322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Housing Loans for Ministers</a:t>
            </a:r>
          </a:p>
          <a:p>
            <a:r>
              <a:rPr lang="en-US" dirty="0"/>
              <a:t>Presbytery approves:</a:t>
            </a:r>
          </a:p>
          <a:p>
            <a:pPr lvl="1"/>
            <a:r>
              <a:rPr lang="en-US" dirty="0"/>
              <a:t>Sale of manse needs to be approved by the Presbytery, and this may also impact the call to the minister, since s/he will subsequently entitled to receive a housing allowance instead of living in the manse. </a:t>
            </a:r>
          </a:p>
          <a:p>
            <a:pPr lvl="1"/>
            <a:r>
              <a:rPr lang="en-US" dirty="0"/>
              <a:t>Housing allowance would need to be the fair rental value for appropriate accommodation in the community. Within </a:t>
            </a:r>
            <a:r>
              <a:rPr lang="en-US" dirty="0" err="1"/>
              <a:t>PoWT</a:t>
            </a:r>
            <a:r>
              <a:rPr lang="en-US" dirty="0"/>
              <a:t>, when the minister is renting property, we use the lesser of actual rent paid or the specified housing allowance. </a:t>
            </a:r>
          </a:p>
          <a:p>
            <a:pPr lvl="1"/>
            <a:endParaRPr lang="en-US" dirty="0"/>
          </a:p>
          <a:p>
            <a:pPr lvl="1"/>
            <a:r>
              <a:rPr lang="en-US" dirty="0"/>
              <a:t>Alternatively, if a minister may seek to purchase accommodation, the Terms and Conditions of loan from the congregation to minister to assist in purchase of housing, incl. amount, interest rate, payment terms, security, etc. needs to be documented</a:t>
            </a:r>
          </a:p>
          <a:p>
            <a:pPr lvl="1"/>
            <a:endParaRPr lang="en-US" dirty="0"/>
          </a:p>
          <a:p>
            <a:r>
              <a:rPr lang="en-US" dirty="0"/>
              <a:t>Eligibility for Housing loans</a:t>
            </a:r>
          </a:p>
          <a:p>
            <a:pPr lvl="1"/>
            <a:r>
              <a:rPr lang="en-US" dirty="0"/>
              <a:t>Limited strictly to long-term ministers (and inducted professional church workers)</a:t>
            </a:r>
          </a:p>
          <a:p>
            <a:pPr lvl="1"/>
            <a:endParaRPr lang="en-US" dirty="0"/>
          </a:p>
          <a:p>
            <a:pPr lvl="1"/>
            <a:r>
              <a:rPr lang="en-US" dirty="0"/>
              <a:t>https://presbyterian.ca/wp-content/uploads/mcv_congregational_housing_loan_policy.pdf</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131</a:t>
            </a:fld>
            <a:endParaRPr lang="en-US"/>
          </a:p>
        </p:txBody>
      </p:sp>
    </p:spTree>
    <p:extLst>
      <p:ext uri="{BB962C8B-B14F-4D97-AF65-F5344CB8AC3E}">
        <p14:creationId xmlns:p14="http://schemas.microsoft.com/office/powerpoint/2010/main" val="39137680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0410C0-0AE4-40F4-AF1C-6B64288FA5B0}" type="slidenum">
              <a:rPr lang="en-US" smtClean="0"/>
              <a:t>132</a:t>
            </a:fld>
            <a:endParaRPr lang="en-US"/>
          </a:p>
        </p:txBody>
      </p:sp>
    </p:spTree>
    <p:extLst>
      <p:ext uri="{BB962C8B-B14F-4D97-AF65-F5344CB8AC3E}">
        <p14:creationId xmlns:p14="http://schemas.microsoft.com/office/powerpoint/2010/main" val="12565371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2019 Presbyterians Sharing</a:t>
            </a:r>
          </a:p>
          <a:p>
            <a:endParaRPr lang="en-US" dirty="0"/>
          </a:p>
          <a:p>
            <a:r>
              <a:rPr lang="en-US" dirty="0"/>
              <a:t>Presbyterians Sharing supports the overall mission and ministry of The Presbyterian Church in Canada. Through Presbyterians Sharing, we support one another’s ministries. We help start new congregations and renew others. </a:t>
            </a:r>
          </a:p>
          <a:p>
            <a:endParaRPr lang="en-US" dirty="0"/>
          </a:p>
          <a:p>
            <a:r>
              <a:rPr lang="en-US" dirty="0"/>
              <a:t>We collaborate with mission partners around the world. We learn together, share our experiences and establish healthy ways of working together. We walk with theological students and we speak out on matters of justice.</a:t>
            </a:r>
          </a:p>
          <a:p>
            <a:endParaRPr lang="en-US" dirty="0"/>
          </a:p>
          <a:p>
            <a:r>
              <a:rPr lang="en-US" dirty="0"/>
              <a:t>Presbyterians Sharing supports International Ministries, Canadian Ministries, Justice Ministries, Ministry and Church Vocations, Stewardship, Planned Giving and Communications. It also supports the work of the General Assembly, Financial Services and the theological colleges.</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133</a:t>
            </a:fld>
            <a:endParaRPr lang="en-US"/>
          </a:p>
        </p:txBody>
      </p:sp>
    </p:spTree>
    <p:extLst>
      <p:ext uri="{BB962C8B-B14F-4D97-AF65-F5344CB8AC3E}">
        <p14:creationId xmlns:p14="http://schemas.microsoft.com/office/powerpoint/2010/main" val="30808564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57"/>
              </a:spcBef>
            </a:pPr>
            <a:r>
              <a:rPr lang="en-US" dirty="0">
                <a:effectLst/>
              </a:rPr>
              <a:t>The General Assembly recommends that congregations give 10% or more of their dollar base* each year (recommended allocation). Congregations accept the amount that they realistically think they can contribute in a year (accepted allocation). The gifts are voluntary, but every congregation is expected to participate. Congregations are encouraged to send remittances monthly or quarterly. Presbyterians Sharing Allocations are prepared and distributed early November. </a:t>
            </a:r>
          </a:p>
        </p:txBody>
      </p:sp>
      <p:sp>
        <p:nvSpPr>
          <p:cNvPr id="4" name="Slide Number Placeholder 3"/>
          <p:cNvSpPr>
            <a:spLocks noGrp="1"/>
          </p:cNvSpPr>
          <p:nvPr>
            <p:ph type="sldNum" sz="quarter" idx="5"/>
          </p:nvPr>
        </p:nvSpPr>
        <p:spPr/>
        <p:txBody>
          <a:bodyPr/>
          <a:lstStyle/>
          <a:p>
            <a:fld id="{130410C0-0AE4-40F4-AF1C-6B64288FA5B0}" type="slidenum">
              <a:rPr lang="en-US" smtClean="0"/>
              <a:t>134</a:t>
            </a:fld>
            <a:endParaRPr lang="en-US"/>
          </a:p>
        </p:txBody>
      </p:sp>
    </p:spTree>
    <p:extLst>
      <p:ext uri="{BB962C8B-B14F-4D97-AF65-F5344CB8AC3E}">
        <p14:creationId xmlns:p14="http://schemas.microsoft.com/office/powerpoint/2010/main" val="19576092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57"/>
              </a:spcBef>
            </a:pPr>
            <a:r>
              <a:rPr lang="en-US" dirty="0"/>
              <a:t>Congregations also many support mission through the denomination in a number of other ways. </a:t>
            </a:r>
          </a:p>
        </p:txBody>
      </p:sp>
      <p:sp>
        <p:nvSpPr>
          <p:cNvPr id="4" name="Slide Number Placeholder 3"/>
          <p:cNvSpPr>
            <a:spLocks noGrp="1"/>
          </p:cNvSpPr>
          <p:nvPr>
            <p:ph type="sldNum" sz="quarter" idx="5"/>
          </p:nvPr>
        </p:nvSpPr>
        <p:spPr/>
        <p:txBody>
          <a:bodyPr/>
          <a:lstStyle/>
          <a:p>
            <a:fld id="{130410C0-0AE4-40F4-AF1C-6B64288FA5B0}" type="slidenum">
              <a:rPr lang="en-US" smtClean="0"/>
              <a:t>135</a:t>
            </a:fld>
            <a:endParaRPr lang="en-US"/>
          </a:p>
        </p:txBody>
      </p:sp>
    </p:spTree>
    <p:extLst>
      <p:ext uri="{BB962C8B-B14F-4D97-AF65-F5344CB8AC3E}">
        <p14:creationId xmlns:p14="http://schemas.microsoft.com/office/powerpoint/2010/main" val="27763021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57"/>
              </a:spcBef>
            </a:pPr>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136</a:t>
            </a:fld>
            <a:endParaRPr lang="en-US"/>
          </a:p>
        </p:txBody>
      </p:sp>
    </p:spTree>
    <p:extLst>
      <p:ext uri="{BB962C8B-B14F-4D97-AF65-F5344CB8AC3E}">
        <p14:creationId xmlns:p14="http://schemas.microsoft.com/office/powerpoint/2010/main" val="16548990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12139">
              <a:defRPr/>
            </a:pPr>
            <a:r>
              <a:rPr lang="en-US" dirty="0">
                <a:solidFill>
                  <a:srgbClr val="333333"/>
                </a:solidFill>
                <a:latin typeface="Noto Sans" panose="020B0502040504020204" pitchFamily="34" charset="0"/>
              </a:rPr>
              <a:t>A </a:t>
            </a:r>
            <a:r>
              <a:rPr lang="en-US" b="1" dirty="0">
                <a:solidFill>
                  <a:srgbClr val="333333"/>
                </a:solidFill>
                <a:latin typeface="Noto Sans" panose="020B0502040504020204" pitchFamily="34" charset="0"/>
              </a:rPr>
              <a:t>joint venture participant</a:t>
            </a:r>
            <a:r>
              <a:rPr lang="en-US" dirty="0">
                <a:solidFill>
                  <a:srgbClr val="333333"/>
                </a:solidFill>
                <a:latin typeface="Noto Sans" panose="020B0502040504020204" pitchFamily="34" charset="0"/>
              </a:rPr>
              <a:t> is an organization a charity works with to carry on a charitable activity. The charity and one or more joint venture participants pool their resources to accomplish an agreed-upon goal under the terms of a joint venture agreement.</a:t>
            </a:r>
          </a:p>
          <a:p>
            <a:pPr algn="l"/>
            <a:r>
              <a:rPr lang="en-US" dirty="0">
                <a:solidFill>
                  <a:srgbClr val="333333"/>
                </a:solidFill>
                <a:latin typeface="Noto Sans" panose="020B0502040504020204" pitchFamily="34" charset="0"/>
              </a:rPr>
              <a:t>A </a:t>
            </a:r>
            <a:r>
              <a:rPr lang="en-US" b="1" dirty="0">
                <a:solidFill>
                  <a:srgbClr val="333333"/>
                </a:solidFill>
                <a:latin typeface="Noto Sans" panose="020B0502040504020204" pitchFamily="34" charset="0"/>
              </a:rPr>
              <a:t>co-operative participant</a:t>
            </a:r>
            <a:r>
              <a:rPr lang="en-US" dirty="0">
                <a:solidFill>
                  <a:srgbClr val="333333"/>
                </a:solidFill>
                <a:latin typeface="Noto Sans" panose="020B0502040504020204" pitchFamily="34" charset="0"/>
              </a:rPr>
              <a:t> is an organization that works side-by-side with a charity to complete a charitable activity. The charity and the other organization(s) each take on responsibility for specific parts of the project only. This is different from a joint venture, where participants pool their resources and share responsibility for the project as a whole.</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137</a:t>
            </a:fld>
            <a:endParaRPr lang="en-US"/>
          </a:p>
        </p:txBody>
      </p:sp>
    </p:spTree>
    <p:extLst>
      <p:ext uri="{BB962C8B-B14F-4D97-AF65-F5344CB8AC3E}">
        <p14:creationId xmlns:p14="http://schemas.microsoft.com/office/powerpoint/2010/main" val="37596651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3187"/>
            <a:endParaRPr lang="en-US" sz="1400"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130410C0-0AE4-40F4-AF1C-6B64288FA5B0}" type="slidenum">
              <a:rPr lang="en-US" smtClean="0"/>
              <a:t>138</a:t>
            </a:fld>
            <a:endParaRPr lang="en-US"/>
          </a:p>
        </p:txBody>
      </p:sp>
    </p:spTree>
    <p:extLst>
      <p:ext uri="{BB962C8B-B14F-4D97-AF65-F5344CB8AC3E}">
        <p14:creationId xmlns:p14="http://schemas.microsoft.com/office/powerpoint/2010/main" val="5138173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3187"/>
            <a:r>
              <a:rPr lang="en-US" sz="1400" dirty="0">
                <a:latin typeface="Century Gothic" panose="020B0502020202020204" pitchFamily="34" charset="0"/>
              </a:rPr>
              <a:t>The CRA recommends the following measures to maintain direction and control of activities through an intermediary everything needs to be “Complete, clear and detailed” – so they are pretty serious about that.  Check out their website for more ideas and complete instructions. </a:t>
            </a:r>
          </a:p>
        </p:txBody>
      </p:sp>
      <p:sp>
        <p:nvSpPr>
          <p:cNvPr id="4" name="Slide Number Placeholder 3"/>
          <p:cNvSpPr>
            <a:spLocks noGrp="1"/>
          </p:cNvSpPr>
          <p:nvPr>
            <p:ph type="sldNum" sz="quarter" idx="5"/>
          </p:nvPr>
        </p:nvSpPr>
        <p:spPr/>
        <p:txBody>
          <a:bodyPr/>
          <a:lstStyle/>
          <a:p>
            <a:fld id="{130410C0-0AE4-40F4-AF1C-6B64288FA5B0}" type="slidenum">
              <a:rPr lang="en-US" smtClean="0"/>
              <a:t>139</a:t>
            </a:fld>
            <a:endParaRPr lang="en-US"/>
          </a:p>
        </p:txBody>
      </p:sp>
    </p:spTree>
    <p:extLst>
      <p:ext uri="{BB962C8B-B14F-4D97-AF65-F5344CB8AC3E}">
        <p14:creationId xmlns:p14="http://schemas.microsoft.com/office/powerpoint/2010/main" val="10074286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3187"/>
            <a:r>
              <a:rPr lang="en-US" sz="1400" dirty="0">
                <a:latin typeface="Century Gothic" panose="020B0502020202020204" pitchFamily="34" charset="0"/>
              </a:rPr>
              <a:t>Can be done for foreign mission – but it’s more complicated and involved – too much for many small congregations.  </a:t>
            </a:r>
          </a:p>
        </p:txBody>
      </p:sp>
      <p:sp>
        <p:nvSpPr>
          <p:cNvPr id="4" name="Slide Number Placeholder 3"/>
          <p:cNvSpPr>
            <a:spLocks noGrp="1"/>
          </p:cNvSpPr>
          <p:nvPr>
            <p:ph type="sldNum" sz="quarter" idx="5"/>
          </p:nvPr>
        </p:nvSpPr>
        <p:spPr/>
        <p:txBody>
          <a:bodyPr/>
          <a:lstStyle/>
          <a:p>
            <a:fld id="{130410C0-0AE4-40F4-AF1C-6B64288FA5B0}" type="slidenum">
              <a:rPr lang="en-US" smtClean="0"/>
              <a:t>140</a:t>
            </a:fld>
            <a:endParaRPr lang="en-US"/>
          </a:p>
        </p:txBody>
      </p:sp>
    </p:spTree>
    <p:extLst>
      <p:ext uri="{BB962C8B-B14F-4D97-AF65-F5344CB8AC3E}">
        <p14:creationId xmlns:p14="http://schemas.microsoft.com/office/powerpoint/2010/main" val="1007428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E2821"/>
                </a:solidFill>
                <a:effectLst/>
              </a:rPr>
              <a:t>One of the benefits of a webinar is that you can pull in multiple people to present.  This really is a collaborative effort.  We have with us:</a:t>
            </a:r>
          </a:p>
          <a:p>
            <a:endParaRPr lang="en-US" b="0" i="0" dirty="0">
              <a:solidFill>
                <a:srgbClr val="2E2821"/>
              </a:solidFill>
              <a:effectLst/>
            </a:endParaRPr>
          </a:p>
          <a:p>
            <a:r>
              <a:rPr lang="en-US" dirty="0"/>
              <a:t>Karen Plater</a:t>
            </a:r>
            <a:r>
              <a:rPr lang="en-US" dirty="0">
                <a:latin typeface="Roboto" panose="02000000000000000000" pitchFamily="2" charset="0"/>
                <a:ea typeface="Roboto" panose="02000000000000000000" pitchFamily="2" charset="0"/>
              </a:rPr>
              <a:t>, Associate Secretary Stewardship &amp; Planned Giving</a:t>
            </a:r>
          </a:p>
          <a:p>
            <a:r>
              <a:rPr lang="en-US" dirty="0"/>
              <a:t>Maurice Mawhinney</a:t>
            </a:r>
            <a:r>
              <a:rPr lang="en-US" dirty="0">
                <a:latin typeface="Roboto" panose="02000000000000000000" pitchFamily="2" charset="0"/>
                <a:ea typeface="Roboto" panose="02000000000000000000" pitchFamily="2" charset="0"/>
              </a:rPr>
              <a:t>, Presbytery of West Toronto Treasurer &amp; Finance Committee (and helped with the handbook)</a:t>
            </a:r>
          </a:p>
          <a:p>
            <a:r>
              <a:rPr lang="en-US" dirty="0"/>
              <a:t>Jim MacDonald</a:t>
            </a:r>
            <a:r>
              <a:rPr lang="en-US" dirty="0">
                <a:latin typeface="Roboto" panose="02000000000000000000" pitchFamily="2" charset="0"/>
                <a:ea typeface="Roboto" panose="02000000000000000000" pitchFamily="2" charset="0"/>
              </a:rPr>
              <a:t>, Development Manager, Stewardship &amp; Planned Giving</a:t>
            </a:r>
          </a:p>
          <a:p>
            <a:r>
              <a:rPr lang="en-US" dirty="0"/>
              <a:t>Nicole Jeffrey</a:t>
            </a:r>
            <a:r>
              <a:rPr lang="en-US" dirty="0">
                <a:latin typeface="Roboto" panose="02000000000000000000" pitchFamily="2" charset="0"/>
                <a:ea typeface="Roboto" panose="02000000000000000000" pitchFamily="2" charset="0"/>
              </a:rPr>
              <a:t>, Director, Pension &amp; Benefits</a:t>
            </a:r>
          </a:p>
          <a:p>
            <a:r>
              <a:rPr lang="en-US" dirty="0"/>
              <a:t>Liane Maki, </a:t>
            </a:r>
            <a:r>
              <a:rPr lang="en-US" dirty="0">
                <a:latin typeface="Roboto" panose="02000000000000000000" pitchFamily="2" charset="0"/>
                <a:ea typeface="Roboto" panose="02000000000000000000" pitchFamily="2" charset="0"/>
              </a:rPr>
              <a:t>Pension &amp; Benefits Clerk &amp; Health &amp; Dental Specialist</a:t>
            </a:r>
          </a:p>
          <a:p>
            <a:r>
              <a:rPr lang="en-US" dirty="0"/>
              <a:t>Carol Nugent, </a:t>
            </a:r>
            <a:r>
              <a:rPr lang="en-US" dirty="0">
                <a:latin typeface="Roboto" panose="02000000000000000000" pitchFamily="2" charset="0"/>
                <a:ea typeface="Roboto" panose="02000000000000000000" pitchFamily="2" charset="0"/>
              </a:rPr>
              <a:t>Payroll Administrator, PCC Finances</a:t>
            </a:r>
            <a:endParaRPr lang="en-US" dirty="0"/>
          </a:p>
          <a:p>
            <a:r>
              <a:rPr lang="en-US" dirty="0"/>
              <a:t>Oliver Ng</a:t>
            </a:r>
            <a:r>
              <a:rPr lang="en-US" dirty="0">
                <a:latin typeface="Roboto" panose="02000000000000000000" pitchFamily="2" charset="0"/>
                <a:ea typeface="Roboto" panose="02000000000000000000" pitchFamily="2" charset="0"/>
              </a:rPr>
              <a:t>, CFO, PCC</a:t>
            </a:r>
          </a:p>
          <a:p>
            <a:r>
              <a:rPr lang="en-US" dirty="0"/>
              <a:t>Rebecca Weber</a:t>
            </a:r>
            <a:r>
              <a:rPr lang="en-US" dirty="0">
                <a:latin typeface="Roboto" panose="02000000000000000000" pitchFamily="2" charset="0"/>
                <a:ea typeface="Roboto" panose="02000000000000000000" pitchFamily="2" charset="0"/>
              </a:rPr>
              <a:t>, Accounts Receivable, PCC Finances</a:t>
            </a:r>
          </a:p>
        </p:txBody>
      </p:sp>
      <p:sp>
        <p:nvSpPr>
          <p:cNvPr id="4" name="Slide Number Placeholder 3"/>
          <p:cNvSpPr>
            <a:spLocks noGrp="1"/>
          </p:cNvSpPr>
          <p:nvPr>
            <p:ph type="sldNum" sz="quarter" idx="5"/>
          </p:nvPr>
        </p:nvSpPr>
        <p:spPr/>
        <p:txBody>
          <a:bodyPr/>
          <a:lstStyle/>
          <a:p>
            <a:fld id="{130410C0-0AE4-40F4-AF1C-6B64288FA5B0}" type="slidenum">
              <a:rPr lang="en-US" smtClean="0"/>
              <a:t>87</a:t>
            </a:fld>
            <a:endParaRPr lang="en-US"/>
          </a:p>
        </p:txBody>
      </p:sp>
    </p:spTree>
    <p:extLst>
      <p:ext uri="{BB962C8B-B14F-4D97-AF65-F5344CB8AC3E}">
        <p14:creationId xmlns:p14="http://schemas.microsoft.com/office/powerpoint/2010/main" val="3493758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57"/>
              </a:spcBef>
            </a:pPr>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141</a:t>
            </a:fld>
            <a:endParaRPr lang="en-US"/>
          </a:p>
        </p:txBody>
      </p:sp>
    </p:spTree>
    <p:extLst>
      <p:ext uri="{BB962C8B-B14F-4D97-AF65-F5344CB8AC3E}">
        <p14:creationId xmlns:p14="http://schemas.microsoft.com/office/powerpoint/2010/main" val="19576092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0410C0-0AE4-40F4-AF1C-6B64288FA5B0}" type="slidenum">
              <a:rPr lang="en-US" smtClean="0"/>
              <a:t>142</a:t>
            </a:fld>
            <a:endParaRPr lang="en-US"/>
          </a:p>
        </p:txBody>
      </p:sp>
    </p:spTree>
    <p:extLst>
      <p:ext uri="{BB962C8B-B14F-4D97-AF65-F5344CB8AC3E}">
        <p14:creationId xmlns:p14="http://schemas.microsoft.com/office/powerpoint/2010/main" val="2962268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r>
              <a:rPr lang="en-CA" sz="1900" b="1" dirty="0">
                <a:latin typeface="Times New Roman" panose="02020603050405020304" pitchFamily="18" charset="0"/>
                <a:cs typeface="Times New Roman" panose="02020603050405020304" pitchFamily="18" charset="0"/>
              </a:rPr>
              <a:t>Mandatory Remittances</a:t>
            </a:r>
          </a:p>
          <a:p>
            <a:pPr eaLnBrk="1" hangingPunct="1">
              <a:defRPr/>
            </a:pPr>
            <a:endParaRPr lang="en-CA" sz="800" dirty="0">
              <a:latin typeface="Times New Roman" panose="02020603050405020304" pitchFamily="18" charset="0"/>
              <a:cs typeface="Times New Roman" panose="02020603050405020304" pitchFamily="18" charset="0"/>
            </a:endParaRPr>
          </a:p>
          <a:p>
            <a:pPr>
              <a:spcBef>
                <a:spcPts val="314"/>
              </a:spcBef>
              <a:defRPr/>
            </a:pPr>
            <a:r>
              <a:rPr lang="en-CA" sz="1300" dirty="0">
                <a:latin typeface="Times New Roman" panose="02020603050405020304" pitchFamily="18" charset="0"/>
                <a:cs typeface="Times New Roman" panose="02020603050405020304" pitchFamily="18" charset="0"/>
              </a:rPr>
              <a:t>All Presbyterian churches are required to remit the following payments to The Presbyterian Church in Canada:</a:t>
            </a:r>
          </a:p>
          <a:p>
            <a:pPr marL="282717" indent="-282717">
              <a:spcBef>
                <a:spcPts val="314"/>
              </a:spcBef>
              <a:buFont typeface="Arial" pitchFamily="34" charset="0"/>
              <a:buChar char="•"/>
              <a:defRPr/>
            </a:pPr>
            <a:r>
              <a:rPr lang="en-CA" sz="1300" dirty="0">
                <a:latin typeface="Times New Roman" panose="02020603050405020304" pitchFamily="18" charset="0"/>
                <a:cs typeface="Times New Roman" panose="02020603050405020304" pitchFamily="18" charset="0"/>
              </a:rPr>
              <a:t>Minister’s Health &amp; Dental - paid quarterly when invoice received by church</a:t>
            </a:r>
          </a:p>
          <a:p>
            <a:pPr marL="282717" indent="-282717">
              <a:spcBef>
                <a:spcPts val="314"/>
              </a:spcBef>
              <a:buFont typeface="Arial" pitchFamily="34" charset="0"/>
              <a:buChar char="•"/>
              <a:defRPr/>
            </a:pPr>
            <a:r>
              <a:rPr lang="en-CA" sz="1300" dirty="0">
                <a:latin typeface="Times New Roman" panose="02020603050405020304" pitchFamily="18" charset="0"/>
                <a:cs typeface="Times New Roman" panose="02020603050405020304" pitchFamily="18" charset="0"/>
              </a:rPr>
              <a:t>Pension &amp; Benefits contributions including:</a:t>
            </a:r>
          </a:p>
          <a:p>
            <a:pPr marL="565434" indent="-282717">
              <a:spcBef>
                <a:spcPts val="314"/>
              </a:spcBef>
              <a:buFont typeface="Wingdings" pitchFamily="2" charset="2"/>
              <a:buChar char="Ø"/>
              <a:defRPr/>
            </a:pPr>
            <a:r>
              <a:rPr lang="en-CA" sz="1300" dirty="0">
                <a:latin typeface="Times New Roman" panose="02020603050405020304" pitchFamily="18" charset="0"/>
                <a:cs typeface="Times New Roman" panose="02020603050405020304" pitchFamily="18" charset="0"/>
              </a:rPr>
              <a:t>minister contributions are deducted from pay and remitted – paid monthly</a:t>
            </a:r>
          </a:p>
          <a:p>
            <a:pPr marL="565434" indent="-282717">
              <a:spcBef>
                <a:spcPts val="314"/>
              </a:spcBef>
              <a:buFont typeface="Wingdings" pitchFamily="2" charset="2"/>
              <a:buChar char="Ø"/>
              <a:defRPr/>
            </a:pPr>
            <a:r>
              <a:rPr lang="en-CA" sz="1300" dirty="0">
                <a:latin typeface="Times New Roman" panose="02020603050405020304" pitchFamily="18" charset="0"/>
                <a:cs typeface="Times New Roman" panose="02020603050405020304" pitchFamily="18" charset="0"/>
              </a:rPr>
              <a:t>congregational assessment - paid monthly</a:t>
            </a:r>
          </a:p>
          <a:p>
            <a:pPr marL="565434" indent="-282717">
              <a:spcBef>
                <a:spcPts val="314"/>
              </a:spcBef>
              <a:buFont typeface="Wingdings" pitchFamily="2" charset="2"/>
              <a:buChar char="Ø"/>
              <a:defRPr/>
            </a:pPr>
            <a:r>
              <a:rPr lang="en-CA" sz="1300" dirty="0">
                <a:latin typeface="Times New Roman" panose="02020603050405020304" pitchFamily="18" charset="0"/>
                <a:cs typeface="Times New Roman" panose="02020603050405020304" pitchFamily="18" charset="0"/>
              </a:rPr>
              <a:t>minister group insurance premium - paid monthly</a:t>
            </a:r>
          </a:p>
          <a:p>
            <a:pPr>
              <a:spcBef>
                <a:spcPts val="314"/>
              </a:spcBef>
              <a:defRPr/>
            </a:pPr>
            <a:endParaRPr lang="en-CA" sz="400" dirty="0">
              <a:latin typeface="Times New Roman" panose="02020603050405020304" pitchFamily="18" charset="0"/>
              <a:cs typeface="Times New Roman" panose="02020603050405020304" pitchFamily="18" charset="0"/>
            </a:endParaRPr>
          </a:p>
          <a:p>
            <a:pPr>
              <a:spcBef>
                <a:spcPts val="314"/>
              </a:spcBef>
              <a:defRPr/>
            </a:pPr>
            <a:r>
              <a:rPr lang="en-CA" sz="1300" dirty="0">
                <a:latin typeface="Times New Roman" panose="02020603050405020304" pitchFamily="18" charset="0"/>
                <a:cs typeface="Times New Roman" panose="02020603050405020304" pitchFamily="18" charset="0"/>
              </a:rPr>
              <a:t>These mandatory remittances must be made in a timely manner. Failure to pay these remittances can result in the revocation of a minister’s Health &amp; Dental and Pension.</a:t>
            </a:r>
          </a:p>
          <a:p>
            <a:pPr>
              <a:spcBef>
                <a:spcPts val="314"/>
              </a:spcBef>
              <a:defRPr/>
            </a:pPr>
            <a:endParaRPr lang="en-CA" sz="400" dirty="0">
              <a:latin typeface="Times New Roman" panose="02020603050405020304" pitchFamily="18" charset="0"/>
              <a:cs typeface="Times New Roman" panose="02020603050405020304" pitchFamily="18" charset="0"/>
            </a:endParaRPr>
          </a:p>
          <a:p>
            <a:pPr>
              <a:spcBef>
                <a:spcPts val="314"/>
              </a:spcBef>
              <a:defRPr/>
            </a:pPr>
            <a:r>
              <a:rPr lang="en-CA" sz="1300" dirty="0">
                <a:latin typeface="Times New Roman" panose="02020603050405020304" pitchFamily="18" charset="0"/>
                <a:cs typeface="Times New Roman" panose="02020603050405020304" pitchFamily="18" charset="0"/>
              </a:rPr>
              <a:t>Treasurer must ensure that:</a:t>
            </a:r>
          </a:p>
          <a:p>
            <a:pPr marL="282717" indent="-282717">
              <a:spcBef>
                <a:spcPts val="314"/>
              </a:spcBef>
              <a:buFont typeface="Arial" pitchFamily="34" charset="0"/>
              <a:buChar char="•"/>
              <a:defRPr/>
            </a:pPr>
            <a:r>
              <a:rPr lang="en-CA" sz="1300" dirty="0">
                <a:latin typeface="Times New Roman" panose="02020603050405020304" pitchFamily="18" charset="0"/>
                <a:cs typeface="Times New Roman" panose="02020603050405020304" pitchFamily="18" charset="0"/>
              </a:rPr>
              <a:t>contributions are reported to CRA on annual T4 (box 20)</a:t>
            </a:r>
          </a:p>
          <a:p>
            <a:pPr marL="282717" indent="-282717">
              <a:spcBef>
                <a:spcPts val="314"/>
              </a:spcBef>
              <a:buFont typeface="Arial" pitchFamily="34" charset="0"/>
              <a:buChar char="•"/>
              <a:defRPr/>
            </a:pPr>
            <a:r>
              <a:rPr lang="en-CA" sz="1300" dirty="0">
                <a:latin typeface="Times New Roman" panose="02020603050405020304" pitchFamily="18" charset="0"/>
                <a:cs typeface="Times New Roman" panose="02020603050405020304" pitchFamily="18" charset="0"/>
              </a:rPr>
              <a:t>Pension Adjustment (PA) is reported to CRA on annual T4 (box 52)</a:t>
            </a:r>
          </a:p>
          <a:p>
            <a:endParaRPr lang="en-US" dirty="0"/>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143</a:t>
            </a:fld>
            <a:endParaRPr lang="en-US"/>
          </a:p>
        </p:txBody>
      </p:sp>
    </p:spTree>
    <p:extLst>
      <p:ext uri="{BB962C8B-B14F-4D97-AF65-F5344CB8AC3E}">
        <p14:creationId xmlns:p14="http://schemas.microsoft.com/office/powerpoint/2010/main" val="4650081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0" y="306388"/>
            <a:ext cx="5759450" cy="3240087"/>
          </a:xfrm>
        </p:spPr>
      </p:sp>
      <p:sp>
        <p:nvSpPr>
          <p:cNvPr id="3" name="Notes Placeholder 2"/>
          <p:cNvSpPr>
            <a:spLocks noGrp="1"/>
          </p:cNvSpPr>
          <p:nvPr>
            <p:ph type="body" idx="1"/>
          </p:nvPr>
        </p:nvSpPr>
        <p:spPr>
          <a:xfrm>
            <a:off x="731520" y="3546346"/>
            <a:ext cx="5852160" cy="4854705"/>
          </a:xfrm>
        </p:spPr>
        <p:txBody>
          <a:bodyPr/>
          <a:lstStyle/>
          <a:p>
            <a:r>
              <a:rPr lang="en-US" dirty="0"/>
              <a:t>There are now more ways than ever to send your congregation's contributions and payments to the national office. With slow mail delivery and COVID-19 restrictions, more and more congregations are sending funds electronically. Funds may be sent via Electronic Fund Transfers (EFTs) or through bill payments (at Scotiabank and RBC). </a:t>
            </a:r>
          </a:p>
          <a:p>
            <a:endParaRPr lang="en-US" dirty="0"/>
          </a:p>
          <a:p>
            <a:r>
              <a:rPr lang="en-US" dirty="0"/>
              <a:t>Note: EFTs are different from </a:t>
            </a:r>
            <a:r>
              <a:rPr lang="en-US" dirty="0" err="1"/>
              <a:t>Interac</a:t>
            </a:r>
            <a:r>
              <a:rPr lang="en-US" dirty="0"/>
              <a:t> e-transfers, which are sent to an email address or mobile phone number. Unfortunately, the PCC cannot accept </a:t>
            </a:r>
            <a:r>
              <a:rPr lang="en-US" dirty="0" err="1"/>
              <a:t>Interac</a:t>
            </a:r>
            <a:r>
              <a:rPr lang="en-US" dirty="0"/>
              <a:t> e-transfers. EFTs are also different from wire transfers, which are most often international and more expensive. Many banks have EFTs to Canadian bank accounts included in their business account plans, but you need to enquire about your account’s plan to find out what fees you may have to pay. Automatic withdrawals can also be set up. Whether sending a cheque by mail or funds electronically, be sure to submit the appropriate remittance form so that it can be allocated to your congregation (there are many St. Andrew’s) and deposited to the proper accounts. </a:t>
            </a:r>
          </a:p>
          <a:p>
            <a:endParaRPr lang="en-US" dirty="0"/>
          </a:p>
          <a:p>
            <a:r>
              <a:rPr lang="en-US" dirty="0"/>
              <a:t>Every year the PCC handles over $20,000,000 from 800+ congregations, so ensuring the funds go to the right place is a big task! The Pension Board and PCC have different bank accounts, and gifts and payments are handled differently, so we need separate cheques for gifts and payments of invoices, according to the categories below.</a:t>
            </a:r>
          </a:p>
          <a:p>
            <a:endParaRPr lang="en-US" dirty="0"/>
          </a:p>
          <a:p>
            <a:r>
              <a:rPr lang="en-US" dirty="0"/>
              <a:t>However, cheques and remittance forms for all departments may be included in the same envelope and be sent to the attention of Financial Services, ensuring that each cheque has a corresponding remittance form. Automatic withdrawals can now be set up for all payments, using just one form! All remittance forms can now be found at presbyterian.ca/resources/finance. </a:t>
            </a:r>
          </a:p>
        </p:txBody>
      </p:sp>
      <p:sp>
        <p:nvSpPr>
          <p:cNvPr id="4" name="Slide Number Placeholder 3"/>
          <p:cNvSpPr>
            <a:spLocks noGrp="1"/>
          </p:cNvSpPr>
          <p:nvPr>
            <p:ph type="sldNum" sz="quarter" idx="5"/>
          </p:nvPr>
        </p:nvSpPr>
        <p:spPr/>
        <p:txBody>
          <a:bodyPr/>
          <a:lstStyle/>
          <a:p>
            <a:fld id="{130410C0-0AE4-40F4-AF1C-6B64288FA5B0}" type="slidenum">
              <a:rPr lang="en-US" smtClean="0"/>
              <a:t>144</a:t>
            </a:fld>
            <a:endParaRPr lang="en-US"/>
          </a:p>
        </p:txBody>
      </p:sp>
    </p:spTree>
    <p:extLst>
      <p:ext uri="{BB962C8B-B14F-4D97-AF65-F5344CB8AC3E}">
        <p14:creationId xmlns:p14="http://schemas.microsoft.com/office/powerpoint/2010/main" val="26344917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You can find the remittance forms for remitting cheques at presbyterian.ca/resources/finance – both the PCC one and the Pension forms.  There are three options – one for the PCC and two for Pension. </a:t>
            </a:r>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145</a:t>
            </a:fld>
            <a:endParaRPr lang="en-US"/>
          </a:p>
        </p:txBody>
      </p:sp>
    </p:spTree>
    <p:extLst>
      <p:ext uri="{BB962C8B-B14F-4D97-AF65-F5344CB8AC3E}">
        <p14:creationId xmlns:p14="http://schemas.microsoft.com/office/powerpoint/2010/main" val="14903890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fillable pdf</a:t>
            </a:r>
          </a:p>
          <a:p>
            <a:endParaRPr lang="en-US" dirty="0"/>
          </a:p>
          <a:p>
            <a:r>
              <a:rPr lang="en-US" dirty="0"/>
              <a:t>It can include gifts for Presbyterians Sharing, PWS&amp;D – undesignated at the top</a:t>
            </a:r>
          </a:p>
          <a:p>
            <a:endParaRPr lang="en-US" dirty="0"/>
          </a:p>
          <a:p>
            <a:r>
              <a:rPr lang="en-US" dirty="0"/>
              <a:t>Lending Fund </a:t>
            </a:r>
          </a:p>
          <a:p>
            <a:endParaRPr lang="en-US" dirty="0"/>
          </a:p>
          <a:p>
            <a:r>
              <a:rPr lang="en-US" dirty="0"/>
              <a:t>Other PWS&amp;D designations, CM, IM, Gifts of Change – you need to write them in the section for other designations. Explain them the best you can and we will contact you if we don’t know where it is to go.  We do </a:t>
            </a:r>
            <a:r>
              <a:rPr lang="en-US" dirty="0" err="1"/>
              <a:t>honour</a:t>
            </a:r>
            <a:r>
              <a:rPr lang="en-US" dirty="0"/>
              <a:t> designations!</a:t>
            </a:r>
          </a:p>
          <a:p>
            <a:endParaRPr lang="en-US" dirty="0"/>
          </a:p>
          <a:p>
            <a:r>
              <a:rPr lang="en-US" dirty="0"/>
              <a:t>It will auto calculate at the end. </a:t>
            </a:r>
          </a:p>
          <a:p>
            <a:endParaRPr lang="en-US" dirty="0"/>
          </a:p>
          <a:p>
            <a:r>
              <a:rPr lang="en-US" dirty="0"/>
              <a:t>Mail to Finance Department at 50 Wynford Dr. </a:t>
            </a:r>
          </a:p>
        </p:txBody>
      </p:sp>
      <p:sp>
        <p:nvSpPr>
          <p:cNvPr id="4" name="Slide Number Placeholder 3"/>
          <p:cNvSpPr>
            <a:spLocks noGrp="1"/>
          </p:cNvSpPr>
          <p:nvPr>
            <p:ph type="sldNum" sz="quarter" idx="5"/>
          </p:nvPr>
        </p:nvSpPr>
        <p:spPr/>
        <p:txBody>
          <a:bodyPr/>
          <a:lstStyle/>
          <a:p>
            <a:fld id="{130410C0-0AE4-40F4-AF1C-6B64288FA5B0}" type="slidenum">
              <a:rPr lang="en-US" smtClean="0"/>
              <a:t>146</a:t>
            </a:fld>
            <a:endParaRPr lang="en-US"/>
          </a:p>
        </p:txBody>
      </p:sp>
    </p:spTree>
    <p:extLst>
      <p:ext uri="{BB962C8B-B14F-4D97-AF65-F5344CB8AC3E}">
        <p14:creationId xmlns:p14="http://schemas.microsoft.com/office/powerpoint/2010/main" val="10733959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separate forms for congregational assessment and employee share. </a:t>
            </a:r>
          </a:p>
          <a:p>
            <a:endParaRPr lang="en-US" dirty="0"/>
          </a:p>
          <a:p>
            <a:r>
              <a:rPr lang="en-US" dirty="0"/>
              <a:t>Mail to Pension office or include with other remittances and we will ensure it is properly deposited.  </a:t>
            </a:r>
          </a:p>
        </p:txBody>
      </p:sp>
      <p:sp>
        <p:nvSpPr>
          <p:cNvPr id="4" name="Slide Number Placeholder 3"/>
          <p:cNvSpPr>
            <a:spLocks noGrp="1"/>
          </p:cNvSpPr>
          <p:nvPr>
            <p:ph type="sldNum" sz="quarter" idx="5"/>
          </p:nvPr>
        </p:nvSpPr>
        <p:spPr/>
        <p:txBody>
          <a:bodyPr/>
          <a:lstStyle/>
          <a:p>
            <a:fld id="{130410C0-0AE4-40F4-AF1C-6B64288FA5B0}" type="slidenum">
              <a:rPr lang="en-US" smtClean="0"/>
              <a:t>147</a:t>
            </a:fld>
            <a:endParaRPr lang="en-US"/>
          </a:p>
        </p:txBody>
      </p:sp>
    </p:spTree>
    <p:extLst>
      <p:ext uri="{BB962C8B-B14F-4D97-AF65-F5344CB8AC3E}">
        <p14:creationId xmlns:p14="http://schemas.microsoft.com/office/powerpoint/2010/main" val="12043424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what I get when there is an EFT – as you can see, there is no way for me to identify what St. Andrew’s sent the funds</a:t>
            </a:r>
          </a:p>
        </p:txBody>
      </p:sp>
      <p:sp>
        <p:nvSpPr>
          <p:cNvPr id="4" name="Slide Number Placeholder 3"/>
          <p:cNvSpPr>
            <a:spLocks noGrp="1"/>
          </p:cNvSpPr>
          <p:nvPr>
            <p:ph type="sldNum" sz="quarter" idx="5"/>
          </p:nvPr>
        </p:nvSpPr>
        <p:spPr/>
        <p:txBody>
          <a:bodyPr/>
          <a:lstStyle/>
          <a:p>
            <a:fld id="{130410C0-0AE4-40F4-AF1C-6B64288FA5B0}" type="slidenum">
              <a:rPr lang="en-US" smtClean="0"/>
              <a:t>148</a:t>
            </a:fld>
            <a:endParaRPr lang="en-US"/>
          </a:p>
        </p:txBody>
      </p:sp>
    </p:spTree>
    <p:extLst>
      <p:ext uri="{BB962C8B-B14F-4D97-AF65-F5344CB8AC3E}">
        <p14:creationId xmlns:p14="http://schemas.microsoft.com/office/powerpoint/2010/main" val="3368205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dirty="0"/>
              <a:t>It’s similar when there is a bill payment.</a:t>
            </a:r>
          </a:p>
          <a:p>
            <a:pPr defTabSz="957468">
              <a:defRPr/>
            </a:pPr>
            <a:endParaRPr lang="en-US" dirty="0"/>
          </a:p>
          <a:p>
            <a:pPr defTabSz="957468">
              <a:defRPr/>
            </a:pPr>
            <a:r>
              <a:rPr lang="en-US" dirty="0"/>
              <a:t>That’s why we need you to fill out the EFT ONLINE Form. </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149</a:t>
            </a:fld>
            <a:endParaRPr lang="en-US"/>
          </a:p>
        </p:txBody>
      </p:sp>
    </p:spTree>
    <p:extLst>
      <p:ext uri="{BB962C8B-B14F-4D97-AF65-F5344CB8AC3E}">
        <p14:creationId xmlns:p14="http://schemas.microsoft.com/office/powerpoint/2010/main" val="19917380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find the online form at presbyterian.ca/resources/finance/ - that’s where all the remittance forms are conveniently located now. </a:t>
            </a:r>
          </a:p>
        </p:txBody>
      </p:sp>
      <p:sp>
        <p:nvSpPr>
          <p:cNvPr id="4" name="Slide Number Placeholder 3"/>
          <p:cNvSpPr>
            <a:spLocks noGrp="1"/>
          </p:cNvSpPr>
          <p:nvPr>
            <p:ph type="sldNum" sz="quarter" idx="5"/>
          </p:nvPr>
        </p:nvSpPr>
        <p:spPr/>
        <p:txBody>
          <a:bodyPr/>
          <a:lstStyle/>
          <a:p>
            <a:fld id="{130410C0-0AE4-40F4-AF1C-6B64288FA5B0}" type="slidenum">
              <a:rPr lang="en-US" smtClean="0"/>
              <a:t>150</a:t>
            </a:fld>
            <a:endParaRPr lang="en-US"/>
          </a:p>
        </p:txBody>
      </p:sp>
    </p:spTree>
    <p:extLst>
      <p:ext uri="{BB962C8B-B14F-4D97-AF65-F5344CB8AC3E}">
        <p14:creationId xmlns:p14="http://schemas.microsoft.com/office/powerpoint/2010/main" val="864796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just a reminder, most of the information we are presenting can be found in the Treasurer’s Handbook which is available for download. </a:t>
            </a:r>
          </a:p>
        </p:txBody>
      </p:sp>
      <p:sp>
        <p:nvSpPr>
          <p:cNvPr id="4" name="Slide Number Placeholder 3"/>
          <p:cNvSpPr>
            <a:spLocks noGrp="1"/>
          </p:cNvSpPr>
          <p:nvPr>
            <p:ph type="sldNum" sz="quarter" idx="5"/>
          </p:nvPr>
        </p:nvSpPr>
        <p:spPr/>
        <p:txBody>
          <a:bodyPr/>
          <a:lstStyle/>
          <a:p>
            <a:fld id="{130410C0-0AE4-40F4-AF1C-6B64288FA5B0}" type="slidenum">
              <a:rPr lang="en-US" smtClean="0"/>
              <a:pPr/>
              <a:t>88</a:t>
            </a:fld>
            <a:endParaRPr lang="en-US" dirty="0"/>
          </a:p>
        </p:txBody>
      </p:sp>
    </p:spTree>
    <p:extLst>
      <p:ext uri="{BB962C8B-B14F-4D97-AF65-F5344CB8AC3E}">
        <p14:creationId xmlns:p14="http://schemas.microsoft.com/office/powerpoint/2010/main" val="27260156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the beginning of the online remittance form, where it has the instructions on how to fill it out. </a:t>
            </a:r>
          </a:p>
        </p:txBody>
      </p:sp>
      <p:sp>
        <p:nvSpPr>
          <p:cNvPr id="4" name="Slide Number Placeholder 3"/>
          <p:cNvSpPr>
            <a:spLocks noGrp="1"/>
          </p:cNvSpPr>
          <p:nvPr>
            <p:ph type="sldNum" sz="quarter" idx="5"/>
          </p:nvPr>
        </p:nvSpPr>
        <p:spPr/>
        <p:txBody>
          <a:bodyPr/>
          <a:lstStyle/>
          <a:p>
            <a:fld id="{130410C0-0AE4-40F4-AF1C-6B64288FA5B0}" type="slidenum">
              <a:rPr lang="en-US" smtClean="0"/>
              <a:t>151</a:t>
            </a:fld>
            <a:endParaRPr lang="en-US"/>
          </a:p>
        </p:txBody>
      </p:sp>
    </p:spTree>
    <p:extLst>
      <p:ext uri="{BB962C8B-B14F-4D97-AF65-F5344CB8AC3E}">
        <p14:creationId xmlns:p14="http://schemas.microsoft.com/office/powerpoint/2010/main" val="5282086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need to fill out the contact information of the person who sent the funds. </a:t>
            </a:r>
          </a:p>
        </p:txBody>
      </p:sp>
      <p:sp>
        <p:nvSpPr>
          <p:cNvPr id="4" name="Slide Number Placeholder 3"/>
          <p:cNvSpPr>
            <a:spLocks noGrp="1"/>
          </p:cNvSpPr>
          <p:nvPr>
            <p:ph type="sldNum" sz="quarter" idx="5"/>
          </p:nvPr>
        </p:nvSpPr>
        <p:spPr/>
        <p:txBody>
          <a:bodyPr/>
          <a:lstStyle/>
          <a:p>
            <a:fld id="{130410C0-0AE4-40F4-AF1C-6B64288FA5B0}" type="slidenum">
              <a:rPr lang="en-US" smtClean="0"/>
              <a:t>152</a:t>
            </a:fld>
            <a:endParaRPr lang="en-US"/>
          </a:p>
        </p:txBody>
      </p:sp>
    </p:spTree>
    <p:extLst>
      <p:ext uri="{BB962C8B-B14F-4D97-AF65-F5344CB8AC3E}">
        <p14:creationId xmlns:p14="http://schemas.microsoft.com/office/powerpoint/2010/main" val="1571470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check who you are sending the EFTs for – if you have done more than one, you may fill them all in at the same time. </a:t>
            </a:r>
          </a:p>
          <a:p>
            <a:endParaRPr lang="en-US" dirty="0"/>
          </a:p>
          <a:p>
            <a:r>
              <a:rPr lang="en-US" dirty="0"/>
              <a:t>When you check one of the boxes, you are given the option to fill out more information. </a:t>
            </a:r>
          </a:p>
        </p:txBody>
      </p:sp>
      <p:sp>
        <p:nvSpPr>
          <p:cNvPr id="4" name="Slide Number Placeholder 3"/>
          <p:cNvSpPr>
            <a:spLocks noGrp="1"/>
          </p:cNvSpPr>
          <p:nvPr>
            <p:ph type="sldNum" sz="quarter" idx="5"/>
          </p:nvPr>
        </p:nvSpPr>
        <p:spPr/>
        <p:txBody>
          <a:bodyPr/>
          <a:lstStyle/>
          <a:p>
            <a:fld id="{130410C0-0AE4-40F4-AF1C-6B64288FA5B0}" type="slidenum">
              <a:rPr lang="en-US" smtClean="0"/>
              <a:t>153</a:t>
            </a:fld>
            <a:endParaRPr lang="en-US"/>
          </a:p>
        </p:txBody>
      </p:sp>
    </p:spTree>
    <p:extLst>
      <p:ext uri="{BB962C8B-B14F-4D97-AF65-F5344CB8AC3E}">
        <p14:creationId xmlns:p14="http://schemas.microsoft.com/office/powerpoint/2010/main" val="27706795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Pension contributions you can fill out all the applicable information Liane discussed. </a:t>
            </a:r>
          </a:p>
        </p:txBody>
      </p:sp>
      <p:sp>
        <p:nvSpPr>
          <p:cNvPr id="4" name="Slide Number Placeholder 3"/>
          <p:cNvSpPr>
            <a:spLocks noGrp="1"/>
          </p:cNvSpPr>
          <p:nvPr>
            <p:ph type="sldNum" sz="quarter" idx="5"/>
          </p:nvPr>
        </p:nvSpPr>
        <p:spPr/>
        <p:txBody>
          <a:bodyPr/>
          <a:lstStyle/>
          <a:p>
            <a:fld id="{130410C0-0AE4-40F4-AF1C-6B64288FA5B0}" type="slidenum">
              <a:rPr lang="en-US" smtClean="0"/>
              <a:t>154</a:t>
            </a:fld>
            <a:endParaRPr lang="en-US"/>
          </a:p>
        </p:txBody>
      </p:sp>
    </p:spTree>
    <p:extLst>
      <p:ext uri="{BB962C8B-B14F-4D97-AF65-F5344CB8AC3E}">
        <p14:creationId xmlns:p14="http://schemas.microsoft.com/office/powerpoint/2010/main" val="26525834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is where you give the Health and Dental Information. </a:t>
            </a:r>
          </a:p>
        </p:txBody>
      </p:sp>
      <p:sp>
        <p:nvSpPr>
          <p:cNvPr id="4" name="Slide Number Placeholder 3"/>
          <p:cNvSpPr>
            <a:spLocks noGrp="1"/>
          </p:cNvSpPr>
          <p:nvPr>
            <p:ph type="sldNum" sz="quarter" idx="5"/>
          </p:nvPr>
        </p:nvSpPr>
        <p:spPr/>
        <p:txBody>
          <a:bodyPr/>
          <a:lstStyle/>
          <a:p>
            <a:fld id="{130410C0-0AE4-40F4-AF1C-6B64288FA5B0}" type="slidenum">
              <a:rPr lang="en-US" smtClean="0"/>
              <a:t>155</a:t>
            </a:fld>
            <a:endParaRPr lang="en-US"/>
          </a:p>
        </p:txBody>
      </p:sp>
    </p:spTree>
    <p:extLst>
      <p:ext uri="{BB962C8B-B14F-4D97-AF65-F5344CB8AC3E}">
        <p14:creationId xmlns:p14="http://schemas.microsoft.com/office/powerpoint/2010/main" val="344650518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any mission contributions you are sending in. </a:t>
            </a:r>
          </a:p>
          <a:p>
            <a:endParaRPr lang="en-US" dirty="0"/>
          </a:p>
          <a:p>
            <a:r>
              <a:rPr lang="en-US" dirty="0"/>
              <a:t>At the very end press submit!</a:t>
            </a:r>
          </a:p>
        </p:txBody>
      </p:sp>
      <p:sp>
        <p:nvSpPr>
          <p:cNvPr id="4" name="Slide Number Placeholder 3"/>
          <p:cNvSpPr>
            <a:spLocks noGrp="1"/>
          </p:cNvSpPr>
          <p:nvPr>
            <p:ph type="sldNum" sz="quarter" idx="5"/>
          </p:nvPr>
        </p:nvSpPr>
        <p:spPr/>
        <p:txBody>
          <a:bodyPr/>
          <a:lstStyle/>
          <a:p>
            <a:fld id="{130410C0-0AE4-40F4-AF1C-6B64288FA5B0}" type="slidenum">
              <a:rPr lang="en-US" smtClean="0"/>
              <a:t>156</a:t>
            </a:fld>
            <a:endParaRPr lang="en-US"/>
          </a:p>
        </p:txBody>
      </p:sp>
    </p:spTree>
    <p:extLst>
      <p:ext uri="{BB962C8B-B14F-4D97-AF65-F5344CB8AC3E}">
        <p14:creationId xmlns:p14="http://schemas.microsoft.com/office/powerpoint/2010/main" val="171106842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find the form to set up automatic withdrawals at </a:t>
            </a:r>
            <a:r>
              <a:rPr lang="en-US" sz="1300" dirty="0"/>
              <a:t>presbyterian.ca/resources/finance</a:t>
            </a:r>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157</a:t>
            </a:fld>
            <a:endParaRPr lang="en-US"/>
          </a:p>
        </p:txBody>
      </p:sp>
    </p:spTree>
    <p:extLst>
      <p:ext uri="{BB962C8B-B14F-4D97-AF65-F5344CB8AC3E}">
        <p14:creationId xmlns:p14="http://schemas.microsoft.com/office/powerpoint/2010/main" val="340037903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0" y="344488"/>
            <a:ext cx="5759450" cy="3240087"/>
          </a:xfrm>
        </p:spPr>
      </p:sp>
      <p:sp>
        <p:nvSpPr>
          <p:cNvPr id="3" name="Notes Placeholder 2"/>
          <p:cNvSpPr>
            <a:spLocks noGrp="1"/>
          </p:cNvSpPr>
          <p:nvPr>
            <p:ph type="body" idx="1"/>
          </p:nvPr>
        </p:nvSpPr>
        <p:spPr>
          <a:xfrm>
            <a:off x="731520" y="3713712"/>
            <a:ext cx="5852160" cy="4687338"/>
          </a:xfrm>
        </p:spPr>
        <p:txBody>
          <a:bodyPr/>
          <a:lstStyle/>
          <a:p>
            <a:r>
              <a:rPr lang="en-US" dirty="0">
                <a:effectLst/>
              </a:rPr>
              <a:t>You can set up automatic withdrawals from your bank account by The Presbyterian Church in Canada for Health &amp; Dental, Pension, Presbyterians Sharing and/or PWS&amp;D and the lending fund. </a:t>
            </a:r>
          </a:p>
          <a:p>
            <a:endParaRPr lang="en-US" dirty="0">
              <a:effectLst/>
            </a:endParaRPr>
          </a:p>
          <a:p>
            <a:r>
              <a:rPr lang="en-US" dirty="0">
                <a:effectLst/>
              </a:rPr>
              <a:t>Withdrawals are done on the 15th of each month. If there is a change to the amounts, or you </a:t>
            </a:r>
            <a:br>
              <a:rPr lang="en-US" dirty="0"/>
            </a:br>
            <a:r>
              <a:rPr lang="en-US" dirty="0">
                <a:effectLst/>
              </a:rPr>
              <a:t>would like to cease automatic payments, you must notify us before the 10th of the month. As there are separate bank accounts for pension and the PCC, these amounts will be withdrawn separately and may appear differently on your bank statement. </a:t>
            </a:r>
          </a:p>
          <a:p>
            <a:br>
              <a:rPr lang="en-US" dirty="0"/>
            </a:br>
            <a:r>
              <a:rPr lang="en-US" dirty="0"/>
              <a:t>You use this form to indicate which</a:t>
            </a:r>
            <a:r>
              <a:rPr lang="en-US" dirty="0">
                <a:effectLst/>
              </a:rPr>
              <a:t> payments you would like to have done by automatic withdrawals.  You can check the payments you want and indicate the amounts where </a:t>
            </a:r>
            <a:br>
              <a:rPr lang="en-US" dirty="0"/>
            </a:br>
            <a:r>
              <a:rPr lang="en-US" dirty="0">
                <a:effectLst/>
              </a:rPr>
              <a:t>applicable.  For Lending Fund withdrawals are based on your repayment schedule and Health and Dental they are based on your quarterly remittance.  </a:t>
            </a:r>
          </a:p>
          <a:p>
            <a:endParaRPr lang="en-US" dirty="0">
              <a:effectLst/>
            </a:endParaRPr>
          </a:p>
          <a:p>
            <a:r>
              <a:rPr lang="en-US" dirty="0">
                <a:effectLst/>
              </a:rPr>
              <a:t>You can indicate the breakdown of your pension payments, so you don’t need to submit another remittance form. </a:t>
            </a:r>
          </a:p>
          <a:p>
            <a:endParaRPr lang="en-US" dirty="0">
              <a:effectLst/>
            </a:endParaRPr>
          </a:p>
          <a:p>
            <a:r>
              <a:rPr lang="en-US" dirty="0">
                <a:effectLst/>
              </a:rPr>
              <a:t>For PWS&amp;D and Presbyterians Sharing, you can indicate the amounts you want taken out each month.  The amounts need to remain the same for at least 6 months, but you can make adjustments at the end of the year for the last withdrawal, or the beginning of the next year, if you need to.  This would mean you could have a different amount withdrawn in December or January or February, to make up for any differences in the year (a top up or reduction) then you could go back to a regular submission. </a:t>
            </a:r>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158</a:t>
            </a:fld>
            <a:endParaRPr lang="en-US"/>
          </a:p>
        </p:txBody>
      </p:sp>
    </p:spTree>
    <p:extLst>
      <p:ext uri="{BB962C8B-B14F-4D97-AF65-F5344CB8AC3E}">
        <p14:creationId xmlns:p14="http://schemas.microsoft.com/office/powerpoint/2010/main" val="64343763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your congregational remittance report looks like.  It comes quarterly, and a final one sent in January.  Review them carefully to see that they have everything you have sent in for mission, lending fund, event registration etc. </a:t>
            </a:r>
          </a:p>
          <a:p>
            <a:endParaRPr lang="en-US" dirty="0"/>
          </a:p>
          <a:p>
            <a:r>
              <a:rPr lang="en-US" dirty="0"/>
              <a:t>At the bottom are summaries for Presbyterians Sharing, PWS&amp;D, and other PCC Mission. </a:t>
            </a:r>
          </a:p>
          <a:p>
            <a:endParaRPr lang="en-US" dirty="0"/>
          </a:p>
          <a:p>
            <a:r>
              <a:rPr lang="en-US" dirty="0"/>
              <a:t>It has your Presbyterians Sharing recommended and accepted allocations (if reported) and shows the YTD you’ve sent to Presbyterians Sharing and the balance from your accepted allocation (if you’ve reported an accepted allocation.) </a:t>
            </a:r>
          </a:p>
          <a:p>
            <a:endParaRPr lang="en-US" dirty="0"/>
          </a:p>
          <a:p>
            <a:r>
              <a:rPr lang="en-US" dirty="0"/>
              <a:t>These forms also tell us if individuals have given directly to the PCC but have asked that your congregations be credited.  If they gave to Presbyterians Sharing, it is reflected in your balance.  </a:t>
            </a:r>
          </a:p>
          <a:p>
            <a:endParaRPr lang="en-US" dirty="0"/>
          </a:p>
          <a:p>
            <a:r>
              <a:rPr lang="en-US" dirty="0"/>
              <a:t>You can use these lines: Sharing and Other Mission + PWS&amp;D when reporting on the statistical reports. </a:t>
            </a:r>
          </a:p>
        </p:txBody>
      </p:sp>
      <p:sp>
        <p:nvSpPr>
          <p:cNvPr id="4" name="Slide Number Placeholder 3"/>
          <p:cNvSpPr>
            <a:spLocks noGrp="1"/>
          </p:cNvSpPr>
          <p:nvPr>
            <p:ph type="sldNum" sz="quarter" idx="5"/>
          </p:nvPr>
        </p:nvSpPr>
        <p:spPr/>
        <p:txBody>
          <a:bodyPr/>
          <a:lstStyle/>
          <a:p>
            <a:fld id="{130410C0-0AE4-40F4-AF1C-6B64288FA5B0}" type="slidenum">
              <a:rPr lang="en-US" smtClean="0"/>
              <a:t>159</a:t>
            </a:fld>
            <a:endParaRPr lang="en-US"/>
          </a:p>
        </p:txBody>
      </p:sp>
    </p:spTree>
    <p:extLst>
      <p:ext uri="{BB962C8B-B14F-4D97-AF65-F5344CB8AC3E}">
        <p14:creationId xmlns:p14="http://schemas.microsoft.com/office/powerpoint/2010/main" val="34431146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0410C0-0AE4-40F4-AF1C-6B64288FA5B0}" type="slidenum">
              <a:rPr lang="en-US" smtClean="0"/>
              <a:t>160</a:t>
            </a:fld>
            <a:endParaRPr lang="en-US"/>
          </a:p>
        </p:txBody>
      </p:sp>
    </p:spTree>
    <p:extLst>
      <p:ext uri="{BB962C8B-B14F-4D97-AF65-F5344CB8AC3E}">
        <p14:creationId xmlns:p14="http://schemas.microsoft.com/office/powerpoint/2010/main" val="2839020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a:latin typeface="Roboto" panose="02000000000000000000" pitchFamily="2" charset="0"/>
                <a:ea typeface="Roboto" panose="02000000000000000000" pitchFamily="2" charset="0"/>
              </a:rPr>
              <a:t>We’ve also taken a number of ideas from Bonnie Ives Marden’s book Church Finances for Mission Leaders. She does an excellent job of integrating both stewardship and money management and biblical principals – and really complements what is found in the treasurer’s handbook – so we highly recommend it. </a:t>
            </a:r>
            <a:endParaRPr lang="en-US" dirty="0"/>
          </a:p>
          <a:p>
            <a:r>
              <a:rPr lang="en-US" dirty="0"/>
              <a:t>And now I’ll hand it over to the Associate Secretary for Stewardship and Planned Giving, Karen Plater…</a:t>
            </a:r>
          </a:p>
        </p:txBody>
      </p:sp>
      <p:sp>
        <p:nvSpPr>
          <p:cNvPr id="4" name="Slide Number Placeholder 3"/>
          <p:cNvSpPr>
            <a:spLocks noGrp="1"/>
          </p:cNvSpPr>
          <p:nvPr>
            <p:ph type="sldNum" sz="quarter" idx="5"/>
          </p:nvPr>
        </p:nvSpPr>
        <p:spPr/>
        <p:txBody>
          <a:bodyPr/>
          <a:lstStyle/>
          <a:p>
            <a:fld id="{130410C0-0AE4-40F4-AF1C-6B64288FA5B0}" type="slidenum">
              <a:rPr lang="en-US" smtClean="0"/>
              <a:pPr/>
              <a:t>89</a:t>
            </a:fld>
            <a:endParaRPr lang="en-US" dirty="0"/>
          </a:p>
        </p:txBody>
      </p:sp>
    </p:spTree>
    <p:extLst>
      <p:ext uri="{BB962C8B-B14F-4D97-AF65-F5344CB8AC3E}">
        <p14:creationId xmlns:p14="http://schemas.microsoft.com/office/powerpoint/2010/main" val="2048686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if funds were sent in for 2020 but received after our books closed, so they are reflected in this report, that will be noted. </a:t>
            </a:r>
          </a:p>
        </p:txBody>
      </p:sp>
      <p:sp>
        <p:nvSpPr>
          <p:cNvPr id="4" name="Slide Number Placeholder 3"/>
          <p:cNvSpPr>
            <a:spLocks noGrp="1"/>
          </p:cNvSpPr>
          <p:nvPr>
            <p:ph type="sldNum" sz="quarter" idx="5"/>
          </p:nvPr>
        </p:nvSpPr>
        <p:spPr/>
        <p:txBody>
          <a:bodyPr/>
          <a:lstStyle/>
          <a:p>
            <a:fld id="{130410C0-0AE4-40F4-AF1C-6B64288FA5B0}" type="slidenum">
              <a:rPr lang="en-US" smtClean="0"/>
              <a:t>161</a:t>
            </a:fld>
            <a:endParaRPr lang="en-US"/>
          </a:p>
        </p:txBody>
      </p:sp>
    </p:spTree>
    <p:extLst>
      <p:ext uri="{BB962C8B-B14F-4D97-AF65-F5344CB8AC3E}">
        <p14:creationId xmlns:p14="http://schemas.microsoft.com/office/powerpoint/2010/main" val="138861063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0410C0-0AE4-40F4-AF1C-6B64288FA5B0}" type="slidenum">
              <a:rPr lang="en-US" smtClean="0"/>
              <a:t>162</a:t>
            </a:fld>
            <a:endParaRPr lang="en-US"/>
          </a:p>
        </p:txBody>
      </p:sp>
    </p:spTree>
    <p:extLst>
      <p:ext uri="{BB962C8B-B14F-4D97-AF65-F5344CB8AC3E}">
        <p14:creationId xmlns:p14="http://schemas.microsoft.com/office/powerpoint/2010/main" val="36608207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program for congregations of the PCC</a:t>
            </a:r>
          </a:p>
          <a:p>
            <a:endParaRPr lang="en-US" dirty="0"/>
          </a:p>
          <a:p>
            <a:r>
              <a:rPr lang="en-US" dirty="0"/>
              <a:t>For a price that is hard to beat, Marsh has set up a program that gives congregations coverage for:</a:t>
            </a:r>
          </a:p>
          <a:p>
            <a:r>
              <a:rPr lang="en-US" dirty="0"/>
              <a:t>D&amp;O</a:t>
            </a:r>
          </a:p>
          <a:p>
            <a:r>
              <a:rPr lang="en-US" dirty="0"/>
              <a:t>boiler plant &amp; equipment</a:t>
            </a:r>
          </a:p>
          <a:p>
            <a:r>
              <a:rPr lang="en-US" dirty="0"/>
              <a:t>wrongful dismissal</a:t>
            </a:r>
          </a:p>
          <a:p>
            <a:r>
              <a:rPr lang="en-US" dirty="0"/>
              <a:t>general and sexual abuse</a:t>
            </a:r>
          </a:p>
          <a:p>
            <a:endParaRPr lang="en-US" dirty="0"/>
          </a:p>
          <a:p>
            <a:r>
              <a:rPr lang="en-US" dirty="0"/>
              <a:t>Currently, there are over 390 congregations on this program</a:t>
            </a:r>
          </a:p>
          <a:p>
            <a:endParaRPr lang="en-US" dirty="0"/>
          </a:p>
          <a:p>
            <a:r>
              <a:rPr lang="en-US" dirty="0"/>
              <a:t>Contact: Brenda Cook, Marsh Canada @ 416 349 4898</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163</a:t>
            </a:fld>
            <a:endParaRPr lang="en-US"/>
          </a:p>
        </p:txBody>
      </p:sp>
    </p:spTree>
    <p:extLst>
      <p:ext uri="{BB962C8B-B14F-4D97-AF65-F5344CB8AC3E}">
        <p14:creationId xmlns:p14="http://schemas.microsoft.com/office/powerpoint/2010/main" val="410005017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14"/>
              </a:spcBef>
              <a:defRPr/>
            </a:pPr>
            <a:r>
              <a:rPr lang="en-CA" sz="1700" b="1" dirty="0">
                <a:latin typeface="Times New Roman" panose="02020603050405020304" pitchFamily="18" charset="0"/>
                <a:cs typeface="Times New Roman" panose="02020603050405020304" pitchFamily="18" charset="0"/>
              </a:rPr>
              <a:t>Financial Resource Available through The PCC</a:t>
            </a:r>
          </a:p>
          <a:p>
            <a:pPr>
              <a:spcBef>
                <a:spcPts val="314"/>
              </a:spcBef>
              <a:defRPr/>
            </a:pPr>
            <a:endParaRPr lang="en-CA" sz="800" dirty="0">
              <a:latin typeface="Times New Roman" panose="02020603050405020304" pitchFamily="18" charset="0"/>
              <a:cs typeface="Times New Roman" panose="02020603050405020304" pitchFamily="18" charset="0"/>
            </a:endParaRPr>
          </a:p>
          <a:p>
            <a:pPr>
              <a:spcBef>
                <a:spcPts val="314"/>
              </a:spcBef>
              <a:defRPr/>
            </a:pPr>
            <a:r>
              <a:rPr lang="en-CA" sz="1300" dirty="0">
                <a:latin typeface="Times New Roman" panose="02020603050405020304" pitchFamily="18" charset="0"/>
                <a:cs typeface="Times New Roman" panose="02020603050405020304" pitchFamily="18" charset="0"/>
              </a:rPr>
              <a:t>There are financial resources available for:</a:t>
            </a:r>
          </a:p>
          <a:p>
            <a:pPr marL="282717" indent="-282717">
              <a:spcBef>
                <a:spcPts val="314"/>
              </a:spcBef>
              <a:buFont typeface="Arial" pitchFamily="34" charset="0"/>
              <a:buChar char="•"/>
              <a:defRPr/>
            </a:pPr>
            <a:r>
              <a:rPr lang="en-CA" sz="1300" dirty="0">
                <a:latin typeface="Times New Roman" panose="02020603050405020304" pitchFamily="18" charset="0"/>
                <a:cs typeface="Times New Roman" panose="02020603050405020304" pitchFamily="18" charset="0"/>
              </a:rPr>
              <a:t>major capital expenditures</a:t>
            </a:r>
          </a:p>
          <a:p>
            <a:pPr marL="565434" indent="-282717">
              <a:spcBef>
                <a:spcPts val="314"/>
              </a:spcBef>
              <a:buFont typeface="Wingdings" pitchFamily="2" charset="2"/>
              <a:buChar char="Ø"/>
              <a:defRPr/>
            </a:pPr>
            <a:r>
              <a:rPr lang="en-CA" sz="1300" dirty="0">
                <a:latin typeface="Times New Roman" panose="02020603050405020304" pitchFamily="18" charset="0"/>
                <a:cs typeface="Times New Roman" panose="02020603050405020304" pitchFamily="18" charset="0"/>
              </a:rPr>
              <a:t>e.g. repairs to your building</a:t>
            </a:r>
          </a:p>
          <a:p>
            <a:pPr marL="282717" indent="-282717">
              <a:spcBef>
                <a:spcPts val="314"/>
              </a:spcBef>
              <a:buFont typeface="Arial" pitchFamily="34" charset="0"/>
              <a:buChar char="•"/>
              <a:defRPr/>
            </a:pPr>
            <a:r>
              <a:rPr lang="en-CA" sz="1300" dirty="0">
                <a:latin typeface="Times New Roman" panose="02020603050405020304" pitchFamily="18" charset="0"/>
                <a:cs typeface="Times New Roman" panose="02020603050405020304" pitchFamily="18" charset="0"/>
              </a:rPr>
              <a:t>starting new ministries within your church</a:t>
            </a:r>
          </a:p>
          <a:p>
            <a:pPr>
              <a:spcBef>
                <a:spcPts val="314"/>
              </a:spcBef>
              <a:defRPr/>
            </a:pPr>
            <a:endParaRPr lang="en-CA" sz="1300" dirty="0">
              <a:latin typeface="Times New Roman" panose="02020603050405020304" pitchFamily="18" charset="0"/>
              <a:cs typeface="Times New Roman" panose="02020603050405020304" pitchFamily="18" charset="0"/>
            </a:endParaRPr>
          </a:p>
          <a:p>
            <a:pPr>
              <a:spcBef>
                <a:spcPts val="314"/>
              </a:spcBef>
              <a:defRPr/>
            </a:pPr>
            <a:r>
              <a:rPr lang="en-CA" sz="1300" dirty="0">
                <a:latin typeface="Times New Roman" panose="02020603050405020304" pitchFamily="18" charset="0"/>
                <a:cs typeface="Times New Roman" panose="02020603050405020304" pitchFamily="18" charset="0"/>
              </a:rPr>
              <a:t>Visit </a:t>
            </a:r>
            <a:r>
              <a:rPr lang="en-CA" sz="1300" dirty="0">
                <a:solidFill>
                  <a:srgbClr val="000000"/>
                </a:solidFill>
                <a:latin typeface="Times New Roman" panose="02020603050405020304" pitchFamily="18" charset="0"/>
                <a:cs typeface="Times New Roman" panose="02020603050405020304" pitchFamily="18" charset="0"/>
              </a:rPr>
              <a:t>www.presbyterian.ca/Canadian-ministries/funds</a:t>
            </a:r>
            <a:endParaRPr lang="en-CA" sz="1300" dirty="0">
              <a:latin typeface="Times New Roman" panose="02020603050405020304" pitchFamily="18" charset="0"/>
              <a:cs typeface="Times New Roman" panose="02020603050405020304" pitchFamily="18" charset="0"/>
            </a:endParaRPr>
          </a:p>
          <a:p>
            <a:pPr algn="l" eaLnBrk="1" hangingPunct="1">
              <a:defRPr/>
            </a:pPr>
            <a:endParaRPr lang="en-CA" dirty="0">
              <a:latin typeface="Arial" charset="0"/>
            </a:endParaRPr>
          </a:p>
          <a:p>
            <a:pPr algn="l"/>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164</a:t>
            </a:fld>
            <a:endParaRPr lang="en-US"/>
          </a:p>
        </p:txBody>
      </p:sp>
    </p:spTree>
    <p:extLst>
      <p:ext uri="{BB962C8B-B14F-4D97-AF65-F5344CB8AC3E}">
        <p14:creationId xmlns:p14="http://schemas.microsoft.com/office/powerpoint/2010/main" val="293697558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8089" indent="-288089">
              <a:spcBef>
                <a:spcPts val="320"/>
              </a:spcBef>
              <a:defRPr/>
            </a:pPr>
            <a:r>
              <a:rPr lang="en-US" dirty="0">
                <a:latin typeface="Times New Roman" panose="02020603050405020304" pitchFamily="18" charset="0"/>
                <a:cs typeface="Times New Roman" panose="02020603050405020304" pitchFamily="18" charset="0"/>
              </a:rPr>
              <a:t>Those </a:t>
            </a:r>
            <a:r>
              <a:rPr lang="en-US" b="1" dirty="0">
                <a:latin typeface="Times New Roman" panose="02020603050405020304" pitchFamily="18" charset="0"/>
                <a:cs typeface="Times New Roman" panose="02020603050405020304" pitchFamily="18" charset="0"/>
              </a:rPr>
              <a:t>with</a:t>
            </a:r>
            <a:r>
              <a:rPr lang="en-US" dirty="0">
                <a:latin typeface="Times New Roman" panose="02020603050405020304" pitchFamily="18" charset="0"/>
                <a:cs typeface="Times New Roman" panose="02020603050405020304" pitchFamily="18" charset="0"/>
              </a:rPr>
              <a:t> manses or those former manses now used as rental properties</a:t>
            </a:r>
          </a:p>
          <a:p>
            <a:pPr marL="288089" indent="-288089">
              <a:spcBef>
                <a:spcPts val="320"/>
              </a:spcBef>
              <a:buFont typeface="Arial" pitchFamily="34" charset="0"/>
              <a:buChar char="•"/>
              <a:defRPr/>
            </a:pPr>
            <a:r>
              <a:rPr lang="en-US" dirty="0">
                <a:latin typeface="Times New Roman" panose="02020603050405020304" pitchFamily="18" charset="0"/>
                <a:cs typeface="Times New Roman" panose="02020603050405020304" pitchFamily="18" charset="0"/>
              </a:rPr>
              <a:t>are there at least annual inspections of the property by Board of Managers or Trustees?</a:t>
            </a:r>
          </a:p>
          <a:p>
            <a:pPr marL="288089" indent="-288089">
              <a:spcBef>
                <a:spcPts val="320"/>
              </a:spcBef>
              <a:defRPr/>
            </a:pPr>
            <a:endParaRPr lang="en-US" sz="800" dirty="0">
              <a:latin typeface="Times New Roman" panose="02020603050405020304" pitchFamily="18" charset="0"/>
              <a:cs typeface="Times New Roman" panose="02020603050405020304" pitchFamily="18" charset="0"/>
            </a:endParaRPr>
          </a:p>
          <a:p>
            <a:pPr marL="288089" indent="-288089">
              <a:spcBef>
                <a:spcPts val="320"/>
              </a:spcBef>
              <a:defRPr/>
            </a:pPr>
            <a:r>
              <a:rPr lang="en-US" dirty="0">
                <a:latin typeface="Times New Roman" panose="02020603050405020304" pitchFamily="18" charset="0"/>
                <a:cs typeface="Times New Roman" panose="02020603050405020304" pitchFamily="18" charset="0"/>
              </a:rPr>
              <a:t>Plan annual renovations</a:t>
            </a:r>
          </a:p>
          <a:p>
            <a:pPr marL="288089" indent="-288089">
              <a:spcBef>
                <a:spcPts val="320"/>
              </a:spcBef>
              <a:buFont typeface="Arial" pitchFamily="34" charset="0"/>
              <a:buChar char="•"/>
              <a:defRPr/>
            </a:pPr>
            <a:r>
              <a:rPr lang="en-US" dirty="0">
                <a:latin typeface="Times New Roman" panose="02020603050405020304" pitchFamily="18" charset="0"/>
                <a:cs typeface="Times New Roman" panose="02020603050405020304" pitchFamily="18" charset="0"/>
              </a:rPr>
              <a:t>Say, re-decoration or update of 1 room per year,</a:t>
            </a:r>
          </a:p>
          <a:p>
            <a:pPr marL="288089" indent="-288089">
              <a:spcBef>
                <a:spcPts val="320"/>
              </a:spcBef>
              <a:defRPr/>
            </a:pPr>
            <a:r>
              <a:rPr lang="en-US" dirty="0">
                <a:latin typeface="Times New Roman" panose="02020603050405020304" pitchFamily="18" charset="0"/>
                <a:cs typeface="Times New Roman" panose="02020603050405020304" pitchFamily="18" charset="0"/>
              </a:rPr>
              <a:t>or </a:t>
            </a:r>
          </a:p>
          <a:p>
            <a:pPr marL="288089" indent="-288089">
              <a:spcBef>
                <a:spcPts val="320"/>
              </a:spcBef>
              <a:buFont typeface="Arial" pitchFamily="34" charset="0"/>
              <a:buChar char="•"/>
              <a:defRPr/>
            </a:pPr>
            <a:r>
              <a:rPr lang="en-US" dirty="0">
                <a:latin typeface="Times New Roman" panose="02020603050405020304" pitchFamily="18" charset="0"/>
                <a:cs typeface="Times New Roman" panose="02020603050405020304" pitchFamily="18" charset="0"/>
              </a:rPr>
              <a:t>leave until the property is vacant and then major expenditures incurred? – not recommended</a:t>
            </a:r>
          </a:p>
          <a:p>
            <a:pPr marL="288089" indent="-288089">
              <a:spcBef>
                <a:spcPts val="320"/>
              </a:spcBef>
              <a:buFont typeface="Arial" pitchFamily="34" charset="0"/>
              <a:buChar char="•"/>
              <a:defRPr/>
            </a:pPr>
            <a:endParaRPr lang="en-US" dirty="0">
              <a:latin typeface="Times New Roman" panose="02020603050405020304" pitchFamily="18" charset="0"/>
              <a:cs typeface="Times New Roman" panose="02020603050405020304" pitchFamily="18" charset="0"/>
            </a:endParaRPr>
          </a:p>
          <a:p>
            <a:pPr marL="288089" indent="-288089">
              <a:spcBef>
                <a:spcPts val="320"/>
              </a:spcBef>
              <a:buFont typeface="Arial" pitchFamily="34" charset="0"/>
              <a:buChar char="•"/>
              <a:defRPr/>
            </a:pPr>
            <a:r>
              <a:rPr lang="en-US" dirty="0">
                <a:latin typeface="Times New Roman" panose="02020603050405020304" pitchFamily="18" charset="0"/>
                <a:cs typeface="Times New Roman" panose="02020603050405020304" pitchFamily="18" charset="0"/>
              </a:rPr>
              <a:t>Could do a bit of both </a:t>
            </a:r>
          </a:p>
          <a:p>
            <a:pPr marL="288089" indent="-288089">
              <a:spcBef>
                <a:spcPts val="320"/>
              </a:spcBef>
              <a:defRPr/>
            </a:pPr>
            <a:endParaRPr lang="en-US" sz="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30410C0-0AE4-40F4-AF1C-6B64288FA5B0}" type="slidenum">
              <a:rPr lang="en-US" smtClean="0"/>
              <a:t>165</a:t>
            </a:fld>
            <a:endParaRPr lang="en-US"/>
          </a:p>
        </p:txBody>
      </p:sp>
    </p:spTree>
    <p:extLst>
      <p:ext uri="{BB962C8B-B14F-4D97-AF65-F5344CB8AC3E}">
        <p14:creationId xmlns:p14="http://schemas.microsoft.com/office/powerpoint/2010/main" val="348907247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ea typeface="Roboto" panose="02000000000000000000" pitchFamily="2" charset="0"/>
              </a:rPr>
              <a:t>This has been the third of four webinars on the ministry of managing money.  The next webinar will be held on Thursday January 13</a:t>
            </a:r>
            <a:r>
              <a:rPr lang="en-US" sz="1900" baseline="30000" dirty="0">
                <a:ea typeface="Roboto" panose="02000000000000000000" pitchFamily="2" charset="0"/>
              </a:rPr>
              <a:t>th</a:t>
            </a:r>
            <a:r>
              <a:rPr lang="en-US" sz="1900" dirty="0">
                <a:ea typeface="Roboto" panose="02000000000000000000" pitchFamily="2" charset="0"/>
              </a:rPr>
              <a:t>, 2022 at 2 pm:</a:t>
            </a:r>
          </a:p>
          <a:p>
            <a:endParaRPr lang="en-US" sz="1900" dirty="0">
              <a:ea typeface="Roboto" panose="02000000000000000000" pitchFamily="2" charset="0"/>
            </a:endParaRPr>
          </a:p>
          <a:p>
            <a:r>
              <a:rPr lang="en-US" sz="1900" dirty="0">
                <a:ea typeface="Roboto" panose="02000000000000000000" pitchFamily="2" charset="0"/>
              </a:rPr>
              <a:t>Telling the Story: Reporting &amp; Communicating Finances</a:t>
            </a:r>
          </a:p>
          <a:p>
            <a:endParaRPr lang="en-US" sz="1900" dirty="0">
              <a:ea typeface="Roboto" panose="02000000000000000000" pitchFamily="2" charset="0"/>
            </a:endParaRPr>
          </a:p>
          <a:p>
            <a:r>
              <a:rPr lang="en-US" sz="1900" dirty="0">
                <a:ea typeface="Roboto" panose="02000000000000000000" pitchFamily="2" charset="0"/>
              </a:rPr>
              <a:t>This webinar focuses on the different ways of reporting finances - to Session, the congregation, Canada Revenue Agency, grant makers, lenders, and donors.  Learn more about the ins and outs financial statements and how to use financial statements to share your story of mission. </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166</a:t>
            </a:fld>
            <a:endParaRPr lang="en-US"/>
          </a:p>
        </p:txBody>
      </p:sp>
    </p:spTree>
    <p:extLst>
      <p:ext uri="{BB962C8B-B14F-4D97-AF65-F5344CB8AC3E}">
        <p14:creationId xmlns:p14="http://schemas.microsoft.com/office/powerpoint/2010/main" val="57124654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remind you that recordings will also be posted at https://presbyterian.ca/leadership-webinars/ for people to find and use in the future.    If you have any questions, let’s see.  Shall we continue with chat or do we unmute?</a:t>
            </a:r>
          </a:p>
        </p:txBody>
      </p:sp>
      <p:sp>
        <p:nvSpPr>
          <p:cNvPr id="4" name="Slide Number Placeholder 3"/>
          <p:cNvSpPr>
            <a:spLocks noGrp="1"/>
          </p:cNvSpPr>
          <p:nvPr>
            <p:ph type="sldNum" sz="quarter" idx="5"/>
          </p:nvPr>
        </p:nvSpPr>
        <p:spPr/>
        <p:txBody>
          <a:bodyPr/>
          <a:lstStyle/>
          <a:p>
            <a:fld id="{130410C0-0AE4-40F4-AF1C-6B64288FA5B0}" type="slidenum">
              <a:rPr lang="en-US" smtClean="0"/>
              <a:t>167</a:t>
            </a:fld>
            <a:endParaRPr lang="en-US"/>
          </a:p>
        </p:txBody>
      </p:sp>
    </p:spTree>
    <p:extLst>
      <p:ext uri="{BB962C8B-B14F-4D97-AF65-F5344CB8AC3E}">
        <p14:creationId xmlns:p14="http://schemas.microsoft.com/office/powerpoint/2010/main" val="145614883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Roboto" panose="02000000000000000000" pitchFamily="2" charset="0"/>
                <a:cs typeface="Times New Roman" panose="02020603050405020304" pitchFamily="18" charset="0"/>
              </a:rPr>
              <a:t>Once again, thank-you for your attendance and remember you can find and share recordings online.  Have a wonderful and merry Christmas everyone and we’ll see you at our next webinar in the new year.</a:t>
            </a:r>
          </a:p>
        </p:txBody>
      </p:sp>
      <p:sp>
        <p:nvSpPr>
          <p:cNvPr id="4" name="Slide Number Placeholder 3"/>
          <p:cNvSpPr>
            <a:spLocks noGrp="1"/>
          </p:cNvSpPr>
          <p:nvPr>
            <p:ph type="sldNum" sz="quarter" idx="5"/>
          </p:nvPr>
        </p:nvSpPr>
        <p:spPr/>
        <p:txBody>
          <a:bodyPr/>
          <a:lstStyle/>
          <a:p>
            <a:fld id="{130410C0-0AE4-40F4-AF1C-6B64288FA5B0}" type="slidenum">
              <a:rPr lang="en-US" smtClean="0"/>
              <a:t>168</a:t>
            </a:fld>
            <a:endParaRPr lang="en-US"/>
          </a:p>
        </p:txBody>
      </p:sp>
    </p:spTree>
    <p:extLst>
      <p:ext uri="{BB962C8B-B14F-4D97-AF65-F5344CB8AC3E}">
        <p14:creationId xmlns:p14="http://schemas.microsoft.com/office/powerpoint/2010/main" val="278114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This is a reminder that when it comes to expenditures the treasurer is responsible to oversee how the church disburses money.</a:t>
            </a:r>
          </a:p>
          <a:p>
            <a:endParaRPr lang="en-US" sz="1500" dirty="0"/>
          </a:p>
          <a:p>
            <a:r>
              <a:rPr lang="en-US" sz="1500" dirty="0"/>
              <a:t>Operating Budget</a:t>
            </a:r>
          </a:p>
          <a:p>
            <a:pPr marL="957468" lvl="1" indent="-478734">
              <a:buFont typeface="Arial" panose="020B0604020202020204" pitchFamily="34" charset="0"/>
              <a:buChar char="•"/>
            </a:pPr>
            <a:r>
              <a:rPr lang="en-US" sz="1500" dirty="0"/>
              <a:t>Payroll</a:t>
            </a:r>
          </a:p>
          <a:p>
            <a:pPr marL="957468" lvl="1" indent="-478734">
              <a:buFont typeface="Arial" panose="020B0604020202020204" pitchFamily="34" charset="0"/>
              <a:buChar char="•"/>
            </a:pPr>
            <a:r>
              <a:rPr lang="en-US" sz="1500" dirty="0"/>
              <a:t>Utilities</a:t>
            </a:r>
          </a:p>
          <a:p>
            <a:pPr marL="957468" lvl="1" indent="-478734">
              <a:buFont typeface="Arial" panose="020B0604020202020204" pitchFamily="34" charset="0"/>
              <a:buChar char="•"/>
            </a:pPr>
            <a:r>
              <a:rPr lang="en-US" sz="1500" dirty="0"/>
              <a:t>Worship </a:t>
            </a:r>
          </a:p>
          <a:p>
            <a:pPr marL="957468" lvl="1" indent="-478734">
              <a:buFont typeface="Arial" panose="020B0604020202020204" pitchFamily="34" charset="0"/>
              <a:buChar char="•"/>
            </a:pPr>
            <a:r>
              <a:rPr lang="en-US" sz="1500" dirty="0"/>
              <a:t>Maintenance</a:t>
            </a:r>
          </a:p>
          <a:p>
            <a:pPr marL="957468" lvl="1" indent="-478734">
              <a:buFont typeface="Arial" panose="020B0604020202020204" pitchFamily="34" charset="0"/>
              <a:buChar char="•"/>
            </a:pPr>
            <a:r>
              <a:rPr lang="en-US" sz="1500" dirty="0"/>
              <a:t>Programs</a:t>
            </a:r>
          </a:p>
          <a:p>
            <a:pPr marL="957468" lvl="1" indent="-478734">
              <a:buFont typeface="Arial" panose="020B0604020202020204" pitchFamily="34" charset="0"/>
              <a:buChar char="•"/>
            </a:pPr>
            <a:r>
              <a:rPr lang="en-US" sz="1500" dirty="0"/>
              <a:t>Mission &amp; Outreach</a:t>
            </a:r>
          </a:p>
          <a:p>
            <a:r>
              <a:rPr lang="en-US" sz="1500" dirty="0"/>
              <a:t>Special Funds</a:t>
            </a:r>
          </a:p>
          <a:p>
            <a:pPr marL="957468" lvl="1" indent="-478734">
              <a:buFont typeface="Arial" panose="020B0604020202020204" pitchFamily="34" charset="0"/>
              <a:buChar char="•"/>
            </a:pPr>
            <a:r>
              <a:rPr lang="en-US" sz="1500" dirty="0"/>
              <a:t>Capital</a:t>
            </a:r>
          </a:p>
          <a:p>
            <a:pPr marL="957468" lvl="1" indent="-478734">
              <a:buFont typeface="Arial" panose="020B0604020202020204" pitchFamily="34" charset="0"/>
              <a:buChar char="•"/>
            </a:pPr>
            <a:r>
              <a:rPr lang="en-US" sz="1500" dirty="0"/>
              <a:t>Mission &amp; Designated</a:t>
            </a:r>
          </a:p>
          <a:p>
            <a:pPr marL="957468" lvl="1" indent="-478734">
              <a:buFont typeface="Arial" panose="020B0604020202020204" pitchFamily="34" charset="0"/>
              <a:buChar char="•"/>
            </a:pPr>
            <a:r>
              <a:rPr lang="en-US" sz="1500" dirty="0"/>
              <a:t>Benevolence</a:t>
            </a:r>
          </a:p>
          <a:p>
            <a:pPr marL="957468" lvl="1" indent="-478734">
              <a:buFont typeface="Arial" panose="020B0604020202020204" pitchFamily="34" charset="0"/>
              <a:buChar char="•"/>
            </a:pPr>
            <a:r>
              <a:rPr lang="en-US" sz="1500" dirty="0"/>
              <a:t>Endowment/Legacy</a:t>
            </a:r>
          </a:p>
          <a:p>
            <a:pPr marL="957468" lvl="1" indent="-478734">
              <a:buFont typeface="Arial" panose="020B0604020202020204" pitchFamily="34" charset="0"/>
              <a:buChar char="•"/>
            </a:pPr>
            <a:endParaRPr lang="en-US" sz="1500" dirty="0"/>
          </a:p>
          <a:p>
            <a:endParaRPr lang="en-US" sz="1500" dirty="0"/>
          </a:p>
        </p:txBody>
      </p:sp>
      <p:sp>
        <p:nvSpPr>
          <p:cNvPr id="4" name="Slide Number Placeholder 3"/>
          <p:cNvSpPr>
            <a:spLocks noGrp="1"/>
          </p:cNvSpPr>
          <p:nvPr>
            <p:ph type="sldNum" sz="quarter" idx="5"/>
          </p:nvPr>
        </p:nvSpPr>
        <p:spPr/>
        <p:txBody>
          <a:bodyPr/>
          <a:lstStyle/>
          <a:p>
            <a:fld id="{130410C0-0AE4-40F4-AF1C-6B64288FA5B0}" type="slidenum">
              <a:rPr lang="en-US" smtClean="0"/>
              <a:t>90</a:t>
            </a:fld>
            <a:endParaRPr lang="en-US"/>
          </a:p>
        </p:txBody>
      </p:sp>
    </p:spTree>
    <p:extLst>
      <p:ext uri="{BB962C8B-B14F-4D97-AF65-F5344CB8AC3E}">
        <p14:creationId xmlns:p14="http://schemas.microsoft.com/office/powerpoint/2010/main" val="3309721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71E200A-F27F-4647-885B-823344C2D16B}"/>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60300" y="822624"/>
            <a:ext cx="4149877" cy="1760239"/>
          </a:xfrm>
          <a:prstGeom prst="rect">
            <a:avLst/>
          </a:prstGeom>
        </p:spPr>
      </p:pic>
      <p:sp>
        <p:nvSpPr>
          <p:cNvPr id="2" name="Title 1">
            <a:extLst>
              <a:ext uri="{FF2B5EF4-FFF2-40B4-BE49-F238E27FC236}">
                <a16:creationId xmlns:a16="http://schemas.microsoft.com/office/drawing/2014/main" id="{63082D45-0865-451E-8682-F42DC7EC605A}"/>
              </a:ext>
            </a:extLst>
          </p:cNvPr>
          <p:cNvSpPr>
            <a:spLocks noGrp="1"/>
          </p:cNvSpPr>
          <p:nvPr>
            <p:ph type="ctrTitle"/>
          </p:nvPr>
        </p:nvSpPr>
        <p:spPr>
          <a:xfrm>
            <a:off x="0" y="1389062"/>
            <a:ext cx="12192000" cy="3113087"/>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D22F5A1F-8B9E-40EE-9F3E-2A49093B8056}"/>
              </a:ext>
            </a:extLst>
          </p:cNvPr>
          <p:cNvSpPr>
            <a:spLocks noGrp="1"/>
          </p:cNvSpPr>
          <p:nvPr>
            <p:ph type="subTitle" idx="1"/>
          </p:nvPr>
        </p:nvSpPr>
        <p:spPr>
          <a:xfrm>
            <a:off x="1524000" y="460136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ACE7F59-B243-4B14-B6F8-1C426CDAED34}"/>
              </a:ext>
            </a:extLst>
          </p:cNvPr>
          <p:cNvSpPr>
            <a:spLocks noGrp="1"/>
          </p:cNvSpPr>
          <p:nvPr>
            <p:ph type="dt" sz="half" idx="10"/>
          </p:nvPr>
        </p:nvSpPr>
        <p:spPr>
          <a:xfrm>
            <a:off x="9296400" y="6356350"/>
            <a:ext cx="2743200" cy="365125"/>
          </a:xfrm>
        </p:spPr>
        <p:txBody>
          <a:bodyPr/>
          <a:lstStyle/>
          <a:p>
            <a:fld id="{5618E6A2-576C-4697-9026-23B109757A6E}" type="datetimeFigureOut">
              <a:rPr lang="en-US" smtClean="0"/>
              <a:t>12/10/2021</a:t>
            </a:fld>
            <a:endParaRPr lang="en-US"/>
          </a:p>
        </p:txBody>
      </p:sp>
    </p:spTree>
    <p:extLst>
      <p:ext uri="{BB962C8B-B14F-4D97-AF65-F5344CB8AC3E}">
        <p14:creationId xmlns:p14="http://schemas.microsoft.com/office/powerpoint/2010/main" val="2730473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823973-26D7-490C-A1A9-5A89E118199D}"/>
              </a:ext>
            </a:extLst>
          </p:cNvPr>
          <p:cNvSpPr/>
          <p:nvPr userDrawn="1"/>
        </p:nvSpPr>
        <p:spPr>
          <a:xfrm>
            <a:off x="-41096" y="2055811"/>
            <a:ext cx="12276000" cy="216000"/>
          </a:xfrm>
          <a:prstGeom prst="rect">
            <a:avLst/>
          </a:prstGeom>
          <a:solidFill>
            <a:srgbClr val="D1202B"/>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D871C08-E55B-4A6E-BD2C-2585579EAE8F}"/>
              </a:ext>
            </a:extLst>
          </p:cNvPr>
          <p:cNvSpPr/>
          <p:nvPr userDrawn="1"/>
        </p:nvSpPr>
        <p:spPr>
          <a:xfrm>
            <a:off x="1980000" y="1"/>
            <a:ext cx="108000" cy="6858000"/>
          </a:xfrm>
          <a:prstGeom prst="rect">
            <a:avLst/>
          </a:prstGeom>
          <a:solidFill>
            <a:srgbClr val="1E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C345C5-F0B8-499F-B482-6EB60C647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A1B483-E115-460E-8EE8-F801A1787DA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7BBDF5D-ED1F-47DC-8753-FA6833435296}"/>
              </a:ext>
            </a:extLst>
          </p:cNvPr>
          <p:cNvSpPr>
            <a:spLocks noGrp="1"/>
          </p:cNvSpPr>
          <p:nvPr>
            <p:ph type="dt" sz="half" idx="10"/>
          </p:nvPr>
        </p:nvSpPr>
        <p:spPr/>
        <p:txBody>
          <a:bodyPr/>
          <a:lstStyle/>
          <a:p>
            <a:fld id="{5618E6A2-576C-4697-9026-23B109757A6E}" type="datetimeFigureOut">
              <a:rPr lang="en-US" smtClean="0"/>
              <a:t>12/10/2021</a:t>
            </a:fld>
            <a:endParaRPr lang="en-US"/>
          </a:p>
        </p:txBody>
      </p:sp>
      <p:sp>
        <p:nvSpPr>
          <p:cNvPr id="5" name="Footer Placeholder 4">
            <a:extLst>
              <a:ext uri="{FF2B5EF4-FFF2-40B4-BE49-F238E27FC236}">
                <a16:creationId xmlns:a16="http://schemas.microsoft.com/office/drawing/2014/main" id="{825C7A8A-8015-4FD4-8A73-24CC1F498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CB02B-0A7D-49AB-95ED-FBD48F922B65}"/>
              </a:ext>
            </a:extLst>
          </p:cNvPr>
          <p:cNvSpPr>
            <a:spLocks noGrp="1"/>
          </p:cNvSpPr>
          <p:nvPr>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162433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1B58D77-4F65-499D-84D1-1D58A226AE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7650" y="-2118617"/>
            <a:ext cx="12687300" cy="9159888"/>
          </a:xfrm>
          <a:prstGeom prst="rect">
            <a:avLst/>
          </a:prstGeom>
        </p:spPr>
      </p:pic>
      <p:sp>
        <p:nvSpPr>
          <p:cNvPr id="10" name="Rectangle 9">
            <a:extLst>
              <a:ext uri="{FF2B5EF4-FFF2-40B4-BE49-F238E27FC236}">
                <a16:creationId xmlns:a16="http://schemas.microsoft.com/office/drawing/2014/main" id="{ACE50568-7125-4C5E-B85F-80D1103BA52D}"/>
              </a:ext>
            </a:extLst>
          </p:cNvPr>
          <p:cNvSpPr/>
          <p:nvPr userDrawn="1"/>
        </p:nvSpPr>
        <p:spPr>
          <a:xfrm>
            <a:off x="-41096" y="2055811"/>
            <a:ext cx="12276000" cy="108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E1D0F3A-08BF-4862-9996-381C3F1D0930}"/>
              </a:ext>
            </a:extLst>
          </p:cNvPr>
          <p:cNvSpPr/>
          <p:nvPr userDrawn="1"/>
        </p:nvSpPr>
        <p:spPr>
          <a:xfrm>
            <a:off x="1980000" y="1"/>
            <a:ext cx="216000" cy="6858000"/>
          </a:xfrm>
          <a:prstGeom prst="rect">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C345C5-F0B8-499F-B482-6EB60C647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A1B483-E115-460E-8EE8-F801A1787DA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7BBDF5D-ED1F-47DC-8753-FA6833435296}"/>
              </a:ext>
            </a:extLst>
          </p:cNvPr>
          <p:cNvSpPr>
            <a:spLocks noGrp="1"/>
          </p:cNvSpPr>
          <p:nvPr>
            <p:ph type="dt" sz="half" idx="10"/>
          </p:nvPr>
        </p:nvSpPr>
        <p:spPr/>
        <p:txBody>
          <a:bodyPr/>
          <a:lstStyle/>
          <a:p>
            <a:fld id="{5618E6A2-576C-4697-9026-23B109757A6E}" type="datetimeFigureOut">
              <a:rPr lang="en-US" smtClean="0"/>
              <a:t>12/10/2021</a:t>
            </a:fld>
            <a:endParaRPr lang="en-US"/>
          </a:p>
        </p:txBody>
      </p:sp>
      <p:sp>
        <p:nvSpPr>
          <p:cNvPr id="5" name="Footer Placeholder 4">
            <a:extLst>
              <a:ext uri="{FF2B5EF4-FFF2-40B4-BE49-F238E27FC236}">
                <a16:creationId xmlns:a16="http://schemas.microsoft.com/office/drawing/2014/main" id="{825C7A8A-8015-4FD4-8A73-24CC1F498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CB02B-0A7D-49AB-95ED-FBD48F922B65}"/>
              </a:ext>
            </a:extLst>
          </p:cNvPr>
          <p:cNvSpPr>
            <a:spLocks noGrp="1"/>
          </p:cNvSpPr>
          <p:nvPr>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1696742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8FFC6D0-72E0-4EA9-BF20-41B8606021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05336" y="-2025084"/>
            <a:ext cx="12687300" cy="9034037"/>
          </a:xfrm>
          <a:prstGeom prst="rect">
            <a:avLst/>
          </a:prstGeom>
        </p:spPr>
      </p:pic>
      <p:sp>
        <p:nvSpPr>
          <p:cNvPr id="10" name="Rectangle 9">
            <a:extLst>
              <a:ext uri="{FF2B5EF4-FFF2-40B4-BE49-F238E27FC236}">
                <a16:creationId xmlns:a16="http://schemas.microsoft.com/office/drawing/2014/main" id="{647B2F2F-7D07-4F97-A269-CBF52B114E4D}"/>
              </a:ext>
            </a:extLst>
          </p:cNvPr>
          <p:cNvSpPr/>
          <p:nvPr userDrawn="1"/>
        </p:nvSpPr>
        <p:spPr>
          <a:xfrm>
            <a:off x="-41096" y="2055811"/>
            <a:ext cx="12276000" cy="216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8A26E7C-3B93-4E36-8657-B58BB8D236CB}"/>
              </a:ext>
            </a:extLst>
          </p:cNvPr>
          <p:cNvSpPr/>
          <p:nvPr userDrawn="1"/>
        </p:nvSpPr>
        <p:spPr>
          <a:xfrm>
            <a:off x="1980000" y="1"/>
            <a:ext cx="108000" cy="6858000"/>
          </a:xfrm>
          <a:prstGeom prst="rect">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C345C5-F0B8-499F-B482-6EB60C647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A1B483-E115-460E-8EE8-F801A1787DA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7BBDF5D-ED1F-47DC-8753-FA6833435296}"/>
              </a:ext>
            </a:extLst>
          </p:cNvPr>
          <p:cNvSpPr>
            <a:spLocks noGrp="1"/>
          </p:cNvSpPr>
          <p:nvPr>
            <p:ph type="dt" sz="half" idx="10"/>
          </p:nvPr>
        </p:nvSpPr>
        <p:spPr/>
        <p:txBody>
          <a:bodyPr/>
          <a:lstStyle/>
          <a:p>
            <a:fld id="{5618E6A2-576C-4697-9026-23B109757A6E}" type="datetimeFigureOut">
              <a:rPr lang="en-US" smtClean="0"/>
              <a:t>12/10/2021</a:t>
            </a:fld>
            <a:endParaRPr lang="en-US"/>
          </a:p>
        </p:txBody>
      </p:sp>
      <p:sp>
        <p:nvSpPr>
          <p:cNvPr id="5" name="Footer Placeholder 4">
            <a:extLst>
              <a:ext uri="{FF2B5EF4-FFF2-40B4-BE49-F238E27FC236}">
                <a16:creationId xmlns:a16="http://schemas.microsoft.com/office/drawing/2014/main" id="{825C7A8A-8015-4FD4-8A73-24CC1F498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CB02B-0A7D-49AB-95ED-FBD48F922B65}"/>
              </a:ext>
            </a:extLst>
          </p:cNvPr>
          <p:cNvSpPr>
            <a:spLocks noGrp="1"/>
          </p:cNvSpPr>
          <p:nvPr>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871544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2C197A8-F2BA-4E71-808A-FFC635F32E1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09550" y="-2028375"/>
            <a:ext cx="12649200" cy="9006908"/>
          </a:xfrm>
          <a:prstGeom prst="rect">
            <a:avLst/>
          </a:prstGeom>
        </p:spPr>
      </p:pic>
      <p:sp>
        <p:nvSpPr>
          <p:cNvPr id="8" name="Rectangle 7">
            <a:extLst>
              <a:ext uri="{FF2B5EF4-FFF2-40B4-BE49-F238E27FC236}">
                <a16:creationId xmlns:a16="http://schemas.microsoft.com/office/drawing/2014/main" id="{A23B3725-2D4F-4241-B8BB-D1DD59016907}"/>
              </a:ext>
            </a:extLst>
          </p:cNvPr>
          <p:cNvSpPr/>
          <p:nvPr userDrawn="1"/>
        </p:nvSpPr>
        <p:spPr>
          <a:xfrm>
            <a:off x="-41096" y="2055811"/>
            <a:ext cx="12276000" cy="216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509C5CD-83C1-46C1-888A-2B7064339C34}"/>
              </a:ext>
            </a:extLst>
          </p:cNvPr>
          <p:cNvSpPr/>
          <p:nvPr userDrawn="1"/>
        </p:nvSpPr>
        <p:spPr>
          <a:xfrm>
            <a:off x="1980000" y="1"/>
            <a:ext cx="108000" cy="6858000"/>
          </a:xfrm>
          <a:prstGeom prst="rect">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C345C5-F0B8-499F-B482-6EB60C647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A1B483-E115-460E-8EE8-F801A1787D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BDF5D-ED1F-47DC-8753-FA6833435296}"/>
              </a:ext>
            </a:extLst>
          </p:cNvPr>
          <p:cNvSpPr>
            <a:spLocks noGrp="1"/>
          </p:cNvSpPr>
          <p:nvPr>
            <p:ph type="dt" sz="half" idx="10"/>
          </p:nvPr>
        </p:nvSpPr>
        <p:spPr/>
        <p:txBody>
          <a:bodyPr/>
          <a:lstStyle/>
          <a:p>
            <a:fld id="{5618E6A2-576C-4697-9026-23B109757A6E}" type="datetimeFigureOut">
              <a:rPr lang="en-US" smtClean="0"/>
              <a:t>12/10/2021</a:t>
            </a:fld>
            <a:endParaRPr lang="en-US"/>
          </a:p>
        </p:txBody>
      </p:sp>
      <p:sp>
        <p:nvSpPr>
          <p:cNvPr id="5" name="Footer Placeholder 4">
            <a:extLst>
              <a:ext uri="{FF2B5EF4-FFF2-40B4-BE49-F238E27FC236}">
                <a16:creationId xmlns:a16="http://schemas.microsoft.com/office/drawing/2014/main" id="{825C7A8A-8015-4FD4-8A73-24CC1F498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CB02B-0A7D-49AB-95ED-FBD48F922B65}"/>
              </a:ext>
            </a:extLst>
          </p:cNvPr>
          <p:cNvSpPr>
            <a:spLocks noGrp="1"/>
          </p:cNvSpPr>
          <p:nvPr>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1207711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45C5-F0B8-499F-B482-6EB60C647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A1B483-E115-460E-8EE8-F801A1787D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BDF5D-ED1F-47DC-8753-FA6833435296}"/>
              </a:ext>
            </a:extLst>
          </p:cNvPr>
          <p:cNvSpPr>
            <a:spLocks noGrp="1"/>
          </p:cNvSpPr>
          <p:nvPr>
            <p:ph type="dt" sz="half" idx="10"/>
          </p:nvPr>
        </p:nvSpPr>
        <p:spPr/>
        <p:txBody>
          <a:bodyPr/>
          <a:lstStyle/>
          <a:p>
            <a:fld id="{5618E6A2-576C-4697-9026-23B109757A6E}" type="datetimeFigureOut">
              <a:rPr lang="en-US" smtClean="0"/>
              <a:t>12/10/2021</a:t>
            </a:fld>
            <a:endParaRPr lang="en-US"/>
          </a:p>
        </p:txBody>
      </p:sp>
      <p:sp>
        <p:nvSpPr>
          <p:cNvPr id="5" name="Footer Placeholder 4">
            <a:extLst>
              <a:ext uri="{FF2B5EF4-FFF2-40B4-BE49-F238E27FC236}">
                <a16:creationId xmlns:a16="http://schemas.microsoft.com/office/drawing/2014/main" id="{825C7A8A-8015-4FD4-8A73-24CC1F498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CB02B-0A7D-49AB-95ED-FBD48F922B65}"/>
              </a:ext>
            </a:extLst>
          </p:cNvPr>
          <p:cNvSpPr>
            <a:spLocks noGrp="1"/>
          </p:cNvSpPr>
          <p:nvPr>
            <p:ph type="sldNum" sz="quarter" idx="12"/>
          </p:nvPr>
        </p:nvSpPr>
        <p:spPr/>
        <p:txBody>
          <a:bodyPr/>
          <a:lstStyle/>
          <a:p>
            <a:fld id="{E0E11A1D-E09C-48F7-8F4C-D8113979A85E}" type="slidenum">
              <a:rPr lang="en-US" smtClean="0"/>
              <a:t>‹#›</a:t>
            </a:fld>
            <a:endParaRPr lang="en-US"/>
          </a:p>
        </p:txBody>
      </p:sp>
      <p:pic>
        <p:nvPicPr>
          <p:cNvPr id="7" name="Graphic 6">
            <a:extLst>
              <a:ext uri="{FF2B5EF4-FFF2-40B4-BE49-F238E27FC236}">
                <a16:creationId xmlns:a16="http://schemas.microsoft.com/office/drawing/2014/main" id="{2A5CD77E-124C-4D1E-9EAD-B750A5C4266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23850" y="-2184081"/>
            <a:ext cx="12662617" cy="9162613"/>
          </a:xfrm>
          <a:prstGeom prst="rect">
            <a:avLst/>
          </a:prstGeom>
        </p:spPr>
      </p:pic>
      <p:sp>
        <p:nvSpPr>
          <p:cNvPr id="8" name="Rectangle 7">
            <a:extLst>
              <a:ext uri="{FF2B5EF4-FFF2-40B4-BE49-F238E27FC236}">
                <a16:creationId xmlns:a16="http://schemas.microsoft.com/office/drawing/2014/main" id="{80AE3ECB-C6C1-445E-A04C-72EEFCD7946A}"/>
              </a:ext>
            </a:extLst>
          </p:cNvPr>
          <p:cNvSpPr/>
          <p:nvPr userDrawn="1"/>
        </p:nvSpPr>
        <p:spPr>
          <a:xfrm>
            <a:off x="-41096" y="2055811"/>
            <a:ext cx="12276000" cy="216000"/>
          </a:xfrm>
          <a:prstGeom prst="rect">
            <a:avLst/>
          </a:prstGeom>
          <a:solidFill>
            <a:srgbClr val="D1202B"/>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C98FC0D-C469-4A97-B91A-60FC5923DD4A}"/>
              </a:ext>
            </a:extLst>
          </p:cNvPr>
          <p:cNvSpPr/>
          <p:nvPr userDrawn="1"/>
        </p:nvSpPr>
        <p:spPr>
          <a:xfrm>
            <a:off x="1980000" y="1"/>
            <a:ext cx="108000" cy="6858000"/>
          </a:xfrm>
          <a:prstGeom prst="rect">
            <a:avLst/>
          </a:prstGeom>
          <a:solidFill>
            <a:srgbClr val="1E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5211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45C5-F0B8-499F-B482-6EB60C647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A1B483-E115-460E-8EE8-F801A1787D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BDF5D-ED1F-47DC-8753-FA6833435296}"/>
              </a:ext>
            </a:extLst>
          </p:cNvPr>
          <p:cNvSpPr>
            <a:spLocks noGrp="1"/>
          </p:cNvSpPr>
          <p:nvPr>
            <p:ph type="dt" sz="half" idx="10"/>
          </p:nvPr>
        </p:nvSpPr>
        <p:spPr/>
        <p:txBody>
          <a:bodyPr/>
          <a:lstStyle/>
          <a:p>
            <a:fld id="{5618E6A2-576C-4697-9026-23B109757A6E}" type="datetimeFigureOut">
              <a:rPr lang="en-US" smtClean="0"/>
              <a:t>12/10/2021</a:t>
            </a:fld>
            <a:endParaRPr lang="en-US"/>
          </a:p>
        </p:txBody>
      </p:sp>
      <p:sp>
        <p:nvSpPr>
          <p:cNvPr id="5" name="Footer Placeholder 4">
            <a:extLst>
              <a:ext uri="{FF2B5EF4-FFF2-40B4-BE49-F238E27FC236}">
                <a16:creationId xmlns:a16="http://schemas.microsoft.com/office/drawing/2014/main" id="{825C7A8A-8015-4FD4-8A73-24CC1F498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CB02B-0A7D-49AB-95ED-FBD48F922B65}"/>
              </a:ext>
            </a:extLst>
          </p:cNvPr>
          <p:cNvSpPr>
            <a:spLocks noGrp="1"/>
          </p:cNvSpPr>
          <p:nvPr>
            <p:ph type="sldNum" sz="quarter" idx="12"/>
          </p:nvPr>
        </p:nvSpPr>
        <p:spPr/>
        <p:txBody>
          <a:bodyPr/>
          <a:lstStyle/>
          <a:p>
            <a:fld id="{E0E11A1D-E09C-48F7-8F4C-D8113979A85E}" type="slidenum">
              <a:rPr lang="en-US" smtClean="0"/>
              <a:t>‹#›</a:t>
            </a:fld>
            <a:endParaRPr lang="en-US"/>
          </a:p>
        </p:txBody>
      </p:sp>
      <p:pic>
        <p:nvPicPr>
          <p:cNvPr id="7" name="Graphic 6">
            <a:extLst>
              <a:ext uri="{FF2B5EF4-FFF2-40B4-BE49-F238E27FC236}">
                <a16:creationId xmlns:a16="http://schemas.microsoft.com/office/drawing/2014/main" id="{B956D4C5-85B2-4888-858B-88BDFF3D3C4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flipH="1">
            <a:off x="-228600" y="-2184081"/>
            <a:ext cx="12662617" cy="9162613"/>
          </a:xfrm>
          <a:prstGeom prst="rect">
            <a:avLst/>
          </a:prstGeom>
        </p:spPr>
      </p:pic>
      <p:sp>
        <p:nvSpPr>
          <p:cNvPr id="8" name="Rectangle 7">
            <a:extLst>
              <a:ext uri="{FF2B5EF4-FFF2-40B4-BE49-F238E27FC236}">
                <a16:creationId xmlns:a16="http://schemas.microsoft.com/office/drawing/2014/main" id="{529D8FE6-49E9-4938-AA1F-360683D2C0BB}"/>
              </a:ext>
            </a:extLst>
          </p:cNvPr>
          <p:cNvSpPr/>
          <p:nvPr userDrawn="1"/>
        </p:nvSpPr>
        <p:spPr>
          <a:xfrm>
            <a:off x="-41096" y="2055811"/>
            <a:ext cx="10080000" cy="54000"/>
          </a:xfrm>
          <a:prstGeom prst="rect">
            <a:avLst/>
          </a:prstGeom>
          <a:solidFill>
            <a:srgbClr val="D1202B"/>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01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45C5-F0B8-499F-B482-6EB60C647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A1B483-E115-460E-8EE8-F801A1787D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BDF5D-ED1F-47DC-8753-FA6833435296}"/>
              </a:ext>
            </a:extLst>
          </p:cNvPr>
          <p:cNvSpPr>
            <a:spLocks noGrp="1"/>
          </p:cNvSpPr>
          <p:nvPr>
            <p:ph type="dt" sz="half" idx="10"/>
          </p:nvPr>
        </p:nvSpPr>
        <p:spPr/>
        <p:txBody>
          <a:bodyPr/>
          <a:lstStyle/>
          <a:p>
            <a:fld id="{5618E6A2-576C-4697-9026-23B109757A6E}" type="datetimeFigureOut">
              <a:rPr lang="en-US" smtClean="0"/>
              <a:t>12/10/2021</a:t>
            </a:fld>
            <a:endParaRPr lang="en-US"/>
          </a:p>
        </p:txBody>
      </p:sp>
      <p:sp>
        <p:nvSpPr>
          <p:cNvPr id="5" name="Footer Placeholder 4">
            <a:extLst>
              <a:ext uri="{FF2B5EF4-FFF2-40B4-BE49-F238E27FC236}">
                <a16:creationId xmlns:a16="http://schemas.microsoft.com/office/drawing/2014/main" id="{825C7A8A-8015-4FD4-8A73-24CC1F498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CB02B-0A7D-49AB-95ED-FBD48F922B65}"/>
              </a:ext>
            </a:extLst>
          </p:cNvPr>
          <p:cNvSpPr>
            <a:spLocks noGrp="1"/>
          </p:cNvSpPr>
          <p:nvPr>
            <p:ph type="sldNum" sz="quarter" idx="12"/>
          </p:nvPr>
        </p:nvSpPr>
        <p:spPr/>
        <p:txBody>
          <a:bodyPr/>
          <a:lstStyle/>
          <a:p>
            <a:fld id="{E0E11A1D-E09C-48F7-8F4C-D8113979A85E}" type="slidenum">
              <a:rPr lang="en-US" smtClean="0"/>
              <a:t>‹#›</a:t>
            </a:fld>
            <a:endParaRPr lang="en-US"/>
          </a:p>
        </p:txBody>
      </p:sp>
      <p:pic>
        <p:nvPicPr>
          <p:cNvPr id="7" name="Graphic 6">
            <a:extLst>
              <a:ext uri="{FF2B5EF4-FFF2-40B4-BE49-F238E27FC236}">
                <a16:creationId xmlns:a16="http://schemas.microsoft.com/office/drawing/2014/main" id="{60B798E4-54A4-4416-87B1-D4A05620A7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flipH="1">
            <a:off x="-228600" y="-2028375"/>
            <a:ext cx="12649200" cy="9006908"/>
          </a:xfrm>
          <a:prstGeom prst="rect">
            <a:avLst/>
          </a:prstGeom>
        </p:spPr>
      </p:pic>
      <p:sp>
        <p:nvSpPr>
          <p:cNvPr id="8" name="Rectangle 7">
            <a:extLst>
              <a:ext uri="{FF2B5EF4-FFF2-40B4-BE49-F238E27FC236}">
                <a16:creationId xmlns:a16="http://schemas.microsoft.com/office/drawing/2014/main" id="{346EB542-5656-40D0-8181-585EB488FA8A}"/>
              </a:ext>
            </a:extLst>
          </p:cNvPr>
          <p:cNvSpPr/>
          <p:nvPr userDrawn="1"/>
        </p:nvSpPr>
        <p:spPr>
          <a:xfrm>
            <a:off x="-41096" y="2055811"/>
            <a:ext cx="10080000" cy="54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9304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45C5-F0B8-499F-B482-6EB60C647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A1B483-E115-460E-8EE8-F801A1787D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BDF5D-ED1F-47DC-8753-FA6833435296}"/>
              </a:ext>
            </a:extLst>
          </p:cNvPr>
          <p:cNvSpPr>
            <a:spLocks noGrp="1"/>
          </p:cNvSpPr>
          <p:nvPr>
            <p:ph type="dt" sz="half" idx="10"/>
          </p:nvPr>
        </p:nvSpPr>
        <p:spPr/>
        <p:txBody>
          <a:bodyPr/>
          <a:lstStyle/>
          <a:p>
            <a:fld id="{5618E6A2-576C-4697-9026-23B109757A6E}" type="datetimeFigureOut">
              <a:rPr lang="en-US" smtClean="0"/>
              <a:t>12/10/2021</a:t>
            </a:fld>
            <a:endParaRPr lang="en-US"/>
          </a:p>
        </p:txBody>
      </p:sp>
      <p:sp>
        <p:nvSpPr>
          <p:cNvPr id="5" name="Footer Placeholder 4">
            <a:extLst>
              <a:ext uri="{FF2B5EF4-FFF2-40B4-BE49-F238E27FC236}">
                <a16:creationId xmlns:a16="http://schemas.microsoft.com/office/drawing/2014/main" id="{825C7A8A-8015-4FD4-8A73-24CC1F498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CB02B-0A7D-49AB-95ED-FBD48F922B65}"/>
              </a:ext>
            </a:extLst>
          </p:cNvPr>
          <p:cNvSpPr>
            <a:spLocks noGrp="1"/>
          </p:cNvSpPr>
          <p:nvPr>
            <p:ph type="sldNum" sz="quarter" idx="12"/>
          </p:nvPr>
        </p:nvSpPr>
        <p:spPr/>
        <p:txBody>
          <a:bodyPr/>
          <a:lstStyle/>
          <a:p>
            <a:fld id="{E0E11A1D-E09C-48F7-8F4C-D8113979A85E}" type="slidenum">
              <a:rPr lang="en-US" smtClean="0"/>
              <a:t>‹#›</a:t>
            </a:fld>
            <a:endParaRPr lang="en-US"/>
          </a:p>
        </p:txBody>
      </p:sp>
      <p:pic>
        <p:nvPicPr>
          <p:cNvPr id="7" name="Graphic 6">
            <a:extLst>
              <a:ext uri="{FF2B5EF4-FFF2-40B4-BE49-F238E27FC236}">
                <a16:creationId xmlns:a16="http://schemas.microsoft.com/office/drawing/2014/main" id="{3F0A720F-4BA8-4084-AED8-08CD72B86B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flipH="1">
            <a:off x="-205336" y="-2025084"/>
            <a:ext cx="12687300" cy="9034037"/>
          </a:xfrm>
          <a:prstGeom prst="rect">
            <a:avLst/>
          </a:prstGeom>
        </p:spPr>
      </p:pic>
      <p:sp>
        <p:nvSpPr>
          <p:cNvPr id="8" name="Rectangle 7">
            <a:extLst>
              <a:ext uri="{FF2B5EF4-FFF2-40B4-BE49-F238E27FC236}">
                <a16:creationId xmlns:a16="http://schemas.microsoft.com/office/drawing/2014/main" id="{E3EFA7AC-A042-4F60-B300-95EBEB65866A}"/>
              </a:ext>
            </a:extLst>
          </p:cNvPr>
          <p:cNvSpPr/>
          <p:nvPr userDrawn="1"/>
        </p:nvSpPr>
        <p:spPr>
          <a:xfrm>
            <a:off x="-41096" y="2055811"/>
            <a:ext cx="12276000" cy="216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F4EA05-BF54-49A2-BBD9-FA63844C8C9C}"/>
              </a:ext>
            </a:extLst>
          </p:cNvPr>
          <p:cNvSpPr/>
          <p:nvPr userDrawn="1"/>
        </p:nvSpPr>
        <p:spPr>
          <a:xfrm>
            <a:off x="1980000" y="1"/>
            <a:ext cx="108000" cy="6858000"/>
          </a:xfrm>
          <a:prstGeom prst="rect">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9061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538780E-DE4C-4856-8772-6645927D0D67}"/>
              </a:ext>
            </a:extLst>
          </p:cNvPr>
          <p:cNvGrpSpPr/>
          <p:nvPr userDrawn="1"/>
        </p:nvGrpSpPr>
        <p:grpSpPr>
          <a:xfrm>
            <a:off x="0" y="-1"/>
            <a:ext cx="12192000" cy="6858001"/>
            <a:chOff x="0" y="-1"/>
            <a:chExt cx="12192000" cy="6858001"/>
          </a:xfrm>
        </p:grpSpPr>
        <p:sp>
          <p:nvSpPr>
            <p:cNvPr id="7" name="Rectangle 6">
              <a:extLst>
                <a:ext uri="{FF2B5EF4-FFF2-40B4-BE49-F238E27FC236}">
                  <a16:creationId xmlns:a16="http://schemas.microsoft.com/office/drawing/2014/main" id="{DF338B38-9132-4867-A1DA-84F7E20B0162}"/>
                </a:ext>
              </a:extLst>
            </p:cNvPr>
            <p:cNvSpPr/>
            <p:nvPr userDrawn="1"/>
          </p:nvSpPr>
          <p:spPr>
            <a:xfrm>
              <a:off x="0" y="-1"/>
              <a:ext cx="12192000" cy="2268000"/>
            </a:xfrm>
            <a:prstGeom prst="rect">
              <a:avLst/>
            </a:prstGeom>
            <a:solidFill>
              <a:srgbClr val="1E3C71"/>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DE86577-5EFF-49C6-B6EF-7C1C0A3634CD}"/>
                </a:ext>
              </a:extLst>
            </p:cNvPr>
            <p:cNvSpPr/>
            <p:nvPr userDrawn="1"/>
          </p:nvSpPr>
          <p:spPr>
            <a:xfrm>
              <a:off x="0" y="0"/>
              <a:ext cx="4068000" cy="6858000"/>
            </a:xfrm>
            <a:prstGeom prst="rect">
              <a:avLst/>
            </a:prstGeom>
            <a:solidFill>
              <a:srgbClr val="D120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DA1B483-E115-460E-8EE8-F801A1787DA9}"/>
              </a:ext>
            </a:extLst>
          </p:cNvPr>
          <p:cNvSpPr>
            <a:spLocks noGrp="1"/>
          </p:cNvSpPr>
          <p:nvPr>
            <p:ph idx="1"/>
          </p:nvPr>
        </p:nvSpPr>
        <p:spPr>
          <a:xfrm>
            <a:off x="5429250" y="2806261"/>
            <a:ext cx="6396990" cy="33707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D0C345C5-F0B8-499F-B482-6EB60C6477D6}"/>
              </a:ext>
            </a:extLst>
          </p:cNvPr>
          <p:cNvSpPr>
            <a:spLocks noGrp="1"/>
          </p:cNvSpPr>
          <p:nvPr>
            <p:ph type="title"/>
          </p:nvPr>
        </p:nvSpPr>
        <p:spPr>
          <a:xfrm>
            <a:off x="5429250" y="372168"/>
            <a:ext cx="6396990" cy="1325563"/>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90834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35B73A-42A8-4B49-94F1-6D4D05BE2C1B}"/>
              </a:ext>
            </a:extLst>
          </p:cNvPr>
          <p:cNvSpPr/>
          <p:nvPr userDrawn="1"/>
        </p:nvSpPr>
        <p:spPr>
          <a:xfrm>
            <a:off x="0" y="-2"/>
            <a:ext cx="12192000" cy="756000"/>
          </a:xfrm>
          <a:prstGeom prst="rect">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E88101F-F932-4FA6-8096-E77C881FCE00}"/>
              </a:ext>
            </a:extLst>
          </p:cNvPr>
          <p:cNvSpPr/>
          <p:nvPr userDrawn="1"/>
        </p:nvSpPr>
        <p:spPr>
          <a:xfrm>
            <a:off x="0" y="1"/>
            <a:ext cx="1368000" cy="6858000"/>
          </a:xfrm>
          <a:prstGeom prst="rect">
            <a:avLst/>
          </a:prstGeom>
          <a:solidFill>
            <a:srgbClr val="1E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C345C5-F0B8-499F-B482-6EB60C6477D6}"/>
              </a:ext>
            </a:extLst>
          </p:cNvPr>
          <p:cNvSpPr>
            <a:spLocks noGrp="1"/>
          </p:cNvSpPr>
          <p:nvPr>
            <p:ph type="title"/>
          </p:nvPr>
        </p:nvSpPr>
        <p:spPr>
          <a:xfrm>
            <a:off x="3230880" y="995045"/>
            <a:ext cx="11353800" cy="1325563"/>
          </a:xfrm>
        </p:spPr>
        <p:txBody>
          <a:bodyPr/>
          <a:lstStyle>
            <a:lvl1pPr>
              <a:defRPr>
                <a:solidFill>
                  <a:srgbClr val="1E3C7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DA1B483-E115-460E-8EE8-F801A1787DA9}"/>
              </a:ext>
            </a:extLst>
          </p:cNvPr>
          <p:cNvSpPr>
            <a:spLocks noGrp="1"/>
          </p:cNvSpPr>
          <p:nvPr>
            <p:ph idx="1"/>
          </p:nvPr>
        </p:nvSpPr>
        <p:spPr>
          <a:xfrm>
            <a:off x="5593634" y="2806261"/>
            <a:ext cx="6598366" cy="33707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593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D1202B"/>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CE7F59-B243-4B14-B6F8-1C426CDAED34}"/>
              </a:ext>
            </a:extLst>
          </p:cNvPr>
          <p:cNvSpPr>
            <a:spLocks noGrp="1"/>
          </p:cNvSpPr>
          <p:nvPr>
            <p:ph type="dt" sz="half" idx="10"/>
          </p:nvPr>
        </p:nvSpPr>
        <p:spPr>
          <a:xfrm>
            <a:off x="9296400" y="6356350"/>
            <a:ext cx="2743200" cy="365125"/>
          </a:xfrm>
        </p:spPr>
        <p:txBody>
          <a:bodyPr/>
          <a:lstStyle/>
          <a:p>
            <a:fld id="{5618E6A2-576C-4697-9026-23B109757A6E}" type="datetimeFigureOut">
              <a:rPr lang="en-US" smtClean="0"/>
              <a:t>12/10/2021</a:t>
            </a:fld>
            <a:endParaRPr lang="en-US"/>
          </a:p>
        </p:txBody>
      </p:sp>
      <p:sp>
        <p:nvSpPr>
          <p:cNvPr id="6" name="Oval 5">
            <a:extLst>
              <a:ext uri="{FF2B5EF4-FFF2-40B4-BE49-F238E27FC236}">
                <a16:creationId xmlns:a16="http://schemas.microsoft.com/office/drawing/2014/main" id="{C5C185F3-4555-4E62-BE89-F27EC76D9A8B}"/>
              </a:ext>
            </a:extLst>
          </p:cNvPr>
          <p:cNvSpPr/>
          <p:nvPr userDrawn="1"/>
        </p:nvSpPr>
        <p:spPr>
          <a:xfrm rot="20075005">
            <a:off x="-10518" y="-2896710"/>
            <a:ext cx="12533189" cy="8858302"/>
          </a:xfrm>
          <a:prstGeom prst="ellipse">
            <a:avLst/>
          </a:prstGeom>
          <a:solidFill>
            <a:srgbClr val="FFF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1E293C8-10EF-4A01-9790-2595457BD2C2}"/>
              </a:ext>
            </a:extLst>
          </p:cNvPr>
          <p:cNvSpPr/>
          <p:nvPr userDrawn="1"/>
        </p:nvSpPr>
        <p:spPr>
          <a:xfrm>
            <a:off x="0" y="1867989"/>
            <a:ext cx="12192000" cy="3122022"/>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B7F4A53-6B52-4237-A312-9047022EDE56}"/>
              </a:ext>
            </a:extLst>
          </p:cNvPr>
          <p:cNvSpPr/>
          <p:nvPr userDrawn="1"/>
        </p:nvSpPr>
        <p:spPr>
          <a:xfrm>
            <a:off x="2313602" y="853432"/>
            <a:ext cx="2160000" cy="2160000"/>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A61C1E6-C5A4-4D05-8498-4A6BD1167284}"/>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67963" y="1307664"/>
            <a:ext cx="1251278" cy="1251278"/>
          </a:xfrm>
          <a:prstGeom prst="rect">
            <a:avLst/>
          </a:prstGeom>
        </p:spPr>
      </p:pic>
      <p:sp>
        <p:nvSpPr>
          <p:cNvPr id="3" name="Subtitle 2">
            <a:extLst>
              <a:ext uri="{FF2B5EF4-FFF2-40B4-BE49-F238E27FC236}">
                <a16:creationId xmlns:a16="http://schemas.microsoft.com/office/drawing/2014/main" id="{D22F5A1F-8B9E-40EE-9F3E-2A49093B8056}"/>
              </a:ext>
            </a:extLst>
          </p:cNvPr>
          <p:cNvSpPr>
            <a:spLocks noGrp="1"/>
          </p:cNvSpPr>
          <p:nvPr>
            <p:ph type="subTitle" idx="1"/>
          </p:nvPr>
        </p:nvSpPr>
        <p:spPr>
          <a:xfrm>
            <a:off x="2687612" y="5139847"/>
            <a:ext cx="5680011" cy="71250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63082D45-0865-451E-8682-F42DC7EC605A}"/>
              </a:ext>
            </a:extLst>
          </p:cNvPr>
          <p:cNvSpPr>
            <a:spLocks noGrp="1"/>
          </p:cNvSpPr>
          <p:nvPr>
            <p:ph type="ctrTitle"/>
          </p:nvPr>
        </p:nvSpPr>
        <p:spPr>
          <a:xfrm>
            <a:off x="2639686" y="3467664"/>
            <a:ext cx="9074988" cy="930973"/>
          </a:xfrm>
        </p:spPr>
        <p:txBody>
          <a:bodyPr anchor="b"/>
          <a:lstStyle>
            <a:lvl1pPr algn="l">
              <a:defRPr sz="4800">
                <a:solidFill>
                  <a:schemeClr val="bg1"/>
                </a:solidFill>
              </a:defRPr>
            </a:lvl1pPr>
          </a:lstStyle>
          <a:p>
            <a:r>
              <a:rPr lang="en-US" dirty="0"/>
              <a:t>Click to edit Master title style</a:t>
            </a:r>
          </a:p>
        </p:txBody>
      </p:sp>
      <p:sp>
        <p:nvSpPr>
          <p:cNvPr id="12" name="Flowchart: Preparation 11">
            <a:extLst>
              <a:ext uri="{FF2B5EF4-FFF2-40B4-BE49-F238E27FC236}">
                <a16:creationId xmlns:a16="http://schemas.microsoft.com/office/drawing/2014/main" id="{00F589C2-2343-4751-8562-775667C8970E}"/>
              </a:ext>
            </a:extLst>
          </p:cNvPr>
          <p:cNvSpPr/>
          <p:nvPr userDrawn="1"/>
        </p:nvSpPr>
        <p:spPr>
          <a:xfrm>
            <a:off x="152400" y="5348350"/>
            <a:ext cx="1008000" cy="1008000"/>
          </a:xfrm>
          <a:prstGeom prst="flowChartPreparation">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698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45C5-F0B8-499F-B482-6EB60C647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A1B483-E115-460E-8EE8-F801A1787D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BDF5D-ED1F-47DC-8753-FA6833435296}"/>
              </a:ext>
            </a:extLst>
          </p:cNvPr>
          <p:cNvSpPr>
            <a:spLocks noGrp="1"/>
          </p:cNvSpPr>
          <p:nvPr>
            <p:ph type="dt" sz="half" idx="10"/>
          </p:nvPr>
        </p:nvSpPr>
        <p:spPr/>
        <p:txBody>
          <a:bodyPr/>
          <a:lstStyle/>
          <a:p>
            <a:fld id="{5618E6A2-576C-4697-9026-23B109757A6E}" type="datetimeFigureOut">
              <a:rPr lang="en-US" smtClean="0"/>
              <a:t>12/10/2021</a:t>
            </a:fld>
            <a:endParaRPr lang="en-US"/>
          </a:p>
        </p:txBody>
      </p:sp>
      <p:sp>
        <p:nvSpPr>
          <p:cNvPr id="5" name="Footer Placeholder 4">
            <a:extLst>
              <a:ext uri="{FF2B5EF4-FFF2-40B4-BE49-F238E27FC236}">
                <a16:creationId xmlns:a16="http://schemas.microsoft.com/office/drawing/2014/main" id="{825C7A8A-8015-4FD4-8A73-24CC1F498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CB02B-0A7D-49AB-95ED-FBD48F922B65}"/>
              </a:ext>
            </a:extLst>
          </p:cNvPr>
          <p:cNvSpPr>
            <a:spLocks noGrp="1"/>
          </p:cNvSpPr>
          <p:nvPr>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1735095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45C5-F0B8-499F-B482-6EB60C6477D6}"/>
              </a:ext>
            </a:extLst>
          </p:cNvPr>
          <p:cNvSpPr>
            <a:spLocks noGrp="1"/>
          </p:cNvSpPr>
          <p:nvPr>
            <p:ph type="title"/>
          </p:nvPr>
        </p:nvSpPr>
        <p:spPr/>
        <p:txBody>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4DA1B483-E115-460E-8EE8-F801A1787DA9}"/>
              </a:ext>
            </a:extLst>
          </p:cNvPr>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7BBDF5D-ED1F-47DC-8753-FA6833435296}"/>
              </a:ext>
            </a:extLst>
          </p:cNvPr>
          <p:cNvSpPr>
            <a:spLocks noGrp="1"/>
          </p:cNvSpPr>
          <p:nvPr>
            <p:ph type="dt" sz="half" idx="10"/>
          </p:nvPr>
        </p:nvSpPr>
        <p:spPr/>
        <p:txBody>
          <a:bodyPr/>
          <a:lstStyle/>
          <a:p>
            <a:fld id="{5618E6A2-576C-4697-9026-23B109757A6E}" type="datetimeFigureOut">
              <a:rPr lang="en-US" smtClean="0"/>
              <a:t>12/10/2021</a:t>
            </a:fld>
            <a:endParaRPr lang="en-US"/>
          </a:p>
        </p:txBody>
      </p:sp>
      <p:sp>
        <p:nvSpPr>
          <p:cNvPr id="5" name="Footer Placeholder 4">
            <a:extLst>
              <a:ext uri="{FF2B5EF4-FFF2-40B4-BE49-F238E27FC236}">
                <a16:creationId xmlns:a16="http://schemas.microsoft.com/office/drawing/2014/main" id="{825C7A8A-8015-4FD4-8A73-24CC1F498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CB02B-0A7D-49AB-95ED-FBD48F922B65}"/>
              </a:ext>
            </a:extLst>
          </p:cNvPr>
          <p:cNvSpPr>
            <a:spLocks noGrp="1"/>
          </p:cNvSpPr>
          <p:nvPr>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4239005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5C9B32-AC24-4D99-885D-195C4BE9269D}"/>
              </a:ext>
            </a:extLst>
          </p:cNvPr>
          <p:cNvSpPr/>
          <p:nvPr userDrawn="1"/>
        </p:nvSpPr>
        <p:spPr>
          <a:xfrm>
            <a:off x="-41096" y="2055811"/>
            <a:ext cx="12276000" cy="108000"/>
          </a:xfrm>
          <a:prstGeom prst="rect">
            <a:avLst/>
          </a:prstGeom>
          <a:solidFill>
            <a:srgbClr val="1E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66AD49-8410-44D3-B6C7-7672C20FAFC1}"/>
              </a:ext>
            </a:extLst>
          </p:cNvPr>
          <p:cNvSpPr/>
          <p:nvPr userDrawn="1"/>
        </p:nvSpPr>
        <p:spPr>
          <a:xfrm>
            <a:off x="10007316" y="1"/>
            <a:ext cx="216000" cy="6858000"/>
          </a:xfrm>
          <a:prstGeom prst="rect">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C345C5-F0B8-499F-B482-6EB60C6477D6}"/>
              </a:ext>
            </a:extLst>
          </p:cNvPr>
          <p:cNvSpPr>
            <a:spLocks noGrp="1"/>
          </p:cNvSpPr>
          <p:nvPr userDrawn="1">
            <p:ph type="title"/>
          </p:nvPr>
        </p:nvSpPr>
        <p:spPr>
          <a:xfrm>
            <a:off x="1503680" y="730885"/>
            <a:ext cx="11094720" cy="1325563"/>
          </a:xfrm>
        </p:spPr>
        <p:txBody>
          <a:bodyPr/>
          <a:lstStyle>
            <a:lvl1pPr>
              <a:defRPr>
                <a:solidFill>
                  <a:srgbClr val="1E3C71"/>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B7BBDF5D-ED1F-47DC-8753-FA6833435296}"/>
              </a:ext>
            </a:extLst>
          </p:cNvPr>
          <p:cNvSpPr>
            <a:spLocks noGrp="1"/>
          </p:cNvSpPr>
          <p:nvPr userDrawn="1">
            <p:ph type="dt" sz="half" idx="10"/>
          </p:nvPr>
        </p:nvSpPr>
        <p:spPr/>
        <p:txBody>
          <a:bodyPr/>
          <a:lstStyle/>
          <a:p>
            <a:fld id="{5618E6A2-576C-4697-9026-23B109757A6E}" type="datetimeFigureOut">
              <a:rPr lang="en-US" smtClean="0"/>
              <a:t>12/10/2021</a:t>
            </a:fld>
            <a:endParaRPr lang="en-US"/>
          </a:p>
        </p:txBody>
      </p:sp>
      <p:sp>
        <p:nvSpPr>
          <p:cNvPr id="5" name="Footer Placeholder 4">
            <a:extLst>
              <a:ext uri="{FF2B5EF4-FFF2-40B4-BE49-F238E27FC236}">
                <a16:creationId xmlns:a16="http://schemas.microsoft.com/office/drawing/2014/main" id="{825C7A8A-8015-4FD4-8A73-24CC1F49858A}"/>
              </a:ext>
            </a:extLst>
          </p:cNvPr>
          <p:cNvSpPr>
            <a:spLocks noGrp="1"/>
          </p:cNvSpPr>
          <p:nvPr userDrawn="1">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CB02B-0A7D-49AB-95ED-FBD48F922B65}"/>
              </a:ext>
            </a:extLst>
          </p:cNvPr>
          <p:cNvSpPr>
            <a:spLocks noGrp="1"/>
          </p:cNvSpPr>
          <p:nvPr userDrawn="1">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3766159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3AD20-56F7-4A0A-9327-C483A45B63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7F3DA8-B5AE-4F4C-A289-3D7AB20EA8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2DBE5D-AE71-446B-9A54-C6AA7CDACD12}"/>
              </a:ext>
            </a:extLst>
          </p:cNvPr>
          <p:cNvSpPr>
            <a:spLocks noGrp="1"/>
          </p:cNvSpPr>
          <p:nvPr>
            <p:ph type="dt" sz="half" idx="10"/>
          </p:nvPr>
        </p:nvSpPr>
        <p:spPr/>
        <p:txBody>
          <a:bodyPr/>
          <a:lstStyle/>
          <a:p>
            <a:fld id="{5618E6A2-576C-4697-9026-23B109757A6E}" type="datetimeFigureOut">
              <a:rPr lang="en-US" smtClean="0"/>
              <a:t>12/10/2021</a:t>
            </a:fld>
            <a:endParaRPr lang="en-US"/>
          </a:p>
        </p:txBody>
      </p:sp>
      <p:sp>
        <p:nvSpPr>
          <p:cNvPr id="5" name="Footer Placeholder 4">
            <a:extLst>
              <a:ext uri="{FF2B5EF4-FFF2-40B4-BE49-F238E27FC236}">
                <a16:creationId xmlns:a16="http://schemas.microsoft.com/office/drawing/2014/main" id="{A6628763-39D9-44F1-B35A-08A600BCB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72AA35-D913-4D91-941F-64AC0DD3F588}"/>
              </a:ext>
            </a:extLst>
          </p:cNvPr>
          <p:cNvSpPr>
            <a:spLocks noGrp="1"/>
          </p:cNvSpPr>
          <p:nvPr>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2819658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7184-F029-4FC9-B9F5-428B4C261C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E2F6D8-3B87-4D6D-AD88-C7388EC7BE0E}"/>
              </a:ext>
            </a:extLst>
          </p:cNvPr>
          <p:cNvSpPr>
            <a:spLocks noGrp="1"/>
          </p:cNvSpPr>
          <p:nvPr>
            <p:ph sz="half" idx="1"/>
          </p:nvPr>
        </p:nvSpPr>
        <p:spPr>
          <a:xfrm>
            <a:off x="2426676" y="2368061"/>
            <a:ext cx="4478216" cy="3808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84A443-587D-40B6-B633-BEF73A8CAF51}"/>
              </a:ext>
            </a:extLst>
          </p:cNvPr>
          <p:cNvSpPr>
            <a:spLocks noGrp="1"/>
          </p:cNvSpPr>
          <p:nvPr>
            <p:ph sz="half" idx="2"/>
          </p:nvPr>
        </p:nvSpPr>
        <p:spPr>
          <a:xfrm>
            <a:off x="7373814" y="2368061"/>
            <a:ext cx="4478216" cy="3808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D353FA-EE63-4C1E-A93E-F43ED9D02633}"/>
              </a:ext>
            </a:extLst>
          </p:cNvPr>
          <p:cNvSpPr>
            <a:spLocks noGrp="1"/>
          </p:cNvSpPr>
          <p:nvPr>
            <p:ph type="dt" sz="half" idx="10"/>
          </p:nvPr>
        </p:nvSpPr>
        <p:spPr/>
        <p:txBody>
          <a:bodyPr/>
          <a:lstStyle/>
          <a:p>
            <a:fld id="{5618E6A2-576C-4697-9026-23B109757A6E}" type="datetimeFigureOut">
              <a:rPr lang="en-US" smtClean="0"/>
              <a:t>12/10/2021</a:t>
            </a:fld>
            <a:endParaRPr lang="en-US"/>
          </a:p>
        </p:txBody>
      </p:sp>
      <p:sp>
        <p:nvSpPr>
          <p:cNvPr id="6" name="Footer Placeholder 5">
            <a:extLst>
              <a:ext uri="{FF2B5EF4-FFF2-40B4-BE49-F238E27FC236}">
                <a16:creationId xmlns:a16="http://schemas.microsoft.com/office/drawing/2014/main" id="{F91D5722-78CD-4578-947C-4AA8CBD1B3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2ED3B8-AC07-4E2C-BC6A-CCEF368BEE90}"/>
              </a:ext>
            </a:extLst>
          </p:cNvPr>
          <p:cNvSpPr>
            <a:spLocks noGrp="1"/>
          </p:cNvSpPr>
          <p:nvPr>
            <p:ph type="sldNum" sz="quarter" idx="12"/>
          </p:nvPr>
        </p:nvSpPr>
        <p:spPr/>
        <p:txBody>
          <a:bodyPr/>
          <a:lstStyle/>
          <a:p>
            <a:fld id="{E0E11A1D-E09C-48F7-8F4C-D8113979A85E}" type="slidenum">
              <a:rPr lang="en-US" smtClean="0"/>
              <a:t>‹#›</a:t>
            </a:fld>
            <a:endParaRPr lang="en-US"/>
          </a:p>
        </p:txBody>
      </p:sp>
      <p:sp>
        <p:nvSpPr>
          <p:cNvPr id="8" name="Rectangle 7">
            <a:extLst>
              <a:ext uri="{FF2B5EF4-FFF2-40B4-BE49-F238E27FC236}">
                <a16:creationId xmlns:a16="http://schemas.microsoft.com/office/drawing/2014/main" id="{3F60F134-29EA-4FB4-81D8-E7F2C4784F0C}"/>
              </a:ext>
            </a:extLst>
          </p:cNvPr>
          <p:cNvSpPr/>
          <p:nvPr userDrawn="1"/>
        </p:nvSpPr>
        <p:spPr>
          <a:xfrm>
            <a:off x="-41096" y="2055811"/>
            <a:ext cx="12276000" cy="216000"/>
          </a:xfrm>
          <a:prstGeom prst="rect">
            <a:avLst/>
          </a:prstGeom>
          <a:solidFill>
            <a:srgbClr val="D1202B"/>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20A745B-6117-494E-8409-58E7780A1F9E}"/>
              </a:ext>
            </a:extLst>
          </p:cNvPr>
          <p:cNvSpPr/>
          <p:nvPr userDrawn="1"/>
        </p:nvSpPr>
        <p:spPr>
          <a:xfrm>
            <a:off x="1980000" y="1"/>
            <a:ext cx="108000" cy="6858000"/>
          </a:xfrm>
          <a:prstGeom prst="rect">
            <a:avLst/>
          </a:prstGeom>
          <a:solidFill>
            <a:srgbClr val="1E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61811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7184-F029-4FC9-B9F5-428B4C261C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E2F6D8-3B87-4D6D-AD88-C7388EC7BE0E}"/>
              </a:ext>
            </a:extLst>
          </p:cNvPr>
          <p:cNvSpPr>
            <a:spLocks noGrp="1"/>
          </p:cNvSpPr>
          <p:nvPr>
            <p:ph sz="half" idx="1"/>
          </p:nvPr>
        </p:nvSpPr>
        <p:spPr>
          <a:xfrm>
            <a:off x="2426676" y="2368061"/>
            <a:ext cx="4478216" cy="3808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84A443-587D-40B6-B633-BEF73A8CAF51}"/>
              </a:ext>
            </a:extLst>
          </p:cNvPr>
          <p:cNvSpPr>
            <a:spLocks noGrp="1"/>
          </p:cNvSpPr>
          <p:nvPr>
            <p:ph sz="half" idx="2"/>
          </p:nvPr>
        </p:nvSpPr>
        <p:spPr>
          <a:xfrm>
            <a:off x="7373814" y="2368061"/>
            <a:ext cx="4478216" cy="3808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D353FA-EE63-4C1E-A93E-F43ED9D02633}"/>
              </a:ext>
            </a:extLst>
          </p:cNvPr>
          <p:cNvSpPr>
            <a:spLocks noGrp="1"/>
          </p:cNvSpPr>
          <p:nvPr>
            <p:ph type="dt" sz="half" idx="10"/>
          </p:nvPr>
        </p:nvSpPr>
        <p:spPr/>
        <p:txBody>
          <a:bodyPr/>
          <a:lstStyle/>
          <a:p>
            <a:fld id="{5618E6A2-576C-4697-9026-23B109757A6E}" type="datetimeFigureOut">
              <a:rPr lang="en-US" smtClean="0"/>
              <a:t>12/10/2021</a:t>
            </a:fld>
            <a:endParaRPr lang="en-US"/>
          </a:p>
        </p:txBody>
      </p:sp>
      <p:sp>
        <p:nvSpPr>
          <p:cNvPr id="6" name="Footer Placeholder 5">
            <a:extLst>
              <a:ext uri="{FF2B5EF4-FFF2-40B4-BE49-F238E27FC236}">
                <a16:creationId xmlns:a16="http://schemas.microsoft.com/office/drawing/2014/main" id="{F91D5722-78CD-4578-947C-4AA8CBD1B3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2ED3B8-AC07-4E2C-BC6A-CCEF368BEE90}"/>
              </a:ext>
            </a:extLst>
          </p:cNvPr>
          <p:cNvSpPr>
            <a:spLocks noGrp="1"/>
          </p:cNvSpPr>
          <p:nvPr>
            <p:ph type="sldNum" sz="quarter" idx="12"/>
          </p:nvPr>
        </p:nvSpPr>
        <p:spPr/>
        <p:txBody>
          <a:bodyPr/>
          <a:lstStyle/>
          <a:p>
            <a:fld id="{E0E11A1D-E09C-48F7-8F4C-D8113979A85E}" type="slidenum">
              <a:rPr lang="en-US" smtClean="0"/>
              <a:t>‹#›</a:t>
            </a:fld>
            <a:endParaRPr lang="en-US"/>
          </a:p>
        </p:txBody>
      </p:sp>
      <p:sp>
        <p:nvSpPr>
          <p:cNvPr id="8" name="Rectangle 7">
            <a:extLst>
              <a:ext uri="{FF2B5EF4-FFF2-40B4-BE49-F238E27FC236}">
                <a16:creationId xmlns:a16="http://schemas.microsoft.com/office/drawing/2014/main" id="{3F60F134-29EA-4FB4-81D8-E7F2C4784F0C}"/>
              </a:ext>
            </a:extLst>
          </p:cNvPr>
          <p:cNvSpPr/>
          <p:nvPr userDrawn="1"/>
        </p:nvSpPr>
        <p:spPr>
          <a:xfrm>
            <a:off x="-41096" y="2055811"/>
            <a:ext cx="12276000" cy="216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20A745B-6117-494E-8409-58E7780A1F9E}"/>
              </a:ext>
            </a:extLst>
          </p:cNvPr>
          <p:cNvSpPr/>
          <p:nvPr userDrawn="1"/>
        </p:nvSpPr>
        <p:spPr>
          <a:xfrm>
            <a:off x="1980000" y="1"/>
            <a:ext cx="108000" cy="6858000"/>
          </a:xfrm>
          <a:prstGeom prst="rect">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9704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288F-DD9C-4A45-A737-4252D7AFE6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EE667A-57FD-4249-9C0A-0D0BEA277E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6D4D3D-FE00-4DD6-9CE4-35F7FEB07E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975101-C6F1-41AE-9A33-F2900C06B9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113722-60E5-41E7-9D0B-4FBA0A1C90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C66825-33EB-4175-920D-06FD58F6E9EE}"/>
              </a:ext>
            </a:extLst>
          </p:cNvPr>
          <p:cNvSpPr>
            <a:spLocks noGrp="1"/>
          </p:cNvSpPr>
          <p:nvPr>
            <p:ph type="dt" sz="half" idx="10"/>
          </p:nvPr>
        </p:nvSpPr>
        <p:spPr/>
        <p:txBody>
          <a:bodyPr/>
          <a:lstStyle/>
          <a:p>
            <a:fld id="{5618E6A2-576C-4697-9026-23B109757A6E}" type="datetimeFigureOut">
              <a:rPr lang="en-US" smtClean="0"/>
              <a:t>12/10/2021</a:t>
            </a:fld>
            <a:endParaRPr lang="en-US"/>
          </a:p>
        </p:txBody>
      </p:sp>
      <p:sp>
        <p:nvSpPr>
          <p:cNvPr id="8" name="Footer Placeholder 7">
            <a:extLst>
              <a:ext uri="{FF2B5EF4-FFF2-40B4-BE49-F238E27FC236}">
                <a16:creationId xmlns:a16="http://schemas.microsoft.com/office/drawing/2014/main" id="{A183D3BC-CFA9-4370-911F-7346CE4ED3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53F0AE-470E-48F3-B4D4-A17CDE1A4C42}"/>
              </a:ext>
            </a:extLst>
          </p:cNvPr>
          <p:cNvSpPr>
            <a:spLocks noGrp="1"/>
          </p:cNvSpPr>
          <p:nvPr>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1657936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223D6-3DAF-4334-90A7-067ADD76E8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CCAC30-DC34-4BA8-9090-8342AF9D1985}"/>
              </a:ext>
            </a:extLst>
          </p:cNvPr>
          <p:cNvSpPr>
            <a:spLocks noGrp="1"/>
          </p:cNvSpPr>
          <p:nvPr>
            <p:ph type="dt" sz="half" idx="10"/>
          </p:nvPr>
        </p:nvSpPr>
        <p:spPr/>
        <p:txBody>
          <a:bodyPr/>
          <a:lstStyle/>
          <a:p>
            <a:fld id="{5618E6A2-576C-4697-9026-23B109757A6E}" type="datetimeFigureOut">
              <a:rPr lang="en-US" smtClean="0"/>
              <a:t>12/10/2021</a:t>
            </a:fld>
            <a:endParaRPr lang="en-US"/>
          </a:p>
        </p:txBody>
      </p:sp>
      <p:sp>
        <p:nvSpPr>
          <p:cNvPr id="4" name="Footer Placeholder 3">
            <a:extLst>
              <a:ext uri="{FF2B5EF4-FFF2-40B4-BE49-F238E27FC236}">
                <a16:creationId xmlns:a16="http://schemas.microsoft.com/office/drawing/2014/main" id="{EEE68A6D-D328-4314-8D46-8F13C87995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9DC432-1782-4581-BEBF-AB76B3A84069}"/>
              </a:ext>
            </a:extLst>
          </p:cNvPr>
          <p:cNvSpPr>
            <a:spLocks noGrp="1"/>
          </p:cNvSpPr>
          <p:nvPr>
            <p:ph type="sldNum" sz="quarter" idx="12"/>
          </p:nvPr>
        </p:nvSpPr>
        <p:spPr>
          <a:xfrm>
            <a:off x="8610600" y="6356350"/>
            <a:ext cx="2422585" cy="365125"/>
          </a:xfrm>
        </p:spPr>
        <p:txBody>
          <a:bodyPr/>
          <a:lstStyle/>
          <a:p>
            <a:fld id="{E0E11A1D-E09C-48F7-8F4C-D8113979A85E}" type="slidenum">
              <a:rPr lang="en-US" smtClean="0"/>
              <a:t>‹#›</a:t>
            </a:fld>
            <a:endParaRPr lang="en-US"/>
          </a:p>
        </p:txBody>
      </p:sp>
      <p:grpSp>
        <p:nvGrpSpPr>
          <p:cNvPr id="6" name="Group 5">
            <a:extLst>
              <a:ext uri="{FF2B5EF4-FFF2-40B4-BE49-F238E27FC236}">
                <a16:creationId xmlns:a16="http://schemas.microsoft.com/office/drawing/2014/main" id="{D48A4EE6-AB84-4EFA-9A14-F869AA3D4839}"/>
              </a:ext>
            </a:extLst>
          </p:cNvPr>
          <p:cNvGrpSpPr/>
          <p:nvPr userDrawn="1"/>
        </p:nvGrpSpPr>
        <p:grpSpPr>
          <a:xfrm>
            <a:off x="11300631" y="6476318"/>
            <a:ext cx="818203" cy="300678"/>
            <a:chOff x="11274753" y="6398684"/>
            <a:chExt cx="818203" cy="300678"/>
          </a:xfrm>
        </p:grpSpPr>
        <p:sp>
          <p:nvSpPr>
            <p:cNvPr id="7" name="Rectangle 6">
              <a:hlinkClick r:id="rId2" action="ppaction://hlinksldjump"/>
              <a:extLst>
                <a:ext uri="{FF2B5EF4-FFF2-40B4-BE49-F238E27FC236}">
                  <a16:creationId xmlns:a16="http://schemas.microsoft.com/office/drawing/2014/main" id="{74E04990-EADB-401A-A3BF-A7D058387876}"/>
                </a:ext>
              </a:extLst>
            </p:cNvPr>
            <p:cNvSpPr/>
            <p:nvPr/>
          </p:nvSpPr>
          <p:spPr>
            <a:xfrm>
              <a:off x="11274753" y="6398684"/>
              <a:ext cx="233075" cy="129806"/>
            </a:xfrm>
            <a:prstGeom prst="rect">
              <a:avLst/>
            </a:prstGeom>
            <a:solidFill>
              <a:srgbClr val="1E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2" action="ppaction://hlinksldjump"/>
              <a:extLst>
                <a:ext uri="{FF2B5EF4-FFF2-40B4-BE49-F238E27FC236}">
                  <a16:creationId xmlns:a16="http://schemas.microsoft.com/office/drawing/2014/main" id="{9E339958-A07A-4BA1-B63E-9AED99A807CD}"/>
                </a:ext>
              </a:extLst>
            </p:cNvPr>
            <p:cNvSpPr/>
            <p:nvPr/>
          </p:nvSpPr>
          <p:spPr>
            <a:xfrm>
              <a:off x="11567317" y="6398684"/>
              <a:ext cx="233075" cy="129806"/>
            </a:xfrm>
            <a:prstGeom prst="rect">
              <a:avLst/>
            </a:prstGeom>
            <a:solidFill>
              <a:srgbClr val="1E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2" action="ppaction://hlinksldjump"/>
              <a:extLst>
                <a:ext uri="{FF2B5EF4-FFF2-40B4-BE49-F238E27FC236}">
                  <a16:creationId xmlns:a16="http://schemas.microsoft.com/office/drawing/2014/main" id="{80B0898B-EF6C-479C-A47E-E622143432C4}"/>
                </a:ext>
              </a:extLst>
            </p:cNvPr>
            <p:cNvSpPr/>
            <p:nvPr/>
          </p:nvSpPr>
          <p:spPr>
            <a:xfrm>
              <a:off x="11859881" y="6398684"/>
              <a:ext cx="233075" cy="129806"/>
            </a:xfrm>
            <a:prstGeom prst="rect">
              <a:avLst/>
            </a:prstGeom>
            <a:solidFill>
              <a:srgbClr val="1E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2" action="ppaction://hlinksldjump"/>
              <a:extLst>
                <a:ext uri="{FF2B5EF4-FFF2-40B4-BE49-F238E27FC236}">
                  <a16:creationId xmlns:a16="http://schemas.microsoft.com/office/drawing/2014/main" id="{0B821532-9B6C-4460-A915-741FA077C5BF}"/>
                </a:ext>
              </a:extLst>
            </p:cNvPr>
            <p:cNvSpPr/>
            <p:nvPr/>
          </p:nvSpPr>
          <p:spPr>
            <a:xfrm>
              <a:off x="11274753" y="6569556"/>
              <a:ext cx="233075" cy="129806"/>
            </a:xfrm>
            <a:prstGeom prst="rect">
              <a:avLst/>
            </a:prstGeom>
            <a:solidFill>
              <a:srgbClr val="1E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2" action="ppaction://hlinksldjump"/>
              <a:extLst>
                <a:ext uri="{FF2B5EF4-FFF2-40B4-BE49-F238E27FC236}">
                  <a16:creationId xmlns:a16="http://schemas.microsoft.com/office/drawing/2014/main" id="{AB4AD1F4-B108-490C-BB55-529086E19619}"/>
                </a:ext>
              </a:extLst>
            </p:cNvPr>
            <p:cNvSpPr/>
            <p:nvPr/>
          </p:nvSpPr>
          <p:spPr>
            <a:xfrm>
              <a:off x="11567317" y="6569556"/>
              <a:ext cx="233075" cy="129806"/>
            </a:xfrm>
            <a:prstGeom prst="rect">
              <a:avLst/>
            </a:prstGeom>
            <a:solidFill>
              <a:srgbClr val="1E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2" action="ppaction://hlinksldjump"/>
              <a:extLst>
                <a:ext uri="{FF2B5EF4-FFF2-40B4-BE49-F238E27FC236}">
                  <a16:creationId xmlns:a16="http://schemas.microsoft.com/office/drawing/2014/main" id="{FC7C1E07-8891-494E-B1A1-152EAB196146}"/>
                </a:ext>
              </a:extLst>
            </p:cNvPr>
            <p:cNvSpPr/>
            <p:nvPr/>
          </p:nvSpPr>
          <p:spPr>
            <a:xfrm>
              <a:off x="11859881" y="6569556"/>
              <a:ext cx="233075" cy="129806"/>
            </a:xfrm>
            <a:prstGeom prst="rect">
              <a:avLst/>
            </a:prstGeom>
            <a:solidFill>
              <a:srgbClr val="1E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23409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098EE4-D62F-449A-9395-87CC111DBE5E}"/>
              </a:ext>
            </a:extLst>
          </p:cNvPr>
          <p:cNvSpPr>
            <a:spLocks noGrp="1"/>
          </p:cNvSpPr>
          <p:nvPr>
            <p:ph type="dt" sz="half" idx="10"/>
          </p:nvPr>
        </p:nvSpPr>
        <p:spPr/>
        <p:txBody>
          <a:bodyPr/>
          <a:lstStyle/>
          <a:p>
            <a:fld id="{5618E6A2-576C-4697-9026-23B109757A6E}" type="datetimeFigureOut">
              <a:rPr lang="en-US" smtClean="0"/>
              <a:t>12/10/2021</a:t>
            </a:fld>
            <a:endParaRPr lang="en-US"/>
          </a:p>
        </p:txBody>
      </p:sp>
      <p:sp>
        <p:nvSpPr>
          <p:cNvPr id="3" name="Footer Placeholder 2">
            <a:extLst>
              <a:ext uri="{FF2B5EF4-FFF2-40B4-BE49-F238E27FC236}">
                <a16:creationId xmlns:a16="http://schemas.microsoft.com/office/drawing/2014/main" id="{0A367BBF-0305-4034-81DF-AC43C52C4F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2F1B03-1117-4874-91CC-E04DCE4EEC3F}"/>
              </a:ext>
            </a:extLst>
          </p:cNvPr>
          <p:cNvSpPr>
            <a:spLocks noGrp="1"/>
          </p:cNvSpPr>
          <p:nvPr>
            <p:ph type="sldNum" sz="quarter" idx="12"/>
          </p:nvPr>
        </p:nvSpPr>
        <p:spPr/>
        <p:txBody>
          <a:bodyPr/>
          <a:lstStyle/>
          <a:p>
            <a:fld id="{E0E11A1D-E09C-48F7-8F4C-D8113979A85E}" type="slidenum">
              <a:rPr lang="en-US" smtClean="0"/>
              <a:t>‹#›</a:t>
            </a:fld>
            <a:endParaRPr lang="en-US"/>
          </a:p>
        </p:txBody>
      </p:sp>
      <p:sp>
        <p:nvSpPr>
          <p:cNvPr id="5" name="Content Placeholder 2">
            <a:extLst>
              <a:ext uri="{FF2B5EF4-FFF2-40B4-BE49-F238E27FC236}">
                <a16:creationId xmlns:a16="http://schemas.microsoft.com/office/drawing/2014/main" id="{B31D018B-8EBC-4E9C-B83F-295148375BFE}"/>
              </a:ext>
            </a:extLst>
          </p:cNvPr>
          <p:cNvSpPr>
            <a:spLocks noGrp="1"/>
          </p:cNvSpPr>
          <p:nvPr>
            <p:ph idx="1"/>
          </p:nvPr>
        </p:nvSpPr>
        <p:spPr>
          <a:xfrm>
            <a:off x="2932386" y="2806261"/>
            <a:ext cx="8421414" cy="3370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05031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C3202-F7EF-4E17-AEA5-D10F24ACF5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1ECEBE-62BB-4BA2-AC8F-D4EAF3836B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FCEC46-77F8-4FCD-943D-CBDF8B91EC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1B384C-67F3-43F8-B669-5D7D2110D7D4}"/>
              </a:ext>
            </a:extLst>
          </p:cNvPr>
          <p:cNvSpPr>
            <a:spLocks noGrp="1"/>
          </p:cNvSpPr>
          <p:nvPr>
            <p:ph type="dt" sz="half" idx="10"/>
          </p:nvPr>
        </p:nvSpPr>
        <p:spPr/>
        <p:txBody>
          <a:bodyPr/>
          <a:lstStyle/>
          <a:p>
            <a:fld id="{5618E6A2-576C-4697-9026-23B109757A6E}" type="datetimeFigureOut">
              <a:rPr lang="en-US" smtClean="0"/>
              <a:t>12/10/2021</a:t>
            </a:fld>
            <a:endParaRPr lang="en-US"/>
          </a:p>
        </p:txBody>
      </p:sp>
      <p:sp>
        <p:nvSpPr>
          <p:cNvPr id="6" name="Footer Placeholder 5">
            <a:extLst>
              <a:ext uri="{FF2B5EF4-FFF2-40B4-BE49-F238E27FC236}">
                <a16:creationId xmlns:a16="http://schemas.microsoft.com/office/drawing/2014/main" id="{E2B214B5-E589-47F5-A942-D8CE86AEB9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785B72-9E8E-4AC2-8E69-2868FF6C9E6D}"/>
              </a:ext>
            </a:extLst>
          </p:cNvPr>
          <p:cNvSpPr>
            <a:spLocks noGrp="1"/>
          </p:cNvSpPr>
          <p:nvPr>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50872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D1202B"/>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CE7F59-B243-4B14-B6F8-1C426CDAED34}"/>
              </a:ext>
            </a:extLst>
          </p:cNvPr>
          <p:cNvSpPr>
            <a:spLocks noGrp="1"/>
          </p:cNvSpPr>
          <p:nvPr>
            <p:ph type="dt" sz="half" idx="10"/>
          </p:nvPr>
        </p:nvSpPr>
        <p:spPr>
          <a:xfrm>
            <a:off x="9296400" y="6356350"/>
            <a:ext cx="2743200" cy="365125"/>
          </a:xfrm>
        </p:spPr>
        <p:txBody>
          <a:bodyPr/>
          <a:lstStyle/>
          <a:p>
            <a:fld id="{5618E6A2-576C-4697-9026-23B109757A6E}" type="datetimeFigureOut">
              <a:rPr lang="en-US" smtClean="0"/>
              <a:t>12/10/2021</a:t>
            </a:fld>
            <a:endParaRPr lang="en-US"/>
          </a:p>
        </p:txBody>
      </p:sp>
      <p:sp>
        <p:nvSpPr>
          <p:cNvPr id="6" name="Oval 5">
            <a:extLst>
              <a:ext uri="{FF2B5EF4-FFF2-40B4-BE49-F238E27FC236}">
                <a16:creationId xmlns:a16="http://schemas.microsoft.com/office/drawing/2014/main" id="{C5C185F3-4555-4E62-BE89-F27EC76D9A8B}"/>
              </a:ext>
            </a:extLst>
          </p:cNvPr>
          <p:cNvSpPr/>
          <p:nvPr userDrawn="1"/>
        </p:nvSpPr>
        <p:spPr>
          <a:xfrm rot="20075005">
            <a:off x="-10518" y="-2896710"/>
            <a:ext cx="12533189" cy="8858302"/>
          </a:xfrm>
          <a:prstGeom prst="ellipse">
            <a:avLst/>
          </a:prstGeom>
          <a:solidFill>
            <a:srgbClr val="FFF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082D45-0865-451E-8682-F42DC7EC605A}"/>
              </a:ext>
            </a:extLst>
          </p:cNvPr>
          <p:cNvSpPr>
            <a:spLocks noGrp="1"/>
          </p:cNvSpPr>
          <p:nvPr>
            <p:ph type="ctrTitle"/>
          </p:nvPr>
        </p:nvSpPr>
        <p:spPr>
          <a:xfrm>
            <a:off x="2639686" y="439792"/>
            <a:ext cx="9074988" cy="930973"/>
          </a:xfrm>
        </p:spPr>
        <p:txBody>
          <a:bodyPr anchor="b"/>
          <a:lstStyle>
            <a:lvl1pPr algn="l">
              <a:defRPr sz="4800">
                <a:solidFill>
                  <a:schemeClr val="tx1"/>
                </a:solidFill>
              </a:defRPr>
            </a:lvl1pPr>
          </a:lstStyle>
          <a:p>
            <a:r>
              <a:rPr lang="en-US" dirty="0"/>
              <a:t>Click to edit Master title style</a:t>
            </a:r>
          </a:p>
        </p:txBody>
      </p:sp>
      <p:sp>
        <p:nvSpPr>
          <p:cNvPr id="11" name="Rectangle 10">
            <a:extLst>
              <a:ext uri="{FF2B5EF4-FFF2-40B4-BE49-F238E27FC236}">
                <a16:creationId xmlns:a16="http://schemas.microsoft.com/office/drawing/2014/main" id="{D8B0F06B-7271-4B14-AE7F-3BA4B835906F}"/>
              </a:ext>
            </a:extLst>
          </p:cNvPr>
          <p:cNvSpPr/>
          <p:nvPr userDrawn="1"/>
        </p:nvSpPr>
        <p:spPr>
          <a:xfrm>
            <a:off x="-41096" y="2055811"/>
            <a:ext cx="12276000" cy="216000"/>
          </a:xfrm>
          <a:prstGeom prst="rect">
            <a:avLst/>
          </a:prstGeom>
          <a:solidFill>
            <a:srgbClr val="D1202B"/>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D0D20F0-DEB8-4A55-A57A-CC9587A7D8F4}"/>
              </a:ext>
            </a:extLst>
          </p:cNvPr>
          <p:cNvSpPr/>
          <p:nvPr userDrawn="1"/>
        </p:nvSpPr>
        <p:spPr>
          <a:xfrm>
            <a:off x="1980000" y="1"/>
            <a:ext cx="108000" cy="6858000"/>
          </a:xfrm>
          <a:prstGeom prst="rect">
            <a:avLst/>
          </a:prstGeom>
          <a:solidFill>
            <a:srgbClr val="1E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9BD3D11D-D660-4CBE-89F6-6BAD0D85FB97}"/>
              </a:ext>
            </a:extLst>
          </p:cNvPr>
          <p:cNvSpPr>
            <a:spLocks noGrp="1"/>
          </p:cNvSpPr>
          <p:nvPr>
            <p:ph idx="1"/>
          </p:nvPr>
        </p:nvSpPr>
        <p:spPr>
          <a:xfrm>
            <a:off x="2932386" y="2806261"/>
            <a:ext cx="8421414" cy="33707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65392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1143-65E3-4D18-AE7E-A2F5E053CB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28E2FC-C2C4-4D43-9A7E-7848DF7FF9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8D759F-2234-4300-BC7C-9E9BACC971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A4A545-9860-49C8-A8B7-E384F8ACB947}"/>
              </a:ext>
            </a:extLst>
          </p:cNvPr>
          <p:cNvSpPr>
            <a:spLocks noGrp="1"/>
          </p:cNvSpPr>
          <p:nvPr>
            <p:ph type="dt" sz="half" idx="10"/>
          </p:nvPr>
        </p:nvSpPr>
        <p:spPr/>
        <p:txBody>
          <a:bodyPr/>
          <a:lstStyle/>
          <a:p>
            <a:fld id="{5618E6A2-576C-4697-9026-23B109757A6E}" type="datetimeFigureOut">
              <a:rPr lang="en-US" smtClean="0"/>
              <a:t>12/10/2021</a:t>
            </a:fld>
            <a:endParaRPr lang="en-US"/>
          </a:p>
        </p:txBody>
      </p:sp>
      <p:sp>
        <p:nvSpPr>
          <p:cNvPr id="6" name="Footer Placeholder 5">
            <a:extLst>
              <a:ext uri="{FF2B5EF4-FFF2-40B4-BE49-F238E27FC236}">
                <a16:creationId xmlns:a16="http://schemas.microsoft.com/office/drawing/2014/main" id="{A37DEC45-0885-4C72-BBD7-B2545986D4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13D7-60C2-45EF-96DB-0AB32E5DFDD5}"/>
              </a:ext>
            </a:extLst>
          </p:cNvPr>
          <p:cNvSpPr>
            <a:spLocks noGrp="1"/>
          </p:cNvSpPr>
          <p:nvPr>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19613316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9D05-3163-4B95-B484-72C1F0B762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4E217B-5104-4E5C-998E-40C5B1F339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157000-F0A3-4D36-8703-57DE3622706B}"/>
              </a:ext>
            </a:extLst>
          </p:cNvPr>
          <p:cNvSpPr>
            <a:spLocks noGrp="1"/>
          </p:cNvSpPr>
          <p:nvPr>
            <p:ph type="dt" sz="half" idx="10"/>
          </p:nvPr>
        </p:nvSpPr>
        <p:spPr/>
        <p:txBody>
          <a:bodyPr/>
          <a:lstStyle/>
          <a:p>
            <a:fld id="{5618E6A2-576C-4697-9026-23B109757A6E}" type="datetimeFigureOut">
              <a:rPr lang="en-US" smtClean="0"/>
              <a:t>12/10/2021</a:t>
            </a:fld>
            <a:endParaRPr lang="en-US"/>
          </a:p>
        </p:txBody>
      </p:sp>
      <p:sp>
        <p:nvSpPr>
          <p:cNvPr id="5" name="Footer Placeholder 4">
            <a:extLst>
              <a:ext uri="{FF2B5EF4-FFF2-40B4-BE49-F238E27FC236}">
                <a16:creationId xmlns:a16="http://schemas.microsoft.com/office/drawing/2014/main" id="{C94E831D-2A3D-4C72-8313-48A9C39E3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EAA927-5283-4732-ABA9-61C43526B6A7}"/>
              </a:ext>
            </a:extLst>
          </p:cNvPr>
          <p:cNvSpPr>
            <a:spLocks noGrp="1"/>
          </p:cNvSpPr>
          <p:nvPr>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2372631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6895A0-EE72-4A99-87D7-D35471CFA3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04DF8E-A4AA-4859-88F6-E9250184AF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59A90-82B2-4BB3-B2CC-EA3CC584CC3B}"/>
              </a:ext>
            </a:extLst>
          </p:cNvPr>
          <p:cNvSpPr>
            <a:spLocks noGrp="1"/>
          </p:cNvSpPr>
          <p:nvPr>
            <p:ph type="dt" sz="half" idx="10"/>
          </p:nvPr>
        </p:nvSpPr>
        <p:spPr/>
        <p:txBody>
          <a:bodyPr/>
          <a:lstStyle/>
          <a:p>
            <a:fld id="{5618E6A2-576C-4697-9026-23B109757A6E}" type="datetimeFigureOut">
              <a:rPr lang="en-US" smtClean="0"/>
              <a:t>12/10/2021</a:t>
            </a:fld>
            <a:endParaRPr lang="en-US"/>
          </a:p>
        </p:txBody>
      </p:sp>
      <p:sp>
        <p:nvSpPr>
          <p:cNvPr id="5" name="Footer Placeholder 4">
            <a:extLst>
              <a:ext uri="{FF2B5EF4-FFF2-40B4-BE49-F238E27FC236}">
                <a16:creationId xmlns:a16="http://schemas.microsoft.com/office/drawing/2014/main" id="{5067D83A-56BC-4BFF-9F11-4E5240FDDA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25E92F-3841-4AF9-BE41-7441E4A3190F}"/>
              </a:ext>
            </a:extLst>
          </p:cNvPr>
          <p:cNvSpPr>
            <a:spLocks noGrp="1"/>
          </p:cNvSpPr>
          <p:nvPr>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3725880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D1202B"/>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CE7F59-B243-4B14-B6F8-1C426CDAED34}"/>
              </a:ext>
            </a:extLst>
          </p:cNvPr>
          <p:cNvSpPr>
            <a:spLocks noGrp="1"/>
          </p:cNvSpPr>
          <p:nvPr>
            <p:ph type="dt" sz="half" idx="10"/>
          </p:nvPr>
        </p:nvSpPr>
        <p:spPr>
          <a:xfrm>
            <a:off x="9296400" y="6356350"/>
            <a:ext cx="2743200" cy="365125"/>
          </a:xfrm>
        </p:spPr>
        <p:txBody>
          <a:bodyPr/>
          <a:lstStyle/>
          <a:p>
            <a:fld id="{5618E6A2-576C-4697-9026-23B109757A6E}" type="datetimeFigureOut">
              <a:rPr lang="en-US" smtClean="0"/>
              <a:t>12/10/2021</a:t>
            </a:fld>
            <a:endParaRPr lang="en-US"/>
          </a:p>
        </p:txBody>
      </p:sp>
      <p:sp>
        <p:nvSpPr>
          <p:cNvPr id="6" name="Oval 5">
            <a:extLst>
              <a:ext uri="{FF2B5EF4-FFF2-40B4-BE49-F238E27FC236}">
                <a16:creationId xmlns:a16="http://schemas.microsoft.com/office/drawing/2014/main" id="{C5C185F3-4555-4E62-BE89-F27EC76D9A8B}"/>
              </a:ext>
            </a:extLst>
          </p:cNvPr>
          <p:cNvSpPr/>
          <p:nvPr userDrawn="1"/>
        </p:nvSpPr>
        <p:spPr>
          <a:xfrm rot="20075005">
            <a:off x="-10518" y="-2896710"/>
            <a:ext cx="12533189" cy="8858302"/>
          </a:xfrm>
          <a:prstGeom prst="ellipse">
            <a:avLst/>
          </a:prstGeom>
          <a:solidFill>
            <a:srgbClr val="FFF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082D45-0865-451E-8682-F42DC7EC605A}"/>
              </a:ext>
            </a:extLst>
          </p:cNvPr>
          <p:cNvSpPr>
            <a:spLocks noGrp="1"/>
          </p:cNvSpPr>
          <p:nvPr>
            <p:ph type="ctrTitle"/>
          </p:nvPr>
        </p:nvSpPr>
        <p:spPr>
          <a:xfrm>
            <a:off x="1363546" y="1494868"/>
            <a:ext cx="8807567" cy="1934131"/>
          </a:xfrm>
        </p:spPr>
        <p:txBody>
          <a:bodyPr anchor="b"/>
          <a:lstStyle>
            <a:lvl1pPr algn="ctr">
              <a:defRPr sz="4800">
                <a:solidFill>
                  <a:schemeClr val="tx1"/>
                </a:solidFill>
              </a:defRPr>
            </a:lvl1pPr>
          </a:lstStyle>
          <a:p>
            <a:r>
              <a:rPr lang="en-US" dirty="0"/>
              <a:t>Click to edit Master title style</a:t>
            </a:r>
          </a:p>
        </p:txBody>
      </p:sp>
      <p:sp>
        <p:nvSpPr>
          <p:cNvPr id="9" name="Rectangle 8">
            <a:extLst>
              <a:ext uri="{FF2B5EF4-FFF2-40B4-BE49-F238E27FC236}">
                <a16:creationId xmlns:a16="http://schemas.microsoft.com/office/drawing/2014/main" id="{9854CCDD-513A-4CE6-B241-A8BF971992B0}"/>
              </a:ext>
            </a:extLst>
          </p:cNvPr>
          <p:cNvSpPr/>
          <p:nvPr userDrawn="1"/>
        </p:nvSpPr>
        <p:spPr>
          <a:xfrm>
            <a:off x="-41096" y="3574060"/>
            <a:ext cx="10212209" cy="216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1841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D1202B"/>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CE7F59-B243-4B14-B6F8-1C426CDAED34}"/>
              </a:ext>
            </a:extLst>
          </p:cNvPr>
          <p:cNvSpPr>
            <a:spLocks noGrp="1"/>
          </p:cNvSpPr>
          <p:nvPr>
            <p:ph type="dt" sz="half" idx="10"/>
          </p:nvPr>
        </p:nvSpPr>
        <p:spPr>
          <a:xfrm>
            <a:off x="9296400" y="6356350"/>
            <a:ext cx="2743200" cy="365125"/>
          </a:xfrm>
        </p:spPr>
        <p:txBody>
          <a:bodyPr/>
          <a:lstStyle/>
          <a:p>
            <a:fld id="{5618E6A2-576C-4697-9026-23B109757A6E}" type="datetimeFigureOut">
              <a:rPr lang="en-US" smtClean="0"/>
              <a:t>12/10/2021</a:t>
            </a:fld>
            <a:endParaRPr lang="en-US"/>
          </a:p>
        </p:txBody>
      </p:sp>
      <p:sp>
        <p:nvSpPr>
          <p:cNvPr id="6" name="Oval 5">
            <a:extLst>
              <a:ext uri="{FF2B5EF4-FFF2-40B4-BE49-F238E27FC236}">
                <a16:creationId xmlns:a16="http://schemas.microsoft.com/office/drawing/2014/main" id="{C5C185F3-4555-4E62-BE89-F27EC76D9A8B}"/>
              </a:ext>
            </a:extLst>
          </p:cNvPr>
          <p:cNvSpPr/>
          <p:nvPr userDrawn="1"/>
        </p:nvSpPr>
        <p:spPr>
          <a:xfrm rot="20075005">
            <a:off x="-10518" y="-2896710"/>
            <a:ext cx="12533189" cy="8858302"/>
          </a:xfrm>
          <a:prstGeom prst="ellipse">
            <a:avLst/>
          </a:prstGeom>
          <a:solidFill>
            <a:srgbClr val="FFF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082D45-0865-451E-8682-F42DC7EC605A}"/>
              </a:ext>
            </a:extLst>
          </p:cNvPr>
          <p:cNvSpPr>
            <a:spLocks noGrp="1"/>
          </p:cNvSpPr>
          <p:nvPr>
            <p:ph type="ctrTitle"/>
          </p:nvPr>
        </p:nvSpPr>
        <p:spPr>
          <a:xfrm>
            <a:off x="1363546" y="1494868"/>
            <a:ext cx="8807567" cy="1934131"/>
          </a:xfrm>
        </p:spPr>
        <p:txBody>
          <a:bodyPr anchor="b"/>
          <a:lstStyle>
            <a:lvl1pPr algn="ctr">
              <a:defRPr sz="48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80380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1E3C7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CE7F59-B243-4B14-B6F8-1C426CDAED34}"/>
              </a:ext>
            </a:extLst>
          </p:cNvPr>
          <p:cNvSpPr>
            <a:spLocks noGrp="1"/>
          </p:cNvSpPr>
          <p:nvPr>
            <p:ph type="dt" sz="half" idx="10"/>
          </p:nvPr>
        </p:nvSpPr>
        <p:spPr>
          <a:xfrm>
            <a:off x="9296400" y="6356350"/>
            <a:ext cx="2743200" cy="365125"/>
          </a:xfrm>
        </p:spPr>
        <p:txBody>
          <a:bodyPr/>
          <a:lstStyle/>
          <a:p>
            <a:fld id="{5618E6A2-576C-4697-9026-23B109757A6E}" type="datetimeFigureOut">
              <a:rPr lang="en-US" smtClean="0"/>
              <a:t>12/10/2021</a:t>
            </a:fld>
            <a:endParaRPr lang="en-US"/>
          </a:p>
        </p:txBody>
      </p:sp>
      <p:sp>
        <p:nvSpPr>
          <p:cNvPr id="6" name="Oval 5">
            <a:extLst>
              <a:ext uri="{FF2B5EF4-FFF2-40B4-BE49-F238E27FC236}">
                <a16:creationId xmlns:a16="http://schemas.microsoft.com/office/drawing/2014/main" id="{C5C185F3-4555-4E62-BE89-F27EC76D9A8B}"/>
              </a:ext>
            </a:extLst>
          </p:cNvPr>
          <p:cNvSpPr/>
          <p:nvPr userDrawn="1"/>
        </p:nvSpPr>
        <p:spPr>
          <a:xfrm rot="20075005">
            <a:off x="-10518" y="-2896710"/>
            <a:ext cx="12533189" cy="8858302"/>
          </a:xfrm>
          <a:prstGeom prst="ellipse">
            <a:avLst/>
          </a:prstGeom>
          <a:solidFill>
            <a:srgbClr val="FFF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082D45-0865-451E-8682-F42DC7EC605A}"/>
              </a:ext>
            </a:extLst>
          </p:cNvPr>
          <p:cNvSpPr>
            <a:spLocks noGrp="1"/>
          </p:cNvSpPr>
          <p:nvPr>
            <p:ph type="ctrTitle"/>
          </p:nvPr>
        </p:nvSpPr>
        <p:spPr>
          <a:xfrm>
            <a:off x="1363546" y="1494868"/>
            <a:ext cx="8807567" cy="1934131"/>
          </a:xfrm>
        </p:spPr>
        <p:txBody>
          <a:bodyPr anchor="b"/>
          <a:lstStyle>
            <a:lvl1pPr algn="ctr">
              <a:defRPr sz="4800">
                <a:solidFill>
                  <a:schemeClr val="tx1"/>
                </a:solidFill>
              </a:defRPr>
            </a:lvl1pPr>
          </a:lstStyle>
          <a:p>
            <a:r>
              <a:rPr lang="en-US" dirty="0"/>
              <a:t>Click to edit Master title style</a:t>
            </a:r>
          </a:p>
        </p:txBody>
      </p:sp>
      <p:sp>
        <p:nvSpPr>
          <p:cNvPr id="9" name="Rectangle 8">
            <a:extLst>
              <a:ext uri="{FF2B5EF4-FFF2-40B4-BE49-F238E27FC236}">
                <a16:creationId xmlns:a16="http://schemas.microsoft.com/office/drawing/2014/main" id="{9854CCDD-513A-4CE6-B241-A8BF971992B0}"/>
              </a:ext>
            </a:extLst>
          </p:cNvPr>
          <p:cNvSpPr/>
          <p:nvPr userDrawn="1"/>
        </p:nvSpPr>
        <p:spPr>
          <a:xfrm>
            <a:off x="-41096" y="3574060"/>
            <a:ext cx="10212209" cy="216000"/>
          </a:xfrm>
          <a:prstGeom prst="rect">
            <a:avLst/>
          </a:prstGeom>
          <a:solidFill>
            <a:srgbClr val="D1202B"/>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1088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1E3C7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CE7F59-B243-4B14-B6F8-1C426CDAED34}"/>
              </a:ext>
            </a:extLst>
          </p:cNvPr>
          <p:cNvSpPr>
            <a:spLocks noGrp="1"/>
          </p:cNvSpPr>
          <p:nvPr>
            <p:ph type="dt" sz="half" idx="10"/>
          </p:nvPr>
        </p:nvSpPr>
        <p:spPr>
          <a:xfrm>
            <a:off x="9296400" y="6356350"/>
            <a:ext cx="2743200" cy="365125"/>
          </a:xfrm>
        </p:spPr>
        <p:txBody>
          <a:bodyPr/>
          <a:lstStyle/>
          <a:p>
            <a:fld id="{5618E6A2-576C-4697-9026-23B109757A6E}" type="datetimeFigureOut">
              <a:rPr lang="en-US" smtClean="0"/>
              <a:t>12/10/2021</a:t>
            </a:fld>
            <a:endParaRPr lang="en-US"/>
          </a:p>
        </p:txBody>
      </p:sp>
      <p:sp>
        <p:nvSpPr>
          <p:cNvPr id="6" name="Oval 5">
            <a:extLst>
              <a:ext uri="{FF2B5EF4-FFF2-40B4-BE49-F238E27FC236}">
                <a16:creationId xmlns:a16="http://schemas.microsoft.com/office/drawing/2014/main" id="{C5C185F3-4555-4E62-BE89-F27EC76D9A8B}"/>
              </a:ext>
            </a:extLst>
          </p:cNvPr>
          <p:cNvSpPr/>
          <p:nvPr userDrawn="1"/>
        </p:nvSpPr>
        <p:spPr>
          <a:xfrm rot="20075005">
            <a:off x="-10518" y="-2896710"/>
            <a:ext cx="12533189" cy="8858302"/>
          </a:xfrm>
          <a:prstGeom prst="ellipse">
            <a:avLst/>
          </a:prstGeom>
          <a:solidFill>
            <a:srgbClr val="FFF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082D45-0865-451E-8682-F42DC7EC605A}"/>
              </a:ext>
            </a:extLst>
          </p:cNvPr>
          <p:cNvSpPr>
            <a:spLocks noGrp="1"/>
          </p:cNvSpPr>
          <p:nvPr>
            <p:ph type="ctrTitle"/>
          </p:nvPr>
        </p:nvSpPr>
        <p:spPr>
          <a:xfrm>
            <a:off x="2639686" y="439792"/>
            <a:ext cx="9074988" cy="930973"/>
          </a:xfrm>
        </p:spPr>
        <p:txBody>
          <a:bodyPr anchor="b"/>
          <a:lstStyle>
            <a:lvl1pPr algn="l">
              <a:defRPr sz="4800">
                <a:solidFill>
                  <a:schemeClr val="tx1"/>
                </a:solidFill>
              </a:defRPr>
            </a:lvl1pPr>
          </a:lstStyle>
          <a:p>
            <a:r>
              <a:rPr lang="en-US" dirty="0"/>
              <a:t>Click to edit Master title style</a:t>
            </a:r>
          </a:p>
        </p:txBody>
      </p:sp>
      <p:sp>
        <p:nvSpPr>
          <p:cNvPr id="11" name="Rectangle 10">
            <a:extLst>
              <a:ext uri="{FF2B5EF4-FFF2-40B4-BE49-F238E27FC236}">
                <a16:creationId xmlns:a16="http://schemas.microsoft.com/office/drawing/2014/main" id="{D8B0F06B-7271-4B14-AE7F-3BA4B835906F}"/>
              </a:ext>
            </a:extLst>
          </p:cNvPr>
          <p:cNvSpPr/>
          <p:nvPr userDrawn="1"/>
        </p:nvSpPr>
        <p:spPr>
          <a:xfrm>
            <a:off x="-41096" y="2055811"/>
            <a:ext cx="12276000" cy="216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D0D20F0-DEB8-4A55-A57A-CC9587A7D8F4}"/>
              </a:ext>
            </a:extLst>
          </p:cNvPr>
          <p:cNvSpPr/>
          <p:nvPr userDrawn="1"/>
        </p:nvSpPr>
        <p:spPr>
          <a:xfrm>
            <a:off x="1980000" y="1"/>
            <a:ext cx="108000" cy="6858000"/>
          </a:xfrm>
          <a:prstGeom prst="rect">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9BD3D11D-D660-4CBE-89F6-6BAD0D85FB97}"/>
              </a:ext>
            </a:extLst>
          </p:cNvPr>
          <p:cNvSpPr>
            <a:spLocks noGrp="1"/>
          </p:cNvSpPr>
          <p:nvPr>
            <p:ph idx="1"/>
          </p:nvPr>
        </p:nvSpPr>
        <p:spPr>
          <a:xfrm>
            <a:off x="2932386" y="2806261"/>
            <a:ext cx="8421414" cy="33707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8302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F7CFBA-F8E5-4A25-B2E6-9FDBB1097299}"/>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60100" y="570093"/>
            <a:ext cx="1871799" cy="1871799"/>
          </a:xfrm>
          <a:prstGeom prst="rect">
            <a:avLst/>
          </a:prstGeom>
        </p:spPr>
      </p:pic>
      <p:sp>
        <p:nvSpPr>
          <p:cNvPr id="2" name="Title 1">
            <a:extLst>
              <a:ext uri="{FF2B5EF4-FFF2-40B4-BE49-F238E27FC236}">
                <a16:creationId xmlns:a16="http://schemas.microsoft.com/office/drawing/2014/main" id="{63082D45-0865-451E-8682-F42DC7EC605A}"/>
              </a:ext>
            </a:extLst>
          </p:cNvPr>
          <p:cNvSpPr>
            <a:spLocks noGrp="1"/>
          </p:cNvSpPr>
          <p:nvPr>
            <p:ph type="ctrTitle"/>
          </p:nvPr>
        </p:nvSpPr>
        <p:spPr>
          <a:xfrm>
            <a:off x="1524000" y="1438911"/>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2F5A1F-8B9E-40EE-9F3E-2A49093B8056}"/>
              </a:ext>
            </a:extLst>
          </p:cNvPr>
          <p:cNvSpPr>
            <a:spLocks noGrp="1"/>
          </p:cNvSpPr>
          <p:nvPr>
            <p:ph type="subTitle" idx="1"/>
          </p:nvPr>
        </p:nvSpPr>
        <p:spPr>
          <a:xfrm>
            <a:off x="1524000" y="387635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44277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823973-26D7-490C-A1A9-5A89E118199D}"/>
              </a:ext>
            </a:extLst>
          </p:cNvPr>
          <p:cNvSpPr/>
          <p:nvPr userDrawn="1"/>
        </p:nvSpPr>
        <p:spPr>
          <a:xfrm>
            <a:off x="-41096" y="2055811"/>
            <a:ext cx="12276000" cy="216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D871C08-E55B-4A6E-BD2C-2585579EAE8F}"/>
              </a:ext>
            </a:extLst>
          </p:cNvPr>
          <p:cNvSpPr/>
          <p:nvPr userDrawn="1"/>
        </p:nvSpPr>
        <p:spPr>
          <a:xfrm>
            <a:off x="1980000" y="1"/>
            <a:ext cx="108000" cy="6858000"/>
          </a:xfrm>
          <a:prstGeom prst="rect">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C345C5-F0B8-499F-B482-6EB60C647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A1B483-E115-460E-8EE8-F801A1787DA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7BBDF5D-ED1F-47DC-8753-FA6833435296}"/>
              </a:ext>
            </a:extLst>
          </p:cNvPr>
          <p:cNvSpPr>
            <a:spLocks noGrp="1"/>
          </p:cNvSpPr>
          <p:nvPr>
            <p:ph type="dt" sz="half" idx="10"/>
          </p:nvPr>
        </p:nvSpPr>
        <p:spPr/>
        <p:txBody>
          <a:bodyPr/>
          <a:lstStyle/>
          <a:p>
            <a:fld id="{5618E6A2-576C-4697-9026-23B109757A6E}" type="datetimeFigureOut">
              <a:rPr lang="en-US" smtClean="0"/>
              <a:t>12/10/2021</a:t>
            </a:fld>
            <a:endParaRPr lang="en-US"/>
          </a:p>
        </p:txBody>
      </p:sp>
      <p:sp>
        <p:nvSpPr>
          <p:cNvPr id="5" name="Footer Placeholder 4">
            <a:extLst>
              <a:ext uri="{FF2B5EF4-FFF2-40B4-BE49-F238E27FC236}">
                <a16:creationId xmlns:a16="http://schemas.microsoft.com/office/drawing/2014/main" id="{825C7A8A-8015-4FD4-8A73-24CC1F498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CB02B-0A7D-49AB-95ED-FBD48F922B65}"/>
              </a:ext>
            </a:extLst>
          </p:cNvPr>
          <p:cNvSpPr>
            <a:spLocks noGrp="1"/>
          </p:cNvSpPr>
          <p:nvPr>
            <p:ph type="sldNum" sz="quarter" idx="12"/>
          </p:nvPr>
        </p:nvSpPr>
        <p:spPr/>
        <p:txBody>
          <a:bodyPr/>
          <a:lstStyle/>
          <a:p>
            <a:fld id="{E0E11A1D-E09C-48F7-8F4C-D8113979A85E}" type="slidenum">
              <a:rPr lang="en-US" smtClean="0"/>
              <a:t>‹#›</a:t>
            </a:fld>
            <a:endParaRPr lang="en-US"/>
          </a:p>
        </p:txBody>
      </p:sp>
    </p:spTree>
    <p:extLst>
      <p:ext uri="{BB962C8B-B14F-4D97-AF65-F5344CB8AC3E}">
        <p14:creationId xmlns:p14="http://schemas.microsoft.com/office/powerpoint/2010/main" val="2559056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8EA"/>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C1237D-4DD1-4C29-B5F3-6076E4805D7C}"/>
              </a:ext>
            </a:extLst>
          </p:cNvPr>
          <p:cNvSpPr>
            <a:spLocks noGrp="1"/>
          </p:cNvSpPr>
          <p:nvPr>
            <p:ph type="title"/>
          </p:nvPr>
        </p:nvSpPr>
        <p:spPr>
          <a:xfrm>
            <a:off x="2932386" y="365125"/>
            <a:ext cx="8421414"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396EA000-E72A-4989-8632-D8214B27F89D}"/>
              </a:ext>
            </a:extLst>
          </p:cNvPr>
          <p:cNvSpPr>
            <a:spLocks noGrp="1"/>
          </p:cNvSpPr>
          <p:nvPr>
            <p:ph type="body" idx="1"/>
          </p:nvPr>
        </p:nvSpPr>
        <p:spPr>
          <a:xfrm>
            <a:off x="2932386" y="2806261"/>
            <a:ext cx="8421414" cy="33707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4281466-D266-4C04-973A-941D1BAC39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oboto Light" panose="02000000000000000000" pitchFamily="2" charset="0"/>
                <a:ea typeface="Roboto Light" panose="02000000000000000000" pitchFamily="2" charset="0"/>
              </a:defRPr>
            </a:lvl1pPr>
          </a:lstStyle>
          <a:p>
            <a:fld id="{5618E6A2-576C-4697-9026-23B109757A6E}" type="datetimeFigureOut">
              <a:rPr lang="en-US" smtClean="0"/>
              <a:pPr/>
              <a:t>12/10/2021</a:t>
            </a:fld>
            <a:endParaRPr lang="en-US"/>
          </a:p>
        </p:txBody>
      </p:sp>
      <p:sp>
        <p:nvSpPr>
          <p:cNvPr id="5" name="Footer Placeholder 4">
            <a:extLst>
              <a:ext uri="{FF2B5EF4-FFF2-40B4-BE49-F238E27FC236}">
                <a16:creationId xmlns:a16="http://schemas.microsoft.com/office/drawing/2014/main" id="{8F03A88B-F51B-4451-BE0B-F2CEF6D002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oboto Light" panose="02000000000000000000" pitchFamily="2" charset="0"/>
                <a:ea typeface="Roboto Light"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4700D045-21A2-45CD-A16F-B9D48B0672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oboto Light" panose="02000000000000000000" pitchFamily="2" charset="0"/>
                <a:ea typeface="Roboto Light" panose="02000000000000000000" pitchFamily="2" charset="0"/>
              </a:defRPr>
            </a:lvl1pPr>
          </a:lstStyle>
          <a:p>
            <a:fld id="{E0E11A1D-E09C-48F7-8F4C-D8113979A85E}" type="slidenum">
              <a:rPr lang="en-US" smtClean="0"/>
              <a:pPr/>
              <a:t>‹#›</a:t>
            </a:fld>
            <a:endParaRPr lang="en-US"/>
          </a:p>
        </p:txBody>
      </p:sp>
    </p:spTree>
    <p:extLst>
      <p:ext uri="{BB962C8B-B14F-4D97-AF65-F5344CB8AC3E}">
        <p14:creationId xmlns:p14="http://schemas.microsoft.com/office/powerpoint/2010/main" val="217441061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5" r:id="rId4"/>
    <p:sldLayoutId id="2147483679" r:id="rId5"/>
    <p:sldLayoutId id="2147483676" r:id="rId6"/>
    <p:sldLayoutId id="2147483674" r:id="rId7"/>
    <p:sldLayoutId id="2147483649" r:id="rId8"/>
    <p:sldLayoutId id="2147483650" r:id="rId9"/>
    <p:sldLayoutId id="2147483677" r:id="rId10"/>
    <p:sldLayoutId id="2147483660" r:id="rId11"/>
    <p:sldLayoutId id="2147483661" r:id="rId12"/>
    <p:sldLayoutId id="2147483662" r:id="rId13"/>
    <p:sldLayoutId id="2147483663" r:id="rId14"/>
    <p:sldLayoutId id="2147483664" r:id="rId15"/>
    <p:sldLayoutId id="2147483665" r:id="rId16"/>
    <p:sldLayoutId id="2147483666" r:id="rId17"/>
    <p:sldLayoutId id="2147483668" r:id="rId18"/>
    <p:sldLayoutId id="2147483670" r:id="rId19"/>
    <p:sldLayoutId id="2147483669" r:id="rId20"/>
    <p:sldLayoutId id="2147483681" r:id="rId21"/>
    <p:sldLayoutId id="2147483667" r:id="rId22"/>
    <p:sldLayoutId id="2147483651" r:id="rId23"/>
    <p:sldLayoutId id="2147483652" r:id="rId24"/>
    <p:sldLayoutId id="2147483680" r:id="rId25"/>
    <p:sldLayoutId id="2147483653" r:id="rId26"/>
    <p:sldLayoutId id="2147483654" r:id="rId27"/>
    <p:sldLayoutId id="2147483655" r:id="rId28"/>
    <p:sldLayoutId id="2147483656" r:id="rId29"/>
    <p:sldLayoutId id="2147483657" r:id="rId30"/>
    <p:sldLayoutId id="2147483658" r:id="rId31"/>
    <p:sldLayoutId id="2147483659" r:id="rId32"/>
  </p:sldLayoutIdLst>
  <p:txStyles>
    <p:titleStyle>
      <a:lvl1pPr algn="l" defTabSz="914400" rtl="0" eaLnBrk="1" latinLnBrk="0" hangingPunct="1">
        <a:lnSpc>
          <a:spcPct val="90000"/>
        </a:lnSpc>
        <a:spcBef>
          <a:spcPct val="0"/>
        </a:spcBef>
        <a:buNone/>
        <a:defRPr sz="6000" b="0" i="0" u="none" kern="1200">
          <a:solidFill>
            <a:schemeClr val="tx1"/>
          </a:solidFill>
          <a:latin typeface="Roboto Slab Medium" pitchFamily="2" charset="0"/>
          <a:ea typeface="Roboto Slab Medium" pitchFamily="2" charset="0"/>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4000" kern="1200">
          <a:solidFill>
            <a:schemeClr val="tx1"/>
          </a:solidFill>
          <a:latin typeface="Roboto Medium" panose="02000000000000000000" pitchFamily="2" charset="0"/>
          <a:ea typeface="Roboto Medium" panose="02000000000000000000" pitchFamily="2" charset="0"/>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3600" b="0" i="0" u="none" kern="1200">
          <a:solidFill>
            <a:schemeClr val="tx1"/>
          </a:solidFill>
          <a:latin typeface="Roboto Medium" panose="02000000000000000000" pitchFamily="2" charset="0"/>
          <a:ea typeface="Roboto Medium" panose="02000000000000000000" pitchFamily="2" charset="0"/>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3200" kern="1200">
          <a:solidFill>
            <a:schemeClr val="tx1"/>
          </a:solidFill>
          <a:latin typeface="Roboto Medium" panose="02000000000000000000" pitchFamily="2" charset="0"/>
          <a:ea typeface="Roboto Medium" panose="02000000000000000000" pitchFamily="2" charset="0"/>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Roboto Medium" panose="02000000000000000000" pitchFamily="2" charset="0"/>
          <a:ea typeface="Roboto Medium" panose="02000000000000000000" pitchFamily="2" charset="0"/>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Roboto Medium" panose="02000000000000000000" pitchFamily="2" charset="0"/>
          <a:ea typeface="Roboto Medium"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12.sv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hyperlink" Target="http://www.cra-arc.gc.ca/"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3.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7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4.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5.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6.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7.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8.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9.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0.xml"/><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6.xml"/><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7.xml"/><Relationship Id="rId1" Type="http://schemas.openxmlformats.org/officeDocument/2006/relationships/slideLayout" Target="../slideLayouts/slideLayout25.xml"/><Relationship Id="rId5" Type="http://schemas.openxmlformats.org/officeDocument/2006/relationships/image" Target="../media/image2.pn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7009F4-1343-4A17-B76C-0CA71C24AD51}"/>
              </a:ext>
            </a:extLst>
          </p:cNvPr>
          <p:cNvSpPr>
            <a:spLocks noGrp="1"/>
          </p:cNvSpPr>
          <p:nvPr>
            <p:ph type="ctrTitle"/>
          </p:nvPr>
        </p:nvSpPr>
        <p:spPr>
          <a:xfrm>
            <a:off x="-41096" y="1133402"/>
            <a:ext cx="12192000" cy="3113087"/>
          </a:xfrm>
        </p:spPr>
        <p:txBody>
          <a:bodyPr/>
          <a:lstStyle/>
          <a:p>
            <a:r>
              <a:rPr lang="en-US" sz="4800" dirty="0"/>
              <a:t>The Ministry of </a:t>
            </a:r>
            <a:br>
              <a:rPr lang="en-US" dirty="0"/>
            </a:br>
            <a:r>
              <a:rPr lang="en-US" dirty="0"/>
              <a:t>Managing Money</a:t>
            </a:r>
          </a:p>
        </p:txBody>
      </p:sp>
      <p:sp>
        <p:nvSpPr>
          <p:cNvPr id="5" name="Subtitle 4">
            <a:extLst>
              <a:ext uri="{FF2B5EF4-FFF2-40B4-BE49-F238E27FC236}">
                <a16:creationId xmlns:a16="http://schemas.microsoft.com/office/drawing/2014/main" id="{11BFEDDF-365B-40B2-AA04-6381A778D7DE}"/>
              </a:ext>
            </a:extLst>
          </p:cNvPr>
          <p:cNvSpPr>
            <a:spLocks noGrp="1"/>
          </p:cNvSpPr>
          <p:nvPr>
            <p:ph type="subTitle" idx="1"/>
          </p:nvPr>
        </p:nvSpPr>
        <p:spPr>
          <a:xfrm>
            <a:off x="2612064" y="5292359"/>
            <a:ext cx="7559049" cy="814767"/>
          </a:xfrm>
        </p:spPr>
        <p:txBody>
          <a:bodyPr>
            <a:noAutofit/>
          </a:bodyPr>
          <a:lstStyle/>
          <a:p>
            <a:pPr marL="2149475" indent="-2149475" algn="l">
              <a:lnSpc>
                <a:spcPct val="120000"/>
              </a:lnSpc>
              <a:buNone/>
            </a:pPr>
            <a:r>
              <a:rPr lang="en-US" i="1" dirty="0"/>
              <a:t>Session 3: Sharing God’s Gifts: </a:t>
            </a:r>
            <a:r>
              <a:rPr lang="en-US" i="1" dirty="0">
                <a:latin typeface="Roboto" panose="02000000000000000000" pitchFamily="2" charset="0"/>
                <a:ea typeface="Roboto" panose="02000000000000000000" pitchFamily="2" charset="0"/>
              </a:rPr>
              <a:t>Examining Expenditures</a:t>
            </a:r>
          </a:p>
        </p:txBody>
      </p:sp>
      <p:sp>
        <p:nvSpPr>
          <p:cNvPr id="6" name="Rectangle 5">
            <a:extLst>
              <a:ext uri="{FF2B5EF4-FFF2-40B4-BE49-F238E27FC236}">
                <a16:creationId xmlns:a16="http://schemas.microsoft.com/office/drawing/2014/main" id="{5D50B19C-2AED-4FFA-BA32-37BCA06966A1}"/>
              </a:ext>
            </a:extLst>
          </p:cNvPr>
          <p:cNvSpPr/>
          <p:nvPr/>
        </p:nvSpPr>
        <p:spPr>
          <a:xfrm>
            <a:off x="-41096" y="4836051"/>
            <a:ext cx="10212209" cy="216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324767-F3F8-4BC7-981D-C31D6332EDAB}"/>
              </a:ext>
            </a:extLst>
          </p:cNvPr>
          <p:cNvSpPr/>
          <p:nvPr/>
        </p:nvSpPr>
        <p:spPr>
          <a:xfrm>
            <a:off x="-41096" y="4836051"/>
            <a:ext cx="10008000" cy="36000"/>
          </a:xfrm>
          <a:prstGeom prst="rect">
            <a:avLst/>
          </a:prstGeom>
          <a:solidFill>
            <a:srgbClr val="D1202B"/>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1E98FABA-A669-46FB-A7CE-D48368E61D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82467" y="782201"/>
            <a:ext cx="4064933" cy="1787590"/>
          </a:xfrm>
          <a:prstGeom prst="rect">
            <a:avLst/>
          </a:prstGeom>
        </p:spPr>
      </p:pic>
      <p:sp>
        <p:nvSpPr>
          <p:cNvPr id="9" name="Subtitle 4">
            <a:extLst>
              <a:ext uri="{FF2B5EF4-FFF2-40B4-BE49-F238E27FC236}">
                <a16:creationId xmlns:a16="http://schemas.microsoft.com/office/drawing/2014/main" id="{D7246CD8-9A16-418E-BA2A-E120655D69DA}"/>
              </a:ext>
            </a:extLst>
          </p:cNvPr>
          <p:cNvSpPr txBox="1">
            <a:spLocks/>
          </p:cNvSpPr>
          <p:nvPr/>
        </p:nvSpPr>
        <p:spPr>
          <a:xfrm>
            <a:off x="3062177" y="4224184"/>
            <a:ext cx="7311655" cy="814767"/>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Font typeface="Arial" panose="020B0604020202020204" pitchFamily="34" charset="0"/>
              <a:buNone/>
              <a:defRPr sz="2400" kern="1200">
                <a:solidFill>
                  <a:schemeClr val="tx1"/>
                </a:solidFill>
                <a:latin typeface="Roboto Medium" panose="02000000000000000000" pitchFamily="2" charset="0"/>
                <a:ea typeface="Roboto Medium" panose="02000000000000000000" pitchFamily="2" charset="0"/>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b="0" i="0" u="none" kern="1200">
                <a:solidFill>
                  <a:schemeClr val="tx1"/>
                </a:solidFill>
                <a:latin typeface="Roboto Medium" panose="02000000000000000000" pitchFamily="2" charset="0"/>
                <a:ea typeface="Roboto Medium" panose="02000000000000000000" pitchFamily="2" charset="0"/>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Roboto Medium" panose="02000000000000000000" pitchFamily="2" charset="0"/>
                <a:ea typeface="Roboto Medium" panose="02000000000000000000" pitchFamily="2" charset="0"/>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Roboto Medium" panose="02000000000000000000" pitchFamily="2" charset="0"/>
                <a:ea typeface="Roboto Medium" panose="02000000000000000000" pitchFamily="2" charset="0"/>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Roboto Medium" panose="02000000000000000000" pitchFamily="2" charset="0"/>
                <a:ea typeface="Roboto Medium" panose="02000000000000000000" pitchFamily="2"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149475" indent="-2149475" algn="l">
              <a:lnSpc>
                <a:spcPct val="120000"/>
              </a:lnSpc>
            </a:pPr>
            <a:r>
              <a:rPr lang="en-US" dirty="0">
                <a:latin typeface="Roboto" panose="02000000000000000000" pitchFamily="2" charset="0"/>
                <a:ea typeface="Roboto" panose="02000000000000000000" pitchFamily="2" charset="0"/>
              </a:rPr>
              <a:t>Congregational Finances &amp; Stewardship</a:t>
            </a:r>
            <a:endParaRPr lang="en-US" i="1"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767791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B52097-38FC-4D18-9EE8-E028E9756927}"/>
              </a:ext>
            </a:extLst>
          </p:cNvPr>
          <p:cNvSpPr>
            <a:spLocks noGrp="1"/>
          </p:cNvSpPr>
          <p:nvPr>
            <p:ph type="title"/>
          </p:nvPr>
        </p:nvSpPr>
        <p:spPr/>
        <p:txBody>
          <a:bodyPr/>
          <a:lstStyle/>
          <a:p>
            <a:r>
              <a:rPr lang="en-US" dirty="0"/>
              <a:t>Treasurer Role Expenditures</a:t>
            </a:r>
          </a:p>
        </p:txBody>
      </p:sp>
      <p:sp>
        <p:nvSpPr>
          <p:cNvPr id="5" name="Content Placeholder 4">
            <a:extLst>
              <a:ext uri="{FF2B5EF4-FFF2-40B4-BE49-F238E27FC236}">
                <a16:creationId xmlns:a16="http://schemas.microsoft.com/office/drawing/2014/main" id="{3AF5FE9C-A4ED-4977-AA02-F9FB2E6FC0F3}"/>
              </a:ext>
            </a:extLst>
          </p:cNvPr>
          <p:cNvSpPr>
            <a:spLocks noGrp="1"/>
          </p:cNvSpPr>
          <p:nvPr>
            <p:ph idx="1"/>
          </p:nvPr>
        </p:nvSpPr>
        <p:spPr>
          <a:xfrm>
            <a:off x="3072808" y="2530549"/>
            <a:ext cx="8280991" cy="3962326"/>
          </a:xfrm>
        </p:spPr>
        <p:txBody>
          <a:bodyPr>
            <a:normAutofit fontScale="85000" lnSpcReduction="10000"/>
          </a:bodyPr>
          <a:lstStyle/>
          <a:p>
            <a:pPr marL="0" indent="0">
              <a:buNone/>
            </a:pPr>
            <a:r>
              <a:rPr kumimoji="0" lang="en-US" sz="2800" b="0" i="0" u="none" strike="noStrike" kern="1200" cap="none" spc="0" normalizeH="0" baseline="0" noProof="0" dirty="0">
                <a:ln>
                  <a:noFill/>
                </a:ln>
                <a:solidFill>
                  <a:srgbClr val="2E2821"/>
                </a:solidFill>
                <a:effectLst/>
                <a:uLnTx/>
                <a:uFillTx/>
                <a:latin typeface="Roboto" panose="02000000000000000000" pitchFamily="2" charset="0"/>
                <a:ea typeface="Roboto" panose="02000000000000000000" pitchFamily="2" charset="0"/>
              </a:rPr>
              <a:t>The Session is entrusted with responsibility to manage the affairs of the church, including the financial resources (money), so the t</a:t>
            </a:r>
            <a:r>
              <a:rPr lang="en-US" sz="2800" dirty="0" err="1">
                <a:latin typeface="Roboto" panose="02000000000000000000" pitchFamily="2" charset="0"/>
                <a:ea typeface="Roboto" panose="02000000000000000000" pitchFamily="2" charset="0"/>
              </a:rPr>
              <a:t>reasurer</a:t>
            </a:r>
            <a:r>
              <a:rPr lang="en-US" sz="2800" dirty="0">
                <a:latin typeface="Roboto" panose="02000000000000000000" pitchFamily="2" charset="0"/>
                <a:ea typeface="Roboto" panose="02000000000000000000" pitchFamily="2" charset="0"/>
              </a:rPr>
              <a:t> does not control expenditures</a:t>
            </a:r>
          </a:p>
          <a:p>
            <a:pPr marL="0" indent="0">
              <a:buNone/>
            </a:pPr>
            <a:endParaRPr lang="en-US" sz="2800" dirty="0">
              <a:latin typeface="Roboto" panose="02000000000000000000" pitchFamily="2" charset="0"/>
              <a:ea typeface="Roboto" panose="02000000000000000000" pitchFamily="2" charset="0"/>
            </a:endParaRPr>
          </a:p>
          <a:p>
            <a:pPr marL="0" indent="0">
              <a:buNone/>
            </a:pPr>
            <a:r>
              <a:rPr lang="en-US" sz="2800" dirty="0">
                <a:latin typeface="Roboto" panose="02000000000000000000" pitchFamily="2" charset="0"/>
                <a:ea typeface="Roboto" panose="02000000000000000000" pitchFamily="2" charset="0"/>
              </a:rPr>
              <a:t>Treasurer ensures:</a:t>
            </a:r>
          </a:p>
          <a:p>
            <a:pPr lvl="1"/>
            <a:r>
              <a:rPr lang="en-US" sz="2800" dirty="0">
                <a:latin typeface="Roboto" panose="02000000000000000000" pitchFamily="2" charset="0"/>
                <a:ea typeface="Roboto" panose="02000000000000000000" pitchFamily="2" charset="0"/>
              </a:rPr>
              <a:t>budget is created</a:t>
            </a:r>
          </a:p>
          <a:p>
            <a:pPr lvl="1"/>
            <a:r>
              <a:rPr lang="en-US" sz="2800" dirty="0">
                <a:latin typeface="Roboto" panose="02000000000000000000" pitchFamily="2" charset="0"/>
                <a:ea typeface="Roboto" panose="02000000000000000000" pitchFamily="2" charset="0"/>
              </a:rPr>
              <a:t>tracking funds and maintaining records/books</a:t>
            </a:r>
          </a:p>
          <a:p>
            <a:pPr lvl="1"/>
            <a:r>
              <a:rPr lang="en-US" sz="2800" dirty="0">
                <a:latin typeface="Roboto" panose="02000000000000000000" pitchFamily="2" charset="0"/>
                <a:ea typeface="Roboto" panose="02000000000000000000" pitchFamily="2" charset="0"/>
              </a:rPr>
              <a:t>church decisions carried out by volunteers/staff/outside help</a:t>
            </a:r>
          </a:p>
          <a:p>
            <a:pPr lvl="1"/>
            <a:r>
              <a:rPr lang="en-US" sz="2800" dirty="0">
                <a:latin typeface="Roboto" panose="02000000000000000000" pitchFamily="2" charset="0"/>
                <a:ea typeface="Roboto" panose="02000000000000000000" pitchFamily="2" charset="0"/>
              </a:rPr>
              <a:t>bank reconciliation completed monthly</a:t>
            </a:r>
          </a:p>
          <a:p>
            <a:endParaRPr lang="en-US" sz="3600" dirty="0"/>
          </a:p>
          <a:p>
            <a:endParaRPr lang="en-US" sz="3600" dirty="0"/>
          </a:p>
        </p:txBody>
      </p:sp>
      <p:sp>
        <p:nvSpPr>
          <p:cNvPr id="6" name="TextBox 5">
            <a:extLst>
              <a:ext uri="{FF2B5EF4-FFF2-40B4-BE49-F238E27FC236}">
                <a16:creationId xmlns:a16="http://schemas.microsoft.com/office/drawing/2014/main" id="{CFE21798-6623-4A62-A2F1-005ABBA5AB9C}"/>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1167618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91B61-4DA8-43EE-920C-0C755D48C431}"/>
              </a:ext>
            </a:extLst>
          </p:cNvPr>
          <p:cNvSpPr>
            <a:spLocks noGrp="1"/>
          </p:cNvSpPr>
          <p:nvPr>
            <p:ph type="title"/>
          </p:nvPr>
        </p:nvSpPr>
        <p:spPr>
          <a:xfrm>
            <a:off x="2476500" y="445017"/>
            <a:ext cx="8914086" cy="1325563"/>
          </a:xfrm>
        </p:spPr>
        <p:txBody>
          <a:bodyPr/>
          <a:lstStyle/>
          <a:p>
            <a:pPr marL="0" indent="0" algn="l">
              <a:buNone/>
            </a:pPr>
            <a:r>
              <a:rPr lang="en-US" sz="3200" dirty="0">
                <a:effectLst/>
              </a:rPr>
              <a:t>Calculating your congregation’s dollar base</a:t>
            </a:r>
            <a:br>
              <a:rPr lang="en-US" sz="3200" dirty="0">
                <a:effectLst/>
              </a:rPr>
            </a:br>
            <a:r>
              <a:rPr lang="en-US" sz="2000" dirty="0">
                <a:effectLst/>
                <a:latin typeface="Roboto" panose="02000000000000000000" pitchFamily="2" charset="0"/>
                <a:ea typeface="Roboto" panose="02000000000000000000" pitchFamily="2" charset="0"/>
              </a:rPr>
              <a:t>presbyterian.ca/sharing/</a:t>
            </a:r>
            <a:r>
              <a:rPr lang="en-US" sz="2000" dirty="0" err="1">
                <a:effectLst/>
                <a:latin typeface="Roboto" panose="02000000000000000000" pitchFamily="2" charset="0"/>
                <a:ea typeface="Roboto" panose="02000000000000000000" pitchFamily="2" charset="0"/>
              </a:rPr>
              <a:t>presbyterians</a:t>
            </a:r>
            <a:r>
              <a:rPr lang="en-US" sz="2000" dirty="0">
                <a:effectLst/>
                <a:latin typeface="Roboto" panose="02000000000000000000" pitchFamily="2" charset="0"/>
                <a:ea typeface="Roboto" panose="02000000000000000000" pitchFamily="2" charset="0"/>
              </a:rPr>
              <a:t>-sharing-suggested-allocation-calculator/</a:t>
            </a:r>
          </a:p>
        </p:txBody>
      </p:sp>
      <p:sp>
        <p:nvSpPr>
          <p:cNvPr id="4" name="Content Placeholder 3">
            <a:extLst>
              <a:ext uri="{FF2B5EF4-FFF2-40B4-BE49-F238E27FC236}">
                <a16:creationId xmlns:a16="http://schemas.microsoft.com/office/drawing/2014/main" id="{C9EEED8A-8F01-4F5D-BF5E-B6E73B090F33}"/>
              </a:ext>
            </a:extLst>
          </p:cNvPr>
          <p:cNvSpPr>
            <a:spLocks noGrp="1"/>
          </p:cNvSpPr>
          <p:nvPr>
            <p:ph sz="half" idx="1"/>
          </p:nvPr>
        </p:nvSpPr>
        <p:spPr>
          <a:xfrm>
            <a:off x="2349500" y="2379946"/>
            <a:ext cx="9715500" cy="4338354"/>
          </a:xfrm>
        </p:spPr>
        <p:txBody>
          <a:bodyPr>
            <a:noAutofit/>
          </a:bodyPr>
          <a:lstStyle/>
          <a:p>
            <a:pPr marL="0" indent="0" algn="l">
              <a:buNone/>
            </a:pPr>
            <a:r>
              <a:rPr lang="en-US" sz="1800" dirty="0">
                <a:effectLst/>
                <a:latin typeface="Roboto" panose="02000000000000000000" pitchFamily="2" charset="0"/>
                <a:ea typeface="Roboto" panose="02000000000000000000" pitchFamily="2" charset="0"/>
              </a:rPr>
              <a:t>Your congregation’s dollar base is calculated from your stat report as follows.</a:t>
            </a:r>
          </a:p>
          <a:p>
            <a:pPr marL="0" indent="0">
              <a:buNone/>
            </a:pPr>
            <a:r>
              <a:rPr lang="en-US" sz="1800" dirty="0">
                <a:solidFill>
                  <a:srgbClr val="008000"/>
                </a:solidFill>
                <a:effectLst/>
                <a:latin typeface="Roboto" panose="02000000000000000000" pitchFamily="2" charset="0"/>
                <a:ea typeface="Roboto" panose="02000000000000000000" pitchFamily="2" charset="0"/>
              </a:rPr>
              <a:t>Total money received by congregation from all sources for use in a given year:</a:t>
            </a:r>
            <a:r>
              <a:rPr lang="en-US" sz="1800" dirty="0">
                <a:latin typeface="Roboto" panose="02000000000000000000" pitchFamily="2" charset="0"/>
                <a:ea typeface="Roboto" panose="02000000000000000000" pitchFamily="2" charset="0"/>
              </a:rPr>
              <a:t> $__________  </a:t>
            </a:r>
            <a:r>
              <a:rPr lang="en-US" sz="1800" dirty="0">
                <a:effectLst/>
                <a:latin typeface="Roboto" panose="02000000000000000000" pitchFamily="2" charset="0"/>
                <a:ea typeface="Roboto" panose="02000000000000000000" pitchFamily="2" charset="0"/>
              </a:rPr>
              <a:t>(Line 14)</a:t>
            </a:r>
          </a:p>
          <a:p>
            <a:pPr marL="0" indent="0">
              <a:buNone/>
            </a:pPr>
            <a:r>
              <a:rPr lang="en-US" sz="1800" b="1" dirty="0">
                <a:effectLst/>
                <a:latin typeface="Roboto" panose="02000000000000000000" pitchFamily="2" charset="0"/>
                <a:ea typeface="Roboto" panose="02000000000000000000" pitchFamily="2" charset="0"/>
              </a:rPr>
              <a:t>subtract</a:t>
            </a:r>
            <a:endParaRPr lang="en-US" sz="1800" dirty="0">
              <a:effectLst/>
              <a:latin typeface="Roboto" panose="02000000000000000000" pitchFamily="2" charset="0"/>
              <a:ea typeface="Roboto" panose="02000000000000000000" pitchFamily="2" charset="0"/>
            </a:endParaRPr>
          </a:p>
          <a:p>
            <a:pPr marL="0" indent="0">
              <a:buNone/>
            </a:pPr>
            <a:r>
              <a:rPr lang="en-US" sz="1800" dirty="0">
                <a:solidFill>
                  <a:srgbClr val="008000"/>
                </a:solidFill>
                <a:latin typeface="Roboto" panose="02000000000000000000" pitchFamily="2" charset="0"/>
                <a:ea typeface="Roboto" panose="02000000000000000000" pitchFamily="2" charset="0"/>
              </a:rPr>
              <a:t>Gifts </a:t>
            </a:r>
            <a:r>
              <a:rPr lang="en-US" sz="1800" dirty="0">
                <a:solidFill>
                  <a:srgbClr val="008000"/>
                </a:solidFill>
                <a:effectLst/>
                <a:latin typeface="Roboto" panose="02000000000000000000" pitchFamily="2" charset="0"/>
                <a:ea typeface="Roboto" panose="02000000000000000000" pitchFamily="2" charset="0"/>
              </a:rPr>
              <a:t>for Presbyterians Sharing, PWS&amp;D, other PCC mission; Refugee sponsorship, contributions to other Qualified </a:t>
            </a:r>
            <a:r>
              <a:rPr lang="en-US" sz="1800" dirty="0" err="1">
                <a:solidFill>
                  <a:srgbClr val="008000"/>
                </a:solidFill>
                <a:effectLst/>
                <a:latin typeface="Roboto" panose="02000000000000000000" pitchFamily="2" charset="0"/>
                <a:ea typeface="Roboto" panose="02000000000000000000" pitchFamily="2" charset="0"/>
              </a:rPr>
              <a:t>Donee</a:t>
            </a:r>
            <a:r>
              <a:rPr lang="en-US" sz="1800" dirty="0">
                <a:solidFill>
                  <a:srgbClr val="008000"/>
                </a:solidFill>
                <a:effectLst/>
                <a:latin typeface="Roboto" panose="02000000000000000000" pitchFamily="2" charset="0"/>
                <a:ea typeface="Roboto" panose="02000000000000000000" pitchFamily="2" charset="0"/>
              </a:rPr>
              <a:t> mission organizations :</a:t>
            </a:r>
            <a:r>
              <a:rPr lang="en-US" sz="1800" dirty="0">
                <a:latin typeface="Roboto" panose="02000000000000000000" pitchFamily="2" charset="0"/>
                <a:ea typeface="Roboto" panose="02000000000000000000" pitchFamily="2" charset="0"/>
              </a:rPr>
              <a:t> $__________ </a:t>
            </a:r>
            <a:r>
              <a:rPr lang="en-US" sz="1800" dirty="0">
                <a:effectLst/>
                <a:latin typeface="Roboto" panose="02000000000000000000" pitchFamily="2" charset="0"/>
                <a:ea typeface="Roboto" panose="02000000000000000000" pitchFamily="2" charset="0"/>
              </a:rPr>
              <a:t>(Line 26)</a:t>
            </a:r>
          </a:p>
          <a:p>
            <a:pPr marL="0" indent="0">
              <a:buNone/>
            </a:pPr>
            <a:r>
              <a:rPr lang="en-US" sz="1800" b="1" dirty="0">
                <a:effectLst/>
                <a:latin typeface="Roboto" panose="02000000000000000000" pitchFamily="2" charset="0"/>
                <a:ea typeface="Roboto" panose="02000000000000000000" pitchFamily="2" charset="0"/>
              </a:rPr>
              <a:t>subtract</a:t>
            </a:r>
            <a:endParaRPr lang="en-US" sz="1800" dirty="0">
              <a:effectLst/>
              <a:latin typeface="Roboto" panose="02000000000000000000" pitchFamily="2" charset="0"/>
              <a:ea typeface="Roboto" panose="02000000000000000000" pitchFamily="2" charset="0"/>
            </a:endParaRPr>
          </a:p>
          <a:p>
            <a:pPr marL="0" indent="0">
              <a:buNone/>
            </a:pPr>
            <a:r>
              <a:rPr lang="en-US" sz="1800" dirty="0">
                <a:solidFill>
                  <a:srgbClr val="008000"/>
                </a:solidFill>
                <a:effectLst/>
                <a:latin typeface="Roboto" panose="02000000000000000000" pitchFamily="2" charset="0"/>
                <a:ea typeface="Roboto" panose="02000000000000000000" pitchFamily="2" charset="0"/>
              </a:rPr>
              <a:t>Debt repayment (principal + interest):</a:t>
            </a:r>
            <a:r>
              <a:rPr lang="en-US" sz="1800" dirty="0">
                <a:latin typeface="Roboto" panose="02000000000000000000" pitchFamily="2" charset="0"/>
                <a:ea typeface="Roboto" panose="02000000000000000000" pitchFamily="2" charset="0"/>
              </a:rPr>
              <a:t> – $__________  </a:t>
            </a:r>
            <a:r>
              <a:rPr lang="en-US" sz="1800" dirty="0">
                <a:effectLst/>
                <a:latin typeface="Roboto" panose="02000000000000000000" pitchFamily="2" charset="0"/>
                <a:ea typeface="Roboto" panose="02000000000000000000" pitchFamily="2" charset="0"/>
              </a:rPr>
              <a:t>(Line 24)</a:t>
            </a:r>
          </a:p>
          <a:p>
            <a:pPr marL="0" indent="0">
              <a:buNone/>
            </a:pPr>
            <a:r>
              <a:rPr lang="en-US" sz="1800" b="1" dirty="0">
                <a:latin typeface="Roboto" panose="02000000000000000000" pitchFamily="2" charset="0"/>
                <a:ea typeface="Roboto" panose="02000000000000000000" pitchFamily="2" charset="0"/>
              </a:rPr>
              <a:t>=</a:t>
            </a:r>
            <a:r>
              <a:rPr lang="en-US" sz="1800" dirty="0">
                <a:latin typeface="Roboto" panose="02000000000000000000" pitchFamily="2" charset="0"/>
                <a:ea typeface="Roboto" panose="02000000000000000000" pitchFamily="2" charset="0"/>
              </a:rPr>
              <a:t> $__________ Dollar Base </a:t>
            </a:r>
            <a:r>
              <a:rPr lang="en-US" sz="1800" dirty="0">
                <a:effectLst/>
                <a:latin typeface="Roboto" panose="02000000000000000000" pitchFamily="2" charset="0"/>
                <a:ea typeface="Roboto" panose="02000000000000000000" pitchFamily="2" charset="0"/>
              </a:rPr>
              <a:t>(Line 31)</a:t>
            </a:r>
          </a:p>
          <a:p>
            <a:pPr marL="0" indent="0" algn="l">
              <a:buNone/>
            </a:pPr>
            <a:r>
              <a:rPr lang="en-US" sz="1800" dirty="0">
                <a:effectLst/>
                <a:latin typeface="Roboto" panose="02000000000000000000" pitchFamily="2" charset="0"/>
                <a:ea typeface="Roboto" panose="02000000000000000000" pitchFamily="2" charset="0"/>
              </a:rPr>
              <a:t>* Not included is revenue raised for </a:t>
            </a:r>
            <a:r>
              <a:rPr lang="en-US" sz="1800" dirty="0" err="1">
                <a:effectLst/>
                <a:latin typeface="Roboto" panose="02000000000000000000" pitchFamily="2" charset="0"/>
                <a:ea typeface="Roboto" panose="02000000000000000000" pitchFamily="2" charset="0"/>
              </a:rPr>
              <a:t>i</a:t>
            </a:r>
            <a:r>
              <a:rPr lang="en-US" sz="1800" dirty="0">
                <a:effectLst/>
                <a:latin typeface="Roboto" panose="02000000000000000000" pitchFamily="2" charset="0"/>
                <a:ea typeface="Roboto" panose="02000000000000000000" pitchFamily="2" charset="0"/>
              </a:rPr>
              <a:t>) net sale of property (Line 15) ii) endowments, bequests/legacies, special funds (Line 16) iii) Canadian Ministries grants (Line 17) iv) funds raised for major repairs, renovations or new construction (Line 18).</a:t>
            </a:r>
          </a:p>
        </p:txBody>
      </p:sp>
      <p:sp>
        <p:nvSpPr>
          <p:cNvPr id="7" name="TextBox 6">
            <a:extLst>
              <a:ext uri="{FF2B5EF4-FFF2-40B4-BE49-F238E27FC236}">
                <a16:creationId xmlns:a16="http://schemas.microsoft.com/office/drawing/2014/main" id="{DD21BC56-26C0-4894-8243-9B418E3884EF}"/>
              </a:ext>
            </a:extLst>
          </p:cNvPr>
          <p:cNvSpPr txBox="1"/>
          <p:nvPr/>
        </p:nvSpPr>
        <p:spPr>
          <a:xfrm>
            <a:off x="340381" y="365125"/>
            <a:ext cx="919438"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3539136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B52097-38FC-4D18-9EE8-E028E9756927}"/>
              </a:ext>
            </a:extLst>
          </p:cNvPr>
          <p:cNvSpPr>
            <a:spLocks noGrp="1"/>
          </p:cNvSpPr>
          <p:nvPr>
            <p:ph type="title"/>
          </p:nvPr>
        </p:nvSpPr>
        <p:spPr/>
        <p:txBody>
          <a:bodyPr/>
          <a:lstStyle/>
          <a:p>
            <a:r>
              <a:rPr lang="en-US" dirty="0"/>
              <a:t>Cash Flow</a:t>
            </a:r>
          </a:p>
        </p:txBody>
      </p:sp>
      <p:sp>
        <p:nvSpPr>
          <p:cNvPr id="5" name="Content Placeholder 4">
            <a:extLst>
              <a:ext uri="{FF2B5EF4-FFF2-40B4-BE49-F238E27FC236}">
                <a16:creationId xmlns:a16="http://schemas.microsoft.com/office/drawing/2014/main" id="{3AF5FE9C-A4ED-4977-AA02-F9FB2E6FC0F3}"/>
              </a:ext>
            </a:extLst>
          </p:cNvPr>
          <p:cNvSpPr>
            <a:spLocks noGrp="1"/>
          </p:cNvSpPr>
          <p:nvPr>
            <p:ph idx="1"/>
          </p:nvPr>
        </p:nvSpPr>
        <p:spPr>
          <a:xfrm>
            <a:off x="2932386" y="2654300"/>
            <a:ext cx="8421414" cy="3838575"/>
          </a:xfrm>
        </p:spPr>
        <p:txBody>
          <a:bodyPr>
            <a:normAutofit/>
          </a:bodyPr>
          <a:lstStyle/>
          <a:p>
            <a:r>
              <a:rPr lang="en-US" sz="3600" dirty="0">
                <a:latin typeface="Roboto" panose="02000000000000000000" pitchFamily="2" charset="0"/>
                <a:ea typeface="Roboto" panose="02000000000000000000" pitchFamily="2" charset="0"/>
              </a:rPr>
              <a:t>Goal is that expenses do not exceed incoming finances (and reserves) so that ministry can thrive</a:t>
            </a:r>
          </a:p>
          <a:p>
            <a:r>
              <a:rPr lang="en-US" sz="3600" dirty="0">
                <a:latin typeface="Roboto" panose="02000000000000000000" pitchFamily="2" charset="0"/>
                <a:ea typeface="Roboto" panose="02000000000000000000" pitchFamily="2" charset="0"/>
              </a:rPr>
              <a:t>What to do if you run into problems</a:t>
            </a:r>
          </a:p>
          <a:p>
            <a:pPr lvl="1"/>
            <a:r>
              <a:rPr lang="en-US" sz="3200" dirty="0">
                <a:latin typeface="Roboto" panose="02000000000000000000" pitchFamily="2" charset="0"/>
                <a:ea typeface="Roboto" panose="02000000000000000000" pitchFamily="2" charset="0"/>
              </a:rPr>
              <a:t>Overdraft, borrow from restricted funds, emergency loans from PCC</a:t>
            </a:r>
          </a:p>
          <a:p>
            <a:endParaRPr lang="en-US" sz="3600" dirty="0"/>
          </a:p>
          <a:p>
            <a:endParaRPr lang="en-US" sz="3600" dirty="0"/>
          </a:p>
        </p:txBody>
      </p:sp>
      <p:sp>
        <p:nvSpPr>
          <p:cNvPr id="6" name="TextBox 5">
            <a:extLst>
              <a:ext uri="{FF2B5EF4-FFF2-40B4-BE49-F238E27FC236}">
                <a16:creationId xmlns:a16="http://schemas.microsoft.com/office/drawing/2014/main" id="{387580F2-F2B4-43D3-9468-6756421BEF5D}"/>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MM</a:t>
            </a:r>
          </a:p>
        </p:txBody>
      </p:sp>
    </p:spTree>
    <p:extLst>
      <p:ext uri="{BB962C8B-B14F-4D97-AF65-F5344CB8AC3E}">
        <p14:creationId xmlns:p14="http://schemas.microsoft.com/office/powerpoint/2010/main" val="2614970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B21053-3223-4435-A9E3-73F3837AEDA0}"/>
              </a:ext>
            </a:extLst>
          </p:cNvPr>
          <p:cNvSpPr>
            <a:spLocks noGrp="1"/>
          </p:cNvSpPr>
          <p:nvPr>
            <p:ph type="title"/>
          </p:nvPr>
        </p:nvSpPr>
        <p:spPr>
          <a:xfrm>
            <a:off x="2164692" y="365125"/>
            <a:ext cx="8706507" cy="1325563"/>
          </a:xfrm>
        </p:spPr>
        <p:txBody>
          <a:bodyPr/>
          <a:lstStyle/>
          <a:p>
            <a:pPr algn="l"/>
            <a:r>
              <a:rPr lang="en-US" sz="3600" dirty="0"/>
              <a:t>Cash vs. Accrual Basis </a:t>
            </a:r>
            <a:r>
              <a:rPr lang="en-US" sz="3600" b="0" i="0" u="none" strike="noStrike" baseline="0" dirty="0">
                <a:latin typeface="ArialMT"/>
              </a:rPr>
              <a:t>and Generally Accepted Accounting Principles (GAAP)</a:t>
            </a:r>
            <a:endParaRPr lang="en-US" sz="3600" dirty="0"/>
          </a:p>
        </p:txBody>
      </p:sp>
      <p:sp>
        <p:nvSpPr>
          <p:cNvPr id="3" name="Content Placeholder 2">
            <a:extLst>
              <a:ext uri="{FF2B5EF4-FFF2-40B4-BE49-F238E27FC236}">
                <a16:creationId xmlns:a16="http://schemas.microsoft.com/office/drawing/2014/main" id="{622DB772-FA90-4B2A-BD85-25351256E640}"/>
              </a:ext>
            </a:extLst>
          </p:cNvPr>
          <p:cNvSpPr>
            <a:spLocks noGrp="1"/>
          </p:cNvSpPr>
          <p:nvPr>
            <p:ph idx="1"/>
          </p:nvPr>
        </p:nvSpPr>
        <p:spPr>
          <a:xfrm>
            <a:off x="2253593" y="2362200"/>
            <a:ext cx="9779000" cy="4267199"/>
          </a:xfrm>
        </p:spPr>
        <p:txBody>
          <a:bodyPr numCol="2" spcCol="360000">
            <a:noAutofit/>
          </a:bodyPr>
          <a:lstStyle/>
          <a:p>
            <a:pPr marL="0" indent="0">
              <a:buNone/>
            </a:pPr>
            <a:r>
              <a:rPr lang="en-US" sz="1600" b="1" dirty="0">
                <a:latin typeface="Roboto" panose="02000000000000000000" pitchFamily="2" charset="0"/>
                <a:ea typeface="Roboto" panose="02000000000000000000" pitchFamily="2" charset="0"/>
              </a:rPr>
              <a:t>Cash</a:t>
            </a:r>
          </a:p>
          <a:p>
            <a:pPr marL="342900" indent="-342900">
              <a:buFont typeface="+mj-lt"/>
              <a:buAutoNum type="arabicPeriod"/>
            </a:pPr>
            <a:r>
              <a:rPr lang="en-US" sz="1600" dirty="0">
                <a:latin typeface="Roboto" panose="02000000000000000000" pitchFamily="2" charset="0"/>
                <a:ea typeface="Roboto" panose="02000000000000000000" pitchFamily="2" charset="0"/>
              </a:rPr>
              <a:t>Revenues are recorded when they are received, which may be before or after they are earned</a:t>
            </a:r>
          </a:p>
          <a:p>
            <a:pPr marL="342900" indent="-342900">
              <a:buFont typeface="+mj-lt"/>
              <a:buAutoNum type="arabicPeriod"/>
            </a:pPr>
            <a:r>
              <a:rPr lang="en-US" sz="1600" dirty="0">
                <a:effectLst/>
                <a:latin typeface="Roboto" panose="02000000000000000000" pitchFamily="2" charset="0"/>
                <a:ea typeface="Roboto" panose="02000000000000000000" pitchFamily="2" charset="0"/>
              </a:rPr>
              <a:t>Expenses are recorded when they are paid,  which may be before or after they are incurred</a:t>
            </a:r>
          </a:p>
          <a:p>
            <a:pPr marL="342900" indent="-342900">
              <a:buFont typeface="+mj-lt"/>
              <a:buAutoNum type="arabicPeriod"/>
            </a:pPr>
            <a:r>
              <a:rPr lang="en-US" sz="1600" dirty="0">
                <a:latin typeface="Roboto" panose="02000000000000000000" pitchFamily="2" charset="0"/>
                <a:ea typeface="Roboto" panose="02000000000000000000" pitchFamily="2" charset="0"/>
              </a:rPr>
              <a:t>Financial statements reflect revenues and expenses based on when transactions were entered rather than when revenues were earned or expenses incurred.</a:t>
            </a:r>
          </a:p>
          <a:p>
            <a:pPr marL="342900" indent="-342900">
              <a:buFont typeface="+mj-lt"/>
              <a:buAutoNum type="arabicPeriod"/>
            </a:pPr>
            <a:r>
              <a:rPr lang="en-US" sz="1600" b="0" i="0" u="none" strike="noStrike" baseline="0" dirty="0">
                <a:latin typeface="Roboto" panose="02000000000000000000" pitchFamily="2" charset="0"/>
                <a:ea typeface="Roboto" panose="02000000000000000000" pitchFamily="2" charset="0"/>
              </a:rPr>
              <a:t>No receivables are recorded</a:t>
            </a:r>
          </a:p>
          <a:p>
            <a:pPr marL="342900" indent="-342900">
              <a:buFont typeface="+mj-lt"/>
              <a:buAutoNum type="arabicPeriod"/>
            </a:pPr>
            <a:r>
              <a:rPr lang="en-US" sz="1600" b="0" i="0" u="none" strike="noStrike" baseline="0" dirty="0">
                <a:latin typeface="Roboto" panose="02000000000000000000" pitchFamily="2" charset="0"/>
                <a:ea typeface="Roboto" panose="02000000000000000000" pitchFamily="2" charset="0"/>
              </a:rPr>
              <a:t>No payables are recorded.</a:t>
            </a:r>
            <a:endParaRPr lang="en-US" sz="1600" dirty="0">
              <a:latin typeface="Roboto" panose="02000000000000000000" pitchFamily="2" charset="0"/>
              <a:ea typeface="Roboto" panose="02000000000000000000" pitchFamily="2" charset="0"/>
            </a:endParaRPr>
          </a:p>
          <a:p>
            <a:pPr marL="342900" indent="-342900">
              <a:buFont typeface="+mj-lt"/>
              <a:buAutoNum type="arabicPeriod"/>
            </a:pPr>
            <a:r>
              <a:rPr lang="en-US" sz="1600" b="0" i="0" u="none" strike="noStrike" baseline="0" dirty="0">
                <a:latin typeface="Roboto" panose="02000000000000000000" pitchFamily="2" charset="0"/>
                <a:ea typeface="Roboto" panose="02000000000000000000" pitchFamily="2" charset="0"/>
              </a:rPr>
              <a:t>No method of tracking partial payments is available.</a:t>
            </a:r>
          </a:p>
          <a:p>
            <a:pPr marL="0" indent="0">
              <a:buNone/>
            </a:pPr>
            <a:endParaRPr lang="en-US" sz="1600" dirty="0">
              <a:latin typeface="Roboto" panose="02000000000000000000" pitchFamily="2" charset="0"/>
              <a:ea typeface="Roboto" panose="02000000000000000000" pitchFamily="2" charset="0"/>
            </a:endParaRPr>
          </a:p>
          <a:p>
            <a:pPr marL="0" indent="0">
              <a:buNone/>
            </a:pPr>
            <a:endParaRPr lang="en-US" sz="1600" dirty="0">
              <a:latin typeface="Roboto" panose="02000000000000000000" pitchFamily="2" charset="0"/>
              <a:ea typeface="Roboto" panose="02000000000000000000" pitchFamily="2" charset="0"/>
            </a:endParaRPr>
          </a:p>
          <a:p>
            <a:pPr marL="0" indent="0">
              <a:buNone/>
            </a:pPr>
            <a:r>
              <a:rPr lang="en-US" sz="1600" b="1" dirty="0">
                <a:latin typeface="Roboto" panose="02000000000000000000" pitchFamily="2" charset="0"/>
                <a:ea typeface="Roboto" panose="02000000000000000000" pitchFamily="2" charset="0"/>
              </a:rPr>
              <a:t>Accrual</a:t>
            </a:r>
          </a:p>
          <a:p>
            <a:pPr marL="342900" indent="-342900">
              <a:buFont typeface="+mj-lt"/>
              <a:buAutoNum type="arabicPeriod"/>
            </a:pPr>
            <a:r>
              <a:rPr lang="en-US" sz="1600" dirty="0">
                <a:latin typeface="Roboto" panose="02000000000000000000" pitchFamily="2" charset="0"/>
                <a:ea typeface="Roboto" panose="02000000000000000000" pitchFamily="2" charset="0"/>
              </a:rPr>
              <a:t>Revenues are recorded when they are earned, which may be before or after they are received.</a:t>
            </a:r>
          </a:p>
          <a:p>
            <a:pPr marL="342900" indent="-342900">
              <a:buFont typeface="+mj-lt"/>
              <a:buAutoNum type="arabicPeriod"/>
            </a:pPr>
            <a:r>
              <a:rPr lang="en-US" sz="1600" dirty="0">
                <a:effectLst/>
                <a:latin typeface="Roboto" panose="02000000000000000000" pitchFamily="2" charset="0"/>
                <a:ea typeface="Roboto" panose="02000000000000000000" pitchFamily="2" charset="0"/>
              </a:rPr>
              <a:t>Expenses are recorded when they are incurred, which may be before or after they are paid.</a:t>
            </a:r>
          </a:p>
          <a:p>
            <a:pPr marL="342900" indent="-342900">
              <a:buFont typeface="+mj-lt"/>
              <a:buAutoNum type="arabicPeriod"/>
            </a:pPr>
            <a:r>
              <a:rPr lang="en-US" sz="1600" dirty="0">
                <a:effectLst/>
                <a:latin typeface="Roboto" panose="02000000000000000000" pitchFamily="2" charset="0"/>
                <a:ea typeface="Roboto" panose="02000000000000000000" pitchFamily="2" charset="0"/>
              </a:rPr>
              <a:t>Financial statements match revenues to the expenses incurred in earning them, and more accurately reflect the results of operations.</a:t>
            </a:r>
          </a:p>
          <a:p>
            <a:pPr marL="342900" indent="-342900">
              <a:buFont typeface="+mj-lt"/>
              <a:buAutoNum type="arabicPeriod"/>
            </a:pPr>
            <a:r>
              <a:rPr lang="en-US" sz="1600" dirty="0">
                <a:effectLst/>
                <a:latin typeface="Roboto" panose="02000000000000000000" pitchFamily="2" charset="0"/>
                <a:ea typeface="Roboto" panose="02000000000000000000" pitchFamily="2" charset="0"/>
              </a:rPr>
              <a:t>Payables are recorded when payment is not made at the time of purchase.</a:t>
            </a:r>
          </a:p>
          <a:p>
            <a:pPr marL="342900" indent="-342900" algn="l">
              <a:buFont typeface="+mj-lt"/>
              <a:buAutoNum type="arabicPeriod"/>
            </a:pPr>
            <a:r>
              <a:rPr lang="en-US" sz="1600" b="0" i="0" u="none" strike="noStrike" baseline="0" dirty="0">
                <a:latin typeface="Roboto" panose="02000000000000000000" pitchFamily="2" charset="0"/>
                <a:ea typeface="Roboto" panose="02000000000000000000" pitchFamily="2" charset="0"/>
              </a:rPr>
              <a:t>Revenues and expenses are recorded in full, even though partial payments may be made over extended time periods.</a:t>
            </a:r>
            <a:endParaRPr lang="en-US" sz="1600" dirty="0">
              <a:effectLst/>
              <a:latin typeface="Roboto" panose="02000000000000000000" pitchFamily="2" charset="0"/>
              <a:ea typeface="Roboto" panose="02000000000000000000" pitchFamily="2" charset="0"/>
            </a:endParaRPr>
          </a:p>
          <a:p>
            <a:pPr marL="0" indent="0">
              <a:buNone/>
            </a:pPr>
            <a:endParaRPr lang="en-US" sz="1600" dirty="0">
              <a:latin typeface="Roboto" panose="02000000000000000000" pitchFamily="2" charset="0"/>
              <a:ea typeface="Roboto" panose="02000000000000000000" pitchFamily="2" charset="0"/>
            </a:endParaRPr>
          </a:p>
          <a:p>
            <a:endParaRPr lang="en-US" sz="1600" dirty="0">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10D12364-9B60-4CE9-A83C-DE6641CA5712}"/>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MM</a:t>
            </a:r>
          </a:p>
        </p:txBody>
      </p:sp>
    </p:spTree>
    <p:extLst>
      <p:ext uri="{BB962C8B-B14F-4D97-AF65-F5344CB8AC3E}">
        <p14:creationId xmlns:p14="http://schemas.microsoft.com/office/powerpoint/2010/main" val="1976962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B21053-3223-4435-A9E3-73F3837AEDA0}"/>
              </a:ext>
            </a:extLst>
          </p:cNvPr>
          <p:cNvSpPr>
            <a:spLocks noGrp="1"/>
          </p:cNvSpPr>
          <p:nvPr>
            <p:ph type="title"/>
          </p:nvPr>
        </p:nvSpPr>
        <p:spPr>
          <a:xfrm>
            <a:off x="2477386" y="365125"/>
            <a:ext cx="8876414" cy="1325563"/>
          </a:xfrm>
        </p:spPr>
        <p:txBody>
          <a:bodyPr/>
          <a:lstStyle/>
          <a:p>
            <a:r>
              <a:rPr lang="en-US" dirty="0"/>
              <a:t>Accounts</a:t>
            </a:r>
            <a:endParaRPr lang="en-US" sz="4000" dirty="0"/>
          </a:p>
        </p:txBody>
      </p:sp>
      <p:sp>
        <p:nvSpPr>
          <p:cNvPr id="5" name="Content Placeholder 4">
            <a:extLst>
              <a:ext uri="{FF2B5EF4-FFF2-40B4-BE49-F238E27FC236}">
                <a16:creationId xmlns:a16="http://schemas.microsoft.com/office/drawing/2014/main" id="{AFFCEC73-FD59-4ABC-928F-CDCEF2DE49BE}"/>
              </a:ext>
            </a:extLst>
          </p:cNvPr>
          <p:cNvSpPr>
            <a:spLocks noGrp="1"/>
          </p:cNvSpPr>
          <p:nvPr>
            <p:ph idx="1"/>
          </p:nvPr>
        </p:nvSpPr>
        <p:spPr>
          <a:xfrm>
            <a:off x="2477386" y="2732567"/>
            <a:ext cx="9409814" cy="3760308"/>
          </a:xfrm>
        </p:spPr>
        <p:txBody>
          <a:bodyPr>
            <a:normAutofit/>
          </a:bodyPr>
          <a:lstStyle/>
          <a:p>
            <a:pPr marL="0" indent="0">
              <a:lnSpc>
                <a:spcPct val="150000"/>
              </a:lnSpc>
              <a:buNone/>
            </a:pPr>
            <a:r>
              <a:rPr lang="en-US" sz="3600" b="0" i="0" dirty="0">
                <a:solidFill>
                  <a:srgbClr val="2E2821"/>
                </a:solidFill>
                <a:effectLst/>
                <a:latin typeface="Roboto" panose="02000000000000000000" pitchFamily="2" charset="0"/>
                <a:ea typeface="Roboto" panose="02000000000000000000" pitchFamily="2" charset="0"/>
              </a:rPr>
              <a:t>Accounts comprise: </a:t>
            </a:r>
          </a:p>
          <a:p>
            <a:pPr>
              <a:lnSpc>
                <a:spcPct val="150000"/>
              </a:lnSpc>
            </a:pPr>
            <a:r>
              <a:rPr lang="en-US" sz="3200" dirty="0">
                <a:solidFill>
                  <a:srgbClr val="2E2821"/>
                </a:solidFill>
              </a:rPr>
              <a:t>A</a:t>
            </a:r>
            <a:r>
              <a:rPr lang="en-US" sz="3200" b="0" i="0" dirty="0">
                <a:solidFill>
                  <a:srgbClr val="2E2821"/>
                </a:solidFill>
                <a:effectLst/>
              </a:rPr>
              <a:t>ssets</a:t>
            </a:r>
            <a:r>
              <a:rPr lang="en-US" sz="3200" dirty="0">
                <a:solidFill>
                  <a:srgbClr val="2E2821"/>
                </a:solidFill>
              </a:rPr>
              <a:t> and L</a:t>
            </a:r>
            <a:r>
              <a:rPr lang="en-US" sz="3200" b="0" i="0" dirty="0">
                <a:solidFill>
                  <a:srgbClr val="2E2821"/>
                </a:solidFill>
                <a:effectLst/>
              </a:rPr>
              <a:t>iabilities </a:t>
            </a:r>
            <a:r>
              <a:rPr lang="en-US" sz="3200" b="0" i="0" dirty="0">
                <a:solidFill>
                  <a:srgbClr val="2E2821"/>
                </a:solidFill>
                <a:effectLst/>
                <a:latin typeface="Roboto" panose="02000000000000000000" pitchFamily="2" charset="0"/>
                <a:ea typeface="Roboto" panose="02000000000000000000" pitchFamily="2" charset="0"/>
              </a:rPr>
              <a:t>– Balance sheet</a:t>
            </a:r>
          </a:p>
          <a:p>
            <a:pPr>
              <a:lnSpc>
                <a:spcPct val="150000"/>
              </a:lnSpc>
            </a:pPr>
            <a:r>
              <a:rPr lang="en-US" sz="3200" dirty="0">
                <a:solidFill>
                  <a:srgbClr val="2E2821"/>
                </a:solidFill>
              </a:rPr>
              <a:t>I</a:t>
            </a:r>
            <a:r>
              <a:rPr lang="en-US" sz="3200" i="0" dirty="0">
                <a:solidFill>
                  <a:srgbClr val="2E2821"/>
                </a:solidFill>
                <a:effectLst/>
              </a:rPr>
              <a:t>ncome and Expenses </a:t>
            </a:r>
            <a:r>
              <a:rPr lang="en-US" sz="3200" b="0" i="0" dirty="0">
                <a:solidFill>
                  <a:srgbClr val="2E2821"/>
                </a:solidFill>
                <a:effectLst/>
                <a:latin typeface="Roboto" panose="02000000000000000000" pitchFamily="2" charset="0"/>
                <a:ea typeface="Roboto" panose="02000000000000000000" pitchFamily="2" charset="0"/>
              </a:rPr>
              <a:t>– Statement of Operations </a:t>
            </a:r>
          </a:p>
        </p:txBody>
      </p:sp>
      <p:sp>
        <p:nvSpPr>
          <p:cNvPr id="6" name="TextBox 5">
            <a:extLst>
              <a:ext uri="{FF2B5EF4-FFF2-40B4-BE49-F238E27FC236}">
                <a16:creationId xmlns:a16="http://schemas.microsoft.com/office/drawing/2014/main" id="{6BB756A9-2BA4-419C-A705-41A9411028B2}"/>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MM</a:t>
            </a:r>
          </a:p>
        </p:txBody>
      </p:sp>
    </p:spTree>
    <p:extLst>
      <p:ext uri="{BB962C8B-B14F-4D97-AF65-F5344CB8AC3E}">
        <p14:creationId xmlns:p14="http://schemas.microsoft.com/office/powerpoint/2010/main" val="2469622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B21053-3223-4435-A9E3-73F3837AEDA0}"/>
              </a:ext>
            </a:extLst>
          </p:cNvPr>
          <p:cNvSpPr>
            <a:spLocks noGrp="1"/>
          </p:cNvSpPr>
          <p:nvPr>
            <p:ph type="title"/>
          </p:nvPr>
        </p:nvSpPr>
        <p:spPr>
          <a:xfrm>
            <a:off x="2932386" y="365125"/>
            <a:ext cx="9104716" cy="1325563"/>
          </a:xfrm>
        </p:spPr>
        <p:txBody>
          <a:bodyPr/>
          <a:lstStyle/>
          <a:p>
            <a:r>
              <a:rPr lang="en-US" sz="4000" dirty="0"/>
              <a:t>Account Categories </a:t>
            </a:r>
            <a:br>
              <a:rPr lang="en-US" sz="4000" dirty="0"/>
            </a:br>
            <a:r>
              <a:rPr lang="en-US" sz="4000" dirty="0"/>
              <a:t>Expenditures</a:t>
            </a:r>
          </a:p>
        </p:txBody>
      </p:sp>
      <p:sp>
        <p:nvSpPr>
          <p:cNvPr id="5" name="Content Placeholder 4">
            <a:extLst>
              <a:ext uri="{FF2B5EF4-FFF2-40B4-BE49-F238E27FC236}">
                <a16:creationId xmlns:a16="http://schemas.microsoft.com/office/drawing/2014/main" id="{AFFCEC73-FD59-4ABC-928F-CDCEF2DE49BE}"/>
              </a:ext>
            </a:extLst>
          </p:cNvPr>
          <p:cNvSpPr>
            <a:spLocks noGrp="1"/>
          </p:cNvSpPr>
          <p:nvPr>
            <p:ph idx="1"/>
          </p:nvPr>
        </p:nvSpPr>
        <p:spPr>
          <a:xfrm>
            <a:off x="2489200" y="2946080"/>
            <a:ext cx="8864600" cy="3424737"/>
          </a:xfrm>
        </p:spPr>
        <p:txBody>
          <a:bodyPr>
            <a:normAutofit/>
          </a:bodyPr>
          <a:lstStyle/>
          <a:p>
            <a:pPr lvl="1"/>
            <a:r>
              <a:rPr lang="en-US" sz="2800" dirty="0">
                <a:latin typeface="Roboto" panose="02000000000000000000" pitchFamily="2" charset="0"/>
                <a:ea typeface="Roboto" panose="02000000000000000000" pitchFamily="2" charset="0"/>
              </a:rPr>
              <a:t>Each major item has a separate GL account</a:t>
            </a:r>
          </a:p>
          <a:p>
            <a:pPr marL="457200" lvl="1" indent="0">
              <a:buNone/>
            </a:pPr>
            <a:endParaRPr lang="en-US" sz="2800" dirty="0">
              <a:latin typeface="Roboto" panose="02000000000000000000" pitchFamily="2" charset="0"/>
              <a:ea typeface="Roboto" panose="02000000000000000000" pitchFamily="2" charset="0"/>
            </a:endParaRPr>
          </a:p>
          <a:p>
            <a:pPr lvl="1"/>
            <a:r>
              <a:rPr lang="en-US" sz="2800" dirty="0">
                <a:latin typeface="Roboto" panose="02000000000000000000" pitchFamily="2" charset="0"/>
                <a:ea typeface="Roboto" panose="02000000000000000000" pitchFamily="2" charset="0"/>
              </a:rPr>
              <a:t>Goal is to have enough categories to properly allocate items, easily generate reports, and make comparisons, but not in so many as to be onerous. </a:t>
            </a:r>
          </a:p>
          <a:p>
            <a:pPr marL="0" indent="0">
              <a:buNone/>
            </a:pPr>
            <a:endParaRPr lang="en-US" dirty="0"/>
          </a:p>
        </p:txBody>
      </p:sp>
      <p:sp>
        <p:nvSpPr>
          <p:cNvPr id="7" name="TextBox 6">
            <a:extLst>
              <a:ext uri="{FF2B5EF4-FFF2-40B4-BE49-F238E27FC236}">
                <a16:creationId xmlns:a16="http://schemas.microsoft.com/office/drawing/2014/main" id="{408A087B-F8E5-4EF0-BB87-4318B20F5E98}"/>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MM</a:t>
            </a:r>
          </a:p>
        </p:txBody>
      </p:sp>
    </p:spTree>
    <p:extLst>
      <p:ext uri="{BB962C8B-B14F-4D97-AF65-F5344CB8AC3E}">
        <p14:creationId xmlns:p14="http://schemas.microsoft.com/office/powerpoint/2010/main" val="4209158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B21053-3223-4435-A9E3-73F3837AEDA0}"/>
              </a:ext>
            </a:extLst>
          </p:cNvPr>
          <p:cNvSpPr>
            <a:spLocks noGrp="1"/>
          </p:cNvSpPr>
          <p:nvPr>
            <p:ph type="title"/>
          </p:nvPr>
        </p:nvSpPr>
        <p:spPr>
          <a:xfrm>
            <a:off x="2395330" y="365125"/>
            <a:ext cx="8958470" cy="1325563"/>
          </a:xfrm>
        </p:spPr>
        <p:txBody>
          <a:bodyPr/>
          <a:lstStyle/>
          <a:p>
            <a:r>
              <a:rPr lang="en-US" sz="4000" dirty="0"/>
              <a:t>Categories of Expenses Examples</a:t>
            </a:r>
            <a:br>
              <a:rPr lang="en-US" sz="4000" dirty="0"/>
            </a:br>
            <a:r>
              <a:rPr lang="en-US" sz="4000" dirty="0"/>
              <a:t>Chart of Accounts </a:t>
            </a:r>
          </a:p>
        </p:txBody>
      </p:sp>
      <p:sp>
        <p:nvSpPr>
          <p:cNvPr id="5" name="Content Placeholder 4">
            <a:extLst>
              <a:ext uri="{FF2B5EF4-FFF2-40B4-BE49-F238E27FC236}">
                <a16:creationId xmlns:a16="http://schemas.microsoft.com/office/drawing/2014/main" id="{AFFCEC73-FD59-4ABC-928F-CDCEF2DE49BE}"/>
              </a:ext>
            </a:extLst>
          </p:cNvPr>
          <p:cNvSpPr>
            <a:spLocks noGrp="1"/>
          </p:cNvSpPr>
          <p:nvPr>
            <p:ph idx="1"/>
          </p:nvPr>
        </p:nvSpPr>
        <p:spPr>
          <a:xfrm>
            <a:off x="2395330" y="2438398"/>
            <a:ext cx="9312965" cy="4054477"/>
          </a:xfrm>
        </p:spPr>
        <p:txBody>
          <a:bodyPr numCol="2" spcCol="360000">
            <a:normAutofit fontScale="25000" lnSpcReduction="20000"/>
          </a:bodyPr>
          <a:lstStyle/>
          <a:p>
            <a:pPr algn="l"/>
            <a:r>
              <a:rPr lang="en-US" sz="6400" b="0" i="0" u="none" strike="noStrike" baseline="0" dirty="0">
                <a:latin typeface="Roboto" panose="02000000000000000000" pitchFamily="2" charset="0"/>
                <a:ea typeface="Roboto" panose="02000000000000000000" pitchFamily="2" charset="0"/>
              </a:rPr>
              <a:t>Stipend – Minister’s salary.</a:t>
            </a:r>
          </a:p>
          <a:p>
            <a:pPr algn="l"/>
            <a:r>
              <a:rPr lang="en-US" sz="6400" b="0" i="0" u="none" strike="noStrike" baseline="0" dirty="0">
                <a:latin typeface="Roboto" panose="02000000000000000000" pitchFamily="2" charset="0"/>
                <a:ea typeface="Roboto" panose="02000000000000000000" pitchFamily="2" charset="0"/>
              </a:rPr>
              <a:t>Salaries – Organist, church administrator </a:t>
            </a:r>
          </a:p>
          <a:p>
            <a:pPr algn="l"/>
            <a:r>
              <a:rPr lang="en-US" sz="6400" b="0" i="0" u="none" strike="noStrike" baseline="0" dirty="0">
                <a:latin typeface="Roboto" panose="02000000000000000000" pitchFamily="2" charset="0"/>
                <a:ea typeface="Roboto" panose="02000000000000000000" pitchFamily="2" charset="0"/>
              </a:rPr>
              <a:t>Pulpit Supply </a:t>
            </a:r>
          </a:p>
          <a:p>
            <a:pPr algn="l"/>
            <a:r>
              <a:rPr lang="en-US" sz="6400" b="0" i="0" u="none" strike="noStrike" baseline="0" dirty="0">
                <a:latin typeface="Roboto" panose="02000000000000000000" pitchFamily="2" charset="0"/>
                <a:ea typeface="Roboto" panose="02000000000000000000" pitchFamily="2" charset="0"/>
              </a:rPr>
              <a:t>Manse Expenses</a:t>
            </a:r>
          </a:p>
          <a:p>
            <a:pPr algn="l"/>
            <a:r>
              <a:rPr lang="en-US" sz="6400" b="0" i="0" u="none" strike="noStrike" baseline="0" dirty="0">
                <a:latin typeface="Roboto" panose="02000000000000000000" pitchFamily="2" charset="0"/>
                <a:ea typeface="Roboto" panose="02000000000000000000" pitchFamily="2" charset="0"/>
              </a:rPr>
              <a:t>Worship Expense</a:t>
            </a:r>
          </a:p>
          <a:p>
            <a:pPr algn="l"/>
            <a:r>
              <a:rPr lang="en-US" sz="6400" b="0" i="0" u="none" strike="noStrike" baseline="0" dirty="0">
                <a:latin typeface="Roboto" panose="02000000000000000000" pitchFamily="2" charset="0"/>
                <a:ea typeface="Roboto" panose="02000000000000000000" pitchFamily="2" charset="0"/>
              </a:rPr>
              <a:t>Printing, Postage – Printing, stationery, postage and supplies.</a:t>
            </a:r>
          </a:p>
          <a:p>
            <a:pPr algn="l"/>
            <a:r>
              <a:rPr lang="en-US" sz="6400" b="0" i="0" u="none" strike="noStrike" baseline="0" dirty="0">
                <a:latin typeface="Roboto" panose="02000000000000000000" pitchFamily="2" charset="0"/>
                <a:ea typeface="Roboto" panose="02000000000000000000" pitchFamily="2" charset="0"/>
              </a:rPr>
              <a:t>Christian Education – Lesson materials and teaching aids, Vacation Bible School expenses, fellowship expenses, fees for educational expenses.</a:t>
            </a:r>
          </a:p>
          <a:p>
            <a:pPr algn="l"/>
            <a:r>
              <a:rPr lang="en-US" sz="6400" b="0" i="0" u="none" strike="noStrike" baseline="0" dirty="0">
                <a:latin typeface="Roboto" panose="02000000000000000000" pitchFamily="2" charset="0"/>
                <a:ea typeface="Roboto" panose="02000000000000000000" pitchFamily="2" charset="0"/>
              </a:rPr>
              <a:t>Maintenance Expense – Repairs to buildings and equipment, service, contracts, snow removal, gardening, etc.</a:t>
            </a:r>
          </a:p>
          <a:p>
            <a:pPr algn="l"/>
            <a:r>
              <a:rPr lang="en-US" sz="6400" b="0" i="0" u="none" strike="noStrike" baseline="0" dirty="0">
                <a:latin typeface="Roboto" panose="02000000000000000000" pitchFamily="2" charset="0"/>
                <a:ea typeface="Roboto" panose="02000000000000000000" pitchFamily="2" charset="0"/>
              </a:rPr>
              <a:t>Taxes – local improvement taxes</a:t>
            </a:r>
          </a:p>
          <a:p>
            <a:pPr algn="l"/>
            <a:r>
              <a:rPr lang="en-US" sz="6400" dirty="0">
                <a:latin typeface="Roboto" panose="02000000000000000000" pitchFamily="2" charset="0"/>
                <a:ea typeface="Roboto" panose="02000000000000000000" pitchFamily="2" charset="0"/>
              </a:rPr>
              <a:t>Children &amp; Youth Ministry</a:t>
            </a:r>
          </a:p>
          <a:p>
            <a:pPr algn="l"/>
            <a:r>
              <a:rPr lang="en-US" sz="6400" b="0" i="0" u="none" strike="noStrike" baseline="0" dirty="0">
                <a:latin typeface="Roboto" panose="02000000000000000000" pitchFamily="2" charset="0"/>
                <a:ea typeface="Roboto" panose="02000000000000000000" pitchFamily="2" charset="0"/>
              </a:rPr>
              <a:t>Pension Fund – Contribution to the Pension Fund (Congregational Assessment)</a:t>
            </a:r>
          </a:p>
          <a:p>
            <a:pPr algn="l"/>
            <a:r>
              <a:rPr lang="en-US" sz="6400" b="0" i="0" u="none" strike="noStrike" baseline="0" dirty="0">
                <a:latin typeface="Roboto" panose="02000000000000000000" pitchFamily="2" charset="0"/>
                <a:ea typeface="Roboto" panose="02000000000000000000" pitchFamily="2" charset="0"/>
              </a:rPr>
              <a:t>Mission and Outreach – Contributions to </a:t>
            </a:r>
            <a:r>
              <a:rPr lang="en-US" sz="6400" b="0" i="1" u="none" strike="noStrike" baseline="0" dirty="0">
                <a:latin typeface="Roboto" panose="02000000000000000000" pitchFamily="2" charset="0"/>
                <a:ea typeface="Roboto" panose="02000000000000000000" pitchFamily="2" charset="0"/>
              </a:rPr>
              <a:t>Presbyterians Sharing</a:t>
            </a:r>
            <a:r>
              <a:rPr lang="en-US" sz="6400" b="0" i="0" u="none" strike="noStrike" baseline="0" dirty="0">
                <a:latin typeface="Roboto" panose="02000000000000000000" pitchFamily="2" charset="0"/>
                <a:ea typeface="Roboto" panose="02000000000000000000" pitchFamily="2" charset="0"/>
              </a:rPr>
              <a:t>, PWS&amp;D and other mission work.</a:t>
            </a:r>
          </a:p>
          <a:p>
            <a:pPr algn="l"/>
            <a:r>
              <a:rPr lang="en-US" sz="6400" b="0" i="0" u="none" strike="noStrike" baseline="0" dirty="0">
                <a:latin typeface="Roboto" panose="02000000000000000000" pitchFamily="2" charset="0"/>
                <a:ea typeface="Roboto" panose="02000000000000000000" pitchFamily="2" charset="0"/>
              </a:rPr>
              <a:t>Benevolence Fund</a:t>
            </a:r>
          </a:p>
          <a:p>
            <a:pPr algn="l"/>
            <a:r>
              <a:rPr lang="en-US" sz="6400" b="0" i="0" u="none" strike="noStrike" baseline="0" dirty="0">
                <a:latin typeface="Roboto" panose="02000000000000000000" pitchFamily="2" charset="0"/>
                <a:ea typeface="Roboto" panose="02000000000000000000" pitchFamily="2" charset="0"/>
              </a:rPr>
              <a:t>Presbytery Assessment.</a:t>
            </a:r>
          </a:p>
          <a:p>
            <a:pPr algn="l"/>
            <a:r>
              <a:rPr lang="en-US" sz="6400" dirty="0">
                <a:latin typeface="Roboto" panose="02000000000000000000" pitchFamily="2" charset="0"/>
                <a:ea typeface="Roboto" panose="02000000000000000000" pitchFamily="2" charset="0"/>
              </a:rPr>
              <a:t>Utilities (Gas or Oil, Electricity, Water)</a:t>
            </a:r>
          </a:p>
          <a:p>
            <a:pPr algn="l"/>
            <a:r>
              <a:rPr lang="en-US" sz="6400" dirty="0">
                <a:latin typeface="Roboto" panose="02000000000000000000" pitchFamily="2" charset="0"/>
                <a:ea typeface="Roboto" panose="02000000000000000000" pitchFamily="2" charset="0"/>
              </a:rPr>
              <a:t>Insurance </a:t>
            </a:r>
          </a:p>
          <a:p>
            <a:pPr algn="l"/>
            <a:r>
              <a:rPr lang="en-US" sz="6400" dirty="0">
                <a:latin typeface="Roboto" panose="02000000000000000000" pitchFamily="2" charset="0"/>
                <a:ea typeface="Roboto" panose="02000000000000000000" pitchFamily="2" charset="0"/>
              </a:rPr>
              <a:t>Small Office Equipment Purchase (non capital) </a:t>
            </a:r>
          </a:p>
          <a:p>
            <a:pPr algn="l"/>
            <a:r>
              <a:rPr lang="en-US" sz="6400" dirty="0">
                <a:latin typeface="Roboto" panose="02000000000000000000" pitchFamily="2" charset="0"/>
                <a:ea typeface="Roboto" panose="02000000000000000000" pitchFamily="2" charset="0"/>
              </a:rPr>
              <a:t>Capital Depreciation Expense (Accrual)</a:t>
            </a:r>
          </a:p>
          <a:p>
            <a:pPr algn="l"/>
            <a:endParaRPr lang="en-US" dirty="0"/>
          </a:p>
        </p:txBody>
      </p:sp>
      <p:sp>
        <p:nvSpPr>
          <p:cNvPr id="6" name="TextBox 5">
            <a:extLst>
              <a:ext uri="{FF2B5EF4-FFF2-40B4-BE49-F238E27FC236}">
                <a16:creationId xmlns:a16="http://schemas.microsoft.com/office/drawing/2014/main" id="{FFE5E20B-4151-4E3D-A0BA-0E1EFFBA14FF}"/>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MM</a:t>
            </a:r>
          </a:p>
        </p:txBody>
      </p:sp>
    </p:spTree>
    <p:extLst>
      <p:ext uri="{BB962C8B-B14F-4D97-AF65-F5344CB8AC3E}">
        <p14:creationId xmlns:p14="http://schemas.microsoft.com/office/powerpoint/2010/main" val="1718937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B21053-3223-4435-A9E3-73F3837AEDA0}"/>
              </a:ext>
            </a:extLst>
          </p:cNvPr>
          <p:cNvSpPr>
            <a:spLocks noGrp="1"/>
          </p:cNvSpPr>
          <p:nvPr>
            <p:ph type="title"/>
          </p:nvPr>
        </p:nvSpPr>
        <p:spPr>
          <a:xfrm>
            <a:off x="2395330" y="431800"/>
            <a:ext cx="8958470" cy="1258888"/>
          </a:xfrm>
        </p:spPr>
        <p:txBody>
          <a:bodyPr/>
          <a:lstStyle/>
          <a:p>
            <a:r>
              <a:rPr lang="en-US" sz="4000" dirty="0"/>
              <a:t>Internal Control</a:t>
            </a:r>
          </a:p>
        </p:txBody>
      </p:sp>
      <p:sp>
        <p:nvSpPr>
          <p:cNvPr id="5" name="Content Placeholder 4">
            <a:extLst>
              <a:ext uri="{FF2B5EF4-FFF2-40B4-BE49-F238E27FC236}">
                <a16:creationId xmlns:a16="http://schemas.microsoft.com/office/drawing/2014/main" id="{AFFCEC73-FD59-4ABC-928F-CDCEF2DE49BE}"/>
              </a:ext>
            </a:extLst>
          </p:cNvPr>
          <p:cNvSpPr>
            <a:spLocks noGrp="1"/>
          </p:cNvSpPr>
          <p:nvPr>
            <p:ph idx="1"/>
          </p:nvPr>
        </p:nvSpPr>
        <p:spPr>
          <a:xfrm>
            <a:off x="2395330" y="2435087"/>
            <a:ext cx="9312965" cy="4184374"/>
          </a:xfrm>
        </p:spPr>
        <p:txBody>
          <a:bodyPr numCol="1">
            <a:noAutofit/>
          </a:bodyPr>
          <a:lstStyle/>
          <a:p>
            <a:pPr algn="l"/>
            <a:r>
              <a:rPr lang="en-US" sz="2800" b="0" i="0" u="none" strike="noStrike" baseline="0" dirty="0">
                <a:latin typeface="Roboto" panose="02000000000000000000" pitchFamily="2" charset="0"/>
                <a:ea typeface="Roboto" panose="02000000000000000000" pitchFamily="2" charset="0"/>
              </a:rPr>
              <a:t>Internal control requires having checks and balances</a:t>
            </a:r>
            <a:r>
              <a:rPr lang="en-US" sz="2800" dirty="0">
                <a:latin typeface="Roboto" panose="02000000000000000000" pitchFamily="2" charset="0"/>
                <a:ea typeface="Roboto" panose="02000000000000000000" pitchFamily="2" charset="0"/>
              </a:rPr>
              <a:t> t</a:t>
            </a:r>
            <a:r>
              <a:rPr lang="en-US" sz="2800" b="0" i="0" u="none" strike="noStrike" baseline="0" dirty="0">
                <a:latin typeface="Roboto" panose="02000000000000000000" pitchFamily="2" charset="0"/>
                <a:ea typeface="Roboto" panose="02000000000000000000" pitchFamily="2" charset="0"/>
              </a:rPr>
              <a:t>o ensure that monies, property and other assets belonging to the congregation are properly received, adequately protected, accurately recorded, and effectively used.</a:t>
            </a:r>
          </a:p>
          <a:p>
            <a:pPr marL="0" indent="0" algn="l">
              <a:buNone/>
            </a:pPr>
            <a:endParaRPr lang="en-US" sz="2800" b="0" i="0" u="none" strike="noStrike" baseline="0" dirty="0">
              <a:latin typeface="Roboto" panose="02000000000000000000" pitchFamily="2" charset="0"/>
              <a:ea typeface="Roboto" panose="02000000000000000000" pitchFamily="2" charset="0"/>
            </a:endParaRPr>
          </a:p>
          <a:p>
            <a:pPr marR="1280" algn="just"/>
            <a:r>
              <a:rPr lang="en-US" sz="2800" b="0" i="0" u="none" strike="noStrike" baseline="0" dirty="0">
                <a:latin typeface="Roboto" panose="02000000000000000000" pitchFamily="2" charset="0"/>
                <a:ea typeface="Roboto" panose="02000000000000000000" pitchFamily="2" charset="0"/>
              </a:rPr>
              <a:t>The basic rule is that no one person should be in complete control of any one accounting transaction.</a:t>
            </a:r>
          </a:p>
          <a:p>
            <a:pPr marL="0" indent="0" algn="l">
              <a:buNone/>
            </a:pPr>
            <a:endParaRPr lang="en-US" sz="2000" dirty="0"/>
          </a:p>
        </p:txBody>
      </p:sp>
      <p:sp>
        <p:nvSpPr>
          <p:cNvPr id="8" name="TextBox 7">
            <a:extLst>
              <a:ext uri="{FF2B5EF4-FFF2-40B4-BE49-F238E27FC236}">
                <a16:creationId xmlns:a16="http://schemas.microsoft.com/office/drawing/2014/main" id="{AE436E16-F7BD-44C9-ABB9-4BA13C29CA92}"/>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MM</a:t>
            </a:r>
          </a:p>
        </p:txBody>
      </p:sp>
    </p:spTree>
    <p:extLst>
      <p:ext uri="{BB962C8B-B14F-4D97-AF65-F5344CB8AC3E}">
        <p14:creationId xmlns:p14="http://schemas.microsoft.com/office/powerpoint/2010/main" val="461633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B21053-3223-4435-A9E3-73F3837AEDA0}"/>
              </a:ext>
            </a:extLst>
          </p:cNvPr>
          <p:cNvSpPr>
            <a:spLocks noGrp="1"/>
          </p:cNvSpPr>
          <p:nvPr>
            <p:ph type="title"/>
          </p:nvPr>
        </p:nvSpPr>
        <p:spPr>
          <a:xfrm>
            <a:off x="2552700" y="419100"/>
            <a:ext cx="8801100" cy="1271588"/>
          </a:xfrm>
        </p:spPr>
        <p:txBody>
          <a:bodyPr/>
          <a:lstStyle/>
          <a:p>
            <a:r>
              <a:rPr lang="en-US" sz="2800" dirty="0"/>
              <a:t>Internal Control </a:t>
            </a:r>
            <a:br>
              <a:rPr lang="en-US" sz="2800" dirty="0"/>
            </a:br>
            <a:r>
              <a:rPr lang="en-US" sz="4000" dirty="0"/>
              <a:t>Best Practices related to expenses</a:t>
            </a:r>
          </a:p>
        </p:txBody>
      </p:sp>
      <p:sp>
        <p:nvSpPr>
          <p:cNvPr id="5" name="Content Placeholder 4">
            <a:extLst>
              <a:ext uri="{FF2B5EF4-FFF2-40B4-BE49-F238E27FC236}">
                <a16:creationId xmlns:a16="http://schemas.microsoft.com/office/drawing/2014/main" id="{AFFCEC73-FD59-4ABC-928F-CDCEF2DE49BE}"/>
              </a:ext>
            </a:extLst>
          </p:cNvPr>
          <p:cNvSpPr>
            <a:spLocks noGrp="1"/>
          </p:cNvSpPr>
          <p:nvPr>
            <p:ph idx="1"/>
          </p:nvPr>
        </p:nvSpPr>
        <p:spPr>
          <a:xfrm>
            <a:off x="2395330" y="2435086"/>
            <a:ext cx="9312965" cy="4422913"/>
          </a:xfrm>
        </p:spPr>
        <p:txBody>
          <a:bodyPr numCol="1">
            <a:noAutofit/>
          </a:bodyPr>
          <a:lstStyle/>
          <a:p>
            <a:pPr marR="1340" algn="just"/>
            <a:r>
              <a:rPr lang="en-US" sz="2000" b="0" i="0" u="none" strike="noStrike" baseline="0" dirty="0">
                <a:latin typeface="Roboto" panose="02000000000000000000" pitchFamily="2" charset="0"/>
                <a:ea typeface="Roboto" panose="02000000000000000000" pitchFamily="2" charset="0"/>
                <a:cs typeface="Arial" panose="020B0604020202020204" pitchFamily="34" charset="0"/>
              </a:rPr>
              <a:t>Cheques signed by two signing officers who are at arm’s length. </a:t>
            </a:r>
            <a:r>
              <a:rPr lang="en-US" sz="2000" dirty="0">
                <a:latin typeface="Roboto" panose="02000000000000000000" pitchFamily="2" charset="0"/>
                <a:ea typeface="Roboto" panose="02000000000000000000" pitchFamily="2" charset="0"/>
                <a:cs typeface="Arial" panose="020B0604020202020204" pitchFamily="34" charset="0"/>
              </a:rPr>
              <a:t>Signing a cheque payable to oneself, as payee, is </a:t>
            </a:r>
            <a:r>
              <a:rPr lang="en-US" sz="2000" b="1" dirty="0">
                <a:latin typeface="Roboto" panose="02000000000000000000" pitchFamily="2" charset="0"/>
                <a:ea typeface="Roboto" panose="02000000000000000000" pitchFamily="2" charset="0"/>
                <a:cs typeface="Arial" panose="020B0604020202020204" pitchFamily="34" charset="0"/>
              </a:rPr>
              <a:t>not </a:t>
            </a:r>
            <a:r>
              <a:rPr lang="en-US" sz="2000" dirty="0">
                <a:latin typeface="Roboto" panose="02000000000000000000" pitchFamily="2" charset="0"/>
                <a:ea typeface="Roboto" panose="02000000000000000000" pitchFamily="2" charset="0"/>
                <a:cs typeface="Arial" panose="020B0604020202020204" pitchFamily="34" charset="0"/>
              </a:rPr>
              <a:t>the best of internal controls.</a:t>
            </a:r>
            <a:endParaRPr lang="en-US" sz="2000" b="0" i="0" u="none" strike="noStrike" baseline="0" dirty="0">
              <a:latin typeface="Roboto" panose="02000000000000000000" pitchFamily="2" charset="0"/>
              <a:ea typeface="Roboto" panose="02000000000000000000" pitchFamily="2" charset="0"/>
              <a:cs typeface="Arial" panose="020B0604020202020204" pitchFamily="34" charset="0"/>
            </a:endParaRPr>
          </a:p>
          <a:p>
            <a:pPr marR="1300" algn="just"/>
            <a:r>
              <a:rPr lang="en-US" sz="2000" b="0" i="0" u="none" strike="noStrike" baseline="0" dirty="0">
                <a:latin typeface="Roboto" panose="02000000000000000000" pitchFamily="2" charset="0"/>
                <a:ea typeface="Roboto" panose="02000000000000000000" pitchFamily="2" charset="0"/>
                <a:cs typeface="Arial" panose="020B0604020202020204" pitchFamily="34" charset="0"/>
              </a:rPr>
              <a:t>Expenses compared to budget and paid on presentation of an invoice or voucher approved by stakeholder (committee chair, for example)</a:t>
            </a:r>
          </a:p>
          <a:p>
            <a:pPr marR="1300" algn="just"/>
            <a:r>
              <a:rPr lang="en-US" sz="2000" dirty="0">
                <a:latin typeface="Roboto" panose="02000000000000000000" pitchFamily="2" charset="0"/>
                <a:ea typeface="Roboto" panose="02000000000000000000" pitchFamily="2" charset="0"/>
                <a:cs typeface="Arial" panose="020B0604020202020204" pitchFamily="34" charset="0"/>
              </a:rPr>
              <a:t>No additional authorization required if within budget; authorization for expenses over budget needs to be approved by someone, probably session</a:t>
            </a:r>
            <a:endParaRPr lang="en-US" sz="2000" b="0" i="0" u="none" strike="noStrike" baseline="0" dirty="0">
              <a:latin typeface="Roboto" panose="02000000000000000000" pitchFamily="2" charset="0"/>
              <a:ea typeface="Roboto" panose="02000000000000000000" pitchFamily="2" charset="0"/>
              <a:cs typeface="Arial" panose="020B0604020202020204" pitchFamily="34" charset="0"/>
            </a:endParaRPr>
          </a:p>
          <a:p>
            <a:pPr marR="1340" algn="just"/>
            <a:r>
              <a:rPr lang="en-US" sz="2000" b="0" i="0" u="none" strike="noStrike" baseline="0" dirty="0">
                <a:latin typeface="Roboto" panose="02000000000000000000" pitchFamily="2" charset="0"/>
                <a:ea typeface="Roboto" panose="02000000000000000000" pitchFamily="2" charset="0"/>
                <a:cs typeface="Arial" panose="020B0604020202020204" pitchFamily="34" charset="0"/>
              </a:rPr>
              <a:t>All church financial activity, including that of the Women’s Missionary Society (WMS) or the Atlantic Mission Society (AMS), youth, Sunday school, church camp, food bank, benevolence fund etc., must be included in all records and reports, including the Annual Report and the annual Registered Charity Information Return, unless the grou</a:t>
            </a:r>
            <a:r>
              <a:rPr lang="en-US" sz="2000" dirty="0">
                <a:latin typeface="Roboto" panose="02000000000000000000" pitchFamily="2" charset="0"/>
                <a:ea typeface="Roboto" panose="02000000000000000000" pitchFamily="2" charset="0"/>
                <a:cs typeface="Arial" panose="020B0604020202020204" pitchFamily="34" charset="0"/>
              </a:rPr>
              <a:t>p </a:t>
            </a:r>
            <a:r>
              <a:rPr lang="en-US" sz="2000" b="0" i="0" u="none" strike="noStrike" baseline="0" dirty="0">
                <a:latin typeface="Roboto" panose="02000000000000000000" pitchFamily="2" charset="0"/>
                <a:ea typeface="Roboto" panose="02000000000000000000" pitchFamily="2" charset="0"/>
                <a:cs typeface="Arial" panose="020B0604020202020204" pitchFamily="34" charset="0"/>
              </a:rPr>
              <a:t>has its own registered charity number</a:t>
            </a:r>
            <a:endParaRPr lang="en-US" sz="2000" dirty="0"/>
          </a:p>
        </p:txBody>
      </p:sp>
      <p:sp>
        <p:nvSpPr>
          <p:cNvPr id="6" name="TextBox 5">
            <a:extLst>
              <a:ext uri="{FF2B5EF4-FFF2-40B4-BE49-F238E27FC236}">
                <a16:creationId xmlns:a16="http://schemas.microsoft.com/office/drawing/2014/main" id="{8F455E7F-85AF-4A2D-86F4-31F1F66473E2}"/>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MM</a:t>
            </a:r>
          </a:p>
        </p:txBody>
      </p:sp>
    </p:spTree>
    <p:extLst>
      <p:ext uri="{BB962C8B-B14F-4D97-AF65-F5344CB8AC3E}">
        <p14:creationId xmlns:p14="http://schemas.microsoft.com/office/powerpoint/2010/main" val="4247586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EE719C-0505-4BF3-A4F7-7BED2F48AFA8}"/>
              </a:ext>
            </a:extLst>
          </p:cNvPr>
          <p:cNvSpPr>
            <a:spLocks noGrp="1"/>
          </p:cNvSpPr>
          <p:nvPr>
            <p:ph type="ctrTitle"/>
          </p:nvPr>
        </p:nvSpPr>
        <p:spPr/>
        <p:txBody>
          <a:bodyPr/>
          <a:lstStyle/>
          <a:p>
            <a:r>
              <a:rPr lang="en-US" dirty="0"/>
              <a:t>Payroll Issues</a:t>
            </a:r>
          </a:p>
        </p:txBody>
      </p:sp>
    </p:spTree>
    <p:extLst>
      <p:ext uri="{BB962C8B-B14F-4D97-AF65-F5344CB8AC3E}">
        <p14:creationId xmlns:p14="http://schemas.microsoft.com/office/powerpoint/2010/main" val="2226211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8C2DB-2E26-44E7-B2BA-18171B6D7C99}"/>
              </a:ext>
            </a:extLst>
          </p:cNvPr>
          <p:cNvSpPr>
            <a:spLocks noGrp="1"/>
          </p:cNvSpPr>
          <p:nvPr>
            <p:ph type="title"/>
          </p:nvPr>
        </p:nvSpPr>
        <p:spPr>
          <a:xfrm>
            <a:off x="914400" y="365125"/>
            <a:ext cx="3541486" cy="1325563"/>
          </a:xfrm>
        </p:spPr>
        <p:txBody>
          <a:bodyPr/>
          <a:lstStyle/>
          <a:p>
            <a:r>
              <a:rPr lang="en-US" sz="6600" dirty="0"/>
              <a:t>Protocol </a:t>
            </a:r>
          </a:p>
        </p:txBody>
      </p:sp>
      <p:sp>
        <p:nvSpPr>
          <p:cNvPr id="5" name="Content Placeholder 4">
            <a:extLst>
              <a:ext uri="{FF2B5EF4-FFF2-40B4-BE49-F238E27FC236}">
                <a16:creationId xmlns:a16="http://schemas.microsoft.com/office/drawing/2014/main" id="{FB73C6FD-71E6-48BB-BED0-250E7547DBE5}"/>
              </a:ext>
            </a:extLst>
          </p:cNvPr>
          <p:cNvSpPr>
            <a:spLocks noGrp="1"/>
          </p:cNvSpPr>
          <p:nvPr>
            <p:ph idx="1"/>
          </p:nvPr>
        </p:nvSpPr>
        <p:spPr>
          <a:xfrm>
            <a:off x="1027137" y="2255335"/>
            <a:ext cx="6708978" cy="4793682"/>
          </a:xfrm>
        </p:spPr>
        <p:txBody>
          <a:bodyPr>
            <a:normAutofit/>
          </a:bodyPr>
          <a:lstStyle/>
          <a:p>
            <a:r>
              <a:rPr lang="en-US" sz="3600" dirty="0">
                <a:latin typeface="Roboto" panose="02000000000000000000" pitchFamily="2" charset="0"/>
                <a:ea typeface="Roboto" panose="02000000000000000000" pitchFamily="2" charset="0"/>
              </a:rPr>
              <a:t>Stay muted and use chat to </a:t>
            </a:r>
            <a:r>
              <a:rPr lang="en-US" sz="3600" u="sng" dirty="0">
                <a:latin typeface="Roboto" panose="02000000000000000000" pitchFamily="2" charset="0"/>
                <a:ea typeface="Roboto" panose="02000000000000000000" pitchFamily="2" charset="0"/>
              </a:rPr>
              <a:t>ask anything</a:t>
            </a:r>
          </a:p>
          <a:p>
            <a:r>
              <a:rPr lang="en-US" sz="3600" dirty="0">
                <a:latin typeface="Roboto" panose="02000000000000000000" pitchFamily="2" charset="0"/>
                <a:ea typeface="Roboto" panose="02000000000000000000" pitchFamily="2" charset="0"/>
              </a:rPr>
              <a:t>Chat will be monitored and questions asked as we go along or at the end</a:t>
            </a:r>
          </a:p>
          <a:p>
            <a:r>
              <a:rPr lang="en-US" sz="3600" dirty="0">
                <a:latin typeface="Roboto" panose="02000000000000000000" pitchFamily="2" charset="0"/>
                <a:ea typeface="Roboto" panose="02000000000000000000" pitchFamily="2" charset="0"/>
              </a:rPr>
              <a:t>There may be an opportunity to unmute at the end</a:t>
            </a:r>
          </a:p>
        </p:txBody>
      </p:sp>
      <p:pic>
        <p:nvPicPr>
          <p:cNvPr id="4" name="Picture 3" descr="Graphical user interface, application&#10;&#10;Description automatically generated">
            <a:extLst>
              <a:ext uri="{FF2B5EF4-FFF2-40B4-BE49-F238E27FC236}">
                <a16:creationId xmlns:a16="http://schemas.microsoft.com/office/drawing/2014/main" id="{65B0DE21-A1BA-4004-A193-3046DA03C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6419" y="5456790"/>
            <a:ext cx="1915886" cy="1361287"/>
          </a:xfrm>
          <a:prstGeom prst="rect">
            <a:avLst/>
          </a:prstGeom>
        </p:spPr>
      </p:pic>
      <p:pic>
        <p:nvPicPr>
          <p:cNvPr id="7" name="Picture 6" descr="A screenshot of a phone&#10;&#10;Description automatically generated with medium confidence">
            <a:extLst>
              <a:ext uri="{FF2B5EF4-FFF2-40B4-BE49-F238E27FC236}">
                <a16:creationId xmlns:a16="http://schemas.microsoft.com/office/drawing/2014/main" id="{2F157EB9-10ED-42CB-BE71-B994026C6E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9486" y="112820"/>
            <a:ext cx="2953070" cy="5241699"/>
          </a:xfrm>
          <a:prstGeom prst="rect">
            <a:avLst/>
          </a:prstGeom>
        </p:spPr>
      </p:pic>
      <p:sp>
        <p:nvSpPr>
          <p:cNvPr id="8" name="Arrow: Right 7">
            <a:extLst>
              <a:ext uri="{FF2B5EF4-FFF2-40B4-BE49-F238E27FC236}">
                <a16:creationId xmlns:a16="http://schemas.microsoft.com/office/drawing/2014/main" id="{53E73461-9D31-4013-B2E6-D526E5D0D928}"/>
              </a:ext>
            </a:extLst>
          </p:cNvPr>
          <p:cNvSpPr/>
          <p:nvPr/>
        </p:nvSpPr>
        <p:spPr>
          <a:xfrm>
            <a:off x="8200572" y="5677307"/>
            <a:ext cx="1163199" cy="9720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Roboto Medium" panose="02000000000000000000" pitchFamily="2" charset="0"/>
                <a:ea typeface="Roboto Medium" panose="02000000000000000000" pitchFamily="2" charset="0"/>
              </a:rPr>
              <a:t>PC</a:t>
            </a:r>
            <a:endParaRPr lang="en-US" dirty="0">
              <a:latin typeface="Roboto Medium" panose="02000000000000000000" pitchFamily="2" charset="0"/>
              <a:ea typeface="Roboto Medium" panose="02000000000000000000" pitchFamily="2" charset="0"/>
            </a:endParaRPr>
          </a:p>
        </p:txBody>
      </p:sp>
      <p:sp>
        <p:nvSpPr>
          <p:cNvPr id="9" name="Rectangle 8">
            <a:extLst>
              <a:ext uri="{FF2B5EF4-FFF2-40B4-BE49-F238E27FC236}">
                <a16:creationId xmlns:a16="http://schemas.microsoft.com/office/drawing/2014/main" id="{D30DE219-54D7-4B47-9BA7-1BF662C044C3}"/>
              </a:ext>
            </a:extLst>
          </p:cNvPr>
          <p:cNvSpPr/>
          <p:nvPr/>
        </p:nvSpPr>
        <p:spPr>
          <a:xfrm>
            <a:off x="0" y="1522137"/>
            <a:ext cx="7056000" cy="216000"/>
          </a:xfrm>
          <a:prstGeom prst="rect">
            <a:avLst/>
          </a:prstGeom>
          <a:solidFill>
            <a:srgbClr val="D1202B"/>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latin typeface="Roboto" panose="02000000000000000000" pitchFamily="2" charset="0"/>
            </a:endParaRPr>
          </a:p>
        </p:txBody>
      </p:sp>
      <p:sp>
        <p:nvSpPr>
          <p:cNvPr id="10" name="Arrow: Right 9">
            <a:extLst>
              <a:ext uri="{FF2B5EF4-FFF2-40B4-BE49-F238E27FC236}">
                <a16:creationId xmlns:a16="http://schemas.microsoft.com/office/drawing/2014/main" id="{C8300FDA-EFDB-4954-B242-5579A5F286FA}"/>
              </a:ext>
            </a:extLst>
          </p:cNvPr>
          <p:cNvSpPr/>
          <p:nvPr/>
        </p:nvSpPr>
        <p:spPr>
          <a:xfrm>
            <a:off x="7606212" y="1416396"/>
            <a:ext cx="1757559" cy="972000"/>
          </a:xfrm>
          <a:custGeom>
            <a:avLst/>
            <a:gdLst>
              <a:gd name="connsiteX0" fmla="*/ 0 w 1163199"/>
              <a:gd name="connsiteY0" fmla="*/ 243000 h 972000"/>
              <a:gd name="connsiteX1" fmla="*/ 677199 w 1163199"/>
              <a:gd name="connsiteY1" fmla="*/ 243000 h 972000"/>
              <a:gd name="connsiteX2" fmla="*/ 677199 w 1163199"/>
              <a:gd name="connsiteY2" fmla="*/ 0 h 972000"/>
              <a:gd name="connsiteX3" fmla="*/ 1163199 w 1163199"/>
              <a:gd name="connsiteY3" fmla="*/ 486000 h 972000"/>
              <a:gd name="connsiteX4" fmla="*/ 677199 w 1163199"/>
              <a:gd name="connsiteY4" fmla="*/ 972000 h 972000"/>
              <a:gd name="connsiteX5" fmla="*/ 677199 w 1163199"/>
              <a:gd name="connsiteY5" fmla="*/ 729000 h 972000"/>
              <a:gd name="connsiteX6" fmla="*/ 0 w 1163199"/>
              <a:gd name="connsiteY6" fmla="*/ 729000 h 972000"/>
              <a:gd name="connsiteX7" fmla="*/ 0 w 1163199"/>
              <a:gd name="connsiteY7" fmla="*/ 243000 h 972000"/>
              <a:gd name="connsiteX0" fmla="*/ 579120 w 1742319"/>
              <a:gd name="connsiteY0" fmla="*/ 243000 h 972000"/>
              <a:gd name="connsiteX1" fmla="*/ 1256319 w 1742319"/>
              <a:gd name="connsiteY1" fmla="*/ 243000 h 972000"/>
              <a:gd name="connsiteX2" fmla="*/ 1256319 w 1742319"/>
              <a:gd name="connsiteY2" fmla="*/ 0 h 972000"/>
              <a:gd name="connsiteX3" fmla="*/ 1742319 w 1742319"/>
              <a:gd name="connsiteY3" fmla="*/ 486000 h 972000"/>
              <a:gd name="connsiteX4" fmla="*/ 1256319 w 1742319"/>
              <a:gd name="connsiteY4" fmla="*/ 972000 h 972000"/>
              <a:gd name="connsiteX5" fmla="*/ 1256319 w 1742319"/>
              <a:gd name="connsiteY5" fmla="*/ 729000 h 972000"/>
              <a:gd name="connsiteX6" fmla="*/ 0 w 1742319"/>
              <a:gd name="connsiteY6" fmla="*/ 744240 h 972000"/>
              <a:gd name="connsiteX7" fmla="*/ 579120 w 1742319"/>
              <a:gd name="connsiteY7" fmla="*/ 243000 h 972000"/>
              <a:gd name="connsiteX0" fmla="*/ 30480 w 1742319"/>
              <a:gd name="connsiteY0" fmla="*/ 243000 h 972000"/>
              <a:gd name="connsiteX1" fmla="*/ 1256319 w 1742319"/>
              <a:gd name="connsiteY1" fmla="*/ 243000 h 972000"/>
              <a:gd name="connsiteX2" fmla="*/ 1256319 w 1742319"/>
              <a:gd name="connsiteY2" fmla="*/ 0 h 972000"/>
              <a:gd name="connsiteX3" fmla="*/ 1742319 w 1742319"/>
              <a:gd name="connsiteY3" fmla="*/ 486000 h 972000"/>
              <a:gd name="connsiteX4" fmla="*/ 1256319 w 1742319"/>
              <a:gd name="connsiteY4" fmla="*/ 972000 h 972000"/>
              <a:gd name="connsiteX5" fmla="*/ 1256319 w 1742319"/>
              <a:gd name="connsiteY5" fmla="*/ 729000 h 972000"/>
              <a:gd name="connsiteX6" fmla="*/ 0 w 1742319"/>
              <a:gd name="connsiteY6" fmla="*/ 744240 h 972000"/>
              <a:gd name="connsiteX7" fmla="*/ 30480 w 1742319"/>
              <a:gd name="connsiteY7" fmla="*/ 243000 h 972000"/>
              <a:gd name="connsiteX0" fmla="*/ 0 w 1757559"/>
              <a:gd name="connsiteY0" fmla="*/ 243000 h 972000"/>
              <a:gd name="connsiteX1" fmla="*/ 1271559 w 1757559"/>
              <a:gd name="connsiteY1" fmla="*/ 243000 h 972000"/>
              <a:gd name="connsiteX2" fmla="*/ 1271559 w 1757559"/>
              <a:gd name="connsiteY2" fmla="*/ 0 h 972000"/>
              <a:gd name="connsiteX3" fmla="*/ 1757559 w 1757559"/>
              <a:gd name="connsiteY3" fmla="*/ 486000 h 972000"/>
              <a:gd name="connsiteX4" fmla="*/ 1271559 w 1757559"/>
              <a:gd name="connsiteY4" fmla="*/ 972000 h 972000"/>
              <a:gd name="connsiteX5" fmla="*/ 1271559 w 1757559"/>
              <a:gd name="connsiteY5" fmla="*/ 729000 h 972000"/>
              <a:gd name="connsiteX6" fmla="*/ 15240 w 1757559"/>
              <a:gd name="connsiteY6" fmla="*/ 744240 h 972000"/>
              <a:gd name="connsiteX7" fmla="*/ 0 w 1757559"/>
              <a:gd name="connsiteY7" fmla="*/ 243000 h 9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7559" h="972000">
                <a:moveTo>
                  <a:pt x="0" y="243000"/>
                </a:moveTo>
                <a:lnTo>
                  <a:pt x="1271559" y="243000"/>
                </a:lnTo>
                <a:lnTo>
                  <a:pt x="1271559" y="0"/>
                </a:lnTo>
                <a:lnTo>
                  <a:pt x="1757559" y="486000"/>
                </a:lnTo>
                <a:lnTo>
                  <a:pt x="1271559" y="972000"/>
                </a:lnTo>
                <a:lnTo>
                  <a:pt x="1271559" y="729000"/>
                </a:lnTo>
                <a:lnTo>
                  <a:pt x="15240" y="744240"/>
                </a:lnTo>
                <a:lnTo>
                  <a:pt x="0" y="243000"/>
                </a:ln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Roboto Medium" panose="02000000000000000000" pitchFamily="2" charset="0"/>
                <a:ea typeface="Roboto Medium" panose="02000000000000000000" pitchFamily="2" charset="0"/>
              </a:rPr>
              <a:t>Mobile</a:t>
            </a:r>
          </a:p>
        </p:txBody>
      </p:sp>
      <p:sp>
        <p:nvSpPr>
          <p:cNvPr id="11" name="TextBox 10">
            <a:extLst>
              <a:ext uri="{FF2B5EF4-FFF2-40B4-BE49-F238E27FC236}">
                <a16:creationId xmlns:a16="http://schemas.microsoft.com/office/drawing/2014/main" id="{E707CB90-B9C6-405A-8A1A-E6E545AD0FF0}"/>
              </a:ext>
            </a:extLst>
          </p:cNvPr>
          <p:cNvSpPr txBox="1"/>
          <p:nvPr/>
        </p:nvSpPr>
        <p:spPr>
          <a:xfrm>
            <a:off x="109444" y="251134"/>
            <a:ext cx="111252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Roboto Medium" panose="02000000000000000000" pitchFamily="2" charset="0"/>
                <a:ea typeface="Roboto Medium" panose="02000000000000000000" pitchFamily="2" charset="0"/>
              </a:rPr>
              <a:t>JM</a:t>
            </a:r>
          </a:p>
        </p:txBody>
      </p:sp>
    </p:spTree>
    <p:extLst>
      <p:ext uri="{BB962C8B-B14F-4D97-AF65-F5344CB8AC3E}">
        <p14:creationId xmlns:p14="http://schemas.microsoft.com/office/powerpoint/2010/main" val="1425821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D8EB3-E671-4845-B3C7-245F15CF8E57}"/>
              </a:ext>
            </a:extLst>
          </p:cNvPr>
          <p:cNvSpPr>
            <a:spLocks noGrp="1"/>
          </p:cNvSpPr>
          <p:nvPr>
            <p:ph type="title"/>
          </p:nvPr>
        </p:nvSpPr>
        <p:spPr>
          <a:xfrm>
            <a:off x="2932386" y="365125"/>
            <a:ext cx="8795788" cy="1325563"/>
          </a:xfrm>
        </p:spPr>
        <p:txBody>
          <a:bodyPr/>
          <a:lstStyle/>
          <a:p>
            <a:r>
              <a:rPr lang="en-US" dirty="0"/>
              <a:t>Church Employees</a:t>
            </a:r>
          </a:p>
        </p:txBody>
      </p:sp>
      <p:sp>
        <p:nvSpPr>
          <p:cNvPr id="3" name="Content Placeholder 2">
            <a:extLst>
              <a:ext uri="{FF2B5EF4-FFF2-40B4-BE49-F238E27FC236}">
                <a16:creationId xmlns:a16="http://schemas.microsoft.com/office/drawing/2014/main" id="{BAEC1BE1-FFF1-42C7-A69F-0A54DE71AA83}"/>
              </a:ext>
            </a:extLst>
          </p:cNvPr>
          <p:cNvSpPr>
            <a:spLocks noGrp="1"/>
          </p:cNvSpPr>
          <p:nvPr>
            <p:ph idx="1"/>
          </p:nvPr>
        </p:nvSpPr>
        <p:spPr>
          <a:xfrm>
            <a:off x="2932386" y="2688609"/>
            <a:ext cx="8421414" cy="4169391"/>
          </a:xfrm>
        </p:spPr>
        <p:txBody>
          <a:bodyPr>
            <a:normAutofit/>
          </a:bodyPr>
          <a:lstStyle/>
          <a:p>
            <a:pPr marL="0" indent="0" algn="l">
              <a:buNone/>
            </a:pPr>
            <a:r>
              <a:rPr lang="en-US" sz="2400" b="0" i="0" u="none" strike="noStrike" baseline="0" dirty="0">
                <a:latin typeface="Roboto" panose="02000000000000000000" pitchFamily="2" charset="0"/>
                <a:ea typeface="Roboto" panose="02000000000000000000" pitchFamily="2" charset="0"/>
              </a:rPr>
              <a:t>There are two kinds of church employees: minister and non-minister. Each category may include staff who are employed on a full-time, part-time, casual, or contract basis.</a:t>
            </a:r>
          </a:p>
          <a:p>
            <a:pPr algn="l"/>
            <a:r>
              <a:rPr lang="en-US" sz="2400" i="0" u="none" strike="noStrike" baseline="0" dirty="0"/>
              <a:t>Minister employees </a:t>
            </a:r>
            <a:r>
              <a:rPr lang="en-US" sz="2400" b="0" i="0" u="none" strike="noStrike" baseline="0" dirty="0">
                <a:latin typeface="Roboto" panose="02000000000000000000" pitchFamily="2" charset="0"/>
                <a:ea typeface="Roboto" panose="02000000000000000000" pitchFamily="2" charset="0"/>
              </a:rPr>
              <a:t>include ordained ministers and  diaconal ministers</a:t>
            </a:r>
          </a:p>
          <a:p>
            <a:pPr algn="l"/>
            <a:r>
              <a:rPr lang="en-US" sz="2400" i="0" u="none" strike="noStrike" baseline="0" dirty="0"/>
              <a:t>Non-minister employees </a:t>
            </a:r>
            <a:r>
              <a:rPr lang="en-US" sz="2400" b="0" i="0" u="none" strike="noStrike" baseline="0" dirty="0">
                <a:latin typeface="Roboto" panose="02000000000000000000" pitchFamily="2" charset="0"/>
                <a:ea typeface="Roboto" panose="02000000000000000000" pitchFamily="2" charset="0"/>
              </a:rPr>
              <a:t>include caretakers, secretarial/administrative staff, bookkeepers, musicians, ministers-in-training, lay missionaries and others in positions that do not fall into the minister category.</a:t>
            </a:r>
          </a:p>
        </p:txBody>
      </p:sp>
      <p:sp>
        <p:nvSpPr>
          <p:cNvPr id="4" name="TextBox 3">
            <a:extLst>
              <a:ext uri="{FF2B5EF4-FFF2-40B4-BE49-F238E27FC236}">
                <a16:creationId xmlns:a16="http://schemas.microsoft.com/office/drawing/2014/main" id="{8961A729-5E04-41A6-9F6F-40C391B64C5C}"/>
              </a:ext>
            </a:extLst>
          </p:cNvPr>
          <p:cNvSpPr txBox="1"/>
          <p:nvPr/>
        </p:nvSpPr>
        <p:spPr>
          <a:xfrm>
            <a:off x="340381" y="365125"/>
            <a:ext cx="919438"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803390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0F01B-6823-429A-9774-78C21C9EABCF}"/>
              </a:ext>
            </a:extLst>
          </p:cNvPr>
          <p:cNvSpPr>
            <a:spLocks noGrp="1"/>
          </p:cNvSpPr>
          <p:nvPr>
            <p:ph type="title"/>
          </p:nvPr>
        </p:nvSpPr>
        <p:spPr>
          <a:xfrm>
            <a:off x="2304288" y="328549"/>
            <a:ext cx="9747504" cy="1518539"/>
          </a:xfrm>
        </p:spPr>
        <p:txBody>
          <a:bodyPr/>
          <a:lstStyle/>
          <a:p>
            <a:pPr marL="457200" marR="0" lvl="1"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br>
              <a:rPr lang="en-US" sz="4400" dirty="0">
                <a:latin typeface="Roboto Medium" panose="02000000000000000000" pitchFamily="2" charset="0"/>
                <a:ea typeface="Roboto Medium" panose="02000000000000000000" pitchFamily="2" charset="0"/>
              </a:rPr>
            </a:br>
            <a:r>
              <a:rPr lang="en-US" sz="4400" dirty="0">
                <a:latin typeface="Roboto Medium" panose="02000000000000000000" pitchFamily="2" charset="0"/>
                <a:ea typeface="Roboto Medium" panose="02000000000000000000" pitchFamily="2" charset="0"/>
              </a:rPr>
              <a:t>Minister Staff</a:t>
            </a:r>
            <a:br>
              <a:rPr lang="en-US" sz="4400" dirty="0">
                <a:latin typeface="Roboto Medium" panose="02000000000000000000" pitchFamily="2" charset="0"/>
                <a:ea typeface="Roboto Medium" panose="02000000000000000000" pitchFamily="2" charset="0"/>
              </a:rPr>
            </a:br>
            <a:r>
              <a:rPr kumimoji="0" lang="en-US"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presbyterian.ca/wp-content/uploads/2021-Minimum-Stipend-and-Allowance-Schedule.pdf </a:t>
            </a:r>
            <a:br>
              <a:rPr kumimoji="0" lang="en-US"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br>
            <a:endParaRPr lang="en-US" sz="3600" dirty="0">
              <a:latin typeface="Roboto" panose="02000000000000000000" pitchFamily="2" charset="0"/>
              <a:ea typeface="Roboto" panose="02000000000000000000" pitchFamily="2" charset="0"/>
            </a:endParaRPr>
          </a:p>
        </p:txBody>
      </p:sp>
      <p:sp>
        <p:nvSpPr>
          <p:cNvPr id="3" name="Content Placeholder 2">
            <a:extLst>
              <a:ext uri="{FF2B5EF4-FFF2-40B4-BE49-F238E27FC236}">
                <a16:creationId xmlns:a16="http://schemas.microsoft.com/office/drawing/2014/main" id="{5F2D6A6C-1553-4401-A59B-95747DA59F5E}"/>
              </a:ext>
            </a:extLst>
          </p:cNvPr>
          <p:cNvSpPr>
            <a:spLocks noGrp="1"/>
          </p:cNvSpPr>
          <p:nvPr>
            <p:ph idx="1"/>
          </p:nvPr>
        </p:nvSpPr>
        <p:spPr>
          <a:xfrm>
            <a:off x="2304288" y="2410755"/>
            <a:ext cx="9483817" cy="3725291"/>
          </a:xfrm>
        </p:spPr>
        <p:txBody>
          <a:bodyPr>
            <a:noAutofit/>
          </a:bodyPr>
          <a:lstStyle/>
          <a:p>
            <a:r>
              <a:rPr lang="en-US" sz="2800" dirty="0">
                <a:latin typeface="Roboto" panose="02000000000000000000" pitchFamily="2" charset="0"/>
                <a:ea typeface="Roboto" panose="02000000000000000000" pitchFamily="2" charset="0"/>
              </a:rPr>
              <a:t>General Assembly sets/defines</a:t>
            </a:r>
          </a:p>
          <a:p>
            <a:pPr lvl="1"/>
            <a:r>
              <a:rPr lang="en-US" sz="2400" dirty="0">
                <a:latin typeface="Roboto" panose="02000000000000000000" pitchFamily="2" charset="0"/>
                <a:ea typeface="Roboto" panose="02000000000000000000" pitchFamily="2" charset="0"/>
              </a:rPr>
              <a:t>Minimum Stipend &amp; Maximum Qualifying Income</a:t>
            </a:r>
          </a:p>
          <a:p>
            <a:pPr lvl="1"/>
            <a:r>
              <a:rPr lang="en-US" sz="2400" dirty="0">
                <a:latin typeface="Roboto" panose="02000000000000000000" pitchFamily="2" charset="0"/>
                <a:ea typeface="Roboto" panose="02000000000000000000" pitchFamily="2" charset="0"/>
              </a:rPr>
              <a:t>Cost of Living Adjustment (COLA)</a:t>
            </a:r>
          </a:p>
          <a:p>
            <a:pPr lvl="1"/>
            <a:r>
              <a:rPr lang="en-US" sz="2400" dirty="0">
                <a:latin typeface="Roboto" panose="02000000000000000000" pitchFamily="2" charset="0"/>
                <a:ea typeface="Roboto" panose="02000000000000000000" pitchFamily="2" charset="0"/>
              </a:rPr>
              <a:t>Pulpit/Sunday Supply</a:t>
            </a:r>
          </a:p>
          <a:p>
            <a:pPr lvl="1"/>
            <a:r>
              <a:rPr lang="en-US" sz="2400" dirty="0">
                <a:latin typeface="Roboto" panose="02000000000000000000" pitchFamily="2" charset="0"/>
                <a:ea typeface="Roboto" panose="02000000000000000000" pitchFamily="2" charset="0"/>
              </a:rPr>
              <a:t>Health &amp; Dental Benefits</a:t>
            </a:r>
          </a:p>
          <a:p>
            <a:pPr lvl="1"/>
            <a:r>
              <a:rPr lang="en-US" sz="2400" dirty="0">
                <a:latin typeface="Roboto" panose="02000000000000000000" pitchFamily="2" charset="0"/>
                <a:ea typeface="Roboto" panose="02000000000000000000" pitchFamily="2" charset="0"/>
              </a:rPr>
              <a:t>Defines Appropriate Accommodation</a:t>
            </a:r>
          </a:p>
          <a:p>
            <a:pPr lvl="1"/>
            <a:r>
              <a:rPr lang="en-US" sz="2400" dirty="0">
                <a:latin typeface="Roboto" panose="02000000000000000000" pitchFamily="2" charset="0"/>
                <a:ea typeface="Roboto" panose="02000000000000000000" pitchFamily="2" charset="0"/>
              </a:rPr>
              <a:t>Basic Travel &amp; Multiple Point Charge Travel Amounts</a:t>
            </a:r>
          </a:p>
          <a:p>
            <a:pPr lvl="1"/>
            <a:r>
              <a:rPr lang="en-US" sz="2400" dirty="0">
                <a:latin typeface="Roboto" panose="02000000000000000000" pitchFamily="2" charset="0"/>
                <a:ea typeface="Roboto" panose="02000000000000000000" pitchFamily="2" charset="0"/>
              </a:rPr>
              <a:t>Years of Service Increments</a:t>
            </a:r>
          </a:p>
          <a:p>
            <a:pPr lvl="1"/>
            <a:r>
              <a:rPr lang="en-US" sz="2400" dirty="0">
                <a:latin typeface="Roboto" panose="02000000000000000000" pitchFamily="2" charset="0"/>
                <a:ea typeface="Roboto" panose="02000000000000000000" pitchFamily="2" charset="0"/>
              </a:rPr>
              <a:t>Students on Annual Appointments</a:t>
            </a:r>
          </a:p>
        </p:txBody>
      </p:sp>
      <p:sp>
        <p:nvSpPr>
          <p:cNvPr id="4" name="TextBox 3">
            <a:extLst>
              <a:ext uri="{FF2B5EF4-FFF2-40B4-BE49-F238E27FC236}">
                <a16:creationId xmlns:a16="http://schemas.microsoft.com/office/drawing/2014/main" id="{C9A90143-F606-4609-9847-4C6057C289E9}"/>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344149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42ADEB-E49F-46CF-A1F6-91AFC18FA144}"/>
              </a:ext>
            </a:extLst>
          </p:cNvPr>
          <p:cNvSpPr/>
          <p:nvPr/>
        </p:nvSpPr>
        <p:spPr>
          <a:xfrm>
            <a:off x="2083633" y="-104931"/>
            <a:ext cx="11032760" cy="6962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60F01B-6823-429A-9774-78C21C9EABCF}"/>
              </a:ext>
            </a:extLst>
          </p:cNvPr>
          <p:cNvSpPr>
            <a:spLocks noGrp="1"/>
          </p:cNvSpPr>
          <p:nvPr>
            <p:ph type="title"/>
          </p:nvPr>
        </p:nvSpPr>
        <p:spPr>
          <a:xfrm>
            <a:off x="87071" y="2796362"/>
            <a:ext cx="2296367" cy="2062717"/>
          </a:xfrm>
        </p:spPr>
        <p:txBody>
          <a:bodyPr/>
          <a:lstStyle/>
          <a:p>
            <a:br>
              <a:rPr kumimoji="0" lang="en-US" sz="3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j-cs"/>
              </a:rPr>
            </a:br>
            <a:r>
              <a:rPr lang="en-US" sz="3200" dirty="0">
                <a:latin typeface="Roboto" panose="02000000000000000000" pitchFamily="2" charset="0"/>
                <a:ea typeface="Roboto" panose="02000000000000000000" pitchFamily="2" charset="0"/>
              </a:rPr>
              <a:t>Minimum</a:t>
            </a:r>
            <a:br>
              <a:rPr lang="en-US" sz="3200" dirty="0">
                <a:latin typeface="Roboto" panose="02000000000000000000" pitchFamily="2" charset="0"/>
                <a:ea typeface="Roboto" panose="02000000000000000000" pitchFamily="2" charset="0"/>
              </a:rPr>
            </a:br>
            <a:r>
              <a:rPr lang="en-US" sz="3200" dirty="0">
                <a:latin typeface="Roboto" panose="02000000000000000000" pitchFamily="2" charset="0"/>
                <a:ea typeface="Roboto" panose="02000000000000000000" pitchFamily="2" charset="0"/>
              </a:rPr>
              <a:t>Stipend</a:t>
            </a:r>
            <a:br>
              <a:rPr lang="en-US" sz="3200" dirty="0">
                <a:latin typeface="Roboto" panose="02000000000000000000" pitchFamily="2" charset="0"/>
                <a:ea typeface="Roboto" panose="02000000000000000000" pitchFamily="2" charset="0"/>
              </a:rPr>
            </a:br>
            <a:endParaRPr lang="en-US" sz="3200" dirty="0">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C9A90143-F606-4609-9847-4C6057C289E9}"/>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pic>
        <p:nvPicPr>
          <p:cNvPr id="8" name="Picture 7">
            <a:extLst>
              <a:ext uri="{FF2B5EF4-FFF2-40B4-BE49-F238E27FC236}">
                <a16:creationId xmlns:a16="http://schemas.microsoft.com/office/drawing/2014/main" id="{6FDC86AA-5FDC-4191-808C-71E2C20B30AC}"/>
              </a:ext>
            </a:extLst>
          </p:cNvPr>
          <p:cNvPicPr>
            <a:picLocks noChangeAspect="1"/>
          </p:cNvPicPr>
          <p:nvPr/>
        </p:nvPicPr>
        <p:blipFill rotWithShape="1">
          <a:blip r:embed="rId3"/>
          <a:srcRect l="33206" t="15659" r="34418" b="43011"/>
          <a:stretch/>
        </p:blipFill>
        <p:spPr>
          <a:xfrm>
            <a:off x="2211572" y="-308844"/>
            <a:ext cx="9980428" cy="7166844"/>
          </a:xfrm>
          <a:prstGeom prst="rect">
            <a:avLst/>
          </a:prstGeom>
        </p:spPr>
      </p:pic>
    </p:spTree>
    <p:extLst>
      <p:ext uri="{BB962C8B-B14F-4D97-AF65-F5344CB8AC3E}">
        <p14:creationId xmlns:p14="http://schemas.microsoft.com/office/powerpoint/2010/main" val="864894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60DFB-957C-437C-830E-8FC7AC7812AB}"/>
              </a:ext>
            </a:extLst>
          </p:cNvPr>
          <p:cNvSpPr>
            <a:spLocks noGrp="1"/>
          </p:cNvSpPr>
          <p:nvPr>
            <p:ph type="title"/>
          </p:nvPr>
        </p:nvSpPr>
        <p:spPr>
          <a:xfrm>
            <a:off x="2400300" y="365125"/>
            <a:ext cx="8953500" cy="1325563"/>
          </a:xfrm>
        </p:spPr>
        <p:txBody>
          <a:bodyPr/>
          <a:lstStyle/>
          <a:p>
            <a:r>
              <a:rPr lang="en-US" sz="3600" dirty="0">
                <a:latin typeface="Roboto "/>
              </a:rPr>
              <a:t>Non-ministerial staff</a:t>
            </a:r>
            <a:br>
              <a:rPr lang="en-US" sz="3600" dirty="0">
                <a:latin typeface="Roboto "/>
              </a:rPr>
            </a:br>
            <a:r>
              <a:rPr lang="en-US" sz="5400" dirty="0"/>
              <a:t>Employees vs. Contractors</a:t>
            </a:r>
          </a:p>
        </p:txBody>
      </p:sp>
      <p:sp>
        <p:nvSpPr>
          <p:cNvPr id="3" name="Content Placeholder 2">
            <a:extLst>
              <a:ext uri="{FF2B5EF4-FFF2-40B4-BE49-F238E27FC236}">
                <a16:creationId xmlns:a16="http://schemas.microsoft.com/office/drawing/2014/main" id="{44C55681-A779-4C42-B181-7353664B371B}"/>
              </a:ext>
            </a:extLst>
          </p:cNvPr>
          <p:cNvSpPr>
            <a:spLocks noGrp="1"/>
          </p:cNvSpPr>
          <p:nvPr>
            <p:ph idx="1"/>
          </p:nvPr>
        </p:nvSpPr>
        <p:spPr>
          <a:xfrm>
            <a:off x="2489200" y="2489201"/>
            <a:ext cx="9309100" cy="4216399"/>
          </a:xfrm>
        </p:spPr>
        <p:txBody>
          <a:bodyPr>
            <a:noAutofit/>
          </a:bodyPr>
          <a:lstStyle/>
          <a:p>
            <a:pPr marL="0" indent="0">
              <a:lnSpc>
                <a:spcPct val="120000"/>
              </a:lnSpc>
              <a:buNone/>
            </a:pPr>
            <a:r>
              <a:rPr lang="en-US" sz="2400" dirty="0"/>
              <a:t>It’s important to determine whether a worker is an employee or a self-employed.</a:t>
            </a:r>
          </a:p>
          <a:p>
            <a:pPr marL="0" indent="0">
              <a:lnSpc>
                <a:spcPct val="120000"/>
              </a:lnSpc>
              <a:buNone/>
            </a:pPr>
            <a:r>
              <a:rPr lang="en-US" sz="2400" dirty="0"/>
              <a:t>If the worker is an employee:</a:t>
            </a:r>
          </a:p>
          <a:p>
            <a:pPr marL="457200" lvl="1" indent="0">
              <a:lnSpc>
                <a:spcPct val="120000"/>
              </a:lnSpc>
              <a:buNone/>
            </a:pPr>
            <a:r>
              <a:rPr lang="en-US" sz="2000" dirty="0">
                <a:latin typeface="Roboto" panose="02000000000000000000" pitchFamily="2" charset="0"/>
                <a:ea typeface="Roboto" panose="02000000000000000000" pitchFamily="2" charset="0"/>
              </a:rPr>
              <a:t>employer is responsible for making statutory deductions (CPP, EI, income taxes) and for remitting them and the employer’s share to CRA </a:t>
            </a:r>
          </a:p>
          <a:p>
            <a:pPr marL="0" indent="0">
              <a:lnSpc>
                <a:spcPct val="120000"/>
              </a:lnSpc>
              <a:buNone/>
            </a:pPr>
            <a:r>
              <a:rPr lang="en-US" sz="2400" dirty="0"/>
              <a:t>If worker is self-employed:</a:t>
            </a:r>
          </a:p>
          <a:p>
            <a:pPr marL="457200" lvl="1" indent="0">
              <a:lnSpc>
                <a:spcPct val="120000"/>
              </a:lnSpc>
              <a:buNone/>
            </a:pPr>
            <a:r>
              <a:rPr lang="en-US" sz="2000" dirty="0">
                <a:latin typeface="Roboto" panose="02000000000000000000" pitchFamily="2" charset="0"/>
                <a:ea typeface="Roboto" panose="02000000000000000000" pitchFamily="2" charset="0"/>
              </a:rPr>
              <a:t>they are considered to be operating a business, and statutory deductions are not required. They must show proof of HST/GST registration. </a:t>
            </a:r>
          </a:p>
        </p:txBody>
      </p:sp>
      <p:sp>
        <p:nvSpPr>
          <p:cNvPr id="5" name="TextBox 4">
            <a:extLst>
              <a:ext uri="{FF2B5EF4-FFF2-40B4-BE49-F238E27FC236}">
                <a16:creationId xmlns:a16="http://schemas.microsoft.com/office/drawing/2014/main" id="{615D1D1D-0F61-480E-8C64-F38C6327BEB4}"/>
              </a:ext>
            </a:extLst>
          </p:cNvPr>
          <p:cNvSpPr txBox="1"/>
          <p:nvPr/>
        </p:nvSpPr>
        <p:spPr>
          <a:xfrm>
            <a:off x="340381" y="365125"/>
            <a:ext cx="919438"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2328947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C55681-A779-4C42-B181-7353664B371B}"/>
              </a:ext>
            </a:extLst>
          </p:cNvPr>
          <p:cNvSpPr>
            <a:spLocks noGrp="1"/>
          </p:cNvSpPr>
          <p:nvPr>
            <p:ph idx="1"/>
          </p:nvPr>
        </p:nvSpPr>
        <p:spPr>
          <a:xfrm>
            <a:off x="2489200" y="2489201"/>
            <a:ext cx="9309100" cy="4216399"/>
          </a:xfrm>
        </p:spPr>
        <p:txBody>
          <a:bodyPr>
            <a:noAutofit/>
          </a:bodyPr>
          <a:lstStyle/>
          <a:p>
            <a:pPr marL="0" indent="0">
              <a:buNone/>
            </a:pPr>
            <a:r>
              <a:rPr lang="en-US" sz="1800" dirty="0">
                <a:solidFill>
                  <a:srgbClr val="333333"/>
                </a:solidFill>
                <a:latin typeface="Roboto" panose="02000000000000000000" pitchFamily="2" charset="0"/>
                <a:ea typeface="Roboto" panose="02000000000000000000" pitchFamily="2" charset="0"/>
              </a:rPr>
              <a:t>The CRA</a:t>
            </a:r>
            <a:r>
              <a:rPr lang="en-US" sz="1800" b="0" i="0" dirty="0">
                <a:solidFill>
                  <a:srgbClr val="333333"/>
                </a:solidFill>
                <a:effectLst/>
                <a:latin typeface="Roboto" panose="02000000000000000000" pitchFamily="2" charset="0"/>
                <a:ea typeface="Roboto" panose="02000000000000000000" pitchFamily="2" charset="0"/>
              </a:rPr>
              <a:t> asks the worker and the payer questions to understand the working relationship and allow us to verify whether the intent of the parties is reflected in the facts. They look at the answers separately for each element and then together.</a:t>
            </a:r>
          </a:p>
          <a:p>
            <a:pPr marL="0" indent="0" algn="l">
              <a:buNone/>
            </a:pPr>
            <a:r>
              <a:rPr lang="en-US" sz="1800" b="0" i="0" dirty="0">
                <a:solidFill>
                  <a:srgbClr val="333333"/>
                </a:solidFill>
                <a:effectLst/>
                <a:latin typeface="Roboto" panose="02000000000000000000" pitchFamily="2" charset="0"/>
                <a:ea typeface="Roboto" panose="02000000000000000000" pitchFamily="2" charset="0"/>
              </a:rPr>
              <a:t>The questions relate to the following elements:</a:t>
            </a:r>
          </a:p>
          <a:p>
            <a:pPr algn="l">
              <a:buFont typeface="Arial" panose="020B0604020202020204" pitchFamily="34" charset="0"/>
              <a:buChar char="•"/>
            </a:pPr>
            <a:r>
              <a:rPr lang="en-US" sz="1800" b="0" i="0" dirty="0">
                <a:solidFill>
                  <a:srgbClr val="333333"/>
                </a:solidFill>
                <a:effectLst/>
                <a:latin typeface="Roboto" panose="02000000000000000000" pitchFamily="2" charset="0"/>
                <a:ea typeface="Roboto" panose="02000000000000000000" pitchFamily="2" charset="0"/>
              </a:rPr>
              <a:t>the level of control the payer has over the worker's activities</a:t>
            </a:r>
          </a:p>
          <a:p>
            <a:pPr algn="l">
              <a:buFont typeface="Arial" panose="020B0604020202020204" pitchFamily="34" charset="0"/>
              <a:buChar char="•"/>
            </a:pPr>
            <a:r>
              <a:rPr lang="en-US" sz="1800" b="0" i="0" dirty="0">
                <a:solidFill>
                  <a:srgbClr val="333333"/>
                </a:solidFill>
                <a:effectLst/>
                <a:latin typeface="Roboto" panose="02000000000000000000" pitchFamily="2" charset="0"/>
                <a:ea typeface="Roboto" panose="02000000000000000000" pitchFamily="2" charset="0"/>
              </a:rPr>
              <a:t>whether the worker or payer provides the tools and equipment</a:t>
            </a:r>
          </a:p>
          <a:p>
            <a:pPr algn="l">
              <a:buFont typeface="Arial" panose="020B0604020202020204" pitchFamily="34" charset="0"/>
              <a:buChar char="•"/>
            </a:pPr>
            <a:r>
              <a:rPr lang="en-US" sz="1800" b="0" i="0" dirty="0">
                <a:solidFill>
                  <a:srgbClr val="333333"/>
                </a:solidFill>
                <a:effectLst/>
                <a:latin typeface="Roboto" panose="02000000000000000000" pitchFamily="2" charset="0"/>
                <a:ea typeface="Roboto" panose="02000000000000000000" pitchFamily="2" charset="0"/>
              </a:rPr>
              <a:t>whether the worker can subcontract the work or hire assistants</a:t>
            </a:r>
          </a:p>
          <a:p>
            <a:pPr algn="l">
              <a:buFont typeface="Arial" panose="020B0604020202020204" pitchFamily="34" charset="0"/>
              <a:buChar char="•"/>
            </a:pPr>
            <a:r>
              <a:rPr lang="en-US" sz="1800" b="0" i="0" dirty="0">
                <a:solidFill>
                  <a:srgbClr val="333333"/>
                </a:solidFill>
                <a:effectLst/>
                <a:latin typeface="Roboto" panose="02000000000000000000" pitchFamily="2" charset="0"/>
                <a:ea typeface="Roboto" panose="02000000000000000000" pitchFamily="2" charset="0"/>
              </a:rPr>
              <a:t>the degree of financial risk the worker takes</a:t>
            </a:r>
          </a:p>
          <a:p>
            <a:pPr algn="l">
              <a:buFont typeface="Arial" panose="020B0604020202020204" pitchFamily="34" charset="0"/>
              <a:buChar char="•"/>
            </a:pPr>
            <a:r>
              <a:rPr lang="en-US" sz="1800" b="0" i="0" dirty="0">
                <a:solidFill>
                  <a:srgbClr val="333333"/>
                </a:solidFill>
                <a:effectLst/>
                <a:latin typeface="Roboto" panose="02000000000000000000" pitchFamily="2" charset="0"/>
                <a:ea typeface="Roboto" panose="02000000000000000000" pitchFamily="2" charset="0"/>
              </a:rPr>
              <a:t>the degree of responsibility for investment and management the worker holds</a:t>
            </a:r>
          </a:p>
          <a:p>
            <a:pPr algn="l">
              <a:buFont typeface="Arial" panose="020B0604020202020204" pitchFamily="34" charset="0"/>
              <a:buChar char="•"/>
            </a:pPr>
            <a:r>
              <a:rPr lang="en-US" sz="1800" b="0" i="0" dirty="0">
                <a:solidFill>
                  <a:srgbClr val="333333"/>
                </a:solidFill>
                <a:effectLst/>
                <a:latin typeface="Roboto" panose="02000000000000000000" pitchFamily="2" charset="0"/>
                <a:ea typeface="Roboto" panose="02000000000000000000" pitchFamily="2" charset="0"/>
              </a:rPr>
              <a:t>the worker's opportunity for profit</a:t>
            </a:r>
          </a:p>
          <a:p>
            <a:pPr algn="l">
              <a:buFont typeface="Arial" panose="020B0604020202020204" pitchFamily="34" charset="0"/>
              <a:buChar char="•"/>
            </a:pPr>
            <a:r>
              <a:rPr lang="en-US" sz="1800" b="0" i="0" dirty="0">
                <a:solidFill>
                  <a:srgbClr val="333333"/>
                </a:solidFill>
                <a:effectLst/>
                <a:latin typeface="Roboto" panose="02000000000000000000" pitchFamily="2" charset="0"/>
                <a:ea typeface="Roboto" panose="02000000000000000000" pitchFamily="2" charset="0"/>
              </a:rPr>
              <a:t>any other relevant factors, such as written contracts</a:t>
            </a:r>
          </a:p>
        </p:txBody>
      </p:sp>
      <p:sp>
        <p:nvSpPr>
          <p:cNvPr id="5" name="TextBox 4">
            <a:extLst>
              <a:ext uri="{FF2B5EF4-FFF2-40B4-BE49-F238E27FC236}">
                <a16:creationId xmlns:a16="http://schemas.microsoft.com/office/drawing/2014/main" id="{615D1D1D-0F61-480E-8C64-F38C6327BEB4}"/>
              </a:ext>
            </a:extLst>
          </p:cNvPr>
          <p:cNvSpPr txBox="1"/>
          <p:nvPr/>
        </p:nvSpPr>
        <p:spPr>
          <a:xfrm>
            <a:off x="340381" y="365125"/>
            <a:ext cx="919438"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
        <p:nvSpPr>
          <p:cNvPr id="8" name="Title 1">
            <a:extLst>
              <a:ext uri="{FF2B5EF4-FFF2-40B4-BE49-F238E27FC236}">
                <a16:creationId xmlns:a16="http://schemas.microsoft.com/office/drawing/2014/main" id="{B2A3C64E-9259-4F2E-A129-9B75F38B3194}"/>
              </a:ext>
            </a:extLst>
          </p:cNvPr>
          <p:cNvSpPr>
            <a:spLocks noGrp="1"/>
          </p:cNvSpPr>
          <p:nvPr>
            <p:ph type="title"/>
          </p:nvPr>
        </p:nvSpPr>
        <p:spPr>
          <a:xfrm>
            <a:off x="2400300" y="365125"/>
            <a:ext cx="8953500" cy="1325563"/>
          </a:xfrm>
        </p:spPr>
        <p:txBody>
          <a:bodyPr/>
          <a:lstStyle/>
          <a:p>
            <a:r>
              <a:rPr lang="en-US" sz="3600" dirty="0">
                <a:latin typeface="Roboto "/>
              </a:rPr>
              <a:t>Non-ministerial staff</a:t>
            </a:r>
            <a:br>
              <a:rPr lang="en-US" sz="3600" dirty="0">
                <a:latin typeface="Roboto "/>
              </a:rPr>
            </a:br>
            <a:r>
              <a:rPr lang="en-US" sz="5400" dirty="0"/>
              <a:t>Employees vs. Contractors</a:t>
            </a:r>
          </a:p>
        </p:txBody>
      </p:sp>
    </p:spTree>
    <p:extLst>
      <p:ext uri="{BB962C8B-B14F-4D97-AF65-F5344CB8AC3E}">
        <p14:creationId xmlns:p14="http://schemas.microsoft.com/office/powerpoint/2010/main" val="2604909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60DFB-957C-437C-830E-8FC7AC7812AB}"/>
              </a:ext>
            </a:extLst>
          </p:cNvPr>
          <p:cNvSpPr>
            <a:spLocks noGrp="1"/>
          </p:cNvSpPr>
          <p:nvPr>
            <p:ph type="title"/>
          </p:nvPr>
        </p:nvSpPr>
        <p:spPr>
          <a:xfrm>
            <a:off x="2384269" y="152399"/>
            <a:ext cx="8953500" cy="1883400"/>
          </a:xfrm>
        </p:spPr>
        <p:txBody>
          <a:bodyPr/>
          <a:lstStyle/>
          <a:p>
            <a:pPr marL="0" indent="0" algn="l">
              <a:lnSpc>
                <a:spcPct val="100000"/>
              </a:lnSpc>
              <a:spcBef>
                <a:spcPts val="0"/>
              </a:spcBef>
              <a:spcAft>
                <a:spcPts val="1200"/>
              </a:spcAft>
              <a:buNone/>
            </a:pPr>
            <a:r>
              <a:rPr lang="en-US" sz="4400" i="0" dirty="0">
                <a:solidFill>
                  <a:srgbClr val="333333"/>
                </a:solidFill>
                <a:effectLst/>
              </a:rPr>
              <a:t>Control Indicators: Employee</a:t>
            </a:r>
            <a:br>
              <a:rPr lang="en-US" sz="4000" i="0" dirty="0">
                <a:solidFill>
                  <a:srgbClr val="333333"/>
                </a:solidFill>
                <a:effectLst/>
                <a:latin typeface="Roboto" panose="02000000000000000000" pitchFamily="2" charset="0"/>
                <a:ea typeface="Roboto" panose="02000000000000000000" pitchFamily="2" charset="0"/>
              </a:rPr>
            </a:br>
            <a:br>
              <a:rPr lang="en-US" sz="1600" i="0" dirty="0">
                <a:solidFill>
                  <a:srgbClr val="333333"/>
                </a:solidFill>
                <a:effectLst/>
                <a:latin typeface="Roboto" panose="02000000000000000000" pitchFamily="2" charset="0"/>
                <a:ea typeface="Roboto" panose="02000000000000000000" pitchFamily="2" charset="0"/>
              </a:rPr>
            </a:br>
            <a:r>
              <a:rPr kumimoji="0" lang="en-US" sz="1600" b="0" i="0" u="none" strike="noStrike" kern="1200" cap="none" spc="0" normalizeH="0" baseline="0" noProof="0" dirty="0">
                <a:ln>
                  <a:noFill/>
                </a:ln>
                <a:solidFill>
                  <a:srgbClr val="333333"/>
                </a:solidFill>
                <a:effectLst/>
                <a:uLnTx/>
                <a:uFillTx/>
                <a:latin typeface="Roboto" panose="02000000000000000000" pitchFamily="2" charset="0"/>
                <a:ea typeface="Roboto" panose="02000000000000000000" pitchFamily="2" charset="0"/>
                <a:cs typeface="+mj-cs"/>
              </a:rPr>
              <a:t>canada.ca/</a:t>
            </a:r>
            <a:r>
              <a:rPr kumimoji="0" lang="en-US" sz="1600" b="0" i="0" u="none" strike="noStrike" kern="1200" cap="none" spc="0" normalizeH="0" baseline="0" noProof="0" dirty="0" err="1">
                <a:ln>
                  <a:noFill/>
                </a:ln>
                <a:solidFill>
                  <a:srgbClr val="333333"/>
                </a:solidFill>
                <a:effectLst/>
                <a:uLnTx/>
                <a:uFillTx/>
                <a:latin typeface="Roboto" panose="02000000000000000000" pitchFamily="2" charset="0"/>
                <a:ea typeface="Roboto" panose="02000000000000000000" pitchFamily="2" charset="0"/>
                <a:cs typeface="+mj-cs"/>
              </a:rPr>
              <a:t>en</a:t>
            </a:r>
            <a:r>
              <a:rPr kumimoji="0" lang="en-US" sz="1600" b="0" i="0" u="none" strike="noStrike" kern="1200" cap="none" spc="0" normalizeH="0" baseline="0" noProof="0" dirty="0">
                <a:ln>
                  <a:noFill/>
                </a:ln>
                <a:solidFill>
                  <a:srgbClr val="333333"/>
                </a:solidFill>
                <a:effectLst/>
                <a:uLnTx/>
                <a:uFillTx/>
                <a:latin typeface="Roboto" panose="02000000000000000000" pitchFamily="2" charset="0"/>
                <a:ea typeface="Roboto" panose="02000000000000000000" pitchFamily="2" charset="0"/>
                <a:cs typeface="+mj-cs"/>
              </a:rPr>
              <a:t>/revenue-agency/services/forms-publications/</a:t>
            </a:r>
            <a:br>
              <a:rPr kumimoji="0" lang="en-US" sz="1600" b="0" i="0" u="none" strike="noStrike" kern="1200" cap="none" spc="0" normalizeH="0" baseline="0" noProof="0" dirty="0">
                <a:ln>
                  <a:noFill/>
                </a:ln>
                <a:solidFill>
                  <a:srgbClr val="333333"/>
                </a:solidFill>
                <a:effectLst/>
                <a:uLnTx/>
                <a:uFillTx/>
                <a:latin typeface="Roboto" panose="02000000000000000000" pitchFamily="2" charset="0"/>
                <a:ea typeface="Roboto" panose="02000000000000000000" pitchFamily="2" charset="0"/>
                <a:cs typeface="+mj-cs"/>
              </a:rPr>
            </a:br>
            <a:r>
              <a:rPr kumimoji="0" lang="en-US" sz="1600" b="0" i="0" u="none" strike="noStrike" kern="1200" cap="none" spc="0" normalizeH="0" baseline="0" noProof="0" dirty="0">
                <a:ln>
                  <a:noFill/>
                </a:ln>
                <a:solidFill>
                  <a:srgbClr val="333333"/>
                </a:solidFill>
                <a:effectLst/>
                <a:uLnTx/>
                <a:uFillTx/>
                <a:latin typeface="Roboto" panose="02000000000000000000" pitchFamily="2" charset="0"/>
                <a:ea typeface="Roboto" panose="02000000000000000000" pitchFamily="2" charset="0"/>
                <a:cs typeface="+mj-cs"/>
              </a:rPr>
              <a:t>publications/rc4110/</a:t>
            </a:r>
            <a:r>
              <a:rPr kumimoji="0" lang="en-US" sz="1600" b="0" i="0" u="none" strike="noStrike" kern="1200" cap="none" spc="0" normalizeH="0" baseline="0" noProof="0" dirty="0" err="1">
                <a:ln>
                  <a:noFill/>
                </a:ln>
                <a:solidFill>
                  <a:srgbClr val="333333"/>
                </a:solidFill>
                <a:effectLst/>
                <a:uLnTx/>
                <a:uFillTx/>
                <a:latin typeface="Roboto" panose="02000000000000000000" pitchFamily="2" charset="0"/>
                <a:ea typeface="Roboto" panose="02000000000000000000" pitchFamily="2" charset="0"/>
                <a:cs typeface="+mj-cs"/>
              </a:rPr>
              <a:t>employee-self-employed.html#mpl_slf_mpld_wrkr</a:t>
            </a:r>
            <a:endParaRPr lang="en-US" sz="1600" i="0" dirty="0">
              <a:solidFill>
                <a:srgbClr val="333333"/>
              </a:solidFill>
              <a:effectLst/>
              <a:latin typeface="Roboto" panose="02000000000000000000" pitchFamily="2" charset="0"/>
              <a:ea typeface="Roboto" panose="02000000000000000000" pitchFamily="2" charset="0"/>
            </a:endParaRPr>
          </a:p>
        </p:txBody>
      </p:sp>
      <p:sp>
        <p:nvSpPr>
          <p:cNvPr id="3" name="Content Placeholder 2">
            <a:extLst>
              <a:ext uri="{FF2B5EF4-FFF2-40B4-BE49-F238E27FC236}">
                <a16:creationId xmlns:a16="http://schemas.microsoft.com/office/drawing/2014/main" id="{44C55681-A779-4C42-B181-7353664B371B}"/>
              </a:ext>
            </a:extLst>
          </p:cNvPr>
          <p:cNvSpPr>
            <a:spLocks noGrp="1"/>
          </p:cNvSpPr>
          <p:nvPr>
            <p:ph idx="1"/>
          </p:nvPr>
        </p:nvSpPr>
        <p:spPr>
          <a:xfrm>
            <a:off x="2489200" y="2381693"/>
            <a:ext cx="9309100" cy="4323908"/>
          </a:xfrm>
        </p:spPr>
        <p:txBody>
          <a:bodyPr>
            <a:noAutofit/>
          </a:bodyPr>
          <a:lstStyle/>
          <a:p>
            <a:pPr algn="l">
              <a:buFont typeface="Arial" panose="020B0604020202020204" pitchFamily="34" charset="0"/>
              <a:buChar char="•"/>
            </a:pPr>
            <a:r>
              <a:rPr lang="en-US" sz="1600" b="0" i="0" dirty="0">
                <a:solidFill>
                  <a:srgbClr val="333333"/>
                </a:solidFill>
                <a:effectLst/>
                <a:latin typeface="Roboto" panose="02000000000000000000" pitchFamily="2" charset="0"/>
                <a:ea typeface="Roboto" panose="02000000000000000000" pitchFamily="2" charset="0"/>
              </a:rPr>
              <a:t>The relationship is one of subordination. The payer will often direct, scrutinize, and effectively control many elements of how and when the work is carried out.</a:t>
            </a:r>
          </a:p>
          <a:p>
            <a:pPr algn="l">
              <a:buFont typeface="Arial" panose="020B0604020202020204" pitchFamily="34" charset="0"/>
              <a:buChar char="•"/>
            </a:pPr>
            <a:r>
              <a:rPr lang="en-US" sz="1600" b="0" i="0" dirty="0">
                <a:solidFill>
                  <a:srgbClr val="333333"/>
                </a:solidFill>
                <a:effectLst/>
                <a:latin typeface="Roboto" panose="02000000000000000000" pitchFamily="2" charset="0"/>
                <a:ea typeface="Roboto" panose="02000000000000000000" pitchFamily="2" charset="0"/>
              </a:rPr>
              <a:t>The payer controls the worker with respect to both the results of the work and the method used to do the work.</a:t>
            </a:r>
          </a:p>
          <a:p>
            <a:pPr algn="l">
              <a:buFont typeface="Arial" panose="020B0604020202020204" pitchFamily="34" charset="0"/>
              <a:buChar char="•"/>
            </a:pPr>
            <a:r>
              <a:rPr lang="en-US" sz="1600" b="0" i="0" dirty="0">
                <a:solidFill>
                  <a:srgbClr val="333333"/>
                </a:solidFill>
                <a:effectLst/>
                <a:latin typeface="Roboto" panose="02000000000000000000" pitchFamily="2" charset="0"/>
                <a:ea typeface="Roboto" panose="02000000000000000000" pitchFamily="2" charset="0"/>
              </a:rPr>
              <a:t>The payer chooses and controls the method and amount of pay. Salary negotiations may still take place in an employer-employee relationship.</a:t>
            </a:r>
          </a:p>
          <a:p>
            <a:pPr algn="l">
              <a:buFont typeface="Arial" panose="020B0604020202020204" pitchFamily="34" charset="0"/>
              <a:buChar char="•"/>
            </a:pPr>
            <a:r>
              <a:rPr lang="en-US" sz="1600" b="0" i="0" dirty="0">
                <a:solidFill>
                  <a:srgbClr val="333333"/>
                </a:solidFill>
                <a:effectLst/>
                <a:latin typeface="Roboto" panose="02000000000000000000" pitchFamily="2" charset="0"/>
                <a:ea typeface="Roboto" panose="02000000000000000000" pitchFamily="2" charset="0"/>
              </a:rPr>
              <a:t>The payer decides what jobs the worker will do.</a:t>
            </a:r>
          </a:p>
          <a:p>
            <a:pPr algn="l">
              <a:buFont typeface="Arial" panose="020B0604020202020204" pitchFamily="34" charset="0"/>
              <a:buChar char="•"/>
            </a:pPr>
            <a:r>
              <a:rPr lang="en-US" sz="1600" b="0" i="0" dirty="0">
                <a:solidFill>
                  <a:srgbClr val="333333"/>
                </a:solidFill>
                <a:effectLst/>
                <a:latin typeface="Roboto" panose="02000000000000000000" pitchFamily="2" charset="0"/>
                <a:ea typeface="Roboto" panose="02000000000000000000" pitchFamily="2" charset="0"/>
              </a:rPr>
              <a:t>The payer chooses to listen to the worker's suggestions but has the final word.</a:t>
            </a:r>
          </a:p>
          <a:p>
            <a:pPr algn="l">
              <a:buFont typeface="Arial" panose="020B0604020202020204" pitchFamily="34" charset="0"/>
              <a:buChar char="•"/>
            </a:pPr>
            <a:r>
              <a:rPr lang="en-US" sz="1600" b="0" i="0" dirty="0">
                <a:solidFill>
                  <a:srgbClr val="333333"/>
                </a:solidFill>
                <a:effectLst/>
                <a:latin typeface="Roboto" panose="02000000000000000000" pitchFamily="2" charset="0"/>
                <a:ea typeface="Roboto" panose="02000000000000000000" pitchFamily="2" charset="0"/>
              </a:rPr>
              <a:t>The worker requires permission to work for other payers while working for this payer.</a:t>
            </a:r>
          </a:p>
          <a:p>
            <a:pPr algn="l">
              <a:buFont typeface="Arial" panose="020B0604020202020204" pitchFamily="34" charset="0"/>
              <a:buChar char="•"/>
            </a:pPr>
            <a:r>
              <a:rPr lang="en-US" sz="1600" b="0" i="0" dirty="0">
                <a:solidFill>
                  <a:srgbClr val="333333"/>
                </a:solidFill>
                <a:effectLst/>
                <a:latin typeface="Roboto" panose="02000000000000000000" pitchFamily="2" charset="0"/>
                <a:ea typeface="Roboto" panose="02000000000000000000" pitchFamily="2" charset="0"/>
              </a:rPr>
              <a:t>Where the schedule is irregular, priority on the worker's time is an indication of control over the worker.</a:t>
            </a:r>
          </a:p>
          <a:p>
            <a:pPr algn="l">
              <a:buFont typeface="Arial" panose="020B0604020202020204" pitchFamily="34" charset="0"/>
              <a:buChar char="•"/>
            </a:pPr>
            <a:r>
              <a:rPr lang="en-US" sz="1600" b="0" i="0" dirty="0">
                <a:solidFill>
                  <a:srgbClr val="333333"/>
                </a:solidFill>
                <a:effectLst/>
                <a:latin typeface="Roboto" panose="02000000000000000000" pitchFamily="2" charset="0"/>
                <a:ea typeface="Roboto" panose="02000000000000000000" pitchFamily="2" charset="0"/>
              </a:rPr>
              <a:t>The worker receives training or direction from the payer on how to do the work. The overall work environment between the worker and the payer is one of subordination.</a:t>
            </a:r>
          </a:p>
        </p:txBody>
      </p:sp>
      <p:sp>
        <p:nvSpPr>
          <p:cNvPr id="5" name="TextBox 4">
            <a:extLst>
              <a:ext uri="{FF2B5EF4-FFF2-40B4-BE49-F238E27FC236}">
                <a16:creationId xmlns:a16="http://schemas.microsoft.com/office/drawing/2014/main" id="{615D1D1D-0F61-480E-8C64-F38C6327BEB4}"/>
              </a:ext>
            </a:extLst>
          </p:cNvPr>
          <p:cNvSpPr txBox="1"/>
          <p:nvPr/>
        </p:nvSpPr>
        <p:spPr>
          <a:xfrm>
            <a:off x="340381" y="365125"/>
            <a:ext cx="919438"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4003106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60DFB-957C-437C-830E-8FC7AC7812AB}"/>
              </a:ext>
            </a:extLst>
          </p:cNvPr>
          <p:cNvSpPr>
            <a:spLocks noGrp="1"/>
          </p:cNvSpPr>
          <p:nvPr>
            <p:ph type="title"/>
          </p:nvPr>
        </p:nvSpPr>
        <p:spPr>
          <a:xfrm>
            <a:off x="2400300" y="152399"/>
            <a:ext cx="8953500" cy="1856283"/>
          </a:xfrm>
        </p:spPr>
        <p:txBody>
          <a:bodyPr/>
          <a:lstStyle/>
          <a:p>
            <a:pPr marL="0" indent="0" algn="l">
              <a:buNone/>
            </a:pPr>
            <a:r>
              <a:rPr lang="en-US" sz="4400" i="0" dirty="0">
                <a:solidFill>
                  <a:srgbClr val="333333"/>
                </a:solidFill>
                <a:effectLst/>
              </a:rPr>
              <a:t>Control Indicators: Employee</a:t>
            </a:r>
            <a:br>
              <a:rPr lang="en-US" sz="8000" i="0" dirty="0">
                <a:solidFill>
                  <a:srgbClr val="333333"/>
                </a:solidFill>
                <a:effectLst/>
                <a:latin typeface="Roboto" panose="02000000000000000000" pitchFamily="2" charset="0"/>
                <a:ea typeface="Roboto" panose="02000000000000000000" pitchFamily="2" charset="0"/>
              </a:rPr>
            </a:br>
            <a:br>
              <a:rPr lang="en-US" sz="1600" i="0" dirty="0">
                <a:solidFill>
                  <a:srgbClr val="333333"/>
                </a:solidFill>
                <a:effectLst/>
                <a:latin typeface="Roboto" panose="02000000000000000000" pitchFamily="2" charset="0"/>
                <a:ea typeface="Roboto" panose="02000000000000000000" pitchFamily="2" charset="0"/>
              </a:rPr>
            </a:br>
            <a:r>
              <a:rPr kumimoji="0" lang="en-US" sz="1600" b="0" i="0" u="none" strike="noStrike" kern="1200" cap="none" spc="0" normalizeH="0" baseline="0" noProof="0" dirty="0">
                <a:ln>
                  <a:noFill/>
                </a:ln>
                <a:solidFill>
                  <a:srgbClr val="333333"/>
                </a:solidFill>
                <a:effectLst/>
                <a:uLnTx/>
                <a:uFillTx/>
                <a:latin typeface="Roboto" panose="02000000000000000000" pitchFamily="2" charset="0"/>
                <a:ea typeface="Roboto" panose="02000000000000000000" pitchFamily="2" charset="0"/>
                <a:cs typeface="+mj-cs"/>
              </a:rPr>
              <a:t>canada.ca/</a:t>
            </a:r>
            <a:r>
              <a:rPr kumimoji="0" lang="en-US" sz="1600" b="0" i="0" u="none" strike="noStrike" kern="1200" cap="none" spc="0" normalizeH="0" baseline="0" noProof="0" dirty="0" err="1">
                <a:ln>
                  <a:noFill/>
                </a:ln>
                <a:solidFill>
                  <a:srgbClr val="333333"/>
                </a:solidFill>
                <a:effectLst/>
                <a:uLnTx/>
                <a:uFillTx/>
                <a:latin typeface="Roboto" panose="02000000000000000000" pitchFamily="2" charset="0"/>
                <a:ea typeface="Roboto" panose="02000000000000000000" pitchFamily="2" charset="0"/>
                <a:cs typeface="+mj-cs"/>
              </a:rPr>
              <a:t>en</a:t>
            </a:r>
            <a:r>
              <a:rPr kumimoji="0" lang="en-US" sz="1600" b="0" i="0" u="none" strike="noStrike" kern="1200" cap="none" spc="0" normalizeH="0" baseline="0" noProof="0" dirty="0">
                <a:ln>
                  <a:noFill/>
                </a:ln>
                <a:solidFill>
                  <a:srgbClr val="333333"/>
                </a:solidFill>
                <a:effectLst/>
                <a:uLnTx/>
                <a:uFillTx/>
                <a:latin typeface="Roboto" panose="02000000000000000000" pitchFamily="2" charset="0"/>
                <a:ea typeface="Roboto" panose="02000000000000000000" pitchFamily="2" charset="0"/>
                <a:cs typeface="+mj-cs"/>
              </a:rPr>
              <a:t>/revenue-agency/services/forms-publications/</a:t>
            </a:r>
            <a:br>
              <a:rPr kumimoji="0" lang="en-US" sz="1600" b="0" i="0" u="none" strike="noStrike" kern="1200" cap="none" spc="0" normalizeH="0" baseline="0" noProof="0" dirty="0">
                <a:ln>
                  <a:noFill/>
                </a:ln>
                <a:solidFill>
                  <a:srgbClr val="333333"/>
                </a:solidFill>
                <a:effectLst/>
                <a:uLnTx/>
                <a:uFillTx/>
                <a:latin typeface="Roboto" panose="02000000000000000000" pitchFamily="2" charset="0"/>
                <a:ea typeface="Roboto" panose="02000000000000000000" pitchFamily="2" charset="0"/>
                <a:cs typeface="+mj-cs"/>
              </a:rPr>
            </a:br>
            <a:r>
              <a:rPr kumimoji="0" lang="en-US" sz="1600" b="0" i="0" u="none" strike="noStrike" kern="1200" cap="none" spc="0" normalizeH="0" baseline="0" noProof="0" dirty="0">
                <a:ln>
                  <a:noFill/>
                </a:ln>
                <a:solidFill>
                  <a:srgbClr val="333333"/>
                </a:solidFill>
                <a:effectLst/>
                <a:uLnTx/>
                <a:uFillTx/>
                <a:latin typeface="Roboto" panose="02000000000000000000" pitchFamily="2" charset="0"/>
                <a:ea typeface="Roboto" panose="02000000000000000000" pitchFamily="2" charset="0"/>
                <a:cs typeface="+mj-cs"/>
              </a:rPr>
              <a:t>publications/rc4110/</a:t>
            </a:r>
            <a:r>
              <a:rPr kumimoji="0" lang="en-US" sz="1600" b="0" i="0" u="none" strike="noStrike" kern="1200" cap="none" spc="0" normalizeH="0" baseline="0" noProof="0" dirty="0" err="1">
                <a:ln>
                  <a:noFill/>
                </a:ln>
                <a:solidFill>
                  <a:srgbClr val="333333"/>
                </a:solidFill>
                <a:effectLst/>
                <a:uLnTx/>
                <a:uFillTx/>
                <a:latin typeface="Roboto" panose="02000000000000000000" pitchFamily="2" charset="0"/>
                <a:ea typeface="Roboto" panose="02000000000000000000" pitchFamily="2" charset="0"/>
                <a:cs typeface="+mj-cs"/>
              </a:rPr>
              <a:t>employee-self-employed.html#mpl_slf_mpld_wrkr</a:t>
            </a:r>
            <a:endParaRPr lang="en-US" sz="900" i="0" dirty="0">
              <a:solidFill>
                <a:srgbClr val="333333"/>
              </a:solidFill>
              <a:effectLst/>
              <a:latin typeface="Roboto" panose="02000000000000000000" pitchFamily="2" charset="0"/>
              <a:ea typeface="Roboto" panose="02000000000000000000" pitchFamily="2" charset="0"/>
            </a:endParaRPr>
          </a:p>
        </p:txBody>
      </p:sp>
      <p:sp>
        <p:nvSpPr>
          <p:cNvPr id="3" name="Content Placeholder 2">
            <a:extLst>
              <a:ext uri="{FF2B5EF4-FFF2-40B4-BE49-F238E27FC236}">
                <a16:creationId xmlns:a16="http://schemas.microsoft.com/office/drawing/2014/main" id="{44C55681-A779-4C42-B181-7353664B371B}"/>
              </a:ext>
            </a:extLst>
          </p:cNvPr>
          <p:cNvSpPr>
            <a:spLocks noGrp="1"/>
          </p:cNvSpPr>
          <p:nvPr>
            <p:ph idx="1"/>
          </p:nvPr>
        </p:nvSpPr>
        <p:spPr>
          <a:xfrm>
            <a:off x="2489200" y="2381693"/>
            <a:ext cx="9309100" cy="4323908"/>
          </a:xfrm>
        </p:spPr>
        <p:txBody>
          <a:bodyPr>
            <a:noAutofit/>
          </a:bodyPr>
          <a:lstStyle/>
          <a:p>
            <a:pPr algn="l">
              <a:buFont typeface="Arial" panose="020B0604020202020204" pitchFamily="34" charset="0"/>
              <a:buChar char="•"/>
            </a:pPr>
            <a:r>
              <a:rPr lang="en-US" sz="2000" b="0" i="0" dirty="0">
                <a:solidFill>
                  <a:srgbClr val="333333"/>
                </a:solidFill>
                <a:effectLst/>
                <a:latin typeface="Roboto" panose="02000000000000000000" pitchFamily="2" charset="0"/>
                <a:ea typeface="Roboto" panose="02000000000000000000" pitchFamily="2" charset="0"/>
              </a:rPr>
              <a:t>A self-employed individual usually works independently.</a:t>
            </a:r>
          </a:p>
          <a:p>
            <a:pPr algn="l">
              <a:buFont typeface="Arial" panose="020B0604020202020204" pitchFamily="34" charset="0"/>
              <a:buChar char="•"/>
            </a:pPr>
            <a:r>
              <a:rPr lang="en-US" sz="2000" b="0" i="0" dirty="0">
                <a:solidFill>
                  <a:srgbClr val="333333"/>
                </a:solidFill>
                <a:effectLst/>
                <a:latin typeface="Roboto" panose="02000000000000000000" pitchFamily="2" charset="0"/>
                <a:ea typeface="Roboto" panose="02000000000000000000" pitchFamily="2" charset="0"/>
              </a:rPr>
              <a:t>The worker does not have anyone overseeing their activities.</a:t>
            </a:r>
          </a:p>
          <a:p>
            <a:pPr algn="l">
              <a:buFont typeface="Arial" panose="020B0604020202020204" pitchFamily="34" charset="0"/>
              <a:buChar char="•"/>
            </a:pPr>
            <a:r>
              <a:rPr lang="en-US" sz="2000" b="0" i="0" dirty="0">
                <a:solidFill>
                  <a:srgbClr val="333333"/>
                </a:solidFill>
                <a:effectLst/>
                <a:latin typeface="Roboto" panose="02000000000000000000" pitchFamily="2" charset="0"/>
                <a:ea typeface="Roboto" panose="02000000000000000000" pitchFamily="2" charset="0"/>
              </a:rPr>
              <a:t>The worker is usually free to work when and for whom they choose and may provide their services to different payers at the same time.</a:t>
            </a:r>
          </a:p>
          <a:p>
            <a:pPr algn="l">
              <a:buFont typeface="Arial" panose="020B0604020202020204" pitchFamily="34" charset="0"/>
              <a:buChar char="•"/>
            </a:pPr>
            <a:r>
              <a:rPr lang="en-US" sz="2000" b="0" i="0" dirty="0">
                <a:solidFill>
                  <a:srgbClr val="333333"/>
                </a:solidFill>
                <a:effectLst/>
                <a:latin typeface="Roboto" panose="02000000000000000000" pitchFamily="2" charset="0"/>
                <a:ea typeface="Roboto" panose="02000000000000000000" pitchFamily="2" charset="0"/>
              </a:rPr>
              <a:t>The worker can accept or refuse work from the payer.</a:t>
            </a:r>
          </a:p>
          <a:p>
            <a:pPr algn="l">
              <a:buFont typeface="Arial" panose="020B0604020202020204" pitchFamily="34" charset="0"/>
              <a:buChar char="•"/>
            </a:pPr>
            <a:r>
              <a:rPr lang="en-US" sz="2000" b="0" i="0" dirty="0">
                <a:solidFill>
                  <a:srgbClr val="333333"/>
                </a:solidFill>
                <a:effectLst/>
                <a:latin typeface="Roboto" panose="02000000000000000000" pitchFamily="2" charset="0"/>
                <a:ea typeface="Roboto" panose="02000000000000000000" pitchFamily="2" charset="0"/>
              </a:rPr>
              <a:t>The working relationship between the payer and the worker does not present a degree of continuity, loyalty, security, subordination, or integration, all of which are generally associated with an employer-employee relationship.</a:t>
            </a:r>
          </a:p>
        </p:txBody>
      </p:sp>
      <p:sp>
        <p:nvSpPr>
          <p:cNvPr id="5" name="TextBox 4">
            <a:extLst>
              <a:ext uri="{FF2B5EF4-FFF2-40B4-BE49-F238E27FC236}">
                <a16:creationId xmlns:a16="http://schemas.microsoft.com/office/drawing/2014/main" id="{615D1D1D-0F61-480E-8C64-F38C6327BEB4}"/>
              </a:ext>
            </a:extLst>
          </p:cNvPr>
          <p:cNvSpPr txBox="1"/>
          <p:nvPr/>
        </p:nvSpPr>
        <p:spPr>
          <a:xfrm>
            <a:off x="340381" y="365125"/>
            <a:ext cx="919438"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1414345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60DFB-957C-437C-830E-8FC7AC7812AB}"/>
              </a:ext>
            </a:extLst>
          </p:cNvPr>
          <p:cNvSpPr>
            <a:spLocks noGrp="1"/>
          </p:cNvSpPr>
          <p:nvPr>
            <p:ph type="title"/>
          </p:nvPr>
        </p:nvSpPr>
        <p:spPr>
          <a:xfrm>
            <a:off x="2400300" y="365125"/>
            <a:ext cx="8953500" cy="1325563"/>
          </a:xfrm>
        </p:spPr>
        <p:txBody>
          <a:bodyPr/>
          <a:lstStyle/>
          <a:p>
            <a:pPr marL="0" indent="0" algn="l">
              <a:buNone/>
            </a:pPr>
            <a:r>
              <a:rPr lang="en-US" sz="4400" i="0" dirty="0">
                <a:solidFill>
                  <a:srgbClr val="333333"/>
                </a:solidFill>
                <a:effectLst/>
              </a:rPr>
              <a:t>Tools &amp; Equipment Indicators</a:t>
            </a:r>
            <a:br>
              <a:rPr lang="en-US" sz="1800" i="0" dirty="0">
                <a:solidFill>
                  <a:srgbClr val="333333"/>
                </a:solidFill>
                <a:effectLst/>
                <a:latin typeface="Roboto" panose="02000000000000000000" pitchFamily="2" charset="0"/>
                <a:ea typeface="Roboto" panose="02000000000000000000" pitchFamily="2" charset="0"/>
              </a:rPr>
            </a:br>
            <a:br>
              <a:rPr lang="en-US" sz="1800" i="0" dirty="0">
                <a:solidFill>
                  <a:srgbClr val="333333"/>
                </a:solidFill>
                <a:effectLst/>
                <a:latin typeface="Roboto" panose="02000000000000000000" pitchFamily="2" charset="0"/>
                <a:ea typeface="Roboto" panose="02000000000000000000" pitchFamily="2" charset="0"/>
              </a:rPr>
            </a:br>
            <a:r>
              <a:rPr lang="en-US" sz="1600" i="0" dirty="0">
                <a:solidFill>
                  <a:srgbClr val="333333"/>
                </a:solidFill>
                <a:effectLst/>
                <a:latin typeface="Roboto" panose="02000000000000000000" pitchFamily="2" charset="0"/>
                <a:ea typeface="Roboto" panose="02000000000000000000" pitchFamily="2" charset="0"/>
              </a:rPr>
              <a:t>canada.ca/en/revenue-agency/services/forms-publications/</a:t>
            </a:r>
            <a:br>
              <a:rPr lang="en-US" sz="1600" i="0" dirty="0">
                <a:solidFill>
                  <a:srgbClr val="333333"/>
                </a:solidFill>
                <a:effectLst/>
                <a:latin typeface="Roboto" panose="02000000000000000000" pitchFamily="2" charset="0"/>
                <a:ea typeface="Roboto" panose="02000000000000000000" pitchFamily="2" charset="0"/>
              </a:rPr>
            </a:br>
            <a:r>
              <a:rPr lang="en-US" sz="1600" i="0" dirty="0">
                <a:solidFill>
                  <a:srgbClr val="333333"/>
                </a:solidFill>
                <a:effectLst/>
                <a:latin typeface="Roboto" panose="02000000000000000000" pitchFamily="2" charset="0"/>
                <a:ea typeface="Roboto" panose="02000000000000000000" pitchFamily="2" charset="0"/>
              </a:rPr>
              <a:t>publications/rc4110/employee-self-employed.html#mpl_slf_mpld_wrkr</a:t>
            </a:r>
            <a:endParaRPr lang="en-US" sz="1800" i="0" dirty="0">
              <a:solidFill>
                <a:srgbClr val="333333"/>
              </a:solidFill>
              <a:effectLst/>
              <a:latin typeface="Roboto" panose="02000000000000000000" pitchFamily="2" charset="0"/>
              <a:ea typeface="Roboto" panose="02000000000000000000" pitchFamily="2" charset="0"/>
            </a:endParaRPr>
          </a:p>
        </p:txBody>
      </p:sp>
      <p:sp>
        <p:nvSpPr>
          <p:cNvPr id="3" name="Content Placeholder 2">
            <a:extLst>
              <a:ext uri="{FF2B5EF4-FFF2-40B4-BE49-F238E27FC236}">
                <a16:creationId xmlns:a16="http://schemas.microsoft.com/office/drawing/2014/main" id="{44C55681-A779-4C42-B181-7353664B371B}"/>
              </a:ext>
            </a:extLst>
          </p:cNvPr>
          <p:cNvSpPr>
            <a:spLocks noGrp="1"/>
          </p:cNvSpPr>
          <p:nvPr>
            <p:ph idx="1"/>
          </p:nvPr>
        </p:nvSpPr>
        <p:spPr>
          <a:xfrm>
            <a:off x="2489200" y="2381693"/>
            <a:ext cx="9309100" cy="4323908"/>
          </a:xfrm>
        </p:spPr>
        <p:txBody>
          <a:bodyPr>
            <a:noAutofit/>
          </a:bodyPr>
          <a:lstStyle/>
          <a:p>
            <a:pPr marL="0" indent="0" algn="l">
              <a:buNone/>
            </a:pPr>
            <a:r>
              <a:rPr lang="en-US" sz="1600" b="1" i="0" dirty="0">
                <a:solidFill>
                  <a:srgbClr val="333333"/>
                </a:solidFill>
                <a:effectLst/>
                <a:latin typeface="Roboto" panose="02000000000000000000" pitchFamily="2" charset="0"/>
                <a:ea typeface="Roboto" panose="02000000000000000000" pitchFamily="2" charset="0"/>
              </a:rPr>
              <a:t>Employee</a:t>
            </a:r>
            <a:endParaRPr lang="en-US" sz="1600" b="0" i="0" dirty="0">
              <a:solidFill>
                <a:srgbClr val="333333"/>
              </a:solidFill>
              <a:effectLst/>
              <a:latin typeface="Roboto" panose="02000000000000000000" pitchFamily="2" charset="0"/>
              <a:ea typeface="Roboto" panose="02000000000000000000" pitchFamily="2" charset="0"/>
            </a:endParaRPr>
          </a:p>
          <a:p>
            <a:pPr algn="l">
              <a:buFont typeface="Arial" panose="020B0604020202020204" pitchFamily="34" charset="0"/>
              <a:buChar char="•"/>
            </a:pPr>
            <a:r>
              <a:rPr lang="en-US" sz="1600" b="0" i="0" dirty="0">
                <a:solidFill>
                  <a:srgbClr val="333333"/>
                </a:solidFill>
                <a:effectLst/>
                <a:latin typeface="Roboto" panose="02000000000000000000" pitchFamily="2" charset="0"/>
                <a:ea typeface="Roboto" panose="02000000000000000000" pitchFamily="2" charset="0"/>
              </a:rPr>
              <a:t>The payer supplies most of the tools and equipment the worker needs. In addition, the payer is responsible for repair, maintenance, and insurance costs.</a:t>
            </a:r>
          </a:p>
          <a:p>
            <a:pPr algn="l">
              <a:buFont typeface="Arial" panose="020B0604020202020204" pitchFamily="34" charset="0"/>
              <a:buChar char="•"/>
            </a:pPr>
            <a:r>
              <a:rPr lang="en-US" sz="1600" b="0" i="0" dirty="0">
                <a:solidFill>
                  <a:srgbClr val="333333"/>
                </a:solidFill>
                <a:effectLst/>
                <a:latin typeface="Roboto" panose="02000000000000000000" pitchFamily="2" charset="0"/>
                <a:ea typeface="Roboto" panose="02000000000000000000" pitchFamily="2" charset="0"/>
              </a:rPr>
              <a:t>The payer retains the right of use over the tools and equipment provided to the worker.</a:t>
            </a:r>
          </a:p>
          <a:p>
            <a:pPr algn="l">
              <a:buFont typeface="Arial" panose="020B0604020202020204" pitchFamily="34" charset="0"/>
              <a:buChar char="•"/>
            </a:pPr>
            <a:r>
              <a:rPr lang="en-US" sz="1600" b="0" i="0" dirty="0">
                <a:solidFill>
                  <a:srgbClr val="333333"/>
                </a:solidFill>
                <a:effectLst/>
                <a:latin typeface="Roboto" panose="02000000000000000000" pitchFamily="2" charset="0"/>
                <a:ea typeface="Roboto" panose="02000000000000000000" pitchFamily="2" charset="0"/>
              </a:rPr>
              <a:t>The worker supplies the tools and equipment and the payer reimburses the worker for their use.</a:t>
            </a:r>
          </a:p>
          <a:p>
            <a:pPr marL="0" indent="0" algn="l">
              <a:buNone/>
            </a:pPr>
            <a:r>
              <a:rPr lang="en-US" sz="1600" b="1" dirty="0">
                <a:solidFill>
                  <a:srgbClr val="333333"/>
                </a:solidFill>
                <a:latin typeface="Roboto" panose="02000000000000000000" pitchFamily="2" charset="0"/>
                <a:ea typeface="Roboto" panose="02000000000000000000" pitchFamily="2" charset="0"/>
              </a:rPr>
              <a:t>S</a:t>
            </a:r>
            <a:r>
              <a:rPr lang="en-US" sz="1600" b="1" i="0" dirty="0">
                <a:solidFill>
                  <a:srgbClr val="333333"/>
                </a:solidFill>
                <a:effectLst/>
                <a:latin typeface="Roboto" panose="02000000000000000000" pitchFamily="2" charset="0"/>
                <a:ea typeface="Roboto" panose="02000000000000000000" pitchFamily="2" charset="0"/>
              </a:rPr>
              <a:t>elf-employed</a:t>
            </a:r>
            <a:endParaRPr lang="en-US" sz="1600" b="0" i="0" dirty="0">
              <a:solidFill>
                <a:srgbClr val="333333"/>
              </a:solidFill>
              <a:effectLst/>
              <a:latin typeface="Roboto" panose="02000000000000000000" pitchFamily="2" charset="0"/>
              <a:ea typeface="Roboto" panose="02000000000000000000" pitchFamily="2" charset="0"/>
            </a:endParaRPr>
          </a:p>
          <a:p>
            <a:pPr algn="l">
              <a:buFont typeface="Arial" panose="020B0604020202020204" pitchFamily="34" charset="0"/>
              <a:buChar char="•"/>
            </a:pPr>
            <a:r>
              <a:rPr lang="en-US" sz="1600" b="0" i="0" dirty="0">
                <a:solidFill>
                  <a:srgbClr val="333333"/>
                </a:solidFill>
                <a:effectLst/>
                <a:latin typeface="Roboto" panose="02000000000000000000" pitchFamily="2" charset="0"/>
                <a:ea typeface="Roboto" panose="02000000000000000000" pitchFamily="2" charset="0"/>
              </a:rPr>
              <a:t>The worker provides the tools and equipment needed for the work. In addition, the worker is responsible for the costs of repairs, insurance, and maintenance to the tools and equipment.</a:t>
            </a:r>
          </a:p>
          <a:p>
            <a:pPr algn="l">
              <a:buFont typeface="Arial" panose="020B0604020202020204" pitchFamily="34" charset="0"/>
              <a:buChar char="•"/>
            </a:pPr>
            <a:r>
              <a:rPr lang="en-US" sz="1600" b="0" i="0" dirty="0">
                <a:solidFill>
                  <a:srgbClr val="333333"/>
                </a:solidFill>
                <a:effectLst/>
                <a:latin typeface="Roboto" panose="02000000000000000000" pitchFamily="2" charset="0"/>
                <a:ea typeface="Roboto" panose="02000000000000000000" pitchFamily="2" charset="0"/>
              </a:rPr>
              <a:t>The worker has made a significant investment in the tools and equipment and the worker retains the right over the use of these assets.</a:t>
            </a:r>
          </a:p>
          <a:p>
            <a:pPr algn="l">
              <a:buFont typeface="Arial" panose="020B0604020202020204" pitchFamily="34" charset="0"/>
              <a:buChar char="•"/>
            </a:pPr>
            <a:r>
              <a:rPr lang="en-US" sz="1600" b="0" i="0" dirty="0">
                <a:solidFill>
                  <a:srgbClr val="333333"/>
                </a:solidFill>
                <a:effectLst/>
                <a:latin typeface="Roboto" panose="02000000000000000000" pitchFamily="2" charset="0"/>
                <a:ea typeface="Roboto" panose="02000000000000000000" pitchFamily="2" charset="0"/>
              </a:rPr>
              <a:t>The worker supplies their own workspace, is responsible for the costs to maintain it, and does substantial work from that site.</a:t>
            </a:r>
          </a:p>
        </p:txBody>
      </p:sp>
      <p:sp>
        <p:nvSpPr>
          <p:cNvPr id="5" name="TextBox 4">
            <a:extLst>
              <a:ext uri="{FF2B5EF4-FFF2-40B4-BE49-F238E27FC236}">
                <a16:creationId xmlns:a16="http://schemas.microsoft.com/office/drawing/2014/main" id="{615D1D1D-0F61-480E-8C64-F38C6327BEB4}"/>
              </a:ext>
            </a:extLst>
          </p:cNvPr>
          <p:cNvSpPr txBox="1"/>
          <p:nvPr/>
        </p:nvSpPr>
        <p:spPr>
          <a:xfrm>
            <a:off x="340381" y="365125"/>
            <a:ext cx="919438"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585228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D8EB3-E671-4845-B3C7-245F15CF8E57}"/>
              </a:ext>
            </a:extLst>
          </p:cNvPr>
          <p:cNvSpPr>
            <a:spLocks noGrp="1"/>
          </p:cNvSpPr>
          <p:nvPr>
            <p:ph type="title"/>
          </p:nvPr>
        </p:nvSpPr>
        <p:spPr>
          <a:xfrm>
            <a:off x="2184400" y="365125"/>
            <a:ext cx="9543774" cy="1325563"/>
          </a:xfrm>
        </p:spPr>
        <p:txBody>
          <a:bodyPr/>
          <a:lstStyle/>
          <a:p>
            <a:r>
              <a:rPr lang="en-US" dirty="0"/>
              <a:t>Employees</a:t>
            </a:r>
            <a:br>
              <a:rPr lang="en-US" dirty="0"/>
            </a:br>
            <a:r>
              <a:rPr lang="en-US" sz="2800" b="0" i="0" u="none" strike="noStrike" baseline="0" dirty="0">
                <a:latin typeface="Roboto" panose="02000000000000000000" pitchFamily="2" charset="0"/>
                <a:ea typeface="Roboto" panose="02000000000000000000" pitchFamily="2" charset="0"/>
              </a:rPr>
              <a:t>(full-time, part-time, casual, or contract basis)</a:t>
            </a:r>
            <a:endParaRPr lang="en-US" sz="2800" dirty="0"/>
          </a:p>
        </p:txBody>
      </p:sp>
      <p:sp>
        <p:nvSpPr>
          <p:cNvPr id="3" name="Content Placeholder 2">
            <a:extLst>
              <a:ext uri="{FF2B5EF4-FFF2-40B4-BE49-F238E27FC236}">
                <a16:creationId xmlns:a16="http://schemas.microsoft.com/office/drawing/2014/main" id="{BAEC1BE1-FFF1-42C7-A69F-0A54DE71AA83}"/>
              </a:ext>
            </a:extLst>
          </p:cNvPr>
          <p:cNvSpPr>
            <a:spLocks noGrp="1"/>
          </p:cNvSpPr>
          <p:nvPr>
            <p:ph idx="1"/>
          </p:nvPr>
        </p:nvSpPr>
        <p:spPr>
          <a:xfrm>
            <a:off x="2184400" y="2413000"/>
            <a:ext cx="9690100" cy="4079875"/>
          </a:xfrm>
        </p:spPr>
        <p:txBody>
          <a:bodyPr>
            <a:noAutofit/>
          </a:bodyPr>
          <a:lstStyle/>
          <a:p>
            <a:pPr marL="0" indent="0" algn="l">
              <a:buNone/>
            </a:pPr>
            <a:r>
              <a:rPr lang="en-US" sz="2400" b="0" i="0" u="none" strike="noStrike" baseline="0" dirty="0">
                <a:latin typeface="Roboto" panose="02000000000000000000" pitchFamily="2" charset="0"/>
                <a:ea typeface="Roboto" panose="02000000000000000000" pitchFamily="2" charset="0"/>
              </a:rPr>
              <a:t>The congregation must</a:t>
            </a:r>
          </a:p>
          <a:p>
            <a:r>
              <a:rPr lang="en-US" sz="2400" dirty="0">
                <a:latin typeface="Roboto" panose="02000000000000000000" pitchFamily="2" charset="0"/>
                <a:ea typeface="Roboto" panose="02000000000000000000" pitchFamily="2" charset="0"/>
              </a:rPr>
              <a:t>W</a:t>
            </a:r>
            <a:r>
              <a:rPr lang="en-US" sz="2400" b="0" i="0" u="none" strike="noStrike" baseline="0" dirty="0">
                <a:latin typeface="Roboto" panose="02000000000000000000" pitchFamily="2" charset="0"/>
                <a:ea typeface="Roboto" panose="02000000000000000000" pitchFamily="2" charset="0"/>
              </a:rPr>
              <a:t>ithhold and remit tax and other premiums </a:t>
            </a:r>
            <a:r>
              <a:rPr lang="en-US" sz="2000" b="0" i="0" u="none" strike="noStrike" baseline="0" dirty="0">
                <a:latin typeface="Roboto" panose="02000000000000000000" pitchFamily="2" charset="0"/>
                <a:ea typeface="Roboto" panose="02000000000000000000" pitchFamily="2" charset="0"/>
              </a:rPr>
              <a:t>(required for permanent, optional for casual or contract)</a:t>
            </a:r>
          </a:p>
          <a:p>
            <a:r>
              <a:rPr lang="en-US" sz="2400" dirty="0">
                <a:latin typeface="Roboto" panose="02000000000000000000" pitchFamily="2" charset="0"/>
                <a:ea typeface="Roboto" panose="02000000000000000000" pitchFamily="2" charset="0"/>
              </a:rPr>
              <a:t>K</a:t>
            </a:r>
            <a:r>
              <a:rPr lang="en-US" sz="2400" b="0" i="0" u="none" strike="noStrike" baseline="0" dirty="0">
                <a:latin typeface="Roboto" panose="02000000000000000000" pitchFamily="2" charset="0"/>
                <a:ea typeface="Roboto" panose="02000000000000000000" pitchFamily="2" charset="0"/>
              </a:rPr>
              <a:t>eep records and file tax forms </a:t>
            </a:r>
          </a:p>
          <a:p>
            <a:r>
              <a:rPr lang="en-US" sz="2400" dirty="0">
                <a:latin typeface="Roboto" panose="02000000000000000000" pitchFamily="2" charset="0"/>
                <a:ea typeface="Roboto" panose="02000000000000000000" pitchFamily="2" charset="0"/>
              </a:rPr>
              <a:t>P</a:t>
            </a:r>
            <a:r>
              <a:rPr lang="en-US" sz="2400" b="0" i="0" u="none" strike="noStrike" baseline="0" dirty="0">
                <a:latin typeface="Roboto" panose="02000000000000000000" pitchFamily="2" charset="0"/>
                <a:ea typeface="Roboto" panose="02000000000000000000" pitchFamily="2" charset="0"/>
              </a:rPr>
              <a:t>roduce a T4 for each employee</a:t>
            </a:r>
            <a:r>
              <a:rPr lang="en-US" sz="2000" b="0" i="0" u="none" strike="noStrike" baseline="0" dirty="0">
                <a:latin typeface="Roboto" panose="02000000000000000000" pitchFamily="2" charset="0"/>
                <a:ea typeface="Roboto" panose="02000000000000000000" pitchFamily="2" charset="0"/>
              </a:rPr>
              <a:t> </a:t>
            </a:r>
            <a:r>
              <a:rPr lang="en-US" sz="2400" b="0" i="0" u="none" strike="noStrike" baseline="0" dirty="0">
                <a:latin typeface="Roboto" panose="02000000000000000000" pitchFamily="2" charset="0"/>
                <a:ea typeface="Roboto" panose="02000000000000000000" pitchFamily="2" charset="0"/>
              </a:rPr>
              <a:t>on or before Feb 28 </a:t>
            </a:r>
            <a:r>
              <a:rPr lang="en-US" sz="1600" b="0" i="0" u="none" strike="noStrike" baseline="0" dirty="0">
                <a:latin typeface="Roboto" panose="02000000000000000000" pitchFamily="2" charset="0"/>
                <a:ea typeface="Roboto" panose="02000000000000000000" pitchFamily="2" charset="0"/>
              </a:rPr>
              <a:t>(electronic or paper) </a:t>
            </a:r>
          </a:p>
          <a:p>
            <a:pPr lvl="1"/>
            <a:r>
              <a:rPr lang="en-US" sz="2000" b="0" i="0" u="none" strike="noStrike" baseline="0" dirty="0">
                <a:latin typeface="Roboto" panose="02000000000000000000" pitchFamily="2" charset="0"/>
                <a:ea typeface="Roboto" panose="02000000000000000000" pitchFamily="2" charset="0"/>
              </a:rPr>
              <a:t>employee gets two copies</a:t>
            </a:r>
          </a:p>
          <a:p>
            <a:pPr lvl="1"/>
            <a:r>
              <a:rPr lang="en-US" sz="2000" b="0" i="0" u="none" strike="noStrike" baseline="0" dirty="0">
                <a:latin typeface="Roboto" panose="02000000000000000000" pitchFamily="2" charset="0"/>
                <a:ea typeface="Roboto" panose="02000000000000000000" pitchFamily="2" charset="0"/>
              </a:rPr>
              <a:t>one copy is sent to CRA with summary</a:t>
            </a:r>
          </a:p>
          <a:p>
            <a:pPr lvl="1"/>
            <a:r>
              <a:rPr lang="en-US" sz="2000" dirty="0">
                <a:latin typeface="Roboto" panose="02000000000000000000" pitchFamily="2" charset="0"/>
                <a:ea typeface="Roboto" panose="02000000000000000000" pitchFamily="2" charset="0"/>
              </a:rPr>
              <a:t>one copy is kept in the </a:t>
            </a:r>
            <a:r>
              <a:rPr lang="en-US" sz="2000" b="0" i="0" u="none" strike="noStrike" baseline="0" dirty="0">
                <a:latin typeface="Roboto" panose="02000000000000000000" pitchFamily="2" charset="0"/>
                <a:ea typeface="Roboto" panose="02000000000000000000" pitchFamily="2" charset="0"/>
              </a:rPr>
              <a:t>office with copy of summary</a:t>
            </a:r>
          </a:p>
          <a:p>
            <a:r>
              <a:rPr lang="en-US" sz="2400" b="0" i="0" u="none" strike="noStrike" baseline="0" dirty="0">
                <a:latin typeface="Roboto" panose="02000000000000000000" pitchFamily="2" charset="0"/>
                <a:ea typeface="Roboto" panose="02000000000000000000" pitchFamily="2" charset="0"/>
              </a:rPr>
              <a:t>Produce T4A for casual, contract, honorariums </a:t>
            </a:r>
            <a:r>
              <a:rPr kumimoji="0" lang="en-US"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(electronic or paper) </a:t>
            </a:r>
            <a:endParaRPr lang="en-US" sz="2400" b="0" i="0" u="none" strike="noStrike" baseline="0" dirty="0">
              <a:latin typeface="Roboto" panose="02000000000000000000" pitchFamily="2" charset="0"/>
              <a:ea typeface="Roboto" panose="02000000000000000000" pitchFamily="2" charset="0"/>
            </a:endParaRPr>
          </a:p>
          <a:p>
            <a:r>
              <a:rPr lang="en-US" sz="2400" b="0" i="0" u="none" strike="noStrike" baseline="0" dirty="0">
                <a:latin typeface="Roboto" panose="02000000000000000000" pitchFamily="2" charset="0"/>
                <a:ea typeface="Roboto" panose="02000000000000000000" pitchFamily="2" charset="0"/>
              </a:rPr>
              <a:t>Send summary of T4/T4A to CRA on or before Feb 28 </a:t>
            </a:r>
            <a:r>
              <a:rPr kumimoji="0" lang="en-US"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(electronic or paper) </a:t>
            </a:r>
            <a:endParaRPr lang="en-US" sz="2400" b="0" i="0" u="none" strike="noStrike" baseline="0" dirty="0">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C7AF749A-9AB8-4F90-BBCA-7089788E72EF}"/>
              </a:ext>
            </a:extLst>
          </p:cNvPr>
          <p:cNvSpPr txBox="1"/>
          <p:nvPr/>
        </p:nvSpPr>
        <p:spPr>
          <a:xfrm>
            <a:off x="340381" y="365125"/>
            <a:ext cx="919438"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CN</a:t>
            </a:r>
          </a:p>
        </p:txBody>
      </p:sp>
    </p:spTree>
    <p:extLst>
      <p:ext uri="{BB962C8B-B14F-4D97-AF65-F5344CB8AC3E}">
        <p14:creationId xmlns:p14="http://schemas.microsoft.com/office/powerpoint/2010/main" val="1416688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B01EA-5DB1-4E4B-927F-6AE05BA0880E}"/>
              </a:ext>
            </a:extLst>
          </p:cNvPr>
          <p:cNvSpPr>
            <a:spLocks noGrp="1"/>
          </p:cNvSpPr>
          <p:nvPr>
            <p:ph type="title"/>
          </p:nvPr>
        </p:nvSpPr>
        <p:spPr>
          <a:xfrm>
            <a:off x="2425700" y="365125"/>
            <a:ext cx="8928100" cy="1325563"/>
          </a:xfrm>
        </p:spPr>
        <p:txBody>
          <a:bodyPr/>
          <a:lstStyle/>
          <a:p>
            <a:pPr marL="0" indent="0">
              <a:lnSpc>
                <a:spcPct val="120000"/>
              </a:lnSpc>
              <a:buNone/>
            </a:pPr>
            <a:r>
              <a:rPr lang="en-US" sz="6000" dirty="0"/>
              <a:t>T4A</a:t>
            </a:r>
          </a:p>
        </p:txBody>
      </p:sp>
      <p:sp>
        <p:nvSpPr>
          <p:cNvPr id="3" name="Content Placeholder 2">
            <a:extLst>
              <a:ext uri="{FF2B5EF4-FFF2-40B4-BE49-F238E27FC236}">
                <a16:creationId xmlns:a16="http://schemas.microsoft.com/office/drawing/2014/main" id="{0D00461A-BA15-420D-9F78-30C97D5270B6}"/>
              </a:ext>
            </a:extLst>
          </p:cNvPr>
          <p:cNvSpPr>
            <a:spLocks noGrp="1"/>
          </p:cNvSpPr>
          <p:nvPr>
            <p:ph idx="1"/>
          </p:nvPr>
        </p:nvSpPr>
        <p:spPr>
          <a:xfrm>
            <a:off x="2525986" y="2553042"/>
            <a:ext cx="9272314" cy="4304957"/>
          </a:xfrm>
        </p:spPr>
        <p:txBody>
          <a:bodyPr>
            <a:normAutofit/>
          </a:bodyPr>
          <a:lstStyle/>
          <a:p>
            <a:pPr>
              <a:lnSpc>
                <a:spcPct val="120000"/>
              </a:lnSpc>
            </a:pPr>
            <a:r>
              <a:rPr lang="en-US" sz="2800" dirty="0">
                <a:latin typeface="Roboto" panose="02000000000000000000" pitchFamily="2" charset="0"/>
                <a:ea typeface="Roboto" panose="02000000000000000000" pitchFamily="2" charset="0"/>
              </a:rPr>
              <a:t>Produced for contract </a:t>
            </a:r>
            <a:r>
              <a:rPr lang="en-US" sz="2400" dirty="0">
                <a:latin typeface="Roboto" panose="02000000000000000000" pitchFamily="2" charset="0"/>
                <a:ea typeface="Roboto" panose="02000000000000000000" pitchFamily="2" charset="0"/>
              </a:rPr>
              <a:t>(anyone without a GST/HST#)</a:t>
            </a:r>
            <a:r>
              <a:rPr lang="en-US" sz="2800" dirty="0">
                <a:latin typeface="Roboto" panose="02000000000000000000" pitchFamily="2" charset="0"/>
                <a:ea typeface="Roboto" panose="02000000000000000000" pitchFamily="2" charset="0"/>
              </a:rPr>
              <a:t>, , casual employment and honorariums for aggregate amounts over $500 or if taxes were withheld and remitted</a:t>
            </a:r>
          </a:p>
          <a:p>
            <a:pPr>
              <a:lnSpc>
                <a:spcPct val="120000"/>
              </a:lnSpc>
            </a:pPr>
            <a:r>
              <a:rPr lang="en-US" sz="2800" dirty="0">
                <a:latin typeface="Roboto" panose="02000000000000000000" pitchFamily="2" charset="0"/>
                <a:ea typeface="Roboto" panose="02000000000000000000" pitchFamily="2" charset="0"/>
              </a:rPr>
              <a:t>Church must obtain name, address, and social insurance # (SIN) of the recipient</a:t>
            </a:r>
          </a:p>
        </p:txBody>
      </p:sp>
      <p:sp>
        <p:nvSpPr>
          <p:cNvPr id="4" name="TextBox 3">
            <a:extLst>
              <a:ext uri="{FF2B5EF4-FFF2-40B4-BE49-F238E27FC236}">
                <a16:creationId xmlns:a16="http://schemas.microsoft.com/office/drawing/2014/main" id="{1F370AA1-2370-46F4-8838-82AA88AF1563}"/>
              </a:ext>
            </a:extLst>
          </p:cNvPr>
          <p:cNvSpPr txBox="1"/>
          <p:nvPr/>
        </p:nvSpPr>
        <p:spPr>
          <a:xfrm>
            <a:off x="340381" y="365125"/>
            <a:ext cx="919438"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CN</a:t>
            </a:r>
          </a:p>
        </p:txBody>
      </p:sp>
    </p:spTree>
    <p:extLst>
      <p:ext uri="{BB962C8B-B14F-4D97-AF65-F5344CB8AC3E}">
        <p14:creationId xmlns:p14="http://schemas.microsoft.com/office/powerpoint/2010/main" val="653626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40FDA-00DE-4A91-A446-2DC3BC7578B0}"/>
              </a:ext>
            </a:extLst>
          </p:cNvPr>
          <p:cNvSpPr>
            <a:spLocks noGrp="1"/>
          </p:cNvSpPr>
          <p:nvPr>
            <p:ph type="title"/>
          </p:nvPr>
        </p:nvSpPr>
        <p:spPr>
          <a:xfrm>
            <a:off x="2492944" y="995045"/>
            <a:ext cx="8145957" cy="1325563"/>
          </a:xfrm>
        </p:spPr>
        <p:txBody>
          <a:bodyPr/>
          <a:lstStyle/>
          <a:p>
            <a:r>
              <a:rPr lang="en-US" dirty="0"/>
              <a:t>Webinar Series</a:t>
            </a:r>
          </a:p>
        </p:txBody>
      </p:sp>
      <p:sp>
        <p:nvSpPr>
          <p:cNvPr id="3" name="Content Placeholder 2">
            <a:extLst>
              <a:ext uri="{FF2B5EF4-FFF2-40B4-BE49-F238E27FC236}">
                <a16:creationId xmlns:a16="http://schemas.microsoft.com/office/drawing/2014/main" id="{EFDFCE3D-CEEA-4CF3-AE15-9EAB8C9B5386}"/>
              </a:ext>
            </a:extLst>
          </p:cNvPr>
          <p:cNvSpPr>
            <a:spLocks noGrp="1"/>
          </p:cNvSpPr>
          <p:nvPr>
            <p:ph idx="1"/>
          </p:nvPr>
        </p:nvSpPr>
        <p:spPr>
          <a:xfrm>
            <a:off x="2641600" y="2730500"/>
            <a:ext cx="8660809" cy="3968012"/>
          </a:xfrm>
        </p:spPr>
        <p:txBody>
          <a:bodyPr>
            <a:noAutofit/>
          </a:bodyPr>
          <a:lstStyle/>
          <a:p>
            <a:pPr marL="2149475" indent="-2149475">
              <a:lnSpc>
                <a:spcPct val="120000"/>
              </a:lnSpc>
              <a:buNone/>
            </a:pPr>
            <a:r>
              <a:rPr lang="en-US" sz="2400" dirty="0"/>
              <a:t>Today		Sharing God’s Gifts</a:t>
            </a:r>
            <a:br>
              <a:rPr lang="en-US" sz="2400" b="1" dirty="0"/>
            </a:br>
            <a:r>
              <a:rPr lang="en-US" sz="2400" b="1" dirty="0"/>
              <a:t>	</a:t>
            </a:r>
            <a:r>
              <a:rPr lang="en-US" sz="2400" i="1" dirty="0">
                <a:latin typeface="Roboto" panose="02000000000000000000" pitchFamily="2" charset="0"/>
                <a:ea typeface="Roboto" panose="02000000000000000000" pitchFamily="2" charset="0"/>
              </a:rPr>
              <a:t>Examining Congregational Expenditures</a:t>
            </a:r>
          </a:p>
          <a:p>
            <a:pPr marL="2149475" indent="-2149475">
              <a:lnSpc>
                <a:spcPct val="120000"/>
              </a:lnSpc>
              <a:buNone/>
            </a:pPr>
            <a:r>
              <a:rPr lang="en-US" sz="2400" dirty="0"/>
              <a:t>Thurs., Jan. 13		Telling the Story</a:t>
            </a:r>
            <a:br>
              <a:rPr lang="en-US" sz="2400" b="1" dirty="0"/>
            </a:br>
            <a:r>
              <a:rPr lang="en-US" sz="2400" b="1" dirty="0"/>
              <a:t>	</a:t>
            </a:r>
            <a:r>
              <a:rPr lang="en-US" sz="2400" i="1" dirty="0">
                <a:latin typeface="Roboto" panose="02000000000000000000" pitchFamily="2" charset="0"/>
                <a:ea typeface="Roboto" panose="02000000000000000000" pitchFamily="2" charset="0"/>
              </a:rPr>
              <a:t>Reporting &amp; Communicating Finances</a:t>
            </a:r>
          </a:p>
        </p:txBody>
      </p:sp>
      <p:pic>
        <p:nvPicPr>
          <p:cNvPr id="4" name="Picture 3">
            <a:extLst>
              <a:ext uri="{FF2B5EF4-FFF2-40B4-BE49-F238E27FC236}">
                <a16:creationId xmlns:a16="http://schemas.microsoft.com/office/drawing/2014/main" id="{506E991B-0ED4-4C32-BC80-DF927B2D640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80697" y="1069330"/>
            <a:ext cx="1251278" cy="1251278"/>
          </a:xfrm>
          <a:prstGeom prst="rect">
            <a:avLst/>
          </a:prstGeom>
        </p:spPr>
      </p:pic>
      <p:pic>
        <p:nvPicPr>
          <p:cNvPr id="5" name="Graphic 4">
            <a:extLst>
              <a:ext uri="{FF2B5EF4-FFF2-40B4-BE49-F238E27FC236}">
                <a16:creationId xmlns:a16="http://schemas.microsoft.com/office/drawing/2014/main" id="{64EF4594-7A2A-443A-8BD6-0932BA6D51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31067" y="4714506"/>
            <a:ext cx="4064933" cy="1787590"/>
          </a:xfrm>
          <a:prstGeom prst="rect">
            <a:avLst/>
          </a:prstGeom>
        </p:spPr>
      </p:pic>
      <p:sp>
        <p:nvSpPr>
          <p:cNvPr id="6" name="TextBox 10">
            <a:extLst>
              <a:ext uri="{FF2B5EF4-FFF2-40B4-BE49-F238E27FC236}">
                <a16:creationId xmlns:a16="http://schemas.microsoft.com/office/drawing/2014/main" id="{E707CB90-B9C6-405A-8A1A-E6E545AD0FF0}"/>
              </a:ext>
            </a:extLst>
          </p:cNvPr>
          <p:cNvSpPr txBox="1"/>
          <p:nvPr/>
        </p:nvSpPr>
        <p:spPr>
          <a:xfrm>
            <a:off x="319154" y="401805"/>
            <a:ext cx="111252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bg1"/>
                </a:solidFill>
                <a:latin typeface="Roboto Medium" panose="02000000000000000000" pitchFamily="2" charset="0"/>
                <a:ea typeface="Roboto Medium" panose="02000000000000000000" pitchFamily="2" charset="0"/>
              </a:rPr>
              <a:t>JM</a:t>
            </a:r>
          </a:p>
        </p:txBody>
      </p:sp>
    </p:spTree>
    <p:extLst>
      <p:ext uri="{BB962C8B-B14F-4D97-AF65-F5344CB8AC3E}">
        <p14:creationId xmlns:p14="http://schemas.microsoft.com/office/powerpoint/2010/main" val="462047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C228FDF-5857-47D2-B10A-3774CB71FCA0}"/>
              </a:ext>
            </a:extLst>
          </p:cNvPr>
          <p:cNvSpPr>
            <a:spLocks noGrp="1"/>
          </p:cNvSpPr>
          <p:nvPr>
            <p:ph idx="1"/>
          </p:nvPr>
        </p:nvSpPr>
        <p:spPr>
          <a:xfrm>
            <a:off x="2623457" y="2601687"/>
            <a:ext cx="9212083" cy="3891188"/>
          </a:xfrm>
        </p:spPr>
        <p:txBody>
          <a:bodyPr numCol="1">
            <a:normAutofit/>
          </a:bodyPr>
          <a:lstStyle/>
          <a:p>
            <a:pPr algn="l"/>
            <a:r>
              <a:rPr lang="en-US" sz="2400" b="1" i="0" u="none" strike="noStrike" baseline="0" dirty="0">
                <a:latin typeface="Roboto" panose="02000000000000000000" pitchFamily="2" charset="0"/>
                <a:ea typeface="Roboto" panose="02000000000000000000" pitchFamily="2" charset="0"/>
                <a:cs typeface="Arial" panose="020B0604020202020204" pitchFamily="34" charset="0"/>
              </a:rPr>
              <a:t>TD-1 </a:t>
            </a:r>
            <a:r>
              <a:rPr lang="en-US" sz="2400" b="0" i="0" u="none" strike="noStrike" baseline="0" dirty="0">
                <a:latin typeface="Roboto" panose="02000000000000000000" pitchFamily="2" charset="0"/>
                <a:ea typeface="Roboto" panose="02000000000000000000" pitchFamily="2" charset="0"/>
                <a:cs typeface="Arial" panose="020B0604020202020204" pitchFamily="34" charset="0"/>
              </a:rPr>
              <a:t>forms should be completed at the start of employment and if there are any changes in status (personal circumstances)</a:t>
            </a:r>
            <a:endParaRPr lang="en-US" sz="2400" b="1" i="0" u="none" strike="noStrike" baseline="0" dirty="0">
              <a:latin typeface="Roboto" panose="02000000000000000000" pitchFamily="2" charset="0"/>
              <a:ea typeface="Roboto" panose="02000000000000000000" pitchFamily="2" charset="0"/>
              <a:cs typeface="Arial" panose="020B0604020202020204" pitchFamily="34" charset="0"/>
            </a:endParaRPr>
          </a:p>
          <a:p>
            <a:pPr lvl="0">
              <a:lnSpc>
                <a:spcPct val="120000"/>
              </a:lnSpc>
            </a:pPr>
            <a:r>
              <a:rPr lang="en-US" sz="2400" dirty="0">
                <a:effectLst/>
              </a:rPr>
              <a:t>Required government payroll deductions for all employees</a:t>
            </a:r>
            <a:endParaRPr lang="en-US" sz="2400" dirty="0"/>
          </a:p>
          <a:p>
            <a:pPr marL="457200" lvl="1" indent="0">
              <a:lnSpc>
                <a:spcPct val="120000"/>
              </a:lnSpc>
              <a:buNone/>
            </a:pPr>
            <a:r>
              <a:rPr lang="en-US" sz="2400" dirty="0">
                <a:effectLst/>
                <a:latin typeface="Roboto" panose="02000000000000000000" pitchFamily="2" charset="0"/>
                <a:ea typeface="Roboto" panose="02000000000000000000" pitchFamily="2" charset="0"/>
              </a:rPr>
              <a:t>Online calculator can be found at </a:t>
            </a:r>
            <a:r>
              <a:rPr lang="en-US" sz="2400" b="0" i="0" u="none" strike="noStrike" baseline="0" dirty="0">
                <a:latin typeface="Roboto" panose="02000000000000000000" pitchFamily="2" charset="0"/>
                <a:ea typeface="Roboto" panose="02000000000000000000" pitchFamily="2" charset="0"/>
                <a:hlinkClick r:id="rId3"/>
              </a:rPr>
              <a:t>www.cra-arc.gc.ca/</a:t>
            </a:r>
            <a:endParaRPr lang="en-US" sz="2400" dirty="0">
              <a:effectLst/>
              <a:latin typeface="Roboto" panose="02000000000000000000" pitchFamily="2" charset="0"/>
              <a:ea typeface="Roboto" panose="02000000000000000000" pitchFamily="2" charset="0"/>
            </a:endParaRPr>
          </a:p>
          <a:p>
            <a:pPr lvl="1">
              <a:lnSpc>
                <a:spcPct val="120000"/>
              </a:lnSpc>
            </a:pPr>
            <a:r>
              <a:rPr lang="en-US" sz="2400" dirty="0">
                <a:effectLst/>
                <a:latin typeface="Roboto" panose="02000000000000000000" pitchFamily="2" charset="0"/>
                <a:ea typeface="Roboto" panose="02000000000000000000" pitchFamily="2" charset="0"/>
              </a:rPr>
              <a:t>Income Tax</a:t>
            </a:r>
          </a:p>
          <a:p>
            <a:pPr lvl="1">
              <a:lnSpc>
                <a:spcPct val="120000"/>
              </a:lnSpc>
            </a:pPr>
            <a:r>
              <a:rPr lang="en-US" sz="2400" dirty="0">
                <a:effectLst/>
                <a:latin typeface="Roboto" panose="02000000000000000000" pitchFamily="2" charset="0"/>
                <a:ea typeface="Roboto" panose="02000000000000000000" pitchFamily="2" charset="0"/>
              </a:rPr>
              <a:t>Employment Insurance (EI)</a:t>
            </a:r>
          </a:p>
          <a:p>
            <a:pPr lvl="1">
              <a:lnSpc>
                <a:spcPct val="120000"/>
              </a:lnSpc>
            </a:pPr>
            <a:r>
              <a:rPr lang="en-US" sz="2400" dirty="0">
                <a:effectLst/>
                <a:latin typeface="Roboto" panose="02000000000000000000" pitchFamily="2" charset="0"/>
                <a:ea typeface="Roboto" panose="02000000000000000000" pitchFamily="2" charset="0"/>
              </a:rPr>
              <a:t>Canada Pension Plan (CPP)</a:t>
            </a:r>
          </a:p>
          <a:p>
            <a:pPr lvl="1">
              <a:lnSpc>
                <a:spcPct val="120000"/>
              </a:lnSpc>
            </a:pPr>
            <a:endParaRPr lang="en-US" sz="2000" dirty="0">
              <a:effectLst/>
            </a:endParaRPr>
          </a:p>
        </p:txBody>
      </p:sp>
      <p:sp>
        <p:nvSpPr>
          <p:cNvPr id="7" name="Title 6">
            <a:extLst>
              <a:ext uri="{FF2B5EF4-FFF2-40B4-BE49-F238E27FC236}">
                <a16:creationId xmlns:a16="http://schemas.microsoft.com/office/drawing/2014/main" id="{8EBD006B-0E3A-4055-AE24-5F6DF147B7D0}"/>
              </a:ext>
            </a:extLst>
          </p:cNvPr>
          <p:cNvSpPr>
            <a:spLocks noGrp="1"/>
          </p:cNvSpPr>
          <p:nvPr>
            <p:ph type="title"/>
          </p:nvPr>
        </p:nvSpPr>
        <p:spPr>
          <a:xfrm>
            <a:off x="2970486" y="365125"/>
            <a:ext cx="8421414" cy="1325563"/>
          </a:xfrm>
        </p:spPr>
        <p:txBody>
          <a:bodyPr/>
          <a:lstStyle/>
          <a:p>
            <a:r>
              <a:rPr lang="en-US" sz="3600" dirty="0"/>
              <a:t>Payroll</a:t>
            </a:r>
            <a:br>
              <a:rPr lang="en-US" sz="4800" dirty="0"/>
            </a:br>
            <a:r>
              <a:rPr lang="en-US" sz="4800" dirty="0"/>
              <a:t>Government Deductions</a:t>
            </a:r>
          </a:p>
        </p:txBody>
      </p:sp>
      <p:sp>
        <p:nvSpPr>
          <p:cNvPr id="4" name="TextBox 3">
            <a:extLst>
              <a:ext uri="{FF2B5EF4-FFF2-40B4-BE49-F238E27FC236}">
                <a16:creationId xmlns:a16="http://schemas.microsoft.com/office/drawing/2014/main" id="{5D950D5E-9ED2-4829-8863-395FF9BC546E}"/>
              </a:ext>
            </a:extLst>
          </p:cNvPr>
          <p:cNvSpPr txBox="1"/>
          <p:nvPr/>
        </p:nvSpPr>
        <p:spPr>
          <a:xfrm>
            <a:off x="340381" y="365125"/>
            <a:ext cx="919438"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CN</a:t>
            </a:r>
          </a:p>
        </p:txBody>
      </p:sp>
    </p:spTree>
    <p:extLst>
      <p:ext uri="{BB962C8B-B14F-4D97-AF65-F5344CB8AC3E}">
        <p14:creationId xmlns:p14="http://schemas.microsoft.com/office/powerpoint/2010/main" val="702175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91B61-4DA8-43EE-920C-0C755D48C431}"/>
              </a:ext>
            </a:extLst>
          </p:cNvPr>
          <p:cNvSpPr>
            <a:spLocks noGrp="1"/>
          </p:cNvSpPr>
          <p:nvPr>
            <p:ph type="title"/>
          </p:nvPr>
        </p:nvSpPr>
        <p:spPr/>
        <p:txBody>
          <a:bodyPr/>
          <a:lstStyle/>
          <a:p>
            <a:r>
              <a:rPr lang="en-US" sz="4800" dirty="0"/>
              <a:t>PCC Pension and Benefits</a:t>
            </a:r>
            <a:br>
              <a:rPr lang="en-US" sz="4800" dirty="0"/>
            </a:br>
            <a:endParaRPr lang="en-US" sz="3600" dirty="0"/>
          </a:p>
        </p:txBody>
      </p:sp>
      <p:sp>
        <p:nvSpPr>
          <p:cNvPr id="3" name="Content Placeholder 2">
            <a:extLst>
              <a:ext uri="{FF2B5EF4-FFF2-40B4-BE49-F238E27FC236}">
                <a16:creationId xmlns:a16="http://schemas.microsoft.com/office/drawing/2014/main" id="{6E186611-4013-4EA5-AFE3-0DCA7868CA7C}"/>
              </a:ext>
            </a:extLst>
          </p:cNvPr>
          <p:cNvSpPr>
            <a:spLocks noGrp="1"/>
          </p:cNvSpPr>
          <p:nvPr>
            <p:ph sz="half" idx="1"/>
          </p:nvPr>
        </p:nvSpPr>
        <p:spPr>
          <a:xfrm>
            <a:off x="2426676" y="2368061"/>
            <a:ext cx="9460524" cy="4489939"/>
          </a:xfrm>
        </p:spPr>
        <p:txBody>
          <a:bodyPr>
            <a:noAutofit/>
          </a:bodyPr>
          <a:lstStyle/>
          <a:p>
            <a:pPr>
              <a:lnSpc>
                <a:spcPct val="120000"/>
              </a:lnSpc>
            </a:pPr>
            <a:r>
              <a:rPr lang="en-US" sz="1900" dirty="0"/>
              <a:t>Pension plan </a:t>
            </a:r>
            <a:r>
              <a:rPr lang="en-US" sz="1900" dirty="0">
                <a:latin typeface="Roboto" panose="02000000000000000000" pitchFamily="2" charset="0"/>
                <a:ea typeface="Roboto" panose="02000000000000000000" pitchFamily="2" charset="0"/>
              </a:rPr>
              <a:t>provides pension income for retired clergy &amp; professional church workers</a:t>
            </a:r>
          </a:p>
          <a:p>
            <a:pPr>
              <a:lnSpc>
                <a:spcPct val="120000"/>
              </a:lnSpc>
            </a:pPr>
            <a:r>
              <a:rPr lang="en-US" sz="1900" dirty="0"/>
              <a:t>Health &amp; Dental Benefits </a:t>
            </a:r>
            <a:r>
              <a:rPr lang="en-US" sz="1900" dirty="0">
                <a:latin typeface="Roboto" panose="02000000000000000000" pitchFamily="2" charset="0"/>
                <a:ea typeface="Roboto" panose="02000000000000000000" pitchFamily="2" charset="0"/>
              </a:rPr>
              <a:t>provides assistance for employee &amp; family medical and dental expenses</a:t>
            </a:r>
          </a:p>
          <a:p>
            <a:pPr>
              <a:lnSpc>
                <a:spcPct val="120000"/>
              </a:lnSpc>
            </a:pPr>
            <a:r>
              <a:rPr lang="en-US" sz="1900" dirty="0"/>
              <a:t>Group life and long-term disability plan </a:t>
            </a:r>
            <a:r>
              <a:rPr lang="en-US" sz="1900" dirty="0">
                <a:latin typeface="Roboto" panose="02000000000000000000" pitchFamily="2" charset="0"/>
                <a:ea typeface="Roboto" panose="02000000000000000000" pitchFamily="2" charset="0"/>
              </a:rPr>
              <a:t>provides income protection for member and/or dependents/beneficiaries</a:t>
            </a:r>
          </a:p>
          <a:p>
            <a:pPr>
              <a:lnSpc>
                <a:spcPct val="120000"/>
              </a:lnSpc>
            </a:pPr>
            <a:r>
              <a:rPr lang="en-US" sz="1900" dirty="0"/>
              <a:t>Maternity/Parental Leave </a:t>
            </a:r>
            <a:r>
              <a:rPr lang="en-US" sz="1900" dirty="0">
                <a:latin typeface="Roboto" panose="02000000000000000000" pitchFamily="2" charset="0"/>
                <a:ea typeface="Roboto" panose="02000000000000000000" pitchFamily="2" charset="0"/>
              </a:rPr>
              <a:t>provides top-up of salary/stipend to members of the health and dental plan (95% of salary for standard leave; adjusted if extended leave)</a:t>
            </a:r>
          </a:p>
          <a:p>
            <a:pPr>
              <a:lnSpc>
                <a:spcPct val="120000"/>
              </a:lnSpc>
            </a:pPr>
            <a:r>
              <a:rPr lang="en-US" sz="1900" b="1" dirty="0">
                <a:latin typeface="Roboto" panose="02000000000000000000" pitchFamily="2" charset="0"/>
                <a:ea typeface="Roboto" panose="02000000000000000000" pitchFamily="2" charset="0"/>
              </a:rPr>
              <a:t>Pulpit Supply</a:t>
            </a:r>
            <a:r>
              <a:rPr lang="en-US" sz="1900" dirty="0">
                <a:latin typeface="Roboto" panose="02000000000000000000" pitchFamily="2" charset="0"/>
                <a:ea typeface="Roboto" panose="02000000000000000000" pitchFamily="2" charset="0"/>
              </a:rPr>
              <a:t> provides top-up to congregations for Sunday supply in the event of illness or injury of your minister (maximum 17 weeks)</a:t>
            </a:r>
          </a:p>
        </p:txBody>
      </p:sp>
      <p:sp>
        <p:nvSpPr>
          <p:cNvPr id="5" name="TextBox 4">
            <a:extLst>
              <a:ext uri="{FF2B5EF4-FFF2-40B4-BE49-F238E27FC236}">
                <a16:creationId xmlns:a16="http://schemas.microsoft.com/office/drawing/2014/main" id="{579D3AAC-10D4-4B5A-9635-D06F445E1491}"/>
              </a:ext>
            </a:extLst>
          </p:cNvPr>
          <p:cNvSpPr txBox="1"/>
          <p:nvPr/>
        </p:nvSpPr>
        <p:spPr>
          <a:xfrm>
            <a:off x="340381" y="365125"/>
            <a:ext cx="919438"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NJ</a:t>
            </a:r>
          </a:p>
        </p:txBody>
      </p:sp>
      <p:sp>
        <p:nvSpPr>
          <p:cNvPr id="7" name="TextBox 6">
            <a:extLst>
              <a:ext uri="{FF2B5EF4-FFF2-40B4-BE49-F238E27FC236}">
                <a16:creationId xmlns:a16="http://schemas.microsoft.com/office/drawing/2014/main" id="{DFB86B2D-0698-4409-809E-4DDF680D8243}"/>
              </a:ext>
            </a:extLst>
          </p:cNvPr>
          <p:cNvSpPr txBox="1"/>
          <p:nvPr/>
        </p:nvSpPr>
        <p:spPr>
          <a:xfrm>
            <a:off x="3100680" y="1290578"/>
            <a:ext cx="5990639" cy="400110"/>
          </a:xfrm>
          <a:prstGeom prst="rect">
            <a:avLst/>
          </a:prstGeom>
          <a:noFill/>
        </p:spPr>
        <p:txBody>
          <a:bodyPr wrap="square" rtlCol="0">
            <a:spAutoFit/>
          </a:bodyPr>
          <a:lstStyle/>
          <a:p>
            <a:r>
              <a:rPr lang="en-US" sz="2000" u="sng" dirty="0">
                <a:latin typeface="Roboto" panose="02000000000000000000" pitchFamily="2" charset="0"/>
                <a:ea typeface="Roboto" panose="02000000000000000000" pitchFamily="2" charset="0"/>
              </a:rPr>
              <a:t>presbyterian.ca/pensionandbenefits/employers</a:t>
            </a:r>
          </a:p>
        </p:txBody>
      </p:sp>
    </p:spTree>
    <p:extLst>
      <p:ext uri="{BB962C8B-B14F-4D97-AF65-F5344CB8AC3E}">
        <p14:creationId xmlns:p14="http://schemas.microsoft.com/office/powerpoint/2010/main" val="2381498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91B61-4DA8-43EE-920C-0C755D48C431}"/>
              </a:ext>
            </a:extLst>
          </p:cNvPr>
          <p:cNvSpPr>
            <a:spLocks noGrp="1"/>
          </p:cNvSpPr>
          <p:nvPr>
            <p:ph type="title"/>
          </p:nvPr>
        </p:nvSpPr>
        <p:spPr>
          <a:xfrm>
            <a:off x="2628900" y="365125"/>
            <a:ext cx="8724900" cy="1325563"/>
          </a:xfrm>
        </p:spPr>
        <p:txBody>
          <a:bodyPr/>
          <a:lstStyle/>
          <a:p>
            <a:r>
              <a:rPr lang="en-US" sz="4800" dirty="0"/>
              <a:t>PCC Pension and Benefits </a:t>
            </a:r>
          </a:p>
        </p:txBody>
      </p:sp>
      <p:sp>
        <p:nvSpPr>
          <p:cNvPr id="3" name="Content Placeholder 2">
            <a:extLst>
              <a:ext uri="{FF2B5EF4-FFF2-40B4-BE49-F238E27FC236}">
                <a16:creationId xmlns:a16="http://schemas.microsoft.com/office/drawing/2014/main" id="{6E186611-4013-4EA5-AFE3-0DCA7868CA7C}"/>
              </a:ext>
            </a:extLst>
          </p:cNvPr>
          <p:cNvSpPr>
            <a:spLocks noGrp="1"/>
          </p:cNvSpPr>
          <p:nvPr>
            <p:ph sz="half" idx="1"/>
          </p:nvPr>
        </p:nvSpPr>
        <p:spPr>
          <a:xfrm>
            <a:off x="2426676" y="2368061"/>
            <a:ext cx="8927124" cy="4590879"/>
          </a:xfrm>
        </p:spPr>
        <p:txBody>
          <a:bodyPr>
            <a:noAutofit/>
          </a:bodyPr>
          <a:lstStyle/>
          <a:p>
            <a:pPr marL="0" indent="0">
              <a:lnSpc>
                <a:spcPct val="120000"/>
              </a:lnSpc>
              <a:buNone/>
            </a:pPr>
            <a:r>
              <a:rPr lang="en-US" sz="2000" dirty="0">
                <a:latin typeface="Roboto" panose="02000000000000000000" pitchFamily="2" charset="0"/>
                <a:ea typeface="Roboto" panose="02000000000000000000" pitchFamily="2" charset="0"/>
              </a:rPr>
              <a:t>Pension plan</a:t>
            </a:r>
          </a:p>
          <a:p>
            <a:pPr>
              <a:lnSpc>
                <a:spcPct val="120000"/>
              </a:lnSpc>
            </a:pPr>
            <a:r>
              <a:rPr lang="en-US" sz="2000" dirty="0">
                <a:latin typeface="Roboto" panose="02000000000000000000" pitchFamily="2" charset="0"/>
                <a:ea typeface="Roboto" panose="02000000000000000000" pitchFamily="2" charset="0"/>
              </a:rPr>
              <a:t>a defined benefit </a:t>
            </a:r>
          </a:p>
          <a:p>
            <a:pPr>
              <a:lnSpc>
                <a:spcPct val="120000"/>
              </a:lnSpc>
            </a:pPr>
            <a:r>
              <a:rPr lang="en-US" sz="2000" dirty="0">
                <a:latin typeface="Roboto" panose="02000000000000000000" pitchFamily="2" charset="0"/>
                <a:ea typeface="Roboto" panose="02000000000000000000" pitchFamily="2" charset="0"/>
              </a:rPr>
              <a:t>it’s contributory: both member and congregational (employer) contributions are required</a:t>
            </a:r>
          </a:p>
          <a:p>
            <a:pPr>
              <a:lnSpc>
                <a:spcPct val="120000"/>
              </a:lnSpc>
            </a:pPr>
            <a:r>
              <a:rPr lang="en-US" sz="2000" dirty="0">
                <a:latin typeface="Roboto" panose="02000000000000000000" pitchFamily="2" charset="0"/>
                <a:ea typeface="Roboto" panose="02000000000000000000" pitchFamily="2" charset="0"/>
              </a:rPr>
              <a:t>pension adjustment calculated and reported on T4 (box 52)</a:t>
            </a:r>
          </a:p>
          <a:p>
            <a:pPr>
              <a:lnSpc>
                <a:spcPct val="120000"/>
              </a:lnSpc>
            </a:pPr>
            <a:r>
              <a:rPr lang="en-US" sz="2000" dirty="0">
                <a:latin typeface="Roboto" panose="02000000000000000000" pitchFamily="2" charset="0"/>
                <a:ea typeface="Roboto" panose="02000000000000000000" pitchFamily="2" charset="0"/>
              </a:rPr>
              <a:t>Registered Pension Plan (RPP) contributions reported on T4 (box 20)</a:t>
            </a:r>
          </a:p>
          <a:p>
            <a:pPr marL="0" indent="0">
              <a:lnSpc>
                <a:spcPct val="120000"/>
              </a:lnSpc>
              <a:buNone/>
            </a:pPr>
            <a:r>
              <a:rPr lang="en-US" sz="2000" dirty="0">
                <a:latin typeface="Roboto" panose="02000000000000000000" pitchFamily="2" charset="0"/>
                <a:ea typeface="Roboto" panose="02000000000000000000" pitchFamily="2" charset="0"/>
              </a:rPr>
              <a:t>Presbytery Clerk, sessions and congregations keep the Pension &amp; Benefits office notified of:</a:t>
            </a:r>
          </a:p>
          <a:p>
            <a:pPr marL="457200" lvl="1" indent="0">
              <a:lnSpc>
                <a:spcPct val="120000"/>
              </a:lnSpc>
              <a:buNone/>
            </a:pPr>
            <a:r>
              <a:rPr lang="en-US" sz="2000" dirty="0">
                <a:latin typeface="Roboto" panose="02000000000000000000" pitchFamily="2" charset="0"/>
                <a:ea typeface="Roboto" panose="02000000000000000000" pitchFamily="2" charset="0"/>
              </a:rPr>
              <a:t>ordinations; transfers; retirements; terminations;  transitional allowances/severances; deaths</a:t>
            </a:r>
          </a:p>
          <a:p>
            <a:pPr>
              <a:lnSpc>
                <a:spcPct val="120000"/>
              </a:lnSpc>
            </a:pPr>
            <a:endParaRPr lang="en-US" sz="3200" dirty="0">
              <a:latin typeface="Roboto" panose="02000000000000000000" pitchFamily="2" charset="0"/>
              <a:ea typeface="Roboto" panose="02000000000000000000" pitchFamily="2" charset="0"/>
            </a:endParaRPr>
          </a:p>
          <a:p>
            <a:pPr>
              <a:lnSpc>
                <a:spcPct val="120000"/>
              </a:lnSpc>
            </a:pPr>
            <a:endParaRPr lang="en-US" sz="3200" dirty="0">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95301970-18F2-41EE-B6DB-BE02EE5724F2}"/>
              </a:ext>
            </a:extLst>
          </p:cNvPr>
          <p:cNvSpPr txBox="1"/>
          <p:nvPr/>
        </p:nvSpPr>
        <p:spPr>
          <a:xfrm>
            <a:off x="340381" y="365125"/>
            <a:ext cx="919438"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NJ</a:t>
            </a:r>
          </a:p>
        </p:txBody>
      </p:sp>
    </p:spTree>
    <p:extLst>
      <p:ext uri="{BB962C8B-B14F-4D97-AF65-F5344CB8AC3E}">
        <p14:creationId xmlns:p14="http://schemas.microsoft.com/office/powerpoint/2010/main" val="322462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91B61-4DA8-43EE-920C-0C755D48C431}"/>
              </a:ext>
            </a:extLst>
          </p:cNvPr>
          <p:cNvSpPr>
            <a:spLocks noGrp="1"/>
          </p:cNvSpPr>
          <p:nvPr>
            <p:ph type="title"/>
          </p:nvPr>
        </p:nvSpPr>
        <p:spPr/>
        <p:txBody>
          <a:bodyPr/>
          <a:lstStyle/>
          <a:p>
            <a:r>
              <a:rPr lang="en-US" sz="4800" dirty="0"/>
              <a:t>PCC Pension and Benefits Enrollment</a:t>
            </a:r>
          </a:p>
        </p:txBody>
      </p:sp>
      <p:sp>
        <p:nvSpPr>
          <p:cNvPr id="4" name="Content Placeholder 3">
            <a:extLst>
              <a:ext uri="{FF2B5EF4-FFF2-40B4-BE49-F238E27FC236}">
                <a16:creationId xmlns:a16="http://schemas.microsoft.com/office/drawing/2014/main" id="{52D84E7D-3576-499A-AB33-73479C7EB285}"/>
              </a:ext>
            </a:extLst>
          </p:cNvPr>
          <p:cNvSpPr>
            <a:spLocks noGrp="1"/>
          </p:cNvSpPr>
          <p:nvPr>
            <p:ph sz="half" idx="2"/>
          </p:nvPr>
        </p:nvSpPr>
        <p:spPr>
          <a:xfrm>
            <a:off x="2473692" y="2297112"/>
            <a:ext cx="4618891" cy="4560887"/>
          </a:xfrm>
        </p:spPr>
        <p:txBody>
          <a:bodyPr>
            <a:noAutofit/>
          </a:bodyPr>
          <a:lstStyle/>
          <a:p>
            <a:pPr marL="0" indent="0">
              <a:lnSpc>
                <a:spcPct val="120000"/>
              </a:lnSpc>
              <a:buNone/>
            </a:pPr>
            <a:r>
              <a:rPr lang="en-US" sz="2000" b="1" dirty="0">
                <a:latin typeface="Roboto" panose="02000000000000000000" pitchFamily="2" charset="0"/>
                <a:ea typeface="Roboto" panose="02000000000000000000" pitchFamily="2" charset="0"/>
              </a:rPr>
              <a:t>Ministers (compulsory)</a:t>
            </a:r>
          </a:p>
          <a:p>
            <a:pPr marL="0" indent="0">
              <a:buNone/>
            </a:pPr>
            <a:r>
              <a:rPr lang="en-US" sz="2000" dirty="0">
                <a:latin typeface="Roboto" panose="02000000000000000000" pitchFamily="2" charset="0"/>
                <a:ea typeface="Roboto" panose="02000000000000000000" pitchFamily="2" charset="0"/>
              </a:rPr>
              <a:t>Pension plan minimum eligibility requirement is 8 hours per week</a:t>
            </a:r>
          </a:p>
          <a:p>
            <a:pPr marL="0" indent="0">
              <a:buNone/>
            </a:pPr>
            <a:r>
              <a:rPr lang="en-US" sz="2000" dirty="0">
                <a:latin typeface="Roboto" panose="02000000000000000000" pitchFamily="2" charset="0"/>
                <a:ea typeface="Roboto" panose="02000000000000000000" pitchFamily="2" charset="0"/>
              </a:rPr>
              <a:t>Benefits minimum eligibility requirement is 20 hours per week</a:t>
            </a:r>
          </a:p>
          <a:p>
            <a:pPr marL="0" indent="0">
              <a:buNone/>
            </a:pPr>
            <a:r>
              <a:rPr lang="en-US" sz="2000" dirty="0">
                <a:latin typeface="Roboto" panose="02000000000000000000" pitchFamily="2" charset="0"/>
                <a:ea typeface="Roboto" panose="02000000000000000000" pitchFamily="2" charset="0"/>
              </a:rPr>
              <a:t>Congregational Assessment is the employer’s contribution to the pension plan.  </a:t>
            </a:r>
          </a:p>
          <a:p>
            <a:pPr marL="0" indent="0">
              <a:buNone/>
            </a:pPr>
            <a:r>
              <a:rPr lang="en-US" sz="2000" dirty="0">
                <a:latin typeface="Roboto" panose="02000000000000000000" pitchFamily="2" charset="0"/>
                <a:ea typeface="Roboto" panose="02000000000000000000" pitchFamily="2" charset="0"/>
              </a:rPr>
              <a:t>Health &amp; Dental (H&amp;D) premiums and Group Life insurance premiums are paid separately</a:t>
            </a:r>
          </a:p>
        </p:txBody>
      </p:sp>
      <p:sp>
        <p:nvSpPr>
          <p:cNvPr id="7" name="Content Placeholder 3">
            <a:extLst>
              <a:ext uri="{FF2B5EF4-FFF2-40B4-BE49-F238E27FC236}">
                <a16:creationId xmlns:a16="http://schemas.microsoft.com/office/drawing/2014/main" id="{A1D4C86C-4546-4E1C-AEA6-187D36882B5C}"/>
              </a:ext>
            </a:extLst>
          </p:cNvPr>
          <p:cNvSpPr>
            <a:spLocks noGrp="1"/>
          </p:cNvSpPr>
          <p:nvPr>
            <p:ph sz="half" idx="1"/>
          </p:nvPr>
        </p:nvSpPr>
        <p:spPr>
          <a:xfrm>
            <a:off x="7408863" y="2297113"/>
            <a:ext cx="4478337" cy="4049712"/>
          </a:xfrm>
        </p:spPr>
        <p:txBody>
          <a:bodyPr>
            <a:normAutofit fontScale="25000" lnSpcReduction="20000"/>
          </a:bodyPr>
          <a:lstStyle/>
          <a:p>
            <a:pPr marL="0" indent="0">
              <a:lnSpc>
                <a:spcPct val="120000"/>
              </a:lnSpc>
              <a:buNone/>
            </a:pPr>
            <a:r>
              <a:rPr lang="en-US" sz="8000" b="1" dirty="0">
                <a:latin typeface="Roboto" panose="02000000000000000000" pitchFamily="2" charset="0"/>
                <a:ea typeface="Roboto" panose="02000000000000000000" pitchFamily="2" charset="0"/>
              </a:rPr>
              <a:t>Non-ministerial (optional)</a:t>
            </a:r>
          </a:p>
          <a:p>
            <a:pPr marL="0" indent="0">
              <a:lnSpc>
                <a:spcPct val="120000"/>
              </a:lnSpc>
              <a:buNone/>
            </a:pPr>
            <a:r>
              <a:rPr lang="en-US" sz="8000" dirty="0">
                <a:latin typeface="Roboto" panose="02000000000000000000" pitchFamily="2" charset="0"/>
                <a:ea typeface="Roboto" panose="02000000000000000000" pitchFamily="2" charset="0"/>
              </a:rPr>
              <a:t>Congregations may offer pension and benefits to eligible non-ministerial employees:</a:t>
            </a:r>
          </a:p>
          <a:p>
            <a:pPr>
              <a:lnSpc>
                <a:spcPct val="120000"/>
              </a:lnSpc>
            </a:pPr>
            <a:r>
              <a:rPr lang="en-US" sz="8000" dirty="0">
                <a:latin typeface="Roboto" panose="02000000000000000000" pitchFamily="2" charset="0"/>
                <a:ea typeface="Roboto" panose="02000000000000000000" pitchFamily="2" charset="0"/>
              </a:rPr>
              <a:t>Pension contributions are required from </a:t>
            </a:r>
            <a:r>
              <a:rPr lang="en-US" sz="8000" u="sng" dirty="0">
                <a:latin typeface="Roboto" panose="02000000000000000000" pitchFamily="2" charset="0"/>
                <a:ea typeface="Roboto" panose="02000000000000000000" pitchFamily="2" charset="0"/>
              </a:rPr>
              <a:t>both employee and employer</a:t>
            </a:r>
          </a:p>
          <a:p>
            <a:pPr>
              <a:lnSpc>
                <a:spcPct val="120000"/>
              </a:lnSpc>
            </a:pPr>
            <a:r>
              <a:rPr lang="en-US" sz="8000" dirty="0">
                <a:latin typeface="Roboto" panose="02000000000000000000" pitchFamily="2" charset="0"/>
                <a:ea typeface="Roboto" panose="02000000000000000000" pitchFamily="2" charset="0"/>
              </a:rPr>
              <a:t>Employer contributions are </a:t>
            </a:r>
            <a:r>
              <a:rPr lang="en-US" sz="8000" u="sng" dirty="0">
                <a:latin typeface="Roboto" panose="02000000000000000000" pitchFamily="2" charset="0"/>
                <a:ea typeface="Roboto" panose="02000000000000000000" pitchFamily="2" charset="0"/>
              </a:rPr>
              <a:t>in addition</a:t>
            </a:r>
            <a:r>
              <a:rPr lang="en-US" sz="8000" dirty="0">
                <a:latin typeface="Roboto" panose="02000000000000000000" pitchFamily="2" charset="0"/>
                <a:ea typeface="Roboto" panose="02000000000000000000" pitchFamily="2" charset="0"/>
              </a:rPr>
              <a:t> to the pension plan congregational assessment </a:t>
            </a:r>
          </a:p>
          <a:p>
            <a:pPr>
              <a:lnSpc>
                <a:spcPct val="120000"/>
              </a:lnSpc>
            </a:pPr>
            <a:r>
              <a:rPr lang="en-US" sz="8000" u="sng" dirty="0">
                <a:latin typeface="Roboto" panose="02000000000000000000" pitchFamily="2" charset="0"/>
                <a:ea typeface="Roboto" panose="02000000000000000000" pitchFamily="2" charset="0"/>
              </a:rPr>
              <a:t>All eligible employees </a:t>
            </a:r>
            <a:r>
              <a:rPr lang="en-US" sz="8000" dirty="0">
                <a:latin typeface="Roboto" panose="02000000000000000000" pitchFamily="2" charset="0"/>
                <a:ea typeface="Roboto" panose="02000000000000000000" pitchFamily="2" charset="0"/>
              </a:rPr>
              <a:t>must be offered the same benefits</a:t>
            </a:r>
          </a:p>
          <a:p>
            <a:pPr marL="0" indent="0">
              <a:lnSpc>
                <a:spcPct val="120000"/>
              </a:lnSpc>
              <a:buNone/>
            </a:pPr>
            <a:r>
              <a:rPr lang="en-US" sz="6000" dirty="0"/>
              <a:t> </a:t>
            </a:r>
          </a:p>
        </p:txBody>
      </p:sp>
      <p:sp>
        <p:nvSpPr>
          <p:cNvPr id="10" name="TextBox 9">
            <a:extLst>
              <a:ext uri="{FF2B5EF4-FFF2-40B4-BE49-F238E27FC236}">
                <a16:creationId xmlns:a16="http://schemas.microsoft.com/office/drawing/2014/main" id="{215A5482-B55A-4111-B0F1-43AEF37996B7}"/>
              </a:ext>
            </a:extLst>
          </p:cNvPr>
          <p:cNvSpPr txBox="1"/>
          <p:nvPr/>
        </p:nvSpPr>
        <p:spPr>
          <a:xfrm>
            <a:off x="340381" y="365125"/>
            <a:ext cx="919438"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LM</a:t>
            </a:r>
          </a:p>
        </p:txBody>
      </p:sp>
    </p:spTree>
    <p:extLst>
      <p:ext uri="{BB962C8B-B14F-4D97-AF65-F5344CB8AC3E}">
        <p14:creationId xmlns:p14="http://schemas.microsoft.com/office/powerpoint/2010/main" val="930044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C228FDF-5857-47D2-B10A-3774CB71FCA0}"/>
              </a:ext>
            </a:extLst>
          </p:cNvPr>
          <p:cNvSpPr>
            <a:spLocks noGrp="1"/>
          </p:cNvSpPr>
          <p:nvPr>
            <p:ph idx="1"/>
          </p:nvPr>
        </p:nvSpPr>
        <p:spPr>
          <a:xfrm>
            <a:off x="2623457" y="2601687"/>
            <a:ext cx="9212083" cy="3891188"/>
          </a:xfrm>
        </p:spPr>
        <p:txBody>
          <a:bodyPr numCol="1">
            <a:normAutofit/>
          </a:bodyPr>
          <a:lstStyle/>
          <a:p>
            <a:pPr marL="0" indent="0">
              <a:lnSpc>
                <a:spcPct val="120000"/>
              </a:lnSpc>
              <a:buNone/>
              <a:defRPr/>
            </a:pPr>
            <a:r>
              <a:rPr lang="en-US" sz="3000" dirty="0">
                <a:latin typeface="Roboto" panose="02000000000000000000" pitchFamily="2" charset="0"/>
                <a:ea typeface="Roboto" panose="02000000000000000000" pitchFamily="2" charset="0"/>
              </a:rPr>
              <a:t>The following must be deducted from the member’s payroll for all members enrolled in the plans:</a:t>
            </a:r>
            <a:endParaRPr lang="en-US" sz="3000" dirty="0">
              <a:effectLst/>
              <a:latin typeface="Roboto" panose="02000000000000000000" pitchFamily="2" charset="0"/>
              <a:ea typeface="Roboto" panose="02000000000000000000" pitchFamily="2" charset="0"/>
            </a:endParaRPr>
          </a:p>
          <a:p>
            <a:pPr lvl="1">
              <a:lnSpc>
                <a:spcPct val="120000"/>
              </a:lnSpc>
              <a:defRPr/>
            </a:pPr>
            <a:r>
              <a:rPr lang="en-US" sz="2500" dirty="0">
                <a:effectLst/>
                <a:latin typeface="Roboto" panose="02000000000000000000" pitchFamily="2" charset="0"/>
                <a:ea typeface="Roboto" panose="02000000000000000000" pitchFamily="2" charset="0"/>
              </a:rPr>
              <a:t>Pension Plan Employee contribution</a:t>
            </a:r>
          </a:p>
          <a:p>
            <a:pPr lvl="1">
              <a:lnSpc>
                <a:spcPct val="120000"/>
              </a:lnSpc>
            </a:pPr>
            <a:r>
              <a:rPr lang="en-US" sz="2500" dirty="0">
                <a:effectLst/>
                <a:latin typeface="Roboto" panose="02000000000000000000" pitchFamily="2" charset="0"/>
                <a:ea typeface="Roboto" panose="02000000000000000000" pitchFamily="2" charset="0"/>
              </a:rPr>
              <a:t>Group Life Insurance Premium</a:t>
            </a:r>
          </a:p>
          <a:p>
            <a:pPr marL="0" indent="0">
              <a:lnSpc>
                <a:spcPct val="120000"/>
              </a:lnSpc>
              <a:buNone/>
            </a:pPr>
            <a:r>
              <a:rPr lang="en-US" sz="2900" dirty="0">
                <a:effectLst/>
                <a:latin typeface="Roboto" panose="02000000000000000000" pitchFamily="2" charset="0"/>
                <a:ea typeface="Roboto" panose="02000000000000000000" pitchFamily="2" charset="0"/>
              </a:rPr>
              <a:t>Contributions must be remitted </a:t>
            </a:r>
            <a:r>
              <a:rPr lang="en-US" sz="2900" b="1" dirty="0">
                <a:effectLst/>
                <a:latin typeface="Roboto" panose="02000000000000000000" pitchFamily="2" charset="0"/>
                <a:ea typeface="Roboto" panose="02000000000000000000" pitchFamily="2" charset="0"/>
              </a:rPr>
              <a:t>monthly</a:t>
            </a:r>
            <a:r>
              <a:rPr lang="en-US" sz="2900" dirty="0">
                <a:effectLst/>
                <a:latin typeface="Roboto" panose="02000000000000000000" pitchFamily="2" charset="0"/>
                <a:ea typeface="Roboto" panose="02000000000000000000" pitchFamily="2" charset="0"/>
              </a:rPr>
              <a:t> to the pension and benefits office.</a:t>
            </a:r>
          </a:p>
          <a:p>
            <a:pPr marL="457200" lvl="1" indent="0">
              <a:lnSpc>
                <a:spcPct val="120000"/>
              </a:lnSpc>
              <a:buNone/>
            </a:pPr>
            <a:endParaRPr lang="en-US" sz="2000" dirty="0">
              <a:effectLst/>
            </a:endParaRPr>
          </a:p>
        </p:txBody>
      </p:sp>
      <p:sp>
        <p:nvSpPr>
          <p:cNvPr id="7" name="Title 6">
            <a:extLst>
              <a:ext uri="{FF2B5EF4-FFF2-40B4-BE49-F238E27FC236}">
                <a16:creationId xmlns:a16="http://schemas.microsoft.com/office/drawing/2014/main" id="{8EBD006B-0E3A-4055-AE24-5F6DF147B7D0}"/>
              </a:ext>
            </a:extLst>
          </p:cNvPr>
          <p:cNvSpPr>
            <a:spLocks noGrp="1"/>
          </p:cNvSpPr>
          <p:nvPr>
            <p:ph type="title"/>
          </p:nvPr>
        </p:nvSpPr>
        <p:spPr/>
        <p:txBody>
          <a:bodyPr/>
          <a:lstStyle/>
          <a:p>
            <a:r>
              <a:rPr lang="en-US" sz="4800" dirty="0"/>
              <a:t>Payroll Deductions for PCC Pension and Benefits </a:t>
            </a:r>
          </a:p>
        </p:txBody>
      </p:sp>
      <p:sp>
        <p:nvSpPr>
          <p:cNvPr id="4" name="TextBox 3">
            <a:extLst>
              <a:ext uri="{FF2B5EF4-FFF2-40B4-BE49-F238E27FC236}">
                <a16:creationId xmlns:a16="http://schemas.microsoft.com/office/drawing/2014/main" id="{A4E67214-0D12-48D5-AF88-28B24D7A2CC5}"/>
              </a:ext>
            </a:extLst>
          </p:cNvPr>
          <p:cNvSpPr txBox="1"/>
          <p:nvPr/>
        </p:nvSpPr>
        <p:spPr>
          <a:xfrm>
            <a:off x="340381" y="365125"/>
            <a:ext cx="919438"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LM</a:t>
            </a:r>
          </a:p>
        </p:txBody>
      </p:sp>
    </p:spTree>
    <p:extLst>
      <p:ext uri="{BB962C8B-B14F-4D97-AF65-F5344CB8AC3E}">
        <p14:creationId xmlns:p14="http://schemas.microsoft.com/office/powerpoint/2010/main" val="1311356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4B32C-BFBA-4872-8837-72640A09E0B5}"/>
              </a:ext>
            </a:extLst>
          </p:cNvPr>
          <p:cNvSpPr>
            <a:spLocks noGrp="1"/>
          </p:cNvSpPr>
          <p:nvPr>
            <p:ph type="title"/>
          </p:nvPr>
        </p:nvSpPr>
        <p:spPr>
          <a:xfrm>
            <a:off x="2488019" y="365125"/>
            <a:ext cx="8865781" cy="1325563"/>
          </a:xfrm>
        </p:spPr>
        <p:txBody>
          <a:bodyPr/>
          <a:lstStyle/>
          <a:p>
            <a:r>
              <a:rPr lang="en-US" sz="3600" dirty="0"/>
              <a:t>Pension Plan Employee Contribution</a:t>
            </a:r>
            <a:br>
              <a:rPr lang="en-US" sz="4000" dirty="0"/>
            </a:br>
            <a:r>
              <a:rPr lang="en-US" sz="2000" dirty="0"/>
              <a:t>presbyterian.ca/pensionandbenefits/</a:t>
            </a:r>
          </a:p>
        </p:txBody>
      </p:sp>
      <p:sp>
        <p:nvSpPr>
          <p:cNvPr id="3" name="Content Placeholder 2">
            <a:extLst>
              <a:ext uri="{FF2B5EF4-FFF2-40B4-BE49-F238E27FC236}">
                <a16:creationId xmlns:a16="http://schemas.microsoft.com/office/drawing/2014/main" id="{51434449-3875-459E-ABC8-BACA804F67FF}"/>
              </a:ext>
            </a:extLst>
          </p:cNvPr>
          <p:cNvSpPr>
            <a:spLocks noGrp="1"/>
          </p:cNvSpPr>
          <p:nvPr>
            <p:ph idx="1"/>
          </p:nvPr>
        </p:nvSpPr>
        <p:spPr>
          <a:xfrm>
            <a:off x="2303813" y="2398816"/>
            <a:ext cx="9678390" cy="4310741"/>
          </a:xfrm>
        </p:spPr>
        <p:txBody>
          <a:bodyPr>
            <a:normAutofit fontScale="92500" lnSpcReduction="10000"/>
          </a:bodyPr>
          <a:lstStyle/>
          <a:p>
            <a:pPr marL="0" indent="0">
              <a:lnSpc>
                <a:spcPct val="120000"/>
              </a:lnSpc>
              <a:buNone/>
            </a:pPr>
            <a:r>
              <a:rPr lang="en-US" sz="2200" dirty="0">
                <a:latin typeface="Roboto" panose="02000000000000000000" pitchFamily="2" charset="0"/>
                <a:ea typeface="Roboto" panose="02000000000000000000" pitchFamily="2" charset="0"/>
              </a:rPr>
              <a:t>Contributions calculated at 8% of Qualifying Income (QI) for 2022, capped at the annual Maximum Qualifying Income (MQI)</a:t>
            </a:r>
          </a:p>
          <a:p>
            <a:pPr marL="0" indent="0">
              <a:lnSpc>
                <a:spcPct val="120000"/>
              </a:lnSpc>
              <a:buNone/>
            </a:pPr>
            <a:r>
              <a:rPr lang="en-US" sz="2200" dirty="0">
                <a:latin typeface="Roboto" panose="02000000000000000000" pitchFamily="2" charset="0"/>
                <a:ea typeface="Roboto" panose="02000000000000000000" pitchFamily="2" charset="0"/>
              </a:rPr>
              <a:t>Qualifying Income (QI):</a:t>
            </a:r>
          </a:p>
          <a:p>
            <a:pPr lvl="1">
              <a:lnSpc>
                <a:spcPct val="120000"/>
              </a:lnSpc>
            </a:pPr>
            <a:r>
              <a:rPr lang="en-US" sz="2200" dirty="0">
                <a:latin typeface="Roboto" panose="02000000000000000000" pitchFamily="2" charset="0"/>
                <a:ea typeface="Roboto" panose="02000000000000000000" pitchFamily="2" charset="0"/>
              </a:rPr>
              <a:t>QI for ministers = basic stipend + 60% in lieu of housing and all allowances</a:t>
            </a:r>
          </a:p>
          <a:p>
            <a:pPr lvl="1">
              <a:lnSpc>
                <a:spcPct val="120000"/>
              </a:lnSpc>
            </a:pPr>
            <a:r>
              <a:rPr lang="en-US" sz="2200" dirty="0">
                <a:latin typeface="Roboto" panose="02000000000000000000" pitchFamily="2" charset="0"/>
                <a:ea typeface="Roboto" panose="02000000000000000000" pitchFamily="2" charset="0"/>
              </a:rPr>
              <a:t>QI for non-ministerial staff = salary + health and dental premium (if applicable)</a:t>
            </a:r>
          </a:p>
          <a:p>
            <a:pPr marL="0" indent="0">
              <a:lnSpc>
                <a:spcPct val="120000"/>
              </a:lnSpc>
              <a:buNone/>
            </a:pPr>
            <a:r>
              <a:rPr lang="en-US" sz="2200" dirty="0">
                <a:latin typeface="Roboto" panose="02000000000000000000" pitchFamily="2" charset="0"/>
                <a:ea typeface="Roboto" panose="02000000000000000000" pitchFamily="2" charset="0"/>
              </a:rPr>
              <a:t>Maximum Qualifying Income (MQI):</a:t>
            </a:r>
          </a:p>
          <a:p>
            <a:pPr lvl="1">
              <a:lnSpc>
                <a:spcPct val="120000"/>
              </a:lnSpc>
            </a:pPr>
            <a:r>
              <a:rPr lang="en-US" sz="2200" dirty="0">
                <a:latin typeface="Roboto" panose="02000000000000000000" pitchFamily="2" charset="0"/>
                <a:ea typeface="Roboto" panose="02000000000000000000" pitchFamily="2" charset="0"/>
              </a:rPr>
              <a:t>MQI for 2022 = $75,840</a:t>
            </a:r>
          </a:p>
          <a:p>
            <a:pPr lvl="1">
              <a:lnSpc>
                <a:spcPct val="120000"/>
              </a:lnSpc>
            </a:pPr>
            <a:r>
              <a:rPr lang="en-US" sz="2200" dirty="0">
                <a:latin typeface="Roboto" panose="02000000000000000000" pitchFamily="2" charset="0"/>
                <a:ea typeface="Roboto" panose="02000000000000000000" pitchFamily="2" charset="0"/>
              </a:rPr>
              <a:t>Maximum Contributions for 2022: $75,840 x .08 = $6,067.20 per year, $505.60 per month</a:t>
            </a:r>
          </a:p>
          <a:p>
            <a:pPr>
              <a:lnSpc>
                <a:spcPct val="120000"/>
              </a:lnSpc>
            </a:pPr>
            <a:r>
              <a:rPr lang="en-US" sz="2200" dirty="0">
                <a:latin typeface="Roboto" panose="02000000000000000000" pitchFamily="2" charset="0"/>
                <a:ea typeface="Roboto" panose="02000000000000000000" pitchFamily="2" charset="0"/>
              </a:rPr>
              <a:t>MQI is prorated for part-time service or less than full-time service</a:t>
            </a:r>
          </a:p>
          <a:p>
            <a:endParaRPr lang="en-US" dirty="0">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88EB242E-F057-4C0A-8CF3-CA3DD25603D5}"/>
              </a:ext>
            </a:extLst>
          </p:cNvPr>
          <p:cNvSpPr txBox="1"/>
          <p:nvPr/>
        </p:nvSpPr>
        <p:spPr>
          <a:xfrm>
            <a:off x="340381" y="365125"/>
            <a:ext cx="919438"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NJ</a:t>
            </a:r>
          </a:p>
        </p:txBody>
      </p:sp>
    </p:spTree>
    <p:extLst>
      <p:ext uri="{BB962C8B-B14F-4D97-AF65-F5344CB8AC3E}">
        <p14:creationId xmlns:p14="http://schemas.microsoft.com/office/powerpoint/2010/main" val="30352054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9EEED8A-8F01-4F5D-BF5E-B6E73B090F33}"/>
              </a:ext>
            </a:extLst>
          </p:cNvPr>
          <p:cNvSpPr>
            <a:spLocks noGrp="1"/>
          </p:cNvSpPr>
          <p:nvPr>
            <p:ph sz="half" idx="1"/>
          </p:nvPr>
        </p:nvSpPr>
        <p:spPr>
          <a:xfrm>
            <a:off x="2208809" y="2529848"/>
            <a:ext cx="9797143" cy="4112930"/>
          </a:xfrm>
        </p:spPr>
        <p:txBody>
          <a:bodyPr>
            <a:normAutofit fontScale="55000" lnSpcReduction="20000"/>
          </a:bodyPr>
          <a:lstStyle/>
          <a:p>
            <a:pPr>
              <a:lnSpc>
                <a:spcPct val="120000"/>
              </a:lnSpc>
            </a:pPr>
            <a:r>
              <a:rPr lang="en-US" dirty="0">
                <a:latin typeface="Roboto "/>
              </a:rPr>
              <a:t>It’s the employer’s portion to the pension fund for all PCC ordained and diaconal ministers. </a:t>
            </a:r>
          </a:p>
          <a:p>
            <a:pPr>
              <a:lnSpc>
                <a:spcPct val="120000"/>
              </a:lnSpc>
            </a:pPr>
            <a:r>
              <a:rPr lang="en-US" dirty="0">
                <a:latin typeface="Roboto "/>
              </a:rPr>
              <a:t>The Pension Plan Congregational Assessment notice is prepared and distributed each November. </a:t>
            </a:r>
          </a:p>
          <a:p>
            <a:pPr>
              <a:lnSpc>
                <a:spcPct val="120000"/>
              </a:lnSpc>
            </a:pPr>
            <a:r>
              <a:rPr lang="en-US" dirty="0">
                <a:latin typeface="Roboto "/>
              </a:rPr>
              <a:t>Congregations assessed on dollar base from Annual Statistical Report. </a:t>
            </a:r>
            <a:r>
              <a:rPr lang="en-US" dirty="0"/>
              <a:t>A congregation’s dollar base can be found in the Acts &amp; Proceedings of the previous year. The dollar base used in 2022 allocations and assessments is calculated from the 2020 statistics and found in the 2021 A&amp;P.</a:t>
            </a:r>
          </a:p>
          <a:p>
            <a:pPr lvl="1">
              <a:lnSpc>
                <a:spcPct val="120000"/>
              </a:lnSpc>
            </a:pPr>
            <a:r>
              <a:rPr lang="en-US" dirty="0">
                <a:latin typeface="Roboto "/>
              </a:rPr>
              <a:t>2019 dollar base x 5% = 2021 assessment </a:t>
            </a:r>
          </a:p>
          <a:p>
            <a:pPr lvl="1">
              <a:lnSpc>
                <a:spcPct val="120000"/>
              </a:lnSpc>
            </a:pPr>
            <a:r>
              <a:rPr lang="en-US" dirty="0">
                <a:latin typeface="Roboto "/>
              </a:rPr>
              <a:t>2020 dollar base x 4.5% = 2022 assessment </a:t>
            </a:r>
          </a:p>
          <a:p>
            <a:pPr>
              <a:lnSpc>
                <a:spcPct val="120000"/>
              </a:lnSpc>
            </a:pPr>
            <a:endParaRPr lang="en-US" dirty="0"/>
          </a:p>
        </p:txBody>
      </p:sp>
      <p:sp>
        <p:nvSpPr>
          <p:cNvPr id="7" name="TextBox 6">
            <a:extLst>
              <a:ext uri="{FF2B5EF4-FFF2-40B4-BE49-F238E27FC236}">
                <a16:creationId xmlns:a16="http://schemas.microsoft.com/office/drawing/2014/main" id="{DD21BC56-26C0-4894-8243-9B418E3884EF}"/>
              </a:ext>
            </a:extLst>
          </p:cNvPr>
          <p:cNvSpPr txBox="1"/>
          <p:nvPr/>
        </p:nvSpPr>
        <p:spPr>
          <a:xfrm>
            <a:off x="340381" y="365125"/>
            <a:ext cx="919438"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NJ</a:t>
            </a:r>
          </a:p>
        </p:txBody>
      </p:sp>
      <p:sp>
        <p:nvSpPr>
          <p:cNvPr id="8" name="Title 1">
            <a:extLst>
              <a:ext uri="{FF2B5EF4-FFF2-40B4-BE49-F238E27FC236}">
                <a16:creationId xmlns:a16="http://schemas.microsoft.com/office/drawing/2014/main" id="{545276CA-D995-44ED-B066-18B142F47DB6}"/>
              </a:ext>
            </a:extLst>
          </p:cNvPr>
          <p:cNvSpPr txBox="1">
            <a:spLocks/>
          </p:cNvSpPr>
          <p:nvPr/>
        </p:nvSpPr>
        <p:spPr>
          <a:xfrm>
            <a:off x="2562447" y="454573"/>
            <a:ext cx="962955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b="0" i="0" u="none" kern="1200">
                <a:solidFill>
                  <a:schemeClr val="tx1"/>
                </a:solidFill>
                <a:latin typeface="Roboto Slab Medium" pitchFamily="2" charset="0"/>
                <a:ea typeface="Roboto Slab Medium" pitchFamily="2" charset="0"/>
                <a:cs typeface="+mj-cs"/>
              </a:defRPr>
            </a:lvl1pPr>
          </a:lstStyle>
          <a:p>
            <a:r>
              <a:rPr lang="en-US" sz="3600" dirty="0"/>
              <a:t>Pension Plan Congregational Assessment</a:t>
            </a:r>
            <a:br>
              <a:rPr lang="en-US" sz="4000" dirty="0"/>
            </a:br>
            <a:endParaRPr lang="en-US" sz="2000" dirty="0">
              <a:latin typeface="Roboto" panose="02000000000000000000" pitchFamily="2" charset="0"/>
              <a:ea typeface="Roboto" panose="02000000000000000000" pitchFamily="2" charset="0"/>
            </a:endParaRPr>
          </a:p>
          <a:p>
            <a:r>
              <a:rPr lang="en-US" sz="2000" dirty="0">
                <a:latin typeface="Roboto" panose="02000000000000000000" pitchFamily="2" charset="0"/>
                <a:ea typeface="Roboto" panose="02000000000000000000" pitchFamily="2" charset="0"/>
              </a:rPr>
              <a:t>presbyterian.ca/</a:t>
            </a:r>
            <a:r>
              <a:rPr lang="en-US" sz="2000" dirty="0" err="1">
                <a:latin typeface="Roboto" panose="02000000000000000000" pitchFamily="2" charset="0"/>
                <a:ea typeface="Roboto" panose="02000000000000000000" pitchFamily="2" charset="0"/>
              </a:rPr>
              <a:t>pensionandbenefits</a:t>
            </a:r>
            <a:r>
              <a:rPr lang="en-US" sz="2000" dirty="0">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2819948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C228FDF-5857-47D2-B10A-3774CB71FCA0}"/>
              </a:ext>
            </a:extLst>
          </p:cNvPr>
          <p:cNvSpPr>
            <a:spLocks noGrp="1"/>
          </p:cNvSpPr>
          <p:nvPr>
            <p:ph idx="1"/>
          </p:nvPr>
        </p:nvSpPr>
        <p:spPr>
          <a:xfrm>
            <a:off x="2220686" y="2649853"/>
            <a:ext cx="9971314" cy="4165311"/>
          </a:xfrm>
        </p:spPr>
        <p:txBody>
          <a:bodyPr numCol="1">
            <a:normAutofit fontScale="25000" lnSpcReduction="20000"/>
          </a:bodyPr>
          <a:lstStyle/>
          <a:p>
            <a:pPr marL="0" indent="0">
              <a:lnSpc>
                <a:spcPct val="120000"/>
              </a:lnSpc>
              <a:buNone/>
            </a:pPr>
            <a:r>
              <a:rPr lang="en-US" sz="8000" dirty="0"/>
              <a:t>Pension Adjustment (PA)</a:t>
            </a:r>
          </a:p>
          <a:p>
            <a:pPr>
              <a:lnSpc>
                <a:spcPct val="120000"/>
              </a:lnSpc>
            </a:pPr>
            <a:r>
              <a:rPr lang="en-US" sz="7200" b="0" i="0" dirty="0">
                <a:solidFill>
                  <a:srgbClr val="111111"/>
                </a:solidFill>
                <a:effectLst/>
                <a:latin typeface="Roboto" panose="02000000000000000000" pitchFamily="2" charset="0"/>
              </a:rPr>
              <a:t>A PA is an </a:t>
            </a:r>
            <a:r>
              <a:rPr lang="en-US" sz="7200" b="1" i="0" dirty="0">
                <a:solidFill>
                  <a:srgbClr val="111111"/>
                </a:solidFill>
                <a:effectLst/>
                <a:latin typeface="Roboto" panose="02000000000000000000" pitchFamily="2" charset="0"/>
              </a:rPr>
              <a:t>individual’s total pension credits for the year with a specific employer</a:t>
            </a:r>
            <a:r>
              <a:rPr lang="en-US" sz="7200" b="0" i="0" dirty="0">
                <a:solidFill>
                  <a:srgbClr val="111111"/>
                </a:solidFill>
                <a:effectLst/>
                <a:latin typeface="Roboto" panose="02000000000000000000" pitchFamily="2" charset="0"/>
              </a:rPr>
              <a:t>. A PA reflects the accumulation of benefits or level of savings in a year by, or for, a member because of their participation in one or more registered pension plans (RPP’s)</a:t>
            </a:r>
          </a:p>
          <a:p>
            <a:pPr>
              <a:lnSpc>
                <a:spcPct val="120000"/>
              </a:lnSpc>
            </a:pPr>
            <a:r>
              <a:rPr lang="en-US" sz="7200" dirty="0"/>
              <a:t>In a Defined Benefit pension plan, PA is calculated by a formula (example):</a:t>
            </a:r>
          </a:p>
          <a:p>
            <a:pPr lvl="1">
              <a:lnSpc>
                <a:spcPct val="120000"/>
              </a:lnSpc>
            </a:pPr>
            <a:r>
              <a:rPr lang="en-US" sz="7200" dirty="0">
                <a:latin typeface="Roboto" panose="02000000000000000000" pitchFamily="2" charset="0"/>
                <a:ea typeface="Roboto" panose="02000000000000000000" pitchFamily="2" charset="0"/>
              </a:rPr>
              <a:t>9 * (qualifying income) * .015 less $600</a:t>
            </a:r>
          </a:p>
          <a:p>
            <a:pPr lvl="1">
              <a:lnSpc>
                <a:spcPct val="120000"/>
              </a:lnSpc>
            </a:pPr>
            <a:r>
              <a:rPr lang="en-US" sz="7200" dirty="0">
                <a:latin typeface="Roboto" panose="02000000000000000000" pitchFamily="2" charset="0"/>
                <a:ea typeface="Roboto" panose="02000000000000000000" pitchFamily="2" charset="0"/>
              </a:rPr>
              <a:t>9 * (74,880 * .015) - $600</a:t>
            </a:r>
          </a:p>
          <a:p>
            <a:pPr lvl="1">
              <a:lnSpc>
                <a:spcPct val="120000"/>
              </a:lnSpc>
            </a:pPr>
            <a:r>
              <a:rPr lang="en-US" sz="7200" dirty="0">
                <a:latin typeface="Roboto" panose="02000000000000000000" pitchFamily="2" charset="0"/>
                <a:ea typeface="Roboto" panose="02000000000000000000" pitchFamily="2" charset="0"/>
              </a:rPr>
              <a:t>PA = $9,509</a:t>
            </a:r>
          </a:p>
          <a:p>
            <a:pPr>
              <a:lnSpc>
                <a:spcPct val="120000"/>
              </a:lnSpc>
            </a:pPr>
            <a:r>
              <a:rPr lang="en-US" sz="7200" dirty="0"/>
              <a:t>PA reported on T4 (box 52)</a:t>
            </a:r>
          </a:p>
          <a:p>
            <a:pPr>
              <a:lnSpc>
                <a:spcPct val="120000"/>
              </a:lnSpc>
            </a:pPr>
            <a:r>
              <a:rPr lang="en-US" sz="7200" dirty="0"/>
              <a:t>Registered Pension Plan contributions (box 20)</a:t>
            </a:r>
          </a:p>
          <a:p>
            <a:pPr lvl="1">
              <a:lnSpc>
                <a:spcPct val="120000"/>
              </a:lnSpc>
            </a:pPr>
            <a:endParaRPr lang="en-US" sz="6200" dirty="0">
              <a:latin typeface="Roboto" panose="02000000000000000000" pitchFamily="2" charset="0"/>
              <a:ea typeface="Roboto" panose="02000000000000000000" pitchFamily="2" charset="0"/>
            </a:endParaRPr>
          </a:p>
          <a:p>
            <a:pPr lvl="1">
              <a:lnSpc>
                <a:spcPct val="120000"/>
              </a:lnSpc>
            </a:pPr>
            <a:endParaRPr lang="en-US" dirty="0">
              <a:effectLst/>
            </a:endParaRPr>
          </a:p>
          <a:p>
            <a:pPr lvl="3">
              <a:lnSpc>
                <a:spcPct val="120000"/>
              </a:lnSpc>
            </a:pPr>
            <a:endParaRPr lang="en-US" dirty="0">
              <a:effectLst/>
            </a:endParaRPr>
          </a:p>
        </p:txBody>
      </p:sp>
      <p:sp>
        <p:nvSpPr>
          <p:cNvPr id="7" name="Title 6">
            <a:extLst>
              <a:ext uri="{FF2B5EF4-FFF2-40B4-BE49-F238E27FC236}">
                <a16:creationId xmlns:a16="http://schemas.microsoft.com/office/drawing/2014/main" id="{8EBD006B-0E3A-4055-AE24-5F6DF147B7D0}"/>
              </a:ext>
            </a:extLst>
          </p:cNvPr>
          <p:cNvSpPr>
            <a:spLocks noGrp="1"/>
          </p:cNvSpPr>
          <p:nvPr>
            <p:ph type="title"/>
          </p:nvPr>
        </p:nvSpPr>
        <p:spPr/>
        <p:txBody>
          <a:bodyPr/>
          <a:lstStyle/>
          <a:p>
            <a:r>
              <a:rPr lang="en-US" sz="4800" dirty="0"/>
              <a:t>Pension Adjustment</a:t>
            </a:r>
          </a:p>
        </p:txBody>
      </p:sp>
      <p:sp>
        <p:nvSpPr>
          <p:cNvPr id="6" name="TextBox 5">
            <a:extLst>
              <a:ext uri="{FF2B5EF4-FFF2-40B4-BE49-F238E27FC236}">
                <a16:creationId xmlns:a16="http://schemas.microsoft.com/office/drawing/2014/main" id="{4637702B-CD49-4777-B286-3FDF48A1F093}"/>
              </a:ext>
            </a:extLst>
          </p:cNvPr>
          <p:cNvSpPr txBox="1"/>
          <p:nvPr/>
        </p:nvSpPr>
        <p:spPr>
          <a:xfrm>
            <a:off x="340381" y="365125"/>
            <a:ext cx="919438"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NJ</a:t>
            </a:r>
          </a:p>
        </p:txBody>
      </p:sp>
    </p:spTree>
    <p:extLst>
      <p:ext uri="{BB962C8B-B14F-4D97-AF65-F5344CB8AC3E}">
        <p14:creationId xmlns:p14="http://schemas.microsoft.com/office/powerpoint/2010/main" val="1831045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91B61-4DA8-43EE-920C-0C755D48C431}"/>
              </a:ext>
            </a:extLst>
          </p:cNvPr>
          <p:cNvSpPr>
            <a:spLocks noGrp="1"/>
          </p:cNvSpPr>
          <p:nvPr>
            <p:ph type="title"/>
          </p:nvPr>
        </p:nvSpPr>
        <p:spPr/>
        <p:txBody>
          <a:bodyPr/>
          <a:lstStyle/>
          <a:p>
            <a:r>
              <a:rPr lang="en-US" sz="4800" dirty="0"/>
              <a:t>Health &amp; Dental Benefits</a:t>
            </a:r>
          </a:p>
        </p:txBody>
      </p:sp>
      <p:sp>
        <p:nvSpPr>
          <p:cNvPr id="3" name="Content Placeholder 2">
            <a:extLst>
              <a:ext uri="{FF2B5EF4-FFF2-40B4-BE49-F238E27FC236}">
                <a16:creationId xmlns:a16="http://schemas.microsoft.com/office/drawing/2014/main" id="{6E186611-4013-4EA5-AFE3-0DCA7868CA7C}"/>
              </a:ext>
            </a:extLst>
          </p:cNvPr>
          <p:cNvSpPr>
            <a:spLocks noGrp="1"/>
          </p:cNvSpPr>
          <p:nvPr>
            <p:ph sz="half" idx="1"/>
          </p:nvPr>
        </p:nvSpPr>
        <p:spPr>
          <a:xfrm>
            <a:off x="2426676" y="2640018"/>
            <a:ext cx="8927124" cy="3852857"/>
          </a:xfrm>
        </p:spPr>
        <p:txBody>
          <a:bodyPr>
            <a:normAutofit fontScale="25000" lnSpcReduction="20000"/>
          </a:bodyPr>
          <a:lstStyle/>
          <a:p>
            <a:pPr marL="0" indent="0">
              <a:lnSpc>
                <a:spcPct val="120000"/>
              </a:lnSpc>
              <a:buNone/>
            </a:pPr>
            <a:r>
              <a:rPr lang="en-US" sz="10000" dirty="0"/>
              <a:t>The PCC Health and Dental plan for active employees provides coverage for:</a:t>
            </a:r>
          </a:p>
          <a:p>
            <a:pPr>
              <a:lnSpc>
                <a:spcPct val="120000"/>
              </a:lnSpc>
            </a:pPr>
            <a:r>
              <a:rPr lang="en-US" sz="10000" dirty="0"/>
              <a:t>Prescription drugs</a:t>
            </a:r>
          </a:p>
          <a:p>
            <a:pPr>
              <a:lnSpc>
                <a:spcPct val="120000"/>
              </a:lnSpc>
            </a:pPr>
            <a:r>
              <a:rPr lang="en-US" sz="10000" dirty="0"/>
              <a:t>Paramedical services</a:t>
            </a:r>
          </a:p>
          <a:p>
            <a:pPr>
              <a:lnSpc>
                <a:spcPct val="120000"/>
              </a:lnSpc>
            </a:pPr>
            <a:r>
              <a:rPr lang="en-US" sz="10000" dirty="0"/>
              <a:t>Medical services and equipment</a:t>
            </a:r>
          </a:p>
          <a:p>
            <a:pPr>
              <a:lnSpc>
                <a:spcPct val="120000"/>
              </a:lnSpc>
            </a:pPr>
            <a:r>
              <a:rPr lang="en-US" sz="10000" dirty="0"/>
              <a:t>Dental benefits</a:t>
            </a:r>
          </a:p>
          <a:p>
            <a:pPr>
              <a:lnSpc>
                <a:spcPct val="120000"/>
              </a:lnSpc>
            </a:pPr>
            <a:r>
              <a:rPr lang="en-US" sz="10000" dirty="0"/>
              <a:t>Out of country emergency medical </a:t>
            </a:r>
          </a:p>
          <a:p>
            <a:pPr marL="0" indent="0">
              <a:lnSpc>
                <a:spcPct val="120000"/>
              </a:lnSpc>
              <a:buNone/>
            </a:pPr>
            <a:endParaRPr lang="en-US" sz="1800" dirty="0"/>
          </a:p>
          <a:p>
            <a:pPr marL="0" indent="0">
              <a:lnSpc>
                <a:spcPct val="120000"/>
              </a:lnSpc>
              <a:buNone/>
            </a:pPr>
            <a:endParaRPr lang="en-US" sz="1800" dirty="0"/>
          </a:p>
        </p:txBody>
      </p:sp>
      <p:sp>
        <p:nvSpPr>
          <p:cNvPr id="4" name="TextBox 3">
            <a:extLst>
              <a:ext uri="{FF2B5EF4-FFF2-40B4-BE49-F238E27FC236}">
                <a16:creationId xmlns:a16="http://schemas.microsoft.com/office/drawing/2014/main" id="{B51E6D87-52CE-4D3C-BE4F-94847D0D4A52}"/>
              </a:ext>
            </a:extLst>
          </p:cNvPr>
          <p:cNvSpPr txBox="1"/>
          <p:nvPr/>
        </p:nvSpPr>
        <p:spPr>
          <a:xfrm>
            <a:off x="378481" y="326153"/>
            <a:ext cx="919438"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LM</a:t>
            </a:r>
          </a:p>
        </p:txBody>
      </p:sp>
    </p:spTree>
    <p:extLst>
      <p:ext uri="{BB962C8B-B14F-4D97-AF65-F5344CB8AC3E}">
        <p14:creationId xmlns:p14="http://schemas.microsoft.com/office/powerpoint/2010/main" val="9401142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91B61-4DA8-43EE-920C-0C755D48C431}"/>
              </a:ext>
            </a:extLst>
          </p:cNvPr>
          <p:cNvSpPr>
            <a:spLocks noGrp="1"/>
          </p:cNvSpPr>
          <p:nvPr>
            <p:ph type="title"/>
          </p:nvPr>
        </p:nvSpPr>
        <p:spPr>
          <a:xfrm>
            <a:off x="2932386" y="1346200"/>
            <a:ext cx="8421414" cy="344488"/>
          </a:xfrm>
        </p:spPr>
        <p:txBody>
          <a:bodyPr/>
          <a:lstStyle/>
          <a:p>
            <a:r>
              <a:rPr lang="en-US" sz="4800" dirty="0"/>
              <a:t>Health &amp; Dental Premiums</a:t>
            </a:r>
            <a:br>
              <a:rPr lang="en-US" sz="2000" dirty="0">
                <a:latin typeface="Roboto" panose="02000000000000000000" pitchFamily="2" charset="0"/>
                <a:ea typeface="Roboto" panose="02000000000000000000" pitchFamily="2" charset="0"/>
              </a:rPr>
            </a:br>
            <a:endParaRPr lang="en-US" sz="5400" dirty="0">
              <a:latin typeface="Roboto" panose="02000000000000000000" pitchFamily="2" charset="0"/>
              <a:ea typeface="Roboto" panose="02000000000000000000" pitchFamily="2" charset="0"/>
            </a:endParaRPr>
          </a:p>
        </p:txBody>
      </p:sp>
      <p:sp>
        <p:nvSpPr>
          <p:cNvPr id="7" name="Content Placeholder 6">
            <a:extLst>
              <a:ext uri="{FF2B5EF4-FFF2-40B4-BE49-F238E27FC236}">
                <a16:creationId xmlns:a16="http://schemas.microsoft.com/office/drawing/2014/main" id="{40D9BCA3-817F-45D4-834D-77BEAD916E79}"/>
              </a:ext>
            </a:extLst>
          </p:cNvPr>
          <p:cNvSpPr>
            <a:spLocks noGrp="1"/>
          </p:cNvSpPr>
          <p:nvPr>
            <p:ph idx="1"/>
          </p:nvPr>
        </p:nvSpPr>
        <p:spPr>
          <a:xfrm>
            <a:off x="2730500" y="2413000"/>
            <a:ext cx="8755866" cy="4079875"/>
          </a:xfrm>
        </p:spPr>
        <p:txBody>
          <a:bodyPr>
            <a:normAutofit lnSpcReduction="10000"/>
          </a:bodyPr>
          <a:lstStyle/>
          <a:p>
            <a:pPr marL="0" indent="0">
              <a:buNone/>
            </a:pPr>
            <a:r>
              <a:rPr lang="en-US" sz="2000" dirty="0"/>
              <a:t>Premiums:</a:t>
            </a:r>
          </a:p>
          <a:p>
            <a:r>
              <a:rPr lang="en-US" sz="2000" dirty="0">
                <a:latin typeface="Roboto" panose="02000000000000000000" pitchFamily="2" charset="0"/>
                <a:ea typeface="Roboto" panose="02000000000000000000" pitchFamily="2" charset="0"/>
              </a:rPr>
              <a:t>Employer paid benefit </a:t>
            </a:r>
          </a:p>
          <a:p>
            <a:r>
              <a:rPr lang="en-US" sz="2000" dirty="0">
                <a:latin typeface="Roboto" panose="02000000000000000000" pitchFamily="2" charset="0"/>
                <a:ea typeface="Roboto" panose="02000000000000000000" pitchFamily="2" charset="0"/>
              </a:rPr>
              <a:t>2022 premium is $4,684 per position, per annum plus tax if applicable (8%ON, 9%QC)</a:t>
            </a:r>
          </a:p>
          <a:p>
            <a:r>
              <a:rPr lang="en-US" sz="2000" dirty="0">
                <a:latin typeface="Roboto" panose="02000000000000000000" pitchFamily="2" charset="0"/>
                <a:ea typeface="Roboto" panose="02000000000000000000" pitchFamily="2" charset="0"/>
              </a:rPr>
              <a:t>Invoiced by the finance department quarterly</a:t>
            </a:r>
          </a:p>
          <a:p>
            <a:r>
              <a:rPr lang="en-US" sz="2000" dirty="0">
                <a:latin typeface="Roboto" panose="02000000000000000000" pitchFamily="2" charset="0"/>
                <a:ea typeface="Roboto" panose="02000000000000000000" pitchFamily="2" charset="0"/>
              </a:rPr>
              <a:t>Employer is required to pay the health and dental premium for 6 months after the pulpit or position becomes vacant and the employer is no longer paying stipend/salary and benefits. This helps provide funding for other benefits paid through the health and dental fund i.e. maternity/parental leave and pulpit supply top-ups </a:t>
            </a:r>
          </a:p>
          <a:p>
            <a:r>
              <a:rPr lang="en-US" sz="2000" dirty="0">
                <a:latin typeface="Roboto" panose="02000000000000000000" pitchFamily="2" charset="0"/>
                <a:ea typeface="Roboto" panose="02000000000000000000" pitchFamily="2" charset="0"/>
              </a:rPr>
              <a:t>NOTE: </a:t>
            </a:r>
            <a:r>
              <a:rPr lang="en-US" sz="2000" u="sng" dirty="0">
                <a:latin typeface="Roboto" panose="02000000000000000000" pitchFamily="2" charset="0"/>
                <a:ea typeface="Roboto" panose="02000000000000000000" pitchFamily="2" charset="0"/>
              </a:rPr>
              <a:t>In Quebec only</a:t>
            </a:r>
            <a:r>
              <a:rPr lang="en-US" sz="2000" dirty="0">
                <a:latin typeface="Roboto" panose="02000000000000000000" pitchFamily="2" charset="0"/>
                <a:ea typeface="Roboto" panose="02000000000000000000" pitchFamily="2" charset="0"/>
              </a:rPr>
              <a:t>, health and dental premium is a taxable benefit which goes on the T4</a:t>
            </a:r>
          </a:p>
          <a:p>
            <a:endParaRPr lang="en-US" sz="1600" dirty="0"/>
          </a:p>
          <a:p>
            <a:endParaRPr lang="en-US" sz="1600" dirty="0"/>
          </a:p>
          <a:p>
            <a:endParaRPr lang="en-US" dirty="0"/>
          </a:p>
          <a:p>
            <a:pPr marL="0" indent="0">
              <a:buNone/>
            </a:pPr>
            <a:endParaRPr lang="en-US" dirty="0"/>
          </a:p>
        </p:txBody>
      </p:sp>
      <p:sp>
        <p:nvSpPr>
          <p:cNvPr id="8" name="TextBox 7">
            <a:extLst>
              <a:ext uri="{FF2B5EF4-FFF2-40B4-BE49-F238E27FC236}">
                <a16:creationId xmlns:a16="http://schemas.microsoft.com/office/drawing/2014/main" id="{AADD3066-65BB-4AA0-AF71-A9696E36E5C8}"/>
              </a:ext>
            </a:extLst>
          </p:cNvPr>
          <p:cNvSpPr txBox="1"/>
          <p:nvPr/>
        </p:nvSpPr>
        <p:spPr>
          <a:xfrm>
            <a:off x="437090" y="691161"/>
            <a:ext cx="919438"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LM</a:t>
            </a:r>
          </a:p>
        </p:txBody>
      </p:sp>
    </p:spTree>
    <p:extLst>
      <p:ext uri="{BB962C8B-B14F-4D97-AF65-F5344CB8AC3E}">
        <p14:creationId xmlns:p14="http://schemas.microsoft.com/office/powerpoint/2010/main" val="3502462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8C2DB-2E26-44E7-B2BA-18171B6D7C99}"/>
              </a:ext>
            </a:extLst>
          </p:cNvPr>
          <p:cNvSpPr>
            <a:spLocks noGrp="1"/>
          </p:cNvSpPr>
          <p:nvPr>
            <p:ph type="title"/>
          </p:nvPr>
        </p:nvSpPr>
        <p:spPr>
          <a:xfrm>
            <a:off x="2483318" y="365125"/>
            <a:ext cx="8870482" cy="1325563"/>
          </a:xfrm>
        </p:spPr>
        <p:txBody>
          <a:bodyPr anchor="ctr">
            <a:normAutofit/>
          </a:bodyPr>
          <a:lstStyle/>
          <a:p>
            <a:r>
              <a:rPr lang="en-US" dirty="0"/>
              <a:t>Spread the word</a:t>
            </a:r>
          </a:p>
        </p:txBody>
      </p:sp>
      <p:sp>
        <p:nvSpPr>
          <p:cNvPr id="3" name="Content Placeholder 2">
            <a:extLst>
              <a:ext uri="{FF2B5EF4-FFF2-40B4-BE49-F238E27FC236}">
                <a16:creationId xmlns:a16="http://schemas.microsoft.com/office/drawing/2014/main" id="{739E6F2B-4AD8-429A-ABEA-F511206EBEF4}"/>
              </a:ext>
            </a:extLst>
          </p:cNvPr>
          <p:cNvSpPr>
            <a:spLocks noGrp="1"/>
          </p:cNvSpPr>
          <p:nvPr>
            <p:ph sz="half" idx="1"/>
          </p:nvPr>
        </p:nvSpPr>
        <p:spPr>
          <a:xfrm>
            <a:off x="2342508" y="2732926"/>
            <a:ext cx="6133672" cy="3444036"/>
          </a:xfrm>
        </p:spPr>
        <p:txBody>
          <a:bodyPr>
            <a:normAutofit fontScale="77500" lnSpcReduction="20000"/>
          </a:bodyPr>
          <a:lstStyle/>
          <a:p>
            <a:pPr marL="0" indent="0">
              <a:buNone/>
            </a:pPr>
            <a:r>
              <a:rPr lang="en-US" dirty="0">
                <a:latin typeface="Roboto" panose="02000000000000000000" pitchFamily="2" charset="0"/>
                <a:ea typeface="Roboto" panose="02000000000000000000" pitchFamily="2" charset="0"/>
              </a:rPr>
              <a:t>Recording &amp; Slides &amp; Notes will be available at</a:t>
            </a:r>
          </a:p>
          <a:p>
            <a:pPr marL="0" indent="0">
              <a:buNone/>
            </a:pPr>
            <a:endParaRPr lang="en-US" dirty="0"/>
          </a:p>
          <a:p>
            <a:pPr marL="0" indent="0">
              <a:buNone/>
            </a:pPr>
            <a:r>
              <a:rPr lang="en-US" dirty="0"/>
              <a:t>presbyterian.ca/</a:t>
            </a:r>
          </a:p>
          <a:p>
            <a:pPr marL="0" indent="0">
              <a:buNone/>
            </a:pPr>
            <a:r>
              <a:rPr lang="en-US" dirty="0"/>
              <a:t>leadership-webinars</a:t>
            </a:r>
          </a:p>
          <a:p>
            <a:pPr marL="0" indent="0">
              <a:buNone/>
            </a:pPr>
            <a:endParaRPr lang="en-US" dirty="0"/>
          </a:p>
          <a:p>
            <a:pPr marL="0" indent="0">
              <a:buNone/>
            </a:pPr>
            <a:r>
              <a:rPr lang="en-US" dirty="0">
                <a:latin typeface="Roboto" panose="02000000000000000000" pitchFamily="2" charset="0"/>
                <a:ea typeface="Roboto" panose="02000000000000000000" pitchFamily="2" charset="0"/>
              </a:rPr>
              <a:t>Share it around!</a:t>
            </a:r>
          </a:p>
        </p:txBody>
      </p:sp>
      <p:pic>
        <p:nvPicPr>
          <p:cNvPr id="4" name="Picture 3">
            <a:extLst>
              <a:ext uri="{FF2B5EF4-FFF2-40B4-BE49-F238E27FC236}">
                <a16:creationId xmlns:a16="http://schemas.microsoft.com/office/drawing/2014/main" id="{0D5E0D62-A612-4A33-B9D7-7ACD25EAE0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8471" y="2368061"/>
            <a:ext cx="3808901" cy="3808901"/>
          </a:xfrm>
          <a:prstGeom prst="rect">
            <a:avLst/>
          </a:prstGeom>
          <a:noFill/>
        </p:spPr>
      </p:pic>
      <p:sp>
        <p:nvSpPr>
          <p:cNvPr id="5" name="TextBox 10">
            <a:extLst>
              <a:ext uri="{FF2B5EF4-FFF2-40B4-BE49-F238E27FC236}">
                <a16:creationId xmlns:a16="http://schemas.microsoft.com/office/drawing/2014/main" id="{E707CB90-B9C6-405A-8A1A-E6E545AD0FF0}"/>
              </a:ext>
            </a:extLst>
          </p:cNvPr>
          <p:cNvSpPr txBox="1"/>
          <p:nvPr/>
        </p:nvSpPr>
        <p:spPr>
          <a:xfrm>
            <a:off x="281940" y="365125"/>
            <a:ext cx="111252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Roboto Medium" panose="02000000000000000000" pitchFamily="2" charset="0"/>
                <a:ea typeface="Roboto Medium" panose="02000000000000000000" pitchFamily="2" charset="0"/>
              </a:rPr>
              <a:t>JM</a:t>
            </a:r>
          </a:p>
        </p:txBody>
      </p:sp>
    </p:spTree>
    <p:extLst>
      <p:ext uri="{BB962C8B-B14F-4D97-AF65-F5344CB8AC3E}">
        <p14:creationId xmlns:p14="http://schemas.microsoft.com/office/powerpoint/2010/main" val="3308298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91B61-4DA8-43EE-920C-0C755D48C431}"/>
              </a:ext>
            </a:extLst>
          </p:cNvPr>
          <p:cNvSpPr>
            <a:spLocks noGrp="1"/>
          </p:cNvSpPr>
          <p:nvPr>
            <p:ph type="title"/>
          </p:nvPr>
        </p:nvSpPr>
        <p:spPr/>
        <p:txBody>
          <a:bodyPr/>
          <a:lstStyle/>
          <a:p>
            <a:r>
              <a:rPr lang="en-US" sz="4800" dirty="0"/>
              <a:t>Group Insurance Benefits, Eligibility &amp; Premiums</a:t>
            </a:r>
            <a:endParaRPr lang="en-US" sz="5400" dirty="0">
              <a:latin typeface="Roboto" panose="02000000000000000000" pitchFamily="2" charset="0"/>
              <a:ea typeface="Roboto" panose="02000000000000000000" pitchFamily="2" charset="0"/>
            </a:endParaRPr>
          </a:p>
        </p:txBody>
      </p:sp>
      <p:sp>
        <p:nvSpPr>
          <p:cNvPr id="3" name="Content Placeholder 2">
            <a:extLst>
              <a:ext uri="{FF2B5EF4-FFF2-40B4-BE49-F238E27FC236}">
                <a16:creationId xmlns:a16="http://schemas.microsoft.com/office/drawing/2014/main" id="{5D99F010-F556-40D4-B24C-C77654B0B51F}"/>
              </a:ext>
            </a:extLst>
          </p:cNvPr>
          <p:cNvSpPr>
            <a:spLocks noGrp="1"/>
          </p:cNvSpPr>
          <p:nvPr>
            <p:ph idx="1"/>
          </p:nvPr>
        </p:nvSpPr>
        <p:spPr>
          <a:xfrm>
            <a:off x="2413000" y="2324100"/>
            <a:ext cx="9657045" cy="4851400"/>
          </a:xfrm>
        </p:spPr>
        <p:txBody>
          <a:bodyPr>
            <a:noAutofit/>
          </a:bodyPr>
          <a:lstStyle/>
          <a:p>
            <a:pPr marL="0" indent="0">
              <a:buNone/>
            </a:pPr>
            <a:r>
              <a:rPr lang="en-US" sz="2000" b="1" dirty="0">
                <a:latin typeface="Roboto" panose="02000000000000000000" pitchFamily="2" charset="0"/>
                <a:ea typeface="Roboto" panose="02000000000000000000" pitchFamily="2" charset="0"/>
              </a:rPr>
              <a:t>Benefits:  </a:t>
            </a:r>
            <a:r>
              <a:rPr lang="en-US" sz="2000" dirty="0">
                <a:latin typeface="Roboto" panose="02000000000000000000" pitchFamily="2" charset="0"/>
                <a:ea typeface="Roboto" panose="02000000000000000000" pitchFamily="2" charset="0"/>
              </a:rPr>
              <a:t>Provides member life insurance, dependent life insurance, accidental death and dismemberment (AD&amp;D) &amp; long-term disability (LTD) coverage</a:t>
            </a:r>
          </a:p>
          <a:p>
            <a:pPr marL="0" indent="0">
              <a:buNone/>
            </a:pPr>
            <a:r>
              <a:rPr lang="en-US" sz="2000" dirty="0"/>
              <a:t>Eligibility: </a:t>
            </a:r>
            <a:r>
              <a:rPr lang="en-US" sz="2000" dirty="0">
                <a:latin typeface="Roboto" panose="02000000000000000000" pitchFamily="2" charset="0"/>
                <a:ea typeface="Roboto" panose="02000000000000000000" pitchFamily="2" charset="0"/>
              </a:rPr>
              <a:t>All ministers working a minimum of 20 hours per week or more must be enrolled </a:t>
            </a:r>
          </a:p>
          <a:p>
            <a:pPr marL="0" indent="0">
              <a:buNone/>
            </a:pPr>
            <a:r>
              <a:rPr lang="en-US" sz="2000" dirty="0">
                <a:latin typeface="Roboto" panose="02000000000000000000" pitchFamily="2" charset="0"/>
                <a:ea typeface="Roboto" panose="02000000000000000000" pitchFamily="2" charset="0"/>
              </a:rPr>
              <a:t>Other employees working 20 hours a week or more may be offered enrollment (all employees who meet the eligibility criteria must be offered the same benefits)</a:t>
            </a:r>
          </a:p>
          <a:p>
            <a:pPr marL="0" indent="0">
              <a:buNone/>
            </a:pPr>
            <a:r>
              <a:rPr lang="en-US" sz="2000" b="1" dirty="0">
                <a:latin typeface="Roboto" panose="02000000000000000000" pitchFamily="2" charset="0"/>
                <a:ea typeface="Roboto" panose="02000000000000000000" pitchFamily="2" charset="0"/>
              </a:rPr>
              <a:t>Premiums</a:t>
            </a:r>
          </a:p>
          <a:p>
            <a:r>
              <a:rPr lang="en-US" sz="2000" u="sng" dirty="0">
                <a:latin typeface="Roboto" panose="02000000000000000000" pitchFamily="2" charset="0"/>
                <a:ea typeface="Roboto" panose="02000000000000000000" pitchFamily="2" charset="0"/>
              </a:rPr>
              <a:t>Employee paid benefit </a:t>
            </a:r>
            <a:r>
              <a:rPr lang="en-US" sz="2000" dirty="0">
                <a:latin typeface="Roboto" panose="02000000000000000000" pitchFamily="2" charset="0"/>
                <a:ea typeface="Roboto" panose="02000000000000000000" pitchFamily="2" charset="0"/>
              </a:rPr>
              <a:t>– to be deducted from member payroll</a:t>
            </a:r>
          </a:p>
          <a:p>
            <a:r>
              <a:rPr lang="en-US" sz="2000" dirty="0">
                <a:latin typeface="Roboto" panose="02000000000000000000" pitchFamily="2" charset="0"/>
                <a:ea typeface="Roboto" panose="02000000000000000000" pitchFamily="2" charset="0"/>
              </a:rPr>
              <a:t>2022 rate is 2.2% of qualifying income capped at $1,668.48 per annum/$139.04 per month plus tax if applicable (8% ON, 9% QC, 7% MB)</a:t>
            </a:r>
          </a:p>
          <a:p>
            <a:r>
              <a:rPr lang="en-US" sz="2000" dirty="0">
                <a:latin typeface="Roboto" panose="02000000000000000000" pitchFamily="2" charset="0"/>
                <a:ea typeface="Roboto" panose="02000000000000000000" pitchFamily="2" charset="0"/>
              </a:rPr>
              <a:t>Premium must be paid for by the employee </a:t>
            </a:r>
            <a:r>
              <a:rPr lang="en-US" sz="2000" u="sng" dirty="0">
                <a:latin typeface="Roboto" panose="02000000000000000000" pitchFamily="2" charset="0"/>
                <a:ea typeface="Roboto" panose="02000000000000000000" pitchFamily="2" charset="0"/>
              </a:rPr>
              <a:t>in order for the benefit to remain non-taxable  </a:t>
            </a:r>
          </a:p>
          <a:p>
            <a:endParaRPr lang="en-US" sz="2000" dirty="0"/>
          </a:p>
        </p:txBody>
      </p:sp>
      <p:sp>
        <p:nvSpPr>
          <p:cNvPr id="7" name="TextBox 6">
            <a:extLst>
              <a:ext uri="{FF2B5EF4-FFF2-40B4-BE49-F238E27FC236}">
                <a16:creationId xmlns:a16="http://schemas.microsoft.com/office/drawing/2014/main" id="{F2EF55E9-6B04-44B5-A35B-C1409DEEF3EF}"/>
              </a:ext>
            </a:extLst>
          </p:cNvPr>
          <p:cNvSpPr txBox="1"/>
          <p:nvPr/>
        </p:nvSpPr>
        <p:spPr>
          <a:xfrm>
            <a:off x="340381" y="365125"/>
            <a:ext cx="919438"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LM</a:t>
            </a:r>
          </a:p>
        </p:txBody>
      </p:sp>
    </p:spTree>
    <p:extLst>
      <p:ext uri="{BB962C8B-B14F-4D97-AF65-F5344CB8AC3E}">
        <p14:creationId xmlns:p14="http://schemas.microsoft.com/office/powerpoint/2010/main" val="2417824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91B61-4DA8-43EE-920C-0C755D48C431}"/>
              </a:ext>
            </a:extLst>
          </p:cNvPr>
          <p:cNvSpPr>
            <a:spLocks noGrp="1"/>
          </p:cNvSpPr>
          <p:nvPr>
            <p:ph type="title"/>
          </p:nvPr>
        </p:nvSpPr>
        <p:spPr>
          <a:xfrm>
            <a:off x="2711302" y="365125"/>
            <a:ext cx="8642498" cy="1325563"/>
          </a:xfrm>
        </p:spPr>
        <p:txBody>
          <a:bodyPr/>
          <a:lstStyle/>
          <a:p>
            <a:r>
              <a:rPr lang="en-US" sz="4800" dirty="0"/>
              <a:t>Long-term Disability (LTD)</a:t>
            </a:r>
            <a:endParaRPr lang="en-US" sz="5400" dirty="0">
              <a:latin typeface="Roboto" panose="02000000000000000000" pitchFamily="2" charset="0"/>
              <a:ea typeface="Roboto" panose="02000000000000000000" pitchFamily="2" charset="0"/>
            </a:endParaRPr>
          </a:p>
        </p:txBody>
      </p:sp>
      <p:sp>
        <p:nvSpPr>
          <p:cNvPr id="3" name="Content Placeholder 2">
            <a:extLst>
              <a:ext uri="{FF2B5EF4-FFF2-40B4-BE49-F238E27FC236}">
                <a16:creationId xmlns:a16="http://schemas.microsoft.com/office/drawing/2014/main" id="{6AA87B7D-8A39-49DB-85D8-63142C7E26B0}"/>
              </a:ext>
            </a:extLst>
          </p:cNvPr>
          <p:cNvSpPr>
            <a:spLocks noGrp="1"/>
          </p:cNvSpPr>
          <p:nvPr>
            <p:ph idx="1"/>
          </p:nvPr>
        </p:nvSpPr>
        <p:spPr>
          <a:xfrm>
            <a:off x="2711302" y="2573079"/>
            <a:ext cx="8642498" cy="4416654"/>
          </a:xfrm>
        </p:spPr>
        <p:txBody>
          <a:bodyPr>
            <a:normAutofit/>
          </a:bodyPr>
          <a:lstStyle/>
          <a:p>
            <a:r>
              <a:rPr lang="en-US" sz="2200" dirty="0">
                <a:latin typeface="Roboto" panose="02000000000000000000" pitchFamily="2" charset="0"/>
                <a:ea typeface="Roboto" panose="02000000000000000000" pitchFamily="2" charset="0"/>
              </a:rPr>
              <a:t>Upon approval by the insurance provider, LTD provides 60% of pre-disability earnings for members who are unable to perform the essential duties of their job due to illness. </a:t>
            </a:r>
          </a:p>
          <a:p>
            <a:r>
              <a:rPr lang="en-US" sz="2200" dirty="0"/>
              <a:t>Premiums</a:t>
            </a:r>
            <a:r>
              <a:rPr lang="en-US" sz="2200" dirty="0">
                <a:latin typeface="Roboto" panose="02000000000000000000" pitchFamily="2" charset="0"/>
                <a:ea typeface="Roboto" panose="02000000000000000000" pitchFamily="2" charset="0"/>
              </a:rPr>
              <a:t> are part of the group insurance deduction paid for by the member through payroll deduction</a:t>
            </a:r>
          </a:p>
          <a:p>
            <a:r>
              <a:rPr lang="en-US" sz="2200" dirty="0">
                <a:latin typeface="Roboto" panose="02000000000000000000" pitchFamily="2" charset="0"/>
                <a:ea typeface="Roboto" panose="02000000000000000000" pitchFamily="2" charset="0"/>
              </a:rPr>
              <a:t>Elimination period varies between classifications (210 days for ministers and 119 days for employees/non-ministerial)</a:t>
            </a:r>
          </a:p>
          <a:p>
            <a:r>
              <a:rPr lang="en-US" sz="2200" dirty="0">
                <a:latin typeface="Roboto" panose="02000000000000000000" pitchFamily="2" charset="0"/>
                <a:ea typeface="Roboto" panose="02000000000000000000" pitchFamily="2" charset="0"/>
              </a:rPr>
              <a:t>PCC sick leave policy for ministers and/or congregation’s own sick leave policy for non-ministerial staff to be used during the elimination period</a:t>
            </a:r>
          </a:p>
          <a:p>
            <a:endParaRPr lang="en-US" dirty="0"/>
          </a:p>
        </p:txBody>
      </p:sp>
      <p:sp>
        <p:nvSpPr>
          <p:cNvPr id="8" name="TextBox 7">
            <a:extLst>
              <a:ext uri="{FF2B5EF4-FFF2-40B4-BE49-F238E27FC236}">
                <a16:creationId xmlns:a16="http://schemas.microsoft.com/office/drawing/2014/main" id="{F8745289-FD1C-44AF-A0A8-905C113121A1}"/>
              </a:ext>
            </a:extLst>
          </p:cNvPr>
          <p:cNvSpPr txBox="1"/>
          <p:nvPr/>
        </p:nvSpPr>
        <p:spPr>
          <a:xfrm>
            <a:off x="340381" y="365125"/>
            <a:ext cx="919438"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NJ</a:t>
            </a:r>
          </a:p>
        </p:txBody>
      </p:sp>
    </p:spTree>
    <p:extLst>
      <p:ext uri="{BB962C8B-B14F-4D97-AF65-F5344CB8AC3E}">
        <p14:creationId xmlns:p14="http://schemas.microsoft.com/office/powerpoint/2010/main" val="39548710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91B61-4DA8-43EE-920C-0C755D48C431}"/>
              </a:ext>
            </a:extLst>
          </p:cNvPr>
          <p:cNvSpPr>
            <a:spLocks noGrp="1"/>
          </p:cNvSpPr>
          <p:nvPr>
            <p:ph type="title"/>
          </p:nvPr>
        </p:nvSpPr>
        <p:spPr>
          <a:xfrm>
            <a:off x="2932386" y="0"/>
            <a:ext cx="8421414" cy="2083633"/>
          </a:xfrm>
        </p:spPr>
        <p:txBody>
          <a:bodyPr/>
          <a:lstStyle/>
          <a:p>
            <a:r>
              <a:rPr lang="en-US" sz="4800" dirty="0"/>
              <a:t>Workplace Safety &amp; Insurance Board (WSIB) </a:t>
            </a:r>
            <a:r>
              <a:rPr lang="en-US" sz="3200" dirty="0">
                <a:latin typeface="Roboto" panose="02000000000000000000" pitchFamily="2" charset="0"/>
                <a:ea typeface="Roboto" panose="02000000000000000000" pitchFamily="2" charset="0"/>
              </a:rPr>
              <a:t>(Ontario only)</a:t>
            </a:r>
          </a:p>
        </p:txBody>
      </p:sp>
      <p:sp>
        <p:nvSpPr>
          <p:cNvPr id="3" name="Content Placeholder 2">
            <a:extLst>
              <a:ext uri="{FF2B5EF4-FFF2-40B4-BE49-F238E27FC236}">
                <a16:creationId xmlns:a16="http://schemas.microsoft.com/office/drawing/2014/main" id="{6AA87B7D-8A39-49DB-85D8-63142C7E26B0}"/>
              </a:ext>
            </a:extLst>
          </p:cNvPr>
          <p:cNvSpPr>
            <a:spLocks noGrp="1"/>
          </p:cNvSpPr>
          <p:nvPr>
            <p:ph idx="1"/>
          </p:nvPr>
        </p:nvSpPr>
        <p:spPr>
          <a:xfrm>
            <a:off x="3072808" y="2434856"/>
            <a:ext cx="8725491" cy="4635795"/>
          </a:xfrm>
        </p:spPr>
        <p:txBody>
          <a:bodyPr>
            <a:normAutofit fontScale="55000" lnSpcReduction="20000"/>
          </a:bodyPr>
          <a:lstStyle/>
          <a:p>
            <a:r>
              <a:rPr lang="en-US" sz="4200" dirty="0">
                <a:latin typeface="Roboto" panose="02000000000000000000" pitchFamily="2" charset="0"/>
                <a:ea typeface="Roboto" panose="02000000000000000000" pitchFamily="2" charset="0"/>
              </a:rPr>
              <a:t>provides wage-loss benefits, medical coverage and support to help people get back to work after a work-related injury or illness. </a:t>
            </a:r>
          </a:p>
          <a:p>
            <a:r>
              <a:rPr lang="en-US" sz="4200" dirty="0">
                <a:latin typeface="Roboto" panose="02000000000000000000" pitchFamily="2" charset="0"/>
                <a:ea typeface="Roboto" panose="02000000000000000000" pitchFamily="2" charset="0"/>
              </a:rPr>
              <a:t>provides no-fault collective liability insurance and access to industry-specific health and safety information.</a:t>
            </a:r>
          </a:p>
          <a:p>
            <a:r>
              <a:rPr lang="en-US" sz="4200" dirty="0">
                <a:latin typeface="Roboto" panose="02000000000000000000" pitchFamily="2" charset="0"/>
                <a:ea typeface="Roboto" panose="02000000000000000000" pitchFamily="2" charset="0"/>
              </a:rPr>
              <a:t>it’s in Ontario and funded by premiums paid by  Ontario businesses. </a:t>
            </a:r>
          </a:p>
          <a:p>
            <a:r>
              <a:rPr lang="en-US" sz="4200" dirty="0">
                <a:latin typeface="Roboto" panose="02000000000000000000" pitchFamily="2" charset="0"/>
                <a:ea typeface="Roboto" panose="02000000000000000000" pitchFamily="2" charset="0"/>
              </a:rPr>
              <a:t>is optional, so many congregations don’t have it</a:t>
            </a:r>
          </a:p>
          <a:p>
            <a:r>
              <a:rPr lang="en-US" sz="4200" dirty="0">
                <a:latin typeface="Roboto" panose="02000000000000000000" pitchFamily="2" charset="0"/>
                <a:ea typeface="Roboto" panose="02000000000000000000" pitchFamily="2" charset="0"/>
              </a:rPr>
              <a:t>it covers only workplace injuries</a:t>
            </a:r>
          </a:p>
          <a:p>
            <a:r>
              <a:rPr lang="en-US" sz="4200" dirty="0">
                <a:latin typeface="Roboto" panose="02000000000000000000" pitchFamily="2" charset="0"/>
                <a:ea typeface="Roboto" panose="02000000000000000000" pitchFamily="2" charset="0"/>
              </a:rPr>
              <a:t>is an added benefit for ministers and employees but helpful as it covers from the day the person is injured if injury occurs at the workplace whereas our LTD has a waiting period </a:t>
            </a:r>
          </a:p>
          <a:p>
            <a:endParaRPr lang="en-US" dirty="0"/>
          </a:p>
        </p:txBody>
      </p:sp>
      <p:sp>
        <p:nvSpPr>
          <p:cNvPr id="4" name="TextBox 3">
            <a:extLst>
              <a:ext uri="{FF2B5EF4-FFF2-40B4-BE49-F238E27FC236}">
                <a16:creationId xmlns:a16="http://schemas.microsoft.com/office/drawing/2014/main" id="{ADA30B68-6405-403B-AE44-66BC537E2613}"/>
              </a:ext>
            </a:extLst>
          </p:cNvPr>
          <p:cNvSpPr txBox="1"/>
          <p:nvPr/>
        </p:nvSpPr>
        <p:spPr>
          <a:xfrm>
            <a:off x="340381" y="365125"/>
            <a:ext cx="919438"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NJ</a:t>
            </a:r>
          </a:p>
        </p:txBody>
      </p:sp>
    </p:spTree>
    <p:extLst>
      <p:ext uri="{BB962C8B-B14F-4D97-AF65-F5344CB8AC3E}">
        <p14:creationId xmlns:p14="http://schemas.microsoft.com/office/powerpoint/2010/main" val="13585204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91B61-4DA8-43EE-920C-0C755D48C431}"/>
              </a:ext>
            </a:extLst>
          </p:cNvPr>
          <p:cNvSpPr>
            <a:spLocks noGrp="1"/>
          </p:cNvSpPr>
          <p:nvPr>
            <p:ph type="title"/>
          </p:nvPr>
        </p:nvSpPr>
        <p:spPr>
          <a:xfrm>
            <a:off x="2298700" y="365125"/>
            <a:ext cx="9055100" cy="1325563"/>
          </a:xfrm>
        </p:spPr>
        <p:txBody>
          <a:bodyPr/>
          <a:lstStyle/>
          <a:p>
            <a:r>
              <a:rPr lang="en-US" sz="4800" dirty="0"/>
              <a:t>Vacancy Periods</a:t>
            </a:r>
            <a:endParaRPr lang="en-US" sz="5400" dirty="0">
              <a:latin typeface="Roboto" panose="02000000000000000000" pitchFamily="2" charset="0"/>
              <a:ea typeface="Roboto" panose="02000000000000000000" pitchFamily="2" charset="0"/>
            </a:endParaRPr>
          </a:p>
        </p:txBody>
      </p:sp>
      <p:sp>
        <p:nvSpPr>
          <p:cNvPr id="5" name="Content Placeholder 4">
            <a:extLst>
              <a:ext uri="{FF2B5EF4-FFF2-40B4-BE49-F238E27FC236}">
                <a16:creationId xmlns:a16="http://schemas.microsoft.com/office/drawing/2014/main" id="{1F71DC12-A5BE-413E-AB8F-24C2CDC5BD17}"/>
              </a:ext>
            </a:extLst>
          </p:cNvPr>
          <p:cNvSpPr>
            <a:spLocks noGrp="1"/>
          </p:cNvSpPr>
          <p:nvPr>
            <p:ph sz="half" idx="2"/>
          </p:nvPr>
        </p:nvSpPr>
        <p:spPr>
          <a:xfrm>
            <a:off x="2298700" y="2324100"/>
            <a:ext cx="9468658" cy="4273549"/>
          </a:xfrm>
        </p:spPr>
        <p:txBody>
          <a:bodyPr>
            <a:normAutofit/>
          </a:bodyPr>
          <a:lstStyle/>
          <a:p>
            <a:pPr marL="0" indent="0">
              <a:lnSpc>
                <a:spcPct val="120000"/>
              </a:lnSpc>
              <a:buNone/>
            </a:pPr>
            <a:r>
              <a:rPr lang="en-US" sz="2800" dirty="0">
                <a:latin typeface="Roboto" panose="02000000000000000000" pitchFamily="2" charset="0"/>
                <a:ea typeface="Roboto" panose="02000000000000000000" pitchFamily="2" charset="0"/>
              </a:rPr>
              <a:t>Congregations considered vacant following completion of a transitional allowance paid to a minister (when stipend/earnings and benefits for minster end)</a:t>
            </a:r>
          </a:p>
          <a:p>
            <a:pPr lvl="1">
              <a:lnSpc>
                <a:spcPct val="120000"/>
              </a:lnSpc>
            </a:pPr>
            <a:r>
              <a:rPr lang="en-US" sz="2600" dirty="0">
                <a:latin typeface="Roboto" panose="02000000000000000000" pitchFamily="2" charset="0"/>
                <a:ea typeface="Roboto" panose="02000000000000000000" pitchFamily="2" charset="0"/>
              </a:rPr>
              <a:t>Health &amp; Dental premiums paid for an additional 6 months </a:t>
            </a:r>
          </a:p>
          <a:p>
            <a:pPr lvl="1">
              <a:lnSpc>
                <a:spcPct val="120000"/>
              </a:lnSpc>
            </a:pPr>
            <a:r>
              <a:rPr lang="en-US" sz="2600" dirty="0">
                <a:latin typeface="Roboto" panose="02000000000000000000" pitchFamily="2" charset="0"/>
                <a:ea typeface="Roboto" panose="02000000000000000000" pitchFamily="2" charset="0"/>
              </a:rPr>
              <a:t>Congregational assessment paid whether vacant or not. (A&amp;P 2014, p.23,24) </a:t>
            </a:r>
          </a:p>
        </p:txBody>
      </p:sp>
      <p:sp>
        <p:nvSpPr>
          <p:cNvPr id="7" name="TextBox 6">
            <a:extLst>
              <a:ext uri="{FF2B5EF4-FFF2-40B4-BE49-F238E27FC236}">
                <a16:creationId xmlns:a16="http://schemas.microsoft.com/office/drawing/2014/main" id="{54D9DAAD-0E32-46C3-8736-154EB93A93E2}"/>
              </a:ext>
            </a:extLst>
          </p:cNvPr>
          <p:cNvSpPr txBox="1"/>
          <p:nvPr/>
        </p:nvSpPr>
        <p:spPr>
          <a:xfrm>
            <a:off x="340381" y="365125"/>
            <a:ext cx="919438"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NJ</a:t>
            </a:r>
          </a:p>
        </p:txBody>
      </p:sp>
    </p:spTree>
    <p:extLst>
      <p:ext uri="{BB962C8B-B14F-4D97-AF65-F5344CB8AC3E}">
        <p14:creationId xmlns:p14="http://schemas.microsoft.com/office/powerpoint/2010/main" val="39491726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D62F24-F474-4D04-9B53-F62A923A4468}"/>
              </a:ext>
            </a:extLst>
          </p:cNvPr>
          <p:cNvSpPr txBox="1"/>
          <p:nvPr/>
        </p:nvSpPr>
        <p:spPr>
          <a:xfrm>
            <a:off x="10522839" y="260351"/>
            <a:ext cx="1328736" cy="369332"/>
          </a:xfrm>
          <a:prstGeom prst="rect">
            <a:avLst/>
          </a:prstGeom>
          <a:noFill/>
        </p:spPr>
        <p:txBody>
          <a:bodyPr wrap="square" rtlCol="0">
            <a:spAutoFit/>
          </a:bodyPr>
          <a:lstStyle/>
          <a:p>
            <a:pPr algn="ctr"/>
            <a:r>
              <a:rPr lang="en-US" dirty="0">
                <a:latin typeface="Roboto Medium" panose="02000000000000000000" pitchFamily="2" charset="0"/>
                <a:ea typeface="Roboto Medium" panose="02000000000000000000" pitchFamily="2" charset="0"/>
              </a:rPr>
              <a:t>2021/2022</a:t>
            </a:r>
          </a:p>
        </p:txBody>
      </p:sp>
      <p:graphicFrame>
        <p:nvGraphicFramePr>
          <p:cNvPr id="2" name="Table 1">
            <a:extLst>
              <a:ext uri="{FF2B5EF4-FFF2-40B4-BE49-F238E27FC236}">
                <a16:creationId xmlns:a16="http://schemas.microsoft.com/office/drawing/2014/main" id="{DD0DD289-3E9E-45EF-B4F6-5F8564AAB134}"/>
              </a:ext>
            </a:extLst>
          </p:cNvPr>
          <p:cNvGraphicFramePr>
            <a:graphicFrameLocks noGrp="1"/>
          </p:cNvGraphicFramePr>
          <p:nvPr>
            <p:extLst>
              <p:ext uri="{D42A27DB-BD31-4B8C-83A1-F6EECF244321}">
                <p14:modId xmlns:p14="http://schemas.microsoft.com/office/powerpoint/2010/main" val="4145826288"/>
              </p:ext>
            </p:extLst>
          </p:nvPr>
        </p:nvGraphicFramePr>
        <p:xfrm>
          <a:off x="3035300" y="130175"/>
          <a:ext cx="8978900" cy="6597650"/>
        </p:xfrm>
        <a:graphic>
          <a:graphicData uri="http://schemas.openxmlformats.org/drawingml/2006/table">
            <a:tbl>
              <a:tblPr>
                <a:tableStyleId>{ED083AE6-46FA-4A59-8FB0-9F97EB10719F}</a:tableStyleId>
              </a:tblPr>
              <a:tblGrid>
                <a:gridCol w="4616811">
                  <a:extLst>
                    <a:ext uri="{9D8B030D-6E8A-4147-A177-3AD203B41FA5}">
                      <a16:colId xmlns:a16="http://schemas.microsoft.com/office/drawing/2014/main" val="858345619"/>
                    </a:ext>
                  </a:extLst>
                </a:gridCol>
                <a:gridCol w="4362089">
                  <a:extLst>
                    <a:ext uri="{9D8B030D-6E8A-4147-A177-3AD203B41FA5}">
                      <a16:colId xmlns:a16="http://schemas.microsoft.com/office/drawing/2014/main" val="984406886"/>
                    </a:ext>
                  </a:extLst>
                </a:gridCol>
              </a:tblGrid>
              <a:tr h="241116">
                <a:tc gridSpan="2">
                  <a:txBody>
                    <a:bodyPr/>
                    <a:lstStyle/>
                    <a:p>
                      <a:pPr algn="ctr" fontAlgn="b"/>
                      <a:r>
                        <a:rPr lang="en-US" sz="1500" b="1" u="none" strike="noStrike" dirty="0">
                          <a:effectLst/>
                          <a:latin typeface="Roboto" panose="02000000000000000000" pitchFamily="2" charset="0"/>
                          <a:ea typeface="Roboto" panose="02000000000000000000" pitchFamily="2" charset="0"/>
                        </a:rPr>
                        <a:t>Canada Pension Plan (CPP)</a:t>
                      </a:r>
                      <a:endParaRPr lang="en-US" sz="1500" b="1" i="0" u="none" strike="noStrike" dirty="0">
                        <a:solidFill>
                          <a:srgbClr val="000000"/>
                        </a:solidFill>
                        <a:effectLst/>
                        <a:latin typeface="Roboto" panose="02000000000000000000" pitchFamily="2" charset="0"/>
                        <a:ea typeface="Roboto" panose="02000000000000000000" pitchFamily="2" charset="0"/>
                      </a:endParaRPr>
                    </a:p>
                  </a:txBody>
                  <a:tcPr marL="5525" marR="5525" marT="5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CC"/>
                    </a:solidFill>
                  </a:tcPr>
                </a:tc>
                <a:tc hMerge="1">
                  <a:txBody>
                    <a:bodyPr/>
                    <a:lstStyle/>
                    <a:p>
                      <a:endParaRPr lang="en-US"/>
                    </a:p>
                  </a:txBody>
                  <a:tcPr/>
                </a:tc>
                <a:extLst>
                  <a:ext uri="{0D108BD9-81ED-4DB2-BD59-A6C34878D82A}">
                    <a16:rowId xmlns:a16="http://schemas.microsoft.com/office/drawing/2014/main" val="1901692644"/>
                  </a:ext>
                </a:extLst>
              </a:tr>
              <a:tr h="241116">
                <a:tc>
                  <a:txBody>
                    <a:bodyPr/>
                    <a:lstStyle/>
                    <a:p>
                      <a:pPr algn="ctr" fontAlgn="b"/>
                      <a:r>
                        <a:rPr lang="en-US" sz="1500" u="sng" strike="noStrike" dirty="0">
                          <a:effectLst/>
                          <a:latin typeface="Roboto" panose="02000000000000000000" pitchFamily="2" charset="0"/>
                          <a:ea typeface="Roboto" panose="02000000000000000000" pitchFamily="2" charset="0"/>
                        </a:rPr>
                        <a:t>2021</a:t>
                      </a:r>
                      <a:endParaRPr lang="en-US" sz="1500" b="1" i="0" u="sng" strike="noStrike" dirty="0">
                        <a:solidFill>
                          <a:srgbClr val="000000"/>
                        </a:solidFill>
                        <a:effectLst/>
                        <a:latin typeface="Roboto" panose="02000000000000000000" pitchFamily="2" charset="0"/>
                        <a:ea typeface="Roboto" panose="02000000000000000000" pitchFamily="2" charset="0"/>
                      </a:endParaRPr>
                    </a:p>
                  </a:txBody>
                  <a:tcPr marL="5525" marR="5525" marT="5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FCC"/>
                    </a:solidFill>
                  </a:tcPr>
                </a:tc>
                <a:tc>
                  <a:txBody>
                    <a:bodyPr/>
                    <a:lstStyle/>
                    <a:p>
                      <a:pPr algn="ctr" fontAlgn="b"/>
                      <a:r>
                        <a:rPr lang="en-US" sz="1500" u="sng" strike="noStrike" dirty="0">
                          <a:effectLst/>
                          <a:latin typeface="Roboto" panose="02000000000000000000" pitchFamily="2" charset="0"/>
                          <a:ea typeface="Roboto" panose="02000000000000000000" pitchFamily="2" charset="0"/>
                        </a:rPr>
                        <a:t>2022</a:t>
                      </a:r>
                      <a:endParaRPr lang="en-US" sz="1500" b="1" i="0" u="sng" strike="noStrike" dirty="0">
                        <a:solidFill>
                          <a:srgbClr val="000000"/>
                        </a:solidFill>
                        <a:effectLst/>
                        <a:latin typeface="Roboto" panose="02000000000000000000" pitchFamily="2" charset="0"/>
                        <a:ea typeface="Roboto" panose="02000000000000000000" pitchFamily="2" charset="0"/>
                      </a:endParaRPr>
                    </a:p>
                  </a:txBody>
                  <a:tcPr marL="5525" marR="5525" marT="5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3856598643"/>
                  </a:ext>
                </a:extLst>
              </a:tr>
              <a:tr h="477472">
                <a:tc>
                  <a:txBody>
                    <a:bodyPr/>
                    <a:lstStyle/>
                    <a:p>
                      <a:pPr algn="ctr" fontAlgn="b"/>
                      <a:r>
                        <a:rPr lang="en-US" sz="1500" u="none" strike="noStrike" dirty="0">
                          <a:effectLst/>
                          <a:latin typeface="Roboto" panose="02000000000000000000" pitchFamily="2" charset="0"/>
                          <a:ea typeface="Roboto" panose="02000000000000000000" pitchFamily="2" charset="0"/>
                        </a:rPr>
                        <a:t>max $3,166.45 Employee &amp; Employer</a:t>
                      </a:r>
                    </a:p>
                    <a:p>
                      <a:pPr algn="ctr" fontAlgn="b"/>
                      <a:endParaRPr lang="en-US" sz="1500" b="0" i="0" u="none" strike="noStrike" dirty="0">
                        <a:solidFill>
                          <a:srgbClr val="000000"/>
                        </a:solidFill>
                        <a:effectLst/>
                        <a:latin typeface="Roboto" panose="02000000000000000000" pitchFamily="2" charset="0"/>
                        <a:ea typeface="Roboto" panose="02000000000000000000" pitchFamily="2" charset="0"/>
                      </a:endParaRPr>
                    </a:p>
                  </a:txBody>
                  <a:tcPr marL="5525" marR="5525" marT="5525"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500" u="none" strike="noStrike" dirty="0">
                          <a:effectLst/>
                          <a:latin typeface="Roboto" panose="02000000000000000000" pitchFamily="2" charset="0"/>
                          <a:ea typeface="Roboto" panose="02000000000000000000" pitchFamily="2" charset="0"/>
                        </a:rPr>
                        <a:t>max $3,499.80 Employee &amp; Employer</a:t>
                      </a:r>
                    </a:p>
                    <a:p>
                      <a:pPr algn="ctr" fontAlgn="b"/>
                      <a:endParaRPr lang="en-US" sz="1500" u="none" strike="noStrike" dirty="0">
                        <a:effectLst/>
                        <a:latin typeface="Roboto" panose="02000000000000000000" pitchFamily="2" charset="0"/>
                        <a:ea typeface="Roboto" panose="02000000000000000000" pitchFamily="2" charset="0"/>
                      </a:endParaRPr>
                    </a:p>
                  </a:txBody>
                  <a:tcPr marL="5525" marR="5525" marT="5525"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566487719"/>
                  </a:ext>
                </a:extLst>
              </a:tr>
              <a:tr h="241116">
                <a:tc gridSpan="2">
                  <a:txBody>
                    <a:bodyPr/>
                    <a:lstStyle/>
                    <a:p>
                      <a:pPr algn="ctr" fontAlgn="b"/>
                      <a:r>
                        <a:rPr lang="en-US" sz="1500" b="1" u="none" strike="noStrike" dirty="0">
                          <a:effectLst/>
                          <a:latin typeface="Roboto" panose="02000000000000000000" pitchFamily="2" charset="0"/>
                          <a:ea typeface="Roboto" panose="02000000000000000000" pitchFamily="2" charset="0"/>
                        </a:rPr>
                        <a:t>Employment Insurance (EI)</a:t>
                      </a:r>
                      <a:endParaRPr lang="en-US" sz="1500" b="1" i="0" u="none" strike="noStrike" dirty="0">
                        <a:solidFill>
                          <a:srgbClr val="000000"/>
                        </a:solidFill>
                        <a:effectLst/>
                        <a:latin typeface="Roboto" panose="02000000000000000000" pitchFamily="2" charset="0"/>
                        <a:ea typeface="Roboto" panose="02000000000000000000" pitchFamily="2" charset="0"/>
                      </a:endParaRPr>
                    </a:p>
                  </a:txBody>
                  <a:tcPr marL="5525" marR="5525" marT="5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FF"/>
                    </a:solidFill>
                  </a:tcPr>
                </a:tc>
                <a:tc hMerge="1">
                  <a:txBody>
                    <a:bodyPr/>
                    <a:lstStyle/>
                    <a:p>
                      <a:endParaRPr lang="en-US"/>
                    </a:p>
                  </a:txBody>
                  <a:tcPr/>
                </a:tc>
                <a:extLst>
                  <a:ext uri="{0D108BD9-81ED-4DB2-BD59-A6C34878D82A}">
                    <a16:rowId xmlns:a16="http://schemas.microsoft.com/office/drawing/2014/main" val="3326070400"/>
                  </a:ext>
                </a:extLst>
              </a:tr>
              <a:tr h="241116">
                <a:tc>
                  <a:txBody>
                    <a:bodyPr/>
                    <a:lstStyle/>
                    <a:p>
                      <a:pPr algn="ctr" fontAlgn="b"/>
                      <a:r>
                        <a:rPr lang="en-US" sz="1500" u="sng" strike="noStrike" dirty="0">
                          <a:effectLst/>
                          <a:latin typeface="Roboto" panose="02000000000000000000" pitchFamily="2" charset="0"/>
                          <a:ea typeface="Roboto" panose="02000000000000000000" pitchFamily="2" charset="0"/>
                        </a:rPr>
                        <a:t>2021</a:t>
                      </a:r>
                      <a:endParaRPr lang="en-US" sz="1500" b="1" i="0" u="sng" strike="noStrike" dirty="0">
                        <a:solidFill>
                          <a:srgbClr val="000000"/>
                        </a:solidFill>
                        <a:effectLst/>
                        <a:latin typeface="Roboto" panose="02000000000000000000" pitchFamily="2" charset="0"/>
                        <a:ea typeface="Roboto" panose="02000000000000000000" pitchFamily="2" charset="0"/>
                      </a:endParaRPr>
                    </a:p>
                  </a:txBody>
                  <a:tcPr marL="5525" marR="5525" marT="5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fontAlgn="b"/>
                      <a:r>
                        <a:rPr lang="en-US" sz="1500" u="sng" strike="noStrike" dirty="0">
                          <a:effectLst/>
                          <a:latin typeface="Roboto" panose="02000000000000000000" pitchFamily="2" charset="0"/>
                          <a:ea typeface="Roboto" panose="02000000000000000000" pitchFamily="2" charset="0"/>
                        </a:rPr>
                        <a:t>2022</a:t>
                      </a:r>
                      <a:endParaRPr lang="en-US" sz="1500" b="1" i="0" u="sng" strike="noStrike" dirty="0">
                        <a:solidFill>
                          <a:srgbClr val="000000"/>
                        </a:solidFill>
                        <a:effectLst/>
                        <a:latin typeface="Roboto" panose="02000000000000000000" pitchFamily="2" charset="0"/>
                        <a:ea typeface="Roboto" panose="02000000000000000000" pitchFamily="2" charset="0"/>
                      </a:endParaRPr>
                    </a:p>
                  </a:txBody>
                  <a:tcPr marL="5525" marR="5525" marT="5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64914016"/>
                  </a:ext>
                </a:extLst>
              </a:tr>
              <a:tr h="713827">
                <a:tc>
                  <a:txBody>
                    <a:bodyPr/>
                    <a:lstStyle/>
                    <a:p>
                      <a:pPr algn="ctr" fontAlgn="b"/>
                      <a:r>
                        <a:rPr lang="en-US" sz="1500" u="none" strike="noStrike" dirty="0">
                          <a:effectLst/>
                          <a:latin typeface="Roboto" panose="02000000000000000000" pitchFamily="2" charset="0"/>
                          <a:ea typeface="Roboto" panose="02000000000000000000" pitchFamily="2" charset="0"/>
                        </a:rPr>
                        <a:t>max $889.54 Employee</a:t>
                      </a:r>
                    </a:p>
                    <a:p>
                      <a:pPr algn="ctr" fontAlgn="b"/>
                      <a:r>
                        <a:rPr lang="en-US" sz="1500" u="none" strike="noStrike" dirty="0">
                          <a:effectLst/>
                          <a:latin typeface="Roboto" panose="02000000000000000000" pitchFamily="2" charset="0"/>
                          <a:ea typeface="Roboto" panose="02000000000000000000" pitchFamily="2" charset="0"/>
                        </a:rPr>
                        <a:t>max $1,254.36 Employer</a:t>
                      </a:r>
                    </a:p>
                    <a:p>
                      <a:pPr algn="ctr" fontAlgn="b"/>
                      <a:endParaRPr lang="en-US" sz="1500" b="0" i="0" u="none" strike="noStrike" dirty="0">
                        <a:solidFill>
                          <a:srgbClr val="000000"/>
                        </a:solidFill>
                        <a:effectLst/>
                        <a:latin typeface="Roboto" panose="02000000000000000000" pitchFamily="2" charset="0"/>
                        <a:ea typeface="Roboto" panose="02000000000000000000" pitchFamily="2" charset="0"/>
                      </a:endParaRPr>
                    </a:p>
                  </a:txBody>
                  <a:tcPr marL="5525" marR="5525" marT="5525"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algn="ctr" fontAlgn="b"/>
                      <a:r>
                        <a:rPr lang="en-US" sz="1500" u="none" strike="noStrike" dirty="0">
                          <a:effectLst/>
                          <a:latin typeface="Roboto" panose="02000000000000000000" pitchFamily="2" charset="0"/>
                          <a:ea typeface="Roboto" panose="02000000000000000000" pitchFamily="2" charset="0"/>
                        </a:rPr>
                        <a:t>max $952.74 Employee</a:t>
                      </a:r>
                    </a:p>
                    <a:p>
                      <a:pPr algn="ctr" fontAlgn="b"/>
                      <a:r>
                        <a:rPr lang="en-US" sz="1500" b="0" i="0" u="none" strike="noStrike" dirty="0">
                          <a:solidFill>
                            <a:srgbClr val="000000"/>
                          </a:solidFill>
                          <a:effectLst/>
                          <a:latin typeface="Roboto" panose="02000000000000000000" pitchFamily="2" charset="0"/>
                          <a:ea typeface="Roboto" panose="02000000000000000000" pitchFamily="2" charset="0"/>
                        </a:rPr>
                        <a:t>Max 1,333.84 Employer</a:t>
                      </a:r>
                    </a:p>
                  </a:txBody>
                  <a:tcPr marL="5525" marR="5525" marT="5525"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3778325722"/>
                  </a:ext>
                </a:extLst>
              </a:tr>
              <a:tr h="241116">
                <a:tc gridSpan="2">
                  <a:txBody>
                    <a:bodyPr/>
                    <a:lstStyle/>
                    <a:p>
                      <a:pPr algn="ctr" fontAlgn="b"/>
                      <a:r>
                        <a:rPr lang="en-US" sz="1500" b="1" u="none" strike="noStrike" dirty="0">
                          <a:effectLst/>
                          <a:latin typeface="Roboto" panose="02000000000000000000" pitchFamily="2" charset="0"/>
                          <a:ea typeface="Roboto" panose="02000000000000000000" pitchFamily="2" charset="0"/>
                        </a:rPr>
                        <a:t>Presbyterian Church Pension Plan</a:t>
                      </a:r>
                      <a:endParaRPr lang="en-US" sz="1500" b="1" i="0" u="none" strike="noStrike" dirty="0">
                        <a:solidFill>
                          <a:srgbClr val="000000"/>
                        </a:solidFill>
                        <a:effectLst/>
                        <a:latin typeface="Roboto" panose="02000000000000000000" pitchFamily="2" charset="0"/>
                        <a:ea typeface="Roboto" panose="02000000000000000000" pitchFamily="2" charset="0"/>
                      </a:endParaRPr>
                    </a:p>
                  </a:txBody>
                  <a:tcPr marL="5525" marR="5525" marT="5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CC"/>
                    </a:solidFill>
                  </a:tcPr>
                </a:tc>
                <a:tc hMerge="1">
                  <a:txBody>
                    <a:bodyPr/>
                    <a:lstStyle/>
                    <a:p>
                      <a:endParaRPr lang="en-US"/>
                    </a:p>
                  </a:txBody>
                  <a:tcPr/>
                </a:tc>
                <a:extLst>
                  <a:ext uri="{0D108BD9-81ED-4DB2-BD59-A6C34878D82A}">
                    <a16:rowId xmlns:a16="http://schemas.microsoft.com/office/drawing/2014/main" val="715131414"/>
                  </a:ext>
                </a:extLst>
              </a:tr>
              <a:tr h="241116">
                <a:tc>
                  <a:txBody>
                    <a:bodyPr/>
                    <a:lstStyle/>
                    <a:p>
                      <a:pPr algn="ctr" fontAlgn="b"/>
                      <a:r>
                        <a:rPr lang="en-US" sz="1500" u="sng" strike="noStrike" dirty="0">
                          <a:effectLst/>
                          <a:latin typeface="Roboto" panose="02000000000000000000" pitchFamily="2" charset="0"/>
                          <a:ea typeface="Roboto" panose="02000000000000000000" pitchFamily="2" charset="0"/>
                        </a:rPr>
                        <a:t>2021</a:t>
                      </a:r>
                      <a:endParaRPr lang="en-US" sz="1500" b="1" i="0" u="sng" strike="noStrike" dirty="0">
                        <a:solidFill>
                          <a:srgbClr val="000000"/>
                        </a:solidFill>
                        <a:effectLst/>
                        <a:latin typeface="Roboto" panose="02000000000000000000" pitchFamily="2" charset="0"/>
                        <a:ea typeface="Roboto" panose="02000000000000000000" pitchFamily="2" charset="0"/>
                      </a:endParaRPr>
                    </a:p>
                  </a:txBody>
                  <a:tcPr marL="5525" marR="5525" marT="5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FCC"/>
                    </a:solidFill>
                  </a:tcPr>
                </a:tc>
                <a:tc>
                  <a:txBody>
                    <a:bodyPr/>
                    <a:lstStyle/>
                    <a:p>
                      <a:pPr algn="ctr" fontAlgn="b"/>
                      <a:r>
                        <a:rPr lang="en-US" sz="1500" u="sng" strike="noStrike" dirty="0">
                          <a:effectLst/>
                          <a:latin typeface="Roboto" panose="02000000000000000000" pitchFamily="2" charset="0"/>
                          <a:ea typeface="Roboto" panose="02000000000000000000" pitchFamily="2" charset="0"/>
                        </a:rPr>
                        <a:t>2022</a:t>
                      </a:r>
                      <a:endParaRPr lang="en-US" sz="1500" b="1" i="0" u="sng" strike="noStrike" dirty="0">
                        <a:solidFill>
                          <a:srgbClr val="000000"/>
                        </a:solidFill>
                        <a:effectLst/>
                        <a:latin typeface="Roboto" panose="02000000000000000000" pitchFamily="2" charset="0"/>
                        <a:ea typeface="Roboto" panose="02000000000000000000" pitchFamily="2" charset="0"/>
                      </a:endParaRPr>
                    </a:p>
                  </a:txBody>
                  <a:tcPr marL="5525" marR="5525" marT="5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141973704"/>
                  </a:ext>
                </a:extLst>
              </a:tr>
              <a:tr h="477472">
                <a:tc>
                  <a:txBody>
                    <a:bodyPr/>
                    <a:lstStyle/>
                    <a:p>
                      <a:pPr algn="ctr" fontAlgn="b"/>
                      <a:r>
                        <a:rPr lang="en-US" sz="1500" u="none" strike="noStrike" dirty="0">
                          <a:effectLst/>
                          <a:latin typeface="Roboto" panose="02000000000000000000" pitchFamily="2" charset="0"/>
                          <a:ea typeface="Roboto" panose="02000000000000000000" pitchFamily="2" charset="0"/>
                        </a:rPr>
                        <a:t>Congregation - 5% of 2019 Dollar Base</a:t>
                      </a:r>
                      <a:endParaRPr lang="en-US" sz="1500" b="0" i="0" u="none" strike="noStrike" dirty="0">
                        <a:solidFill>
                          <a:srgbClr val="000000"/>
                        </a:solidFill>
                        <a:effectLst/>
                        <a:latin typeface="Roboto" panose="02000000000000000000" pitchFamily="2" charset="0"/>
                        <a:ea typeface="Roboto" panose="02000000000000000000" pitchFamily="2" charset="0"/>
                      </a:endParaRPr>
                    </a:p>
                  </a:txBody>
                  <a:tcPr marL="5525" marR="5525" marT="5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FCC"/>
                    </a:solidFill>
                  </a:tcPr>
                </a:tc>
                <a:tc>
                  <a:txBody>
                    <a:bodyPr/>
                    <a:lstStyle/>
                    <a:p>
                      <a:pPr algn="ctr" fontAlgn="b"/>
                      <a:r>
                        <a:rPr lang="en-US" sz="1500" u="none" strike="noStrike" dirty="0">
                          <a:effectLst/>
                          <a:latin typeface="Roboto" panose="02000000000000000000" pitchFamily="2" charset="0"/>
                          <a:ea typeface="Roboto" panose="02000000000000000000" pitchFamily="2" charset="0"/>
                        </a:rPr>
                        <a:t>Congregation – 4.5% of 2020 Dollar Base</a:t>
                      </a:r>
                      <a:endParaRPr lang="en-US" sz="1500" b="0" i="0" u="none" strike="noStrike" dirty="0">
                        <a:solidFill>
                          <a:srgbClr val="000000"/>
                        </a:solidFill>
                        <a:effectLst/>
                        <a:latin typeface="Roboto" panose="02000000000000000000" pitchFamily="2" charset="0"/>
                        <a:ea typeface="Roboto" panose="02000000000000000000" pitchFamily="2" charset="0"/>
                      </a:endParaRPr>
                    </a:p>
                  </a:txBody>
                  <a:tcPr marL="5525" marR="5525" marT="5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4125937979"/>
                  </a:ext>
                </a:extLst>
              </a:tr>
              <a:tr h="713827">
                <a:tc>
                  <a:txBody>
                    <a:bodyPr/>
                    <a:lstStyle/>
                    <a:p>
                      <a:pPr algn="ctr" fontAlgn="b"/>
                      <a:r>
                        <a:rPr lang="en-US" sz="1500" u="none" strike="noStrike" dirty="0">
                          <a:effectLst/>
                          <a:latin typeface="Roboto" panose="02000000000000000000" pitchFamily="2" charset="0"/>
                          <a:ea typeface="Roboto" panose="02000000000000000000" pitchFamily="2" charset="0"/>
                        </a:rPr>
                        <a:t>Minister's Contribution – </a:t>
                      </a:r>
                      <a:br>
                        <a:rPr lang="en-US" sz="1500" u="none" strike="noStrike" dirty="0">
                          <a:effectLst/>
                          <a:latin typeface="Roboto" panose="02000000000000000000" pitchFamily="2" charset="0"/>
                          <a:ea typeface="Roboto" panose="02000000000000000000" pitchFamily="2" charset="0"/>
                        </a:rPr>
                      </a:br>
                      <a:r>
                        <a:rPr lang="en-US" sz="1500" u="none" strike="noStrike" dirty="0">
                          <a:effectLst/>
                          <a:latin typeface="Roboto" panose="02000000000000000000" pitchFamily="2" charset="0"/>
                          <a:ea typeface="Roboto" panose="02000000000000000000" pitchFamily="2" charset="0"/>
                        </a:rPr>
                        <a:t>max $6,739.20 or 9% MQI</a:t>
                      </a:r>
                    </a:p>
                    <a:p>
                      <a:pPr algn="ctr" fontAlgn="b"/>
                      <a:endParaRPr lang="en-US" sz="1500" b="0" i="0" u="none" strike="noStrike" dirty="0">
                        <a:solidFill>
                          <a:srgbClr val="000000"/>
                        </a:solidFill>
                        <a:effectLst/>
                        <a:latin typeface="Roboto" panose="02000000000000000000" pitchFamily="2" charset="0"/>
                        <a:ea typeface="Roboto" panose="02000000000000000000" pitchFamily="2" charset="0"/>
                      </a:endParaRPr>
                    </a:p>
                  </a:txBody>
                  <a:tcPr marL="5525" marR="5525" marT="5525"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500" u="none" strike="noStrike" dirty="0">
                          <a:effectLst/>
                          <a:latin typeface="Roboto" panose="02000000000000000000" pitchFamily="2" charset="0"/>
                          <a:ea typeface="Roboto" panose="02000000000000000000" pitchFamily="2" charset="0"/>
                        </a:rPr>
                        <a:t>Minister's Contribution – </a:t>
                      </a:r>
                      <a:br>
                        <a:rPr lang="en-US" sz="1500" u="none" strike="noStrike" dirty="0">
                          <a:effectLst/>
                          <a:latin typeface="Roboto" panose="02000000000000000000" pitchFamily="2" charset="0"/>
                          <a:ea typeface="Roboto" panose="02000000000000000000" pitchFamily="2" charset="0"/>
                        </a:rPr>
                      </a:br>
                      <a:r>
                        <a:rPr lang="en-US" sz="1500" u="none" strike="noStrike" dirty="0">
                          <a:effectLst/>
                          <a:latin typeface="Roboto" panose="02000000000000000000" pitchFamily="2" charset="0"/>
                          <a:ea typeface="Roboto" panose="02000000000000000000" pitchFamily="2" charset="0"/>
                        </a:rPr>
                        <a:t>max $6,067.20 or 8% MQI</a:t>
                      </a:r>
                    </a:p>
                    <a:p>
                      <a:pPr algn="ctr" fontAlgn="b"/>
                      <a:endParaRPr lang="en-US" sz="1500" b="0" i="0" u="none" strike="noStrike" dirty="0">
                        <a:solidFill>
                          <a:srgbClr val="000000"/>
                        </a:solidFill>
                        <a:effectLst/>
                        <a:latin typeface="Roboto" panose="02000000000000000000" pitchFamily="2" charset="0"/>
                        <a:ea typeface="Roboto" panose="02000000000000000000" pitchFamily="2" charset="0"/>
                      </a:endParaRPr>
                    </a:p>
                  </a:txBody>
                  <a:tcPr marL="5525" marR="5525" marT="5525"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619514319"/>
                  </a:ext>
                </a:extLst>
              </a:tr>
              <a:tr h="241116">
                <a:tc gridSpan="2">
                  <a:txBody>
                    <a:bodyPr/>
                    <a:lstStyle/>
                    <a:p>
                      <a:pPr algn="ctr" fontAlgn="b"/>
                      <a:r>
                        <a:rPr lang="en-US" sz="1500" b="1" u="none" strike="noStrike" dirty="0">
                          <a:effectLst/>
                          <a:latin typeface="Roboto" panose="02000000000000000000" pitchFamily="2" charset="0"/>
                          <a:ea typeface="Roboto" panose="02000000000000000000" pitchFamily="2" charset="0"/>
                        </a:rPr>
                        <a:t>Presbyterian Church Group Life Insurance Premiums</a:t>
                      </a:r>
                      <a:endParaRPr lang="en-US" sz="1500" b="1" i="0" u="none" strike="noStrike" dirty="0">
                        <a:solidFill>
                          <a:srgbClr val="000000"/>
                        </a:solidFill>
                        <a:effectLst/>
                        <a:latin typeface="Roboto" panose="02000000000000000000" pitchFamily="2" charset="0"/>
                        <a:ea typeface="Roboto" panose="02000000000000000000" pitchFamily="2" charset="0"/>
                      </a:endParaRPr>
                    </a:p>
                  </a:txBody>
                  <a:tcPr marL="5525" marR="5525" marT="5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FF"/>
                    </a:solidFill>
                  </a:tcPr>
                </a:tc>
                <a:tc hMerge="1">
                  <a:txBody>
                    <a:bodyPr/>
                    <a:lstStyle/>
                    <a:p>
                      <a:endParaRPr lang="en-US"/>
                    </a:p>
                  </a:txBody>
                  <a:tcPr/>
                </a:tc>
                <a:extLst>
                  <a:ext uri="{0D108BD9-81ED-4DB2-BD59-A6C34878D82A}">
                    <a16:rowId xmlns:a16="http://schemas.microsoft.com/office/drawing/2014/main" val="3960122058"/>
                  </a:ext>
                </a:extLst>
              </a:tr>
              <a:tr h="241116">
                <a:tc>
                  <a:txBody>
                    <a:bodyPr/>
                    <a:lstStyle/>
                    <a:p>
                      <a:pPr algn="ctr" fontAlgn="b"/>
                      <a:r>
                        <a:rPr lang="en-US" sz="1500" u="sng" strike="noStrike" dirty="0">
                          <a:effectLst/>
                          <a:latin typeface="Roboto" panose="02000000000000000000" pitchFamily="2" charset="0"/>
                          <a:ea typeface="Roboto" panose="02000000000000000000" pitchFamily="2" charset="0"/>
                        </a:rPr>
                        <a:t>2021</a:t>
                      </a:r>
                      <a:endParaRPr lang="en-US" sz="1500" b="1" i="0" u="sng" strike="noStrike" dirty="0">
                        <a:solidFill>
                          <a:srgbClr val="000000"/>
                        </a:solidFill>
                        <a:effectLst/>
                        <a:latin typeface="Roboto" panose="02000000000000000000" pitchFamily="2" charset="0"/>
                        <a:ea typeface="Roboto" panose="02000000000000000000" pitchFamily="2" charset="0"/>
                      </a:endParaRPr>
                    </a:p>
                  </a:txBody>
                  <a:tcPr marL="5525" marR="5525" marT="5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CFFFF"/>
                    </a:solidFill>
                  </a:tcPr>
                </a:tc>
                <a:tc>
                  <a:txBody>
                    <a:bodyPr/>
                    <a:lstStyle/>
                    <a:p>
                      <a:pPr algn="ctr" fontAlgn="b"/>
                      <a:r>
                        <a:rPr lang="en-US" sz="1500" u="sng" strike="noStrike" dirty="0">
                          <a:effectLst/>
                          <a:latin typeface="Roboto" panose="02000000000000000000" pitchFamily="2" charset="0"/>
                          <a:ea typeface="Roboto" panose="02000000000000000000" pitchFamily="2" charset="0"/>
                        </a:rPr>
                        <a:t>2022</a:t>
                      </a:r>
                      <a:endParaRPr lang="en-US" sz="1500" b="1" i="0" u="sng" strike="noStrike" dirty="0">
                        <a:solidFill>
                          <a:srgbClr val="000000"/>
                        </a:solidFill>
                        <a:effectLst/>
                        <a:latin typeface="Roboto" panose="02000000000000000000" pitchFamily="2" charset="0"/>
                        <a:ea typeface="Roboto" panose="02000000000000000000" pitchFamily="2" charset="0"/>
                      </a:endParaRPr>
                    </a:p>
                  </a:txBody>
                  <a:tcPr marL="5525" marR="5525" marT="5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4286997725"/>
                  </a:ext>
                </a:extLst>
              </a:tr>
              <a:tr h="950183">
                <a:tc>
                  <a:txBody>
                    <a:bodyPr/>
                    <a:lstStyle/>
                    <a:p>
                      <a:pPr algn="ctr" fontAlgn="b"/>
                      <a:r>
                        <a:rPr lang="en-US" sz="1500" u="none" strike="noStrike" dirty="0">
                          <a:effectLst/>
                          <a:latin typeface="Roboto" panose="02000000000000000000" pitchFamily="2" charset="0"/>
                          <a:ea typeface="Roboto" panose="02000000000000000000" pitchFamily="2" charset="0"/>
                        </a:rPr>
                        <a:t>max $1,272.96 (plus 8% tax in ON, </a:t>
                      </a:r>
                      <a:br>
                        <a:rPr lang="en-US" sz="1500" u="none" strike="noStrike" dirty="0">
                          <a:effectLst/>
                          <a:latin typeface="Roboto" panose="02000000000000000000" pitchFamily="2" charset="0"/>
                          <a:ea typeface="Roboto" panose="02000000000000000000" pitchFamily="2" charset="0"/>
                        </a:rPr>
                      </a:br>
                      <a:r>
                        <a:rPr lang="en-US" sz="1500" u="none" strike="noStrike" dirty="0">
                          <a:effectLst/>
                          <a:latin typeface="Roboto" panose="02000000000000000000" pitchFamily="2" charset="0"/>
                          <a:ea typeface="Roboto" panose="02000000000000000000" pitchFamily="2" charset="0"/>
                        </a:rPr>
                        <a:t>7% tax in MB or 9% tax in QC)</a:t>
                      </a:r>
                    </a:p>
                    <a:p>
                      <a:pPr algn="ctr" fontAlgn="b"/>
                      <a:endParaRPr lang="en-US" sz="1500" b="0" i="0" u="none" strike="noStrike" dirty="0">
                        <a:solidFill>
                          <a:srgbClr val="000000"/>
                        </a:solidFill>
                        <a:effectLst/>
                        <a:latin typeface="Roboto" panose="02000000000000000000" pitchFamily="2" charset="0"/>
                        <a:ea typeface="Roboto" panose="02000000000000000000" pitchFamily="2" charset="0"/>
                      </a:endParaRPr>
                    </a:p>
                  </a:txBody>
                  <a:tcPr marL="5525" marR="5525" marT="5525"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tc>
                  <a:txBody>
                    <a:bodyPr/>
                    <a:lstStyle/>
                    <a:p>
                      <a:pPr algn="ctr" fontAlgn="b"/>
                      <a:r>
                        <a:rPr lang="en-US" sz="1500" u="none" strike="noStrike" dirty="0">
                          <a:effectLst/>
                          <a:latin typeface="Roboto" panose="02000000000000000000" pitchFamily="2" charset="0"/>
                          <a:ea typeface="Roboto" panose="02000000000000000000" pitchFamily="2" charset="0"/>
                        </a:rPr>
                        <a:t>max $1,668.48 (plus 8% tax in ON &amp; 7% in MB </a:t>
                      </a:r>
                      <a:br>
                        <a:rPr lang="en-US" sz="1500" u="none" strike="noStrike" dirty="0">
                          <a:effectLst/>
                          <a:latin typeface="Roboto" panose="02000000000000000000" pitchFamily="2" charset="0"/>
                          <a:ea typeface="Roboto" panose="02000000000000000000" pitchFamily="2" charset="0"/>
                        </a:rPr>
                      </a:br>
                      <a:r>
                        <a:rPr lang="en-US" sz="1500" u="none" strike="noStrike" dirty="0">
                          <a:effectLst/>
                          <a:latin typeface="Roboto" panose="02000000000000000000" pitchFamily="2" charset="0"/>
                          <a:ea typeface="Roboto" panose="02000000000000000000" pitchFamily="2" charset="0"/>
                        </a:rPr>
                        <a:t>or 9% tax in QC)</a:t>
                      </a:r>
                    </a:p>
                    <a:p>
                      <a:pPr algn="ctr" fontAlgn="b"/>
                      <a:endParaRPr lang="en-US" sz="1500" b="0" i="0" u="none" strike="noStrike" dirty="0">
                        <a:solidFill>
                          <a:srgbClr val="000000"/>
                        </a:solidFill>
                        <a:effectLst/>
                        <a:latin typeface="Roboto" panose="02000000000000000000" pitchFamily="2" charset="0"/>
                        <a:ea typeface="Roboto" panose="02000000000000000000" pitchFamily="2" charset="0"/>
                      </a:endParaRPr>
                    </a:p>
                  </a:txBody>
                  <a:tcPr marL="5525" marR="5525" marT="5525"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FF"/>
                    </a:solidFill>
                  </a:tcPr>
                </a:tc>
                <a:extLst>
                  <a:ext uri="{0D108BD9-81ED-4DB2-BD59-A6C34878D82A}">
                    <a16:rowId xmlns:a16="http://schemas.microsoft.com/office/drawing/2014/main" val="4043995450"/>
                  </a:ext>
                </a:extLst>
              </a:tr>
              <a:tr h="380998">
                <a:tc gridSpan="2">
                  <a:txBody>
                    <a:bodyPr/>
                    <a:lstStyle/>
                    <a:p>
                      <a:pPr algn="ctr" fontAlgn="b"/>
                      <a:r>
                        <a:rPr lang="en-US" sz="1500" b="1" u="none" strike="noStrike" dirty="0">
                          <a:effectLst/>
                          <a:latin typeface="Roboto" panose="02000000000000000000" pitchFamily="2" charset="0"/>
                          <a:ea typeface="Roboto" panose="02000000000000000000" pitchFamily="2" charset="0"/>
                        </a:rPr>
                        <a:t>Health &amp; Dental Premium</a:t>
                      </a:r>
                      <a:endParaRPr lang="en-US" sz="1500" b="1" i="0" u="none" strike="noStrike" dirty="0">
                        <a:solidFill>
                          <a:srgbClr val="000000"/>
                        </a:solidFill>
                        <a:effectLst/>
                        <a:latin typeface="Roboto" panose="02000000000000000000" pitchFamily="2" charset="0"/>
                        <a:ea typeface="Roboto" panose="02000000000000000000" pitchFamily="2" charset="0"/>
                      </a:endParaRPr>
                    </a:p>
                  </a:txBody>
                  <a:tcPr marL="5525" marR="5525" marT="5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CC"/>
                    </a:solidFill>
                  </a:tcPr>
                </a:tc>
                <a:tc hMerge="1">
                  <a:txBody>
                    <a:bodyPr/>
                    <a:lstStyle/>
                    <a:p>
                      <a:endParaRPr lang="en-US"/>
                    </a:p>
                  </a:txBody>
                  <a:tcPr/>
                </a:tc>
                <a:extLst>
                  <a:ext uri="{0D108BD9-81ED-4DB2-BD59-A6C34878D82A}">
                    <a16:rowId xmlns:a16="http://schemas.microsoft.com/office/drawing/2014/main" val="1490520460"/>
                  </a:ext>
                </a:extLst>
              </a:tr>
              <a:tr h="241116">
                <a:tc>
                  <a:txBody>
                    <a:bodyPr/>
                    <a:lstStyle/>
                    <a:p>
                      <a:pPr algn="ctr" fontAlgn="b"/>
                      <a:r>
                        <a:rPr lang="en-US" sz="1500" u="sng" strike="noStrike" dirty="0">
                          <a:effectLst/>
                          <a:latin typeface="Roboto" panose="02000000000000000000" pitchFamily="2" charset="0"/>
                          <a:ea typeface="Roboto" panose="02000000000000000000" pitchFamily="2" charset="0"/>
                        </a:rPr>
                        <a:t>2021</a:t>
                      </a:r>
                      <a:endParaRPr lang="en-US" sz="1500" b="1" i="0" u="sng" strike="noStrike" dirty="0">
                        <a:solidFill>
                          <a:srgbClr val="000000"/>
                        </a:solidFill>
                        <a:effectLst/>
                        <a:latin typeface="Roboto" panose="02000000000000000000" pitchFamily="2" charset="0"/>
                        <a:ea typeface="Roboto" panose="02000000000000000000" pitchFamily="2" charset="0"/>
                      </a:endParaRPr>
                    </a:p>
                  </a:txBody>
                  <a:tcPr marL="5525" marR="5525" marT="5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FCC"/>
                    </a:solidFill>
                  </a:tcPr>
                </a:tc>
                <a:tc>
                  <a:txBody>
                    <a:bodyPr/>
                    <a:lstStyle/>
                    <a:p>
                      <a:pPr algn="ctr" fontAlgn="b"/>
                      <a:r>
                        <a:rPr lang="en-US" sz="1500" u="sng" strike="noStrike" dirty="0">
                          <a:effectLst/>
                          <a:latin typeface="Roboto" panose="02000000000000000000" pitchFamily="2" charset="0"/>
                          <a:ea typeface="Roboto" panose="02000000000000000000" pitchFamily="2" charset="0"/>
                        </a:rPr>
                        <a:t>2022</a:t>
                      </a:r>
                      <a:endParaRPr lang="en-US" sz="1500" b="1" i="0" u="sng" strike="noStrike" dirty="0">
                        <a:solidFill>
                          <a:srgbClr val="000000"/>
                        </a:solidFill>
                        <a:effectLst/>
                        <a:latin typeface="Roboto" panose="02000000000000000000" pitchFamily="2" charset="0"/>
                        <a:ea typeface="Roboto" panose="02000000000000000000" pitchFamily="2" charset="0"/>
                      </a:endParaRPr>
                    </a:p>
                  </a:txBody>
                  <a:tcPr marL="5525" marR="5525" marT="5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2735401379"/>
                  </a:ext>
                </a:extLst>
              </a:tr>
              <a:tr h="713827">
                <a:tc>
                  <a:txBody>
                    <a:bodyPr/>
                    <a:lstStyle/>
                    <a:p>
                      <a:pPr algn="ctr" fontAlgn="b"/>
                      <a:r>
                        <a:rPr lang="en-US" sz="1500" u="none" strike="noStrike" dirty="0">
                          <a:effectLst/>
                          <a:latin typeface="Roboto" panose="02000000000000000000" pitchFamily="2" charset="0"/>
                          <a:ea typeface="Roboto" panose="02000000000000000000" pitchFamily="2" charset="0"/>
                        </a:rPr>
                        <a:t>$4,592 per position (plus 8% tax in ON</a:t>
                      </a:r>
                    </a:p>
                    <a:p>
                      <a:pPr algn="ctr" fontAlgn="b"/>
                      <a:r>
                        <a:rPr lang="en-US" sz="1500" u="none" strike="noStrike" dirty="0">
                          <a:effectLst/>
                          <a:latin typeface="Roboto" panose="02000000000000000000" pitchFamily="2" charset="0"/>
                          <a:ea typeface="Roboto" panose="02000000000000000000" pitchFamily="2" charset="0"/>
                        </a:rPr>
                        <a:t>or 9% tax in QC)</a:t>
                      </a:r>
                    </a:p>
                    <a:p>
                      <a:pPr algn="ctr" fontAlgn="b"/>
                      <a:endParaRPr lang="en-US" sz="1500" b="0" i="0" u="none" strike="noStrike" dirty="0">
                        <a:solidFill>
                          <a:srgbClr val="000000"/>
                        </a:solidFill>
                        <a:effectLst/>
                        <a:latin typeface="Roboto" panose="02000000000000000000" pitchFamily="2" charset="0"/>
                        <a:ea typeface="Roboto" panose="02000000000000000000" pitchFamily="2" charset="0"/>
                      </a:endParaRPr>
                    </a:p>
                  </a:txBody>
                  <a:tcPr marL="5525" marR="5525" marT="5525"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500" u="none" strike="noStrike" dirty="0">
                          <a:effectLst/>
                          <a:latin typeface="Roboto" panose="02000000000000000000" pitchFamily="2" charset="0"/>
                          <a:ea typeface="Roboto" panose="02000000000000000000" pitchFamily="2" charset="0"/>
                        </a:rPr>
                        <a:t>$4,684 per position plus 8% tax in ON</a:t>
                      </a:r>
                    </a:p>
                    <a:p>
                      <a:pPr algn="ctr" fontAlgn="b"/>
                      <a:r>
                        <a:rPr lang="en-US" sz="1500" u="none" strike="noStrike" dirty="0">
                          <a:effectLst/>
                          <a:latin typeface="Roboto" panose="02000000000000000000" pitchFamily="2" charset="0"/>
                          <a:ea typeface="Roboto" panose="02000000000000000000" pitchFamily="2" charset="0"/>
                        </a:rPr>
                        <a:t>or 9% tax in QC)</a:t>
                      </a:r>
                    </a:p>
                    <a:p>
                      <a:pPr algn="ctr" fontAlgn="b"/>
                      <a:endParaRPr lang="en-US" sz="1500" b="0" i="0" u="none" strike="noStrike" dirty="0">
                        <a:solidFill>
                          <a:srgbClr val="000000"/>
                        </a:solidFill>
                        <a:effectLst/>
                        <a:latin typeface="Roboto" panose="02000000000000000000" pitchFamily="2" charset="0"/>
                        <a:ea typeface="Roboto" panose="02000000000000000000" pitchFamily="2" charset="0"/>
                      </a:endParaRPr>
                    </a:p>
                  </a:txBody>
                  <a:tcPr marL="5525" marR="5525" marT="5525"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590660136"/>
                  </a:ext>
                </a:extLst>
              </a:tr>
            </a:tbl>
          </a:graphicData>
        </a:graphic>
      </p:graphicFrame>
      <p:sp>
        <p:nvSpPr>
          <p:cNvPr id="3" name="Title 2">
            <a:extLst>
              <a:ext uri="{FF2B5EF4-FFF2-40B4-BE49-F238E27FC236}">
                <a16:creationId xmlns:a16="http://schemas.microsoft.com/office/drawing/2014/main" id="{46BF9117-2FA3-44D1-A43F-873ACE6869CF}"/>
              </a:ext>
            </a:extLst>
          </p:cNvPr>
          <p:cNvSpPr>
            <a:spLocks noGrp="1"/>
          </p:cNvSpPr>
          <p:nvPr>
            <p:ph type="title"/>
          </p:nvPr>
        </p:nvSpPr>
        <p:spPr>
          <a:xfrm>
            <a:off x="404476" y="2260601"/>
            <a:ext cx="2585854" cy="2133600"/>
          </a:xfrm>
        </p:spPr>
        <p:txBody>
          <a:bodyPr/>
          <a:lstStyle/>
          <a:p>
            <a:r>
              <a:rPr lang="en-US" sz="3200" dirty="0"/>
              <a:t>Deductions: </a:t>
            </a:r>
            <a:br>
              <a:rPr lang="en-US" sz="3200" dirty="0"/>
            </a:br>
            <a:r>
              <a:rPr lang="en-US" sz="3200" dirty="0"/>
              <a:t>Income taxes –Federal &amp; Provincial</a:t>
            </a:r>
          </a:p>
        </p:txBody>
      </p:sp>
      <p:sp>
        <p:nvSpPr>
          <p:cNvPr id="9" name="TextBox 8">
            <a:extLst>
              <a:ext uri="{FF2B5EF4-FFF2-40B4-BE49-F238E27FC236}">
                <a16:creationId xmlns:a16="http://schemas.microsoft.com/office/drawing/2014/main" id="{C9045B88-BF95-473C-AEC9-6E8AFFE35B4E}"/>
              </a:ext>
            </a:extLst>
          </p:cNvPr>
          <p:cNvSpPr txBox="1"/>
          <p:nvPr/>
        </p:nvSpPr>
        <p:spPr>
          <a:xfrm>
            <a:off x="340381" y="365125"/>
            <a:ext cx="919438"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NJ</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5DA54-4A44-43F0-9DE5-CCB08D3AD6E2}"/>
              </a:ext>
            </a:extLst>
          </p:cNvPr>
          <p:cNvSpPr>
            <a:spLocks noGrp="1"/>
          </p:cNvSpPr>
          <p:nvPr>
            <p:ph type="title"/>
          </p:nvPr>
        </p:nvSpPr>
        <p:spPr>
          <a:xfrm>
            <a:off x="2932386" y="365125"/>
            <a:ext cx="7931232" cy="1325563"/>
          </a:xfrm>
        </p:spPr>
        <p:txBody>
          <a:bodyPr/>
          <a:lstStyle/>
          <a:p>
            <a:r>
              <a:rPr lang="en-US" sz="4000" dirty="0"/>
              <a:t>Clergy Housing Deductions</a:t>
            </a:r>
            <a:br>
              <a:rPr lang="en-US" dirty="0"/>
            </a:br>
            <a:r>
              <a:rPr lang="en-US" sz="2400" dirty="0"/>
              <a:t>both sent to CRA in Nov for next year deduction to reduce taxes at source  </a:t>
            </a:r>
          </a:p>
        </p:txBody>
      </p:sp>
      <p:sp>
        <p:nvSpPr>
          <p:cNvPr id="3" name="Content Placeholder 2">
            <a:extLst>
              <a:ext uri="{FF2B5EF4-FFF2-40B4-BE49-F238E27FC236}">
                <a16:creationId xmlns:a16="http://schemas.microsoft.com/office/drawing/2014/main" id="{C6724502-854B-402A-875C-C6A5C76738D8}"/>
              </a:ext>
            </a:extLst>
          </p:cNvPr>
          <p:cNvSpPr>
            <a:spLocks noGrp="1"/>
          </p:cNvSpPr>
          <p:nvPr>
            <p:ph sz="half" idx="1"/>
          </p:nvPr>
        </p:nvSpPr>
        <p:spPr>
          <a:xfrm>
            <a:off x="2426675" y="2514727"/>
            <a:ext cx="4588273" cy="4138428"/>
          </a:xfrm>
        </p:spPr>
        <p:txBody>
          <a:bodyPr>
            <a:noAutofit/>
          </a:bodyPr>
          <a:lstStyle/>
          <a:p>
            <a:pPr marL="0" indent="0">
              <a:lnSpc>
                <a:spcPct val="120000"/>
              </a:lnSpc>
              <a:buNone/>
            </a:pPr>
            <a:r>
              <a:rPr lang="en-US" sz="1600" dirty="0"/>
              <a:t>Treasurer completes T1223 </a:t>
            </a:r>
          </a:p>
          <a:p>
            <a:pPr>
              <a:lnSpc>
                <a:spcPct val="120000"/>
              </a:lnSpc>
            </a:pPr>
            <a:r>
              <a:rPr lang="en-US" sz="1600" dirty="0"/>
              <a:t>Part B Section 3 describes employee's function. </a:t>
            </a:r>
          </a:p>
          <a:p>
            <a:pPr lvl="1">
              <a:lnSpc>
                <a:spcPct val="120000"/>
              </a:lnSpc>
            </a:pPr>
            <a:r>
              <a:rPr lang="en-US" sz="1600" dirty="0">
                <a:latin typeface="Roboto" panose="02000000000000000000" pitchFamily="2" charset="0"/>
                <a:ea typeface="Roboto" panose="02000000000000000000" pitchFamily="2" charset="0"/>
              </a:rPr>
              <a:t>Must match employee's job description. </a:t>
            </a:r>
          </a:p>
          <a:p>
            <a:pPr>
              <a:lnSpc>
                <a:spcPct val="120000"/>
              </a:lnSpc>
            </a:pPr>
            <a:r>
              <a:rPr lang="en-US" sz="1600" dirty="0"/>
              <a:t>Employee described as:</a:t>
            </a:r>
          </a:p>
          <a:p>
            <a:pPr lvl="1">
              <a:lnSpc>
                <a:spcPct val="120000"/>
              </a:lnSpc>
            </a:pPr>
            <a:r>
              <a:rPr lang="en-US" sz="1600" dirty="0">
                <a:latin typeface="Roboto" panose="02000000000000000000" pitchFamily="2" charset="0"/>
                <a:ea typeface="Roboto" panose="02000000000000000000" pitchFamily="2" charset="0"/>
              </a:rPr>
              <a:t>being in charge of a diocese, parish, or congregation; </a:t>
            </a:r>
          </a:p>
          <a:p>
            <a:pPr lvl="1">
              <a:lnSpc>
                <a:spcPct val="120000"/>
              </a:lnSpc>
            </a:pPr>
            <a:r>
              <a:rPr lang="en-US" sz="1600" dirty="0">
                <a:latin typeface="Roboto" panose="02000000000000000000" pitchFamily="2" charset="0"/>
                <a:ea typeface="Roboto" panose="02000000000000000000" pitchFamily="2" charset="0"/>
              </a:rPr>
              <a:t>ministering to a diocese, parish, or congregation; or </a:t>
            </a:r>
          </a:p>
          <a:p>
            <a:pPr lvl="1">
              <a:lnSpc>
                <a:spcPct val="120000"/>
              </a:lnSpc>
            </a:pPr>
            <a:r>
              <a:rPr lang="en-US" sz="1600" dirty="0">
                <a:latin typeface="Roboto" panose="02000000000000000000" pitchFamily="2" charset="0"/>
                <a:ea typeface="Roboto" panose="02000000000000000000" pitchFamily="2" charset="0"/>
              </a:rPr>
              <a:t>engaged exclusively in FT administrative service by appointment of denomination.</a:t>
            </a:r>
          </a:p>
        </p:txBody>
      </p:sp>
      <p:sp>
        <p:nvSpPr>
          <p:cNvPr id="4" name="Content Placeholder 3">
            <a:extLst>
              <a:ext uri="{FF2B5EF4-FFF2-40B4-BE49-F238E27FC236}">
                <a16:creationId xmlns:a16="http://schemas.microsoft.com/office/drawing/2014/main" id="{7D37CFE4-60CE-4878-AF1F-921955731CDB}"/>
              </a:ext>
            </a:extLst>
          </p:cNvPr>
          <p:cNvSpPr>
            <a:spLocks noGrp="1"/>
          </p:cNvSpPr>
          <p:nvPr>
            <p:ph sz="half" idx="2"/>
          </p:nvPr>
        </p:nvSpPr>
        <p:spPr>
          <a:xfrm>
            <a:off x="7373814" y="2514727"/>
            <a:ext cx="4478216" cy="4343273"/>
          </a:xfrm>
        </p:spPr>
        <p:txBody>
          <a:bodyPr>
            <a:noAutofit/>
          </a:bodyPr>
          <a:lstStyle/>
          <a:p>
            <a:pPr marL="0" indent="0">
              <a:lnSpc>
                <a:spcPct val="120000"/>
              </a:lnSpc>
              <a:buNone/>
            </a:pPr>
            <a:r>
              <a:rPr lang="en-US" sz="1600" dirty="0"/>
              <a:t>Clergy person completes T1213 form</a:t>
            </a:r>
          </a:p>
          <a:p>
            <a:pPr>
              <a:lnSpc>
                <a:spcPct val="120000"/>
              </a:lnSpc>
            </a:pPr>
            <a:r>
              <a:rPr lang="en-US" sz="1600" dirty="0">
                <a:latin typeface="Roboto" panose="02000000000000000000" pitchFamily="2" charset="0"/>
                <a:ea typeface="Roboto" panose="02000000000000000000" pitchFamily="2" charset="0"/>
              </a:rPr>
              <a:t>has it signed by an authorized person. </a:t>
            </a:r>
          </a:p>
          <a:p>
            <a:pPr>
              <a:lnSpc>
                <a:spcPct val="120000"/>
              </a:lnSpc>
            </a:pPr>
            <a:r>
              <a:rPr lang="en-US" sz="1600" dirty="0">
                <a:latin typeface="Roboto" panose="02000000000000000000" pitchFamily="2" charset="0"/>
                <a:ea typeface="Roboto" panose="02000000000000000000" pitchFamily="2" charset="0"/>
              </a:rPr>
              <a:t>In section “Request to reduce tax on...” </a:t>
            </a:r>
          </a:p>
          <a:p>
            <a:pPr lvl="1">
              <a:lnSpc>
                <a:spcPct val="120000"/>
              </a:lnSpc>
            </a:pPr>
            <a:r>
              <a:rPr lang="en-US" sz="1600" dirty="0">
                <a:latin typeface="Roboto" panose="02000000000000000000" pitchFamily="2" charset="0"/>
                <a:ea typeface="Roboto" panose="02000000000000000000" pitchFamily="2" charset="0"/>
              </a:rPr>
              <a:t>the box for salary should be marked</a:t>
            </a:r>
          </a:p>
          <a:p>
            <a:pPr lvl="1">
              <a:lnSpc>
                <a:spcPct val="120000"/>
              </a:lnSpc>
            </a:pPr>
            <a:r>
              <a:rPr lang="en-US" sz="1600" dirty="0">
                <a:latin typeface="Roboto" panose="02000000000000000000" pitchFamily="2" charset="0"/>
                <a:ea typeface="Roboto" panose="02000000000000000000" pitchFamily="2" charset="0"/>
              </a:rPr>
              <a:t>Incl. all $ paid to clergyperson, e.g.: </a:t>
            </a:r>
          </a:p>
          <a:p>
            <a:pPr lvl="2">
              <a:lnSpc>
                <a:spcPct val="120000"/>
              </a:lnSpc>
            </a:pPr>
            <a:r>
              <a:rPr lang="en-US" sz="1600" dirty="0">
                <a:latin typeface="Roboto" panose="02000000000000000000" pitchFamily="2" charset="0"/>
                <a:ea typeface="Roboto" panose="02000000000000000000" pitchFamily="2" charset="0"/>
              </a:rPr>
              <a:t>Stipend</a:t>
            </a:r>
          </a:p>
          <a:p>
            <a:pPr lvl="2">
              <a:lnSpc>
                <a:spcPct val="120000"/>
              </a:lnSpc>
            </a:pPr>
            <a:r>
              <a:rPr lang="en-US" sz="1600" dirty="0">
                <a:latin typeface="Roboto" panose="02000000000000000000" pitchFamily="2" charset="0"/>
                <a:ea typeface="Roboto" panose="02000000000000000000" pitchFamily="2" charset="0"/>
              </a:rPr>
              <a:t>housing allowance and utilities. </a:t>
            </a:r>
          </a:p>
          <a:p>
            <a:pPr>
              <a:lnSpc>
                <a:spcPct val="120000"/>
              </a:lnSpc>
            </a:pPr>
            <a:r>
              <a:rPr lang="en-US" sz="1600" dirty="0"/>
              <a:t>In Section “Deductions from income and non-refundable tax credits” / sub-section “other”:</a:t>
            </a:r>
          </a:p>
          <a:p>
            <a:pPr lvl="1">
              <a:lnSpc>
                <a:spcPct val="120000"/>
              </a:lnSpc>
            </a:pPr>
            <a:r>
              <a:rPr lang="en-US" sz="1600" dirty="0">
                <a:latin typeface="Roboto" panose="02000000000000000000" pitchFamily="2" charset="0"/>
                <a:ea typeface="Roboto" panose="02000000000000000000" pitchFamily="2" charset="0"/>
              </a:rPr>
              <a:t>Reason =“Clergy Residence Deduction”</a:t>
            </a:r>
          </a:p>
        </p:txBody>
      </p:sp>
      <p:sp>
        <p:nvSpPr>
          <p:cNvPr id="6" name="TextBox 5">
            <a:extLst>
              <a:ext uri="{FF2B5EF4-FFF2-40B4-BE49-F238E27FC236}">
                <a16:creationId xmlns:a16="http://schemas.microsoft.com/office/drawing/2014/main" id="{23EDCC53-86D1-4D5E-93D7-208FDAFA3BE5}"/>
              </a:ext>
            </a:extLst>
          </p:cNvPr>
          <p:cNvSpPr txBox="1"/>
          <p:nvPr/>
        </p:nvSpPr>
        <p:spPr>
          <a:xfrm>
            <a:off x="340381" y="365125"/>
            <a:ext cx="919438"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CN</a:t>
            </a:r>
          </a:p>
        </p:txBody>
      </p:sp>
    </p:spTree>
    <p:extLst>
      <p:ext uri="{BB962C8B-B14F-4D97-AF65-F5344CB8AC3E}">
        <p14:creationId xmlns:p14="http://schemas.microsoft.com/office/powerpoint/2010/main" val="8244248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CAD6E8B-ED74-4B79-9D69-D144CF97E536}"/>
              </a:ext>
            </a:extLst>
          </p:cNvPr>
          <p:cNvSpPr>
            <a:spLocks noGrp="1"/>
          </p:cNvSpPr>
          <p:nvPr>
            <p:ph idx="1"/>
          </p:nvPr>
        </p:nvSpPr>
        <p:spPr>
          <a:xfrm>
            <a:off x="2932386" y="2579426"/>
            <a:ext cx="8421414" cy="4278573"/>
          </a:xfrm>
        </p:spPr>
        <p:txBody>
          <a:bodyPr>
            <a:normAutofit fontScale="47500" lnSpcReduction="20000"/>
          </a:bodyPr>
          <a:lstStyle/>
          <a:p>
            <a:pPr marL="0" indent="0">
              <a:lnSpc>
                <a:spcPct val="120000"/>
              </a:lnSpc>
              <a:buNone/>
            </a:pPr>
            <a:r>
              <a:rPr lang="en-US" dirty="0"/>
              <a:t>Letter of employment, </a:t>
            </a:r>
          </a:p>
          <a:p>
            <a:pPr lvl="1">
              <a:lnSpc>
                <a:spcPct val="120000"/>
              </a:lnSpc>
            </a:pPr>
            <a:r>
              <a:rPr lang="en-US" dirty="0">
                <a:latin typeface="Roboto" panose="02000000000000000000" pitchFamily="2" charset="0"/>
                <a:ea typeface="Roboto" panose="02000000000000000000" pitchFamily="2" charset="0"/>
              </a:rPr>
              <a:t>individual is employed by the congregation</a:t>
            </a:r>
          </a:p>
          <a:p>
            <a:pPr lvl="1">
              <a:lnSpc>
                <a:spcPct val="120000"/>
              </a:lnSpc>
            </a:pPr>
            <a:r>
              <a:rPr lang="en-US" dirty="0">
                <a:latin typeface="Roboto" panose="02000000000000000000" pitchFamily="2" charset="0"/>
                <a:ea typeface="Roboto" panose="02000000000000000000" pitchFamily="2" charset="0"/>
              </a:rPr>
              <a:t>The following is an example of what might be acceptable: </a:t>
            </a:r>
          </a:p>
          <a:p>
            <a:pPr marL="914400" lvl="2" indent="0">
              <a:lnSpc>
                <a:spcPct val="120000"/>
              </a:lnSpc>
              <a:buNone/>
            </a:pPr>
            <a:r>
              <a:rPr lang="en-US" i="1" dirty="0"/>
              <a:t> “This letter is to confirm that the Rev. Stephen Smith of 143 Summer Dr, Toronto, ON M5G 1D3, is a clergy person in full time employment with St. Andrew’s Presbyterian Church. His annual salary for 2022 will be $_______ (Box 14 of T4).”</a:t>
            </a:r>
          </a:p>
          <a:p>
            <a:pPr>
              <a:lnSpc>
                <a:spcPct val="120000"/>
              </a:lnSpc>
            </a:pPr>
            <a:r>
              <a:rPr lang="en-US" dirty="0"/>
              <a:t>Clergyperson mails all of items to local CRA office. </a:t>
            </a:r>
          </a:p>
          <a:p>
            <a:pPr lvl="1">
              <a:lnSpc>
                <a:spcPct val="120000"/>
              </a:lnSpc>
            </a:pPr>
            <a:r>
              <a:rPr lang="en-US" dirty="0">
                <a:latin typeface="Roboto" panose="02000000000000000000" pitchFamily="2" charset="0"/>
                <a:ea typeface="Roboto" panose="02000000000000000000" pitchFamily="2" charset="0"/>
              </a:rPr>
              <a:t>If filed electronically clergyperson does not send supporting documents </a:t>
            </a:r>
          </a:p>
          <a:p>
            <a:pPr lvl="2">
              <a:lnSpc>
                <a:spcPct val="120000"/>
              </a:lnSpc>
            </a:pPr>
            <a:r>
              <a:rPr lang="en-US" dirty="0">
                <a:latin typeface="Roboto" panose="02000000000000000000" pitchFamily="2" charset="0"/>
                <a:ea typeface="Roboto" panose="02000000000000000000" pitchFamily="2" charset="0"/>
              </a:rPr>
              <a:t>Clergyperson files away copy(s) with completed T1223 and job description</a:t>
            </a:r>
          </a:p>
          <a:p>
            <a:pPr lvl="2">
              <a:lnSpc>
                <a:spcPct val="120000"/>
              </a:lnSpc>
            </a:pPr>
            <a:r>
              <a:rPr lang="en-US" dirty="0">
                <a:latin typeface="Roboto" panose="02000000000000000000" pitchFamily="2" charset="0"/>
                <a:ea typeface="Roboto" panose="02000000000000000000" pitchFamily="2" charset="0"/>
              </a:rPr>
              <a:t>Kept with documentary evidence of formal act of recognition to clergy status</a:t>
            </a:r>
          </a:p>
          <a:p>
            <a:pPr lvl="2">
              <a:lnSpc>
                <a:spcPct val="120000"/>
              </a:lnSpc>
            </a:pPr>
            <a:r>
              <a:rPr lang="en-US" dirty="0">
                <a:latin typeface="Roboto" panose="02000000000000000000" pitchFamily="2" charset="0"/>
                <a:ea typeface="Roboto" panose="02000000000000000000" pitchFamily="2" charset="0"/>
              </a:rPr>
              <a:t>Ready should CRA ask to see in a review</a:t>
            </a:r>
          </a:p>
          <a:p>
            <a:pPr lvl="1">
              <a:lnSpc>
                <a:spcPct val="120000"/>
              </a:lnSpc>
            </a:pPr>
            <a:r>
              <a:rPr lang="en-US" dirty="0">
                <a:latin typeface="Roboto" panose="02000000000000000000" pitchFamily="2" charset="0"/>
                <a:ea typeface="Roboto" panose="02000000000000000000" pitchFamily="2" charset="0"/>
              </a:rPr>
              <a:t>CRA reply (4 – 6 weeks later) confirms request to reduce tax deductions</a:t>
            </a:r>
          </a:p>
        </p:txBody>
      </p:sp>
      <p:sp>
        <p:nvSpPr>
          <p:cNvPr id="7" name="Title 1">
            <a:extLst>
              <a:ext uri="{FF2B5EF4-FFF2-40B4-BE49-F238E27FC236}">
                <a16:creationId xmlns:a16="http://schemas.microsoft.com/office/drawing/2014/main" id="{2D30E096-EE37-4296-9D28-1F72A470E13C}"/>
              </a:ext>
            </a:extLst>
          </p:cNvPr>
          <p:cNvSpPr>
            <a:spLocks noGrp="1"/>
          </p:cNvSpPr>
          <p:nvPr>
            <p:ph type="title"/>
          </p:nvPr>
        </p:nvSpPr>
        <p:spPr>
          <a:xfrm>
            <a:off x="2932386" y="365125"/>
            <a:ext cx="7931232" cy="1325563"/>
          </a:xfrm>
        </p:spPr>
        <p:txBody>
          <a:bodyPr/>
          <a:lstStyle/>
          <a:p>
            <a:r>
              <a:rPr lang="en-US" sz="4000" dirty="0"/>
              <a:t>Clergy Housing Deductions</a:t>
            </a:r>
            <a:endParaRPr lang="en-US" sz="2400" dirty="0"/>
          </a:p>
        </p:txBody>
      </p:sp>
      <p:sp>
        <p:nvSpPr>
          <p:cNvPr id="8" name="TextBox 7">
            <a:extLst>
              <a:ext uri="{FF2B5EF4-FFF2-40B4-BE49-F238E27FC236}">
                <a16:creationId xmlns:a16="http://schemas.microsoft.com/office/drawing/2014/main" id="{6D1118DC-7E19-442D-AAC6-D9FDC58777AE}"/>
              </a:ext>
            </a:extLst>
          </p:cNvPr>
          <p:cNvSpPr txBox="1"/>
          <p:nvPr/>
        </p:nvSpPr>
        <p:spPr>
          <a:xfrm>
            <a:off x="340381" y="365125"/>
            <a:ext cx="919438"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CN</a:t>
            </a:r>
          </a:p>
        </p:txBody>
      </p:sp>
    </p:spTree>
    <p:extLst>
      <p:ext uri="{BB962C8B-B14F-4D97-AF65-F5344CB8AC3E}">
        <p14:creationId xmlns:p14="http://schemas.microsoft.com/office/powerpoint/2010/main" val="119967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BCDD1C-D57C-48C5-9D12-BF1A01BE9A8F}"/>
              </a:ext>
            </a:extLst>
          </p:cNvPr>
          <p:cNvSpPr>
            <a:spLocks noGrp="1"/>
          </p:cNvSpPr>
          <p:nvPr>
            <p:ph type="ctrTitle"/>
          </p:nvPr>
        </p:nvSpPr>
        <p:spPr/>
        <p:txBody>
          <a:bodyPr/>
          <a:lstStyle/>
          <a:p>
            <a:r>
              <a:rPr lang="en-US" dirty="0"/>
              <a:t>Canada Revenue Remittances &amp; Refunds</a:t>
            </a:r>
          </a:p>
        </p:txBody>
      </p:sp>
    </p:spTree>
    <p:extLst>
      <p:ext uri="{BB962C8B-B14F-4D97-AF65-F5344CB8AC3E}">
        <p14:creationId xmlns:p14="http://schemas.microsoft.com/office/powerpoint/2010/main" val="27248179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371C0-8C7F-4848-A9CC-9BEFB41F14C9}"/>
              </a:ext>
            </a:extLst>
          </p:cNvPr>
          <p:cNvSpPr>
            <a:spLocks noGrp="1"/>
          </p:cNvSpPr>
          <p:nvPr>
            <p:ph type="title"/>
          </p:nvPr>
        </p:nvSpPr>
        <p:spPr/>
        <p:txBody>
          <a:bodyPr/>
          <a:lstStyle/>
          <a:p>
            <a:r>
              <a:rPr lang="en-US" sz="4000" dirty="0"/>
              <a:t>Canada Revenue Agency (CRA)</a:t>
            </a:r>
            <a:endParaRPr lang="en-US" sz="4000" dirty="0">
              <a:latin typeface="Roboto" panose="02000000000000000000" pitchFamily="2" charset="0"/>
              <a:ea typeface="Roboto" panose="02000000000000000000" pitchFamily="2" charset="0"/>
            </a:endParaRPr>
          </a:p>
        </p:txBody>
      </p:sp>
      <p:sp>
        <p:nvSpPr>
          <p:cNvPr id="3" name="Content Placeholder 2">
            <a:extLst>
              <a:ext uri="{FF2B5EF4-FFF2-40B4-BE49-F238E27FC236}">
                <a16:creationId xmlns:a16="http://schemas.microsoft.com/office/drawing/2014/main" id="{A96B5E3C-E1BA-4CA2-A2D4-F1650B7B4E17}"/>
              </a:ext>
            </a:extLst>
          </p:cNvPr>
          <p:cNvSpPr>
            <a:spLocks noGrp="1"/>
          </p:cNvSpPr>
          <p:nvPr>
            <p:ph idx="1"/>
          </p:nvPr>
        </p:nvSpPr>
        <p:spPr/>
        <p:txBody>
          <a:bodyPr>
            <a:normAutofit fontScale="92500"/>
          </a:bodyPr>
          <a:lstStyle/>
          <a:p>
            <a:pPr lvl="1"/>
            <a:r>
              <a:rPr lang="en-US" dirty="0">
                <a:latin typeface="Roboto" panose="02000000000000000000" pitchFamily="2" charset="0"/>
                <a:ea typeface="Roboto" panose="02000000000000000000" pitchFamily="2" charset="0"/>
              </a:rPr>
              <a:t>Monthly / quarterly payroll deductions and reporting of any scholarships paid</a:t>
            </a:r>
          </a:p>
          <a:p>
            <a:pPr marL="457200" lvl="1" indent="0">
              <a:buNone/>
            </a:pPr>
            <a:endParaRPr lang="en-US" dirty="0">
              <a:latin typeface="Roboto" panose="02000000000000000000" pitchFamily="2" charset="0"/>
              <a:ea typeface="Roboto" panose="02000000000000000000" pitchFamily="2" charset="0"/>
            </a:endParaRPr>
          </a:p>
          <a:p>
            <a:pPr lvl="1"/>
            <a:r>
              <a:rPr lang="en-US" dirty="0">
                <a:latin typeface="Roboto" panose="02000000000000000000" pitchFamily="2" charset="0"/>
                <a:ea typeface="Roboto" panose="02000000000000000000" pitchFamily="2" charset="0"/>
              </a:rPr>
              <a:t>Registered Charities Information Return (T3010) will be covered in detail in the January 13 webinar</a:t>
            </a:r>
          </a:p>
          <a:p>
            <a:pPr lvl="1"/>
            <a:endParaRPr lang="en-US" dirty="0"/>
          </a:p>
          <a:p>
            <a:endParaRPr lang="en-US" dirty="0"/>
          </a:p>
        </p:txBody>
      </p:sp>
      <p:sp>
        <p:nvSpPr>
          <p:cNvPr id="6" name="TextBox 5">
            <a:extLst>
              <a:ext uri="{FF2B5EF4-FFF2-40B4-BE49-F238E27FC236}">
                <a16:creationId xmlns:a16="http://schemas.microsoft.com/office/drawing/2014/main" id="{052A43BC-7813-48E4-8521-FB94E399616B}"/>
              </a:ext>
            </a:extLst>
          </p:cNvPr>
          <p:cNvSpPr txBox="1"/>
          <p:nvPr/>
        </p:nvSpPr>
        <p:spPr>
          <a:xfrm>
            <a:off x="340381" y="365125"/>
            <a:ext cx="919438"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MM</a:t>
            </a:r>
          </a:p>
        </p:txBody>
      </p:sp>
    </p:spTree>
    <p:extLst>
      <p:ext uri="{BB962C8B-B14F-4D97-AF65-F5344CB8AC3E}">
        <p14:creationId xmlns:p14="http://schemas.microsoft.com/office/powerpoint/2010/main" val="24831745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371C0-8C7F-4848-A9CC-9BEFB41F14C9}"/>
              </a:ext>
            </a:extLst>
          </p:cNvPr>
          <p:cNvSpPr>
            <a:spLocks noGrp="1"/>
          </p:cNvSpPr>
          <p:nvPr>
            <p:ph type="title"/>
          </p:nvPr>
        </p:nvSpPr>
        <p:spPr/>
        <p:txBody>
          <a:bodyPr/>
          <a:lstStyle/>
          <a:p>
            <a:pPr lvl="1"/>
            <a:r>
              <a:rPr lang="en-US" sz="3200" dirty="0"/>
              <a:t>Harmonized Sales Tax / Goods and Services Tax (HST/GST) refunds</a:t>
            </a:r>
          </a:p>
        </p:txBody>
      </p:sp>
      <p:sp>
        <p:nvSpPr>
          <p:cNvPr id="3" name="Content Placeholder 2">
            <a:extLst>
              <a:ext uri="{FF2B5EF4-FFF2-40B4-BE49-F238E27FC236}">
                <a16:creationId xmlns:a16="http://schemas.microsoft.com/office/drawing/2014/main" id="{A96B5E3C-E1BA-4CA2-A2D4-F1650B7B4E17}"/>
              </a:ext>
            </a:extLst>
          </p:cNvPr>
          <p:cNvSpPr>
            <a:spLocks noGrp="1"/>
          </p:cNvSpPr>
          <p:nvPr>
            <p:ph idx="1"/>
          </p:nvPr>
        </p:nvSpPr>
        <p:spPr/>
        <p:txBody>
          <a:bodyPr>
            <a:normAutofit/>
          </a:bodyPr>
          <a:lstStyle/>
          <a:p>
            <a:r>
              <a:rPr lang="en-US" sz="3200" dirty="0">
                <a:latin typeface="Roboto" panose="02000000000000000000" pitchFamily="2" charset="0"/>
                <a:ea typeface="Roboto" panose="02000000000000000000" pitchFamily="2" charset="0"/>
              </a:rPr>
              <a:t>Ensure that the GST / HST rebate is claimed, at least once, and possibly, twice per year.</a:t>
            </a:r>
          </a:p>
          <a:p>
            <a:r>
              <a:rPr lang="en-US" sz="3200" dirty="0">
                <a:latin typeface="Roboto" panose="02000000000000000000" pitchFamily="2" charset="0"/>
                <a:ea typeface="Roboto" panose="02000000000000000000" pitchFamily="2" charset="0"/>
              </a:rPr>
              <a:t>Several approaches to recording the HST/GST in the accounts.</a:t>
            </a:r>
          </a:p>
        </p:txBody>
      </p:sp>
      <p:sp>
        <p:nvSpPr>
          <p:cNvPr id="5" name="TextBox 4">
            <a:extLst>
              <a:ext uri="{FF2B5EF4-FFF2-40B4-BE49-F238E27FC236}">
                <a16:creationId xmlns:a16="http://schemas.microsoft.com/office/drawing/2014/main" id="{6E3A3026-3C61-4BCB-9C4B-E4096F7487A4}"/>
              </a:ext>
            </a:extLst>
          </p:cNvPr>
          <p:cNvSpPr txBox="1"/>
          <p:nvPr/>
        </p:nvSpPr>
        <p:spPr>
          <a:xfrm>
            <a:off x="340381" y="365125"/>
            <a:ext cx="919438"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MM</a:t>
            </a:r>
          </a:p>
        </p:txBody>
      </p:sp>
    </p:spTree>
    <p:extLst>
      <p:ext uri="{BB962C8B-B14F-4D97-AF65-F5344CB8AC3E}">
        <p14:creationId xmlns:p14="http://schemas.microsoft.com/office/powerpoint/2010/main" val="563118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72F654-7A3C-448F-A8D6-717A71E66EB8}"/>
              </a:ext>
            </a:extLst>
          </p:cNvPr>
          <p:cNvSpPr/>
          <p:nvPr/>
        </p:nvSpPr>
        <p:spPr>
          <a:xfrm>
            <a:off x="0" y="1867989"/>
            <a:ext cx="12192000" cy="3122022"/>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336EC5B-5E34-4BFD-8B8E-FC970C4A646B}"/>
              </a:ext>
            </a:extLst>
          </p:cNvPr>
          <p:cNvSpPr/>
          <p:nvPr/>
        </p:nvSpPr>
        <p:spPr>
          <a:xfrm>
            <a:off x="2313602" y="853432"/>
            <a:ext cx="2160000" cy="2160000"/>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23F223D-A891-4527-B467-3F79BD62AC7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67963" y="1307664"/>
            <a:ext cx="1251278" cy="1251278"/>
          </a:xfrm>
          <a:prstGeom prst="rect">
            <a:avLst/>
          </a:prstGeom>
        </p:spPr>
      </p:pic>
      <p:sp>
        <p:nvSpPr>
          <p:cNvPr id="2" name="Title 1">
            <a:extLst>
              <a:ext uri="{FF2B5EF4-FFF2-40B4-BE49-F238E27FC236}">
                <a16:creationId xmlns:a16="http://schemas.microsoft.com/office/drawing/2014/main" id="{AC74FB41-287F-4F91-9A4A-667C1BF94BB5}"/>
              </a:ext>
            </a:extLst>
          </p:cNvPr>
          <p:cNvSpPr>
            <a:spLocks noGrp="1"/>
          </p:cNvSpPr>
          <p:nvPr>
            <p:ph type="title"/>
          </p:nvPr>
        </p:nvSpPr>
        <p:spPr>
          <a:xfrm>
            <a:off x="4297437" y="2558942"/>
            <a:ext cx="7750648" cy="2160000"/>
          </a:xfrm>
        </p:spPr>
        <p:txBody>
          <a:bodyPr>
            <a:noAutofit/>
          </a:bodyPr>
          <a:lstStyle/>
          <a:p>
            <a:r>
              <a:rPr lang="en-US" sz="4400" dirty="0">
                <a:solidFill>
                  <a:schemeClr val="bg1"/>
                </a:solidFill>
              </a:rPr>
              <a:t>Sharing God’s Gifts: Examining Congregational Expenditures</a:t>
            </a:r>
            <a:endParaRPr lang="en-US" sz="2800" dirty="0">
              <a:solidFill>
                <a:schemeClr val="bg1"/>
              </a:solidFill>
            </a:endParaRPr>
          </a:p>
        </p:txBody>
      </p:sp>
      <p:sp>
        <p:nvSpPr>
          <p:cNvPr id="6" name="TextBox 5">
            <a:extLst>
              <a:ext uri="{FF2B5EF4-FFF2-40B4-BE49-F238E27FC236}">
                <a16:creationId xmlns:a16="http://schemas.microsoft.com/office/drawing/2014/main" id="{10FA96AF-0E53-40CF-B0E1-444B01B3458B}"/>
              </a:ext>
            </a:extLst>
          </p:cNvPr>
          <p:cNvSpPr txBox="1"/>
          <p:nvPr/>
        </p:nvSpPr>
        <p:spPr>
          <a:xfrm>
            <a:off x="4670424" y="5316583"/>
            <a:ext cx="7521575" cy="523220"/>
          </a:xfrm>
          <a:prstGeom prst="rect">
            <a:avLst/>
          </a:prstGeom>
          <a:noFill/>
        </p:spPr>
        <p:txBody>
          <a:bodyPr wrap="square" rtlCol="0">
            <a:spAutoFit/>
          </a:bodyPr>
          <a:lstStyle/>
          <a:p>
            <a:r>
              <a:rPr lang="en-US" sz="2800" dirty="0">
                <a:latin typeface="Roboto Medium" panose="02000000000000000000" pitchFamily="2" charset="0"/>
                <a:ea typeface="Roboto Medium" panose="02000000000000000000" pitchFamily="2" charset="0"/>
              </a:rPr>
              <a:t>December 9, 2021</a:t>
            </a:r>
          </a:p>
        </p:txBody>
      </p:sp>
      <p:sp>
        <p:nvSpPr>
          <p:cNvPr id="10" name="TextBox 10">
            <a:extLst>
              <a:ext uri="{FF2B5EF4-FFF2-40B4-BE49-F238E27FC236}">
                <a16:creationId xmlns:a16="http://schemas.microsoft.com/office/drawing/2014/main" id="{D8C67BE8-76FC-434F-B6E7-CB063C5F7289}"/>
              </a:ext>
            </a:extLst>
          </p:cNvPr>
          <p:cNvSpPr txBox="1"/>
          <p:nvPr/>
        </p:nvSpPr>
        <p:spPr>
          <a:xfrm>
            <a:off x="281940" y="365125"/>
            <a:ext cx="111252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Roboto Medium" panose="02000000000000000000" pitchFamily="2" charset="0"/>
                <a:ea typeface="Roboto Medium" panose="02000000000000000000" pitchFamily="2" charset="0"/>
              </a:rPr>
              <a:t>JM</a:t>
            </a:r>
          </a:p>
        </p:txBody>
      </p:sp>
    </p:spTree>
    <p:extLst>
      <p:ext uri="{BB962C8B-B14F-4D97-AF65-F5344CB8AC3E}">
        <p14:creationId xmlns:p14="http://schemas.microsoft.com/office/powerpoint/2010/main" val="15154963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53B1-EF1B-4590-B814-EE2FCD6FE545}"/>
              </a:ext>
            </a:extLst>
          </p:cNvPr>
          <p:cNvSpPr>
            <a:spLocks noGrp="1"/>
          </p:cNvSpPr>
          <p:nvPr>
            <p:ph type="title"/>
          </p:nvPr>
        </p:nvSpPr>
        <p:spPr/>
        <p:txBody>
          <a:bodyPr/>
          <a:lstStyle/>
          <a:p>
            <a:pPr lvl="0"/>
            <a:r>
              <a:rPr lang="en-US" sz="4400" b="0" i="0" u="none" kern="1200" dirty="0">
                <a:solidFill>
                  <a:schemeClr val="tx1"/>
                </a:solidFill>
                <a:effectLst/>
                <a:latin typeface="Roboto Slab Medium" pitchFamily="2" charset="0"/>
                <a:ea typeface="Roboto Slab Medium" pitchFamily="2" charset="0"/>
                <a:cs typeface="+mj-cs"/>
              </a:rPr>
              <a:t>Housing Loans to Ministers</a:t>
            </a:r>
            <a:endParaRPr lang="en-US" sz="4400" dirty="0"/>
          </a:p>
        </p:txBody>
      </p:sp>
      <p:sp>
        <p:nvSpPr>
          <p:cNvPr id="3" name="Content Placeholder 2">
            <a:extLst>
              <a:ext uri="{FF2B5EF4-FFF2-40B4-BE49-F238E27FC236}">
                <a16:creationId xmlns:a16="http://schemas.microsoft.com/office/drawing/2014/main" id="{26A1AF21-A346-4021-9FD7-EBE1DEADC9CE}"/>
              </a:ext>
            </a:extLst>
          </p:cNvPr>
          <p:cNvSpPr>
            <a:spLocks noGrp="1"/>
          </p:cNvSpPr>
          <p:nvPr>
            <p:ph idx="1"/>
          </p:nvPr>
        </p:nvSpPr>
        <p:spPr>
          <a:xfrm>
            <a:off x="2932386" y="2644336"/>
            <a:ext cx="8421414" cy="4051739"/>
          </a:xfrm>
        </p:spPr>
        <p:txBody>
          <a:bodyPr>
            <a:normAutofit lnSpcReduction="10000"/>
          </a:bodyPr>
          <a:lstStyle/>
          <a:p>
            <a:pPr marL="0" indent="0">
              <a:buNone/>
            </a:pPr>
            <a:r>
              <a:rPr lang="en-US" sz="2400" dirty="0"/>
              <a:t>Presbytery approves</a:t>
            </a:r>
          </a:p>
          <a:p>
            <a:pPr lvl="1"/>
            <a:r>
              <a:rPr lang="en-US" sz="2400" dirty="0">
                <a:latin typeface="Roboto" panose="02000000000000000000" pitchFamily="2" charset="0"/>
                <a:ea typeface="Roboto" panose="02000000000000000000" pitchFamily="2" charset="0"/>
              </a:rPr>
              <a:t>Sale of manse and/or change to housing allowance </a:t>
            </a:r>
          </a:p>
          <a:p>
            <a:pPr lvl="1"/>
            <a:r>
              <a:rPr lang="en-US" sz="2400" dirty="0">
                <a:latin typeface="Roboto" panose="02000000000000000000" pitchFamily="2" charset="0"/>
                <a:ea typeface="Roboto" panose="02000000000000000000" pitchFamily="2" charset="0"/>
              </a:rPr>
              <a:t>Fair rental value for appropriate accommodation</a:t>
            </a:r>
          </a:p>
          <a:p>
            <a:pPr lvl="1"/>
            <a:r>
              <a:rPr lang="en-US" sz="2400" dirty="0">
                <a:latin typeface="Roboto" panose="02000000000000000000" pitchFamily="2" charset="0"/>
                <a:ea typeface="Roboto" panose="02000000000000000000" pitchFamily="2" charset="0"/>
              </a:rPr>
              <a:t>Terms and Conditions of loan to minister to assist in purchase of housing, incl. amount, interest rate, payment terms, security, etc.</a:t>
            </a:r>
          </a:p>
          <a:p>
            <a:pPr lvl="1"/>
            <a:endParaRPr lang="en-US" sz="2400" dirty="0">
              <a:latin typeface="Roboto" panose="02000000000000000000" pitchFamily="2" charset="0"/>
              <a:ea typeface="Roboto" panose="02000000000000000000" pitchFamily="2" charset="0"/>
            </a:endParaRPr>
          </a:p>
          <a:p>
            <a:pPr marL="0" indent="0">
              <a:buNone/>
            </a:pPr>
            <a:r>
              <a:rPr lang="en-US" sz="2400" dirty="0"/>
              <a:t>Eligibility for Housing loans</a:t>
            </a:r>
          </a:p>
          <a:p>
            <a:pPr lvl="1"/>
            <a:r>
              <a:rPr lang="en-US" sz="2400" dirty="0">
                <a:latin typeface="Roboto" panose="02000000000000000000" pitchFamily="2" charset="0"/>
                <a:ea typeface="Roboto" panose="02000000000000000000" pitchFamily="2" charset="0"/>
              </a:rPr>
              <a:t>Limited strictly to long-term ministers (and inducted professional church workers)</a:t>
            </a:r>
          </a:p>
          <a:p>
            <a:pPr lvl="1"/>
            <a:endParaRPr lang="en-US" sz="2400" dirty="0"/>
          </a:p>
          <a:p>
            <a:pPr lvl="1"/>
            <a:endParaRPr lang="en-US" sz="2400" dirty="0"/>
          </a:p>
          <a:p>
            <a:endParaRPr lang="en-US" sz="2800" dirty="0"/>
          </a:p>
          <a:p>
            <a:endParaRPr lang="en-US" sz="2800" dirty="0"/>
          </a:p>
          <a:p>
            <a:endParaRPr lang="en-US" sz="2800" dirty="0"/>
          </a:p>
        </p:txBody>
      </p:sp>
      <p:sp>
        <p:nvSpPr>
          <p:cNvPr id="4" name="TextBox 3">
            <a:extLst>
              <a:ext uri="{FF2B5EF4-FFF2-40B4-BE49-F238E27FC236}">
                <a16:creationId xmlns:a16="http://schemas.microsoft.com/office/drawing/2014/main" id="{F339BFDD-2BC3-4E33-A406-23649B5EBE26}"/>
              </a:ext>
            </a:extLst>
          </p:cNvPr>
          <p:cNvSpPr txBox="1"/>
          <p:nvPr/>
        </p:nvSpPr>
        <p:spPr>
          <a:xfrm>
            <a:off x="340381" y="365125"/>
            <a:ext cx="919438"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MM</a:t>
            </a:r>
          </a:p>
        </p:txBody>
      </p:sp>
    </p:spTree>
    <p:extLst>
      <p:ext uri="{BB962C8B-B14F-4D97-AF65-F5344CB8AC3E}">
        <p14:creationId xmlns:p14="http://schemas.microsoft.com/office/powerpoint/2010/main" val="39526463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0AAF0A-B079-445E-B975-CD2C031996F5}"/>
              </a:ext>
            </a:extLst>
          </p:cNvPr>
          <p:cNvSpPr>
            <a:spLocks noGrp="1"/>
          </p:cNvSpPr>
          <p:nvPr>
            <p:ph type="ctrTitle"/>
          </p:nvPr>
        </p:nvSpPr>
        <p:spPr/>
        <p:txBody>
          <a:bodyPr/>
          <a:lstStyle/>
          <a:p>
            <a:r>
              <a:rPr lang="en-US" dirty="0"/>
              <a:t>Presbyterians Sharing </a:t>
            </a:r>
            <a:br>
              <a:rPr lang="en-US" dirty="0"/>
            </a:br>
            <a:r>
              <a:rPr lang="en-US" dirty="0"/>
              <a:t>&amp; Other Mission </a:t>
            </a:r>
          </a:p>
        </p:txBody>
      </p:sp>
    </p:spTree>
    <p:extLst>
      <p:ext uri="{BB962C8B-B14F-4D97-AF65-F5344CB8AC3E}">
        <p14:creationId xmlns:p14="http://schemas.microsoft.com/office/powerpoint/2010/main" val="11940191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864E8A-FD21-4667-8BDB-333D510891F5}"/>
              </a:ext>
            </a:extLst>
          </p:cNvPr>
          <p:cNvSpPr>
            <a:spLocks noGrp="1"/>
          </p:cNvSpPr>
          <p:nvPr>
            <p:ph type="title"/>
          </p:nvPr>
        </p:nvSpPr>
        <p:spPr/>
        <p:txBody>
          <a:bodyPr/>
          <a:lstStyle/>
          <a:p>
            <a:r>
              <a:rPr lang="en-US" dirty="0"/>
              <a:t>Presbyterians Sharing</a:t>
            </a:r>
          </a:p>
        </p:txBody>
      </p:sp>
      <p:sp>
        <p:nvSpPr>
          <p:cNvPr id="4" name="Content Placeholder 3">
            <a:extLst>
              <a:ext uri="{FF2B5EF4-FFF2-40B4-BE49-F238E27FC236}">
                <a16:creationId xmlns:a16="http://schemas.microsoft.com/office/drawing/2014/main" id="{12489A78-E174-48CC-B9D5-BC42A190A05E}"/>
              </a:ext>
            </a:extLst>
          </p:cNvPr>
          <p:cNvSpPr>
            <a:spLocks noGrp="1"/>
          </p:cNvSpPr>
          <p:nvPr>
            <p:ph idx="1"/>
          </p:nvPr>
        </p:nvSpPr>
        <p:spPr>
          <a:xfrm>
            <a:off x="2932386" y="2727637"/>
            <a:ext cx="8421414" cy="4130363"/>
          </a:xfrm>
        </p:spPr>
        <p:txBody>
          <a:bodyPr>
            <a:normAutofit fontScale="47500" lnSpcReduction="20000"/>
          </a:bodyPr>
          <a:lstStyle/>
          <a:p>
            <a:r>
              <a:rPr lang="en-US" dirty="0">
                <a:latin typeface="Roboto" panose="02000000000000000000" pitchFamily="2" charset="0"/>
                <a:ea typeface="Roboto" panose="02000000000000000000" pitchFamily="2" charset="0"/>
              </a:rPr>
              <a:t>Supports the overall mission and ministry of the PCC</a:t>
            </a:r>
          </a:p>
          <a:p>
            <a:r>
              <a:rPr lang="en-US" dirty="0">
                <a:latin typeface="Roboto" panose="02000000000000000000" pitchFamily="2" charset="0"/>
                <a:ea typeface="Roboto" panose="02000000000000000000" pitchFamily="2" charset="0"/>
              </a:rPr>
              <a:t>Help start new congregations,  renew others,</a:t>
            </a:r>
          </a:p>
          <a:p>
            <a:r>
              <a:rPr lang="en-US" dirty="0">
                <a:latin typeface="Roboto" panose="02000000000000000000" pitchFamily="2" charset="0"/>
                <a:ea typeface="Roboto" panose="02000000000000000000" pitchFamily="2" charset="0"/>
              </a:rPr>
              <a:t>Resource regions for educational opportunities</a:t>
            </a:r>
          </a:p>
          <a:p>
            <a:r>
              <a:rPr lang="en-US" dirty="0">
                <a:latin typeface="Roboto" panose="02000000000000000000" pitchFamily="2" charset="0"/>
                <a:ea typeface="Roboto" panose="02000000000000000000" pitchFamily="2" charset="0"/>
              </a:rPr>
              <a:t>Collaborate with mission partners around the world</a:t>
            </a:r>
          </a:p>
          <a:p>
            <a:r>
              <a:rPr lang="en-US" dirty="0">
                <a:latin typeface="Roboto" panose="02000000000000000000" pitchFamily="2" charset="0"/>
                <a:ea typeface="Roboto" panose="02000000000000000000" pitchFamily="2" charset="0"/>
              </a:rPr>
              <a:t>Learn together, share experiences and establish healthy ways of working together</a:t>
            </a:r>
          </a:p>
          <a:p>
            <a:r>
              <a:rPr lang="en-US" dirty="0">
                <a:latin typeface="Roboto" panose="02000000000000000000" pitchFamily="2" charset="0"/>
                <a:ea typeface="Roboto" panose="02000000000000000000" pitchFamily="2" charset="0"/>
              </a:rPr>
              <a:t>Walk with theological students</a:t>
            </a:r>
          </a:p>
          <a:p>
            <a:r>
              <a:rPr lang="en-US" dirty="0">
                <a:latin typeface="Roboto" panose="02000000000000000000" pitchFamily="2" charset="0"/>
                <a:ea typeface="Roboto" panose="02000000000000000000" pitchFamily="2" charset="0"/>
              </a:rPr>
              <a:t>Support Indigenous ministries &amp; other specialized ministries</a:t>
            </a:r>
          </a:p>
          <a:p>
            <a:r>
              <a:rPr lang="en-US" dirty="0">
                <a:latin typeface="Roboto" panose="02000000000000000000" pitchFamily="2" charset="0"/>
                <a:ea typeface="Roboto" panose="02000000000000000000" pitchFamily="2" charset="0"/>
              </a:rPr>
              <a:t>Speak out on matters of justice</a:t>
            </a:r>
          </a:p>
          <a:p>
            <a:r>
              <a:rPr lang="en-US" dirty="0">
                <a:latin typeface="Roboto" panose="02000000000000000000" pitchFamily="2" charset="0"/>
                <a:ea typeface="Roboto" panose="02000000000000000000" pitchFamily="2" charset="0"/>
              </a:rPr>
              <a:t>Support the work of the General Assembly </a:t>
            </a:r>
          </a:p>
          <a:p>
            <a:r>
              <a:rPr lang="en-US" dirty="0">
                <a:latin typeface="Roboto" panose="02000000000000000000" pitchFamily="2" charset="0"/>
                <a:ea typeface="Roboto" panose="02000000000000000000" pitchFamily="2" charset="0"/>
              </a:rPr>
              <a:t>Support theological colleges</a:t>
            </a:r>
          </a:p>
          <a:p>
            <a:endParaRPr lang="en-US" dirty="0">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34771B24-8914-4DB6-A387-9E45843E94C8}"/>
              </a:ext>
            </a:extLst>
          </p:cNvPr>
          <p:cNvSpPr txBox="1"/>
          <p:nvPr/>
        </p:nvSpPr>
        <p:spPr>
          <a:xfrm>
            <a:off x="340381" y="365125"/>
            <a:ext cx="919438"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30791571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8F7AC-F5CD-401B-B38E-10FEC3105604}"/>
              </a:ext>
            </a:extLst>
          </p:cNvPr>
          <p:cNvSpPr>
            <a:spLocks noGrp="1"/>
          </p:cNvSpPr>
          <p:nvPr>
            <p:ph type="title"/>
          </p:nvPr>
        </p:nvSpPr>
        <p:spPr>
          <a:xfrm>
            <a:off x="2243471" y="499729"/>
            <a:ext cx="9948530" cy="1382233"/>
          </a:xfrm>
        </p:spPr>
        <p:txBody>
          <a:bodyPr/>
          <a:lstStyle/>
          <a:p>
            <a:r>
              <a:rPr lang="en-US" sz="4000" dirty="0"/>
              <a:t>Presbyterians Sharing Allocations</a:t>
            </a:r>
          </a:p>
        </p:txBody>
      </p:sp>
      <p:sp>
        <p:nvSpPr>
          <p:cNvPr id="3" name="Content Placeholder 2">
            <a:extLst>
              <a:ext uri="{FF2B5EF4-FFF2-40B4-BE49-F238E27FC236}">
                <a16:creationId xmlns:a16="http://schemas.microsoft.com/office/drawing/2014/main" id="{D2828127-7954-40C3-A45B-27B7873606FB}"/>
              </a:ext>
            </a:extLst>
          </p:cNvPr>
          <p:cNvSpPr>
            <a:spLocks noGrp="1"/>
          </p:cNvSpPr>
          <p:nvPr>
            <p:ph idx="1"/>
          </p:nvPr>
        </p:nvSpPr>
        <p:spPr>
          <a:xfrm>
            <a:off x="2243471" y="2445489"/>
            <a:ext cx="9275740" cy="3912782"/>
          </a:xfrm>
        </p:spPr>
        <p:txBody>
          <a:bodyPr numCol="1" spcCol="720000">
            <a:noAutofit/>
          </a:bodyPr>
          <a:lstStyle/>
          <a:p>
            <a:pPr marL="0" indent="0">
              <a:spcBef>
                <a:spcPts val="1200"/>
              </a:spcBef>
              <a:buNone/>
            </a:pPr>
            <a:r>
              <a:rPr lang="en-US" sz="2400" b="1" dirty="0">
                <a:effectLst/>
                <a:latin typeface="Roboto" panose="02000000000000000000" pitchFamily="2" charset="0"/>
                <a:ea typeface="Roboto" panose="02000000000000000000" pitchFamily="2" charset="0"/>
                <a:cs typeface="Times New Roman" panose="02020603050405020304" pitchFamily="18" charset="0"/>
              </a:rPr>
              <a:t>Recommended Allocation</a:t>
            </a:r>
            <a:r>
              <a:rPr lang="en-US" sz="2400" dirty="0">
                <a:effectLst/>
                <a:latin typeface="Roboto" panose="02000000000000000000" pitchFamily="2" charset="0"/>
                <a:ea typeface="Roboto" panose="02000000000000000000" pitchFamily="2" charset="0"/>
                <a:cs typeface="Times New Roman" panose="02020603050405020304" pitchFamily="18" charset="0"/>
              </a:rPr>
              <a:t> = 10% of a congregation’s dollar base</a:t>
            </a:r>
          </a:p>
          <a:p>
            <a:pPr marL="0" indent="0">
              <a:spcBef>
                <a:spcPts val="1200"/>
              </a:spcBef>
              <a:buNone/>
            </a:pPr>
            <a:r>
              <a:rPr lang="en-US" sz="2400" b="1" dirty="0">
                <a:latin typeface="Roboto" panose="02000000000000000000" pitchFamily="2" charset="0"/>
                <a:ea typeface="Roboto" panose="02000000000000000000" pitchFamily="2" charset="0"/>
                <a:cs typeface="Times New Roman" panose="02020603050405020304" pitchFamily="18" charset="0"/>
              </a:rPr>
              <a:t>Accepted Allocation </a:t>
            </a:r>
            <a:r>
              <a:rPr lang="en-US" sz="2400" dirty="0">
                <a:latin typeface="Roboto" panose="02000000000000000000" pitchFamily="2" charset="0"/>
                <a:ea typeface="Roboto" panose="02000000000000000000" pitchFamily="2" charset="0"/>
                <a:cs typeface="Times New Roman" panose="02020603050405020304" pitchFamily="18" charset="0"/>
              </a:rPr>
              <a:t>= what the congregation realistically thinks it can give</a:t>
            </a:r>
          </a:p>
          <a:p>
            <a:pPr marL="0" indent="0">
              <a:spcBef>
                <a:spcPts val="1200"/>
              </a:spcBef>
              <a:buNone/>
            </a:pPr>
            <a:endParaRPr lang="en-US" sz="2400" dirty="0">
              <a:latin typeface="Roboto" panose="02000000000000000000" pitchFamily="2" charset="0"/>
              <a:ea typeface="Roboto" panose="02000000000000000000" pitchFamily="2" charset="0"/>
              <a:cs typeface="Times New Roman" panose="02020603050405020304" pitchFamily="18" charset="0"/>
            </a:endParaRPr>
          </a:p>
          <a:p>
            <a:pPr marL="0" indent="0">
              <a:lnSpc>
                <a:spcPct val="120000"/>
              </a:lnSpc>
              <a:buNone/>
            </a:pPr>
            <a:r>
              <a:rPr lang="en-US" sz="2400" dirty="0">
                <a:latin typeface="Roboto" panose="02000000000000000000" pitchFamily="2" charset="0"/>
                <a:ea typeface="Roboto" panose="02000000000000000000" pitchFamily="2" charset="0"/>
              </a:rPr>
              <a:t>The dollar base can be found in the Acts &amp; Proceedings of the previous year. The dollar base used in 2022 allocations and assessments is calculated from the 2020 statistics and found in the 2021 A&amp;P.</a:t>
            </a:r>
          </a:p>
          <a:p>
            <a:pPr marL="0" indent="0">
              <a:spcBef>
                <a:spcPts val="1200"/>
              </a:spcBef>
              <a:buNone/>
            </a:pPr>
            <a:endParaRPr lang="en-US" sz="1800" dirty="0">
              <a:effectLst/>
              <a:latin typeface="Roboto" panose="02000000000000000000" pitchFamily="2" charset="0"/>
              <a:ea typeface="Roboto" panose="02000000000000000000" pitchFamily="2" charset="0"/>
              <a:cs typeface="Times New Roman" panose="02020603050405020304" pitchFamily="18" charset="0"/>
            </a:endParaRPr>
          </a:p>
        </p:txBody>
      </p:sp>
      <p:sp>
        <p:nvSpPr>
          <p:cNvPr id="6" name="TextBox 5">
            <a:extLst>
              <a:ext uri="{FF2B5EF4-FFF2-40B4-BE49-F238E27FC236}">
                <a16:creationId xmlns:a16="http://schemas.microsoft.com/office/drawing/2014/main" id="{B076A4F1-12E5-4356-A2B3-3961D5D52CDB}"/>
              </a:ext>
            </a:extLst>
          </p:cNvPr>
          <p:cNvSpPr txBox="1"/>
          <p:nvPr/>
        </p:nvSpPr>
        <p:spPr>
          <a:xfrm>
            <a:off x="340381" y="365125"/>
            <a:ext cx="919438"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24149381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8F7AC-F5CD-401B-B38E-10FEC3105604}"/>
              </a:ext>
            </a:extLst>
          </p:cNvPr>
          <p:cNvSpPr>
            <a:spLocks noGrp="1"/>
          </p:cNvSpPr>
          <p:nvPr>
            <p:ph type="title"/>
          </p:nvPr>
        </p:nvSpPr>
        <p:spPr>
          <a:xfrm>
            <a:off x="2243471" y="499729"/>
            <a:ext cx="9948530" cy="1382233"/>
          </a:xfrm>
        </p:spPr>
        <p:txBody>
          <a:bodyPr/>
          <a:lstStyle/>
          <a:p>
            <a:r>
              <a:rPr lang="en-US" sz="5400" dirty="0"/>
              <a:t>Other PCC Mission </a:t>
            </a:r>
          </a:p>
        </p:txBody>
      </p:sp>
      <p:sp>
        <p:nvSpPr>
          <p:cNvPr id="3" name="Content Placeholder 2">
            <a:extLst>
              <a:ext uri="{FF2B5EF4-FFF2-40B4-BE49-F238E27FC236}">
                <a16:creationId xmlns:a16="http://schemas.microsoft.com/office/drawing/2014/main" id="{D2828127-7954-40C3-A45B-27B7873606FB}"/>
              </a:ext>
            </a:extLst>
          </p:cNvPr>
          <p:cNvSpPr>
            <a:spLocks noGrp="1"/>
          </p:cNvSpPr>
          <p:nvPr>
            <p:ph idx="1"/>
          </p:nvPr>
        </p:nvSpPr>
        <p:spPr>
          <a:xfrm>
            <a:off x="2788170" y="2520440"/>
            <a:ext cx="8992703" cy="4105214"/>
          </a:xfrm>
        </p:spPr>
        <p:txBody>
          <a:bodyPr numCol="1" spcCol="720000">
            <a:noAutofit/>
          </a:bodyPr>
          <a:lstStyle/>
          <a:p>
            <a:pPr marL="0" indent="0">
              <a:spcBef>
                <a:spcPts val="1200"/>
              </a:spcBef>
              <a:buNone/>
            </a:pPr>
            <a:r>
              <a:rPr lang="en-US" sz="2200" dirty="0">
                <a:latin typeface="Roboto" panose="02000000000000000000" pitchFamily="2" charset="0"/>
                <a:ea typeface="Roboto" panose="02000000000000000000" pitchFamily="2" charset="0"/>
                <a:cs typeface="Times New Roman" panose="02020603050405020304" pitchFamily="18" charset="0"/>
              </a:rPr>
              <a:t>Presbyterian World Service &amp; Development</a:t>
            </a:r>
          </a:p>
          <a:p>
            <a:pPr marL="0" indent="0">
              <a:spcBef>
                <a:spcPts val="1200"/>
              </a:spcBef>
              <a:buNone/>
            </a:pPr>
            <a:r>
              <a:rPr lang="en-US" sz="2200" dirty="0">
                <a:latin typeface="Roboto" panose="02000000000000000000" pitchFamily="2" charset="0"/>
                <a:ea typeface="Roboto" panose="02000000000000000000" pitchFamily="2" charset="0"/>
                <a:cs typeface="Times New Roman" panose="02020603050405020304" pitchFamily="18" charset="0"/>
              </a:rPr>
              <a:t>Gifts of Change &amp; The Giving Tree</a:t>
            </a:r>
          </a:p>
          <a:p>
            <a:pPr marL="0" indent="0">
              <a:spcBef>
                <a:spcPts val="1200"/>
              </a:spcBef>
              <a:buNone/>
            </a:pPr>
            <a:r>
              <a:rPr lang="en-US" sz="2200" dirty="0">
                <a:latin typeface="Roboto" panose="02000000000000000000" pitchFamily="2" charset="0"/>
                <a:ea typeface="Roboto" panose="02000000000000000000" pitchFamily="2" charset="0"/>
                <a:cs typeface="Times New Roman" panose="02020603050405020304" pitchFamily="18" charset="0"/>
              </a:rPr>
              <a:t>International Ministries special projects</a:t>
            </a:r>
          </a:p>
          <a:p>
            <a:pPr marL="0" indent="0">
              <a:spcBef>
                <a:spcPts val="1200"/>
              </a:spcBef>
              <a:buNone/>
            </a:pPr>
            <a:r>
              <a:rPr lang="en-US" sz="2200" dirty="0">
                <a:latin typeface="Roboto" panose="02000000000000000000" pitchFamily="2" charset="0"/>
                <a:ea typeface="Roboto" panose="02000000000000000000" pitchFamily="2" charset="0"/>
                <a:cs typeface="Times New Roman" panose="02020603050405020304" pitchFamily="18" charset="0"/>
              </a:rPr>
              <a:t>Canadian Ministries special projects</a:t>
            </a:r>
          </a:p>
          <a:p>
            <a:pPr marL="0" indent="0">
              <a:spcBef>
                <a:spcPts val="1200"/>
              </a:spcBef>
              <a:buNone/>
            </a:pPr>
            <a:r>
              <a:rPr lang="en-US" sz="2200" dirty="0">
                <a:latin typeface="Roboto" panose="02000000000000000000" pitchFamily="2" charset="0"/>
                <a:ea typeface="Roboto" panose="02000000000000000000" pitchFamily="2" charset="0"/>
                <a:cs typeface="Times New Roman" panose="02020603050405020304" pitchFamily="18" charset="0"/>
              </a:rPr>
              <a:t>Other funds of the church</a:t>
            </a:r>
          </a:p>
          <a:p>
            <a:pPr marL="0" indent="0">
              <a:spcBef>
                <a:spcPts val="1200"/>
              </a:spcBef>
              <a:buNone/>
            </a:pPr>
            <a:endParaRPr lang="en-US" sz="2200" dirty="0">
              <a:latin typeface="Roboto" panose="02000000000000000000" pitchFamily="2" charset="0"/>
              <a:ea typeface="Roboto" panose="02000000000000000000" pitchFamily="2" charset="0"/>
              <a:cs typeface="Times New Roman" panose="02020603050405020304" pitchFamily="18" charset="0"/>
            </a:endParaRPr>
          </a:p>
          <a:p>
            <a:pPr marL="0" indent="0">
              <a:spcBef>
                <a:spcPts val="1200"/>
              </a:spcBef>
              <a:buNone/>
            </a:pPr>
            <a:r>
              <a:rPr lang="en-US" sz="2200" dirty="0">
                <a:effectLst/>
                <a:latin typeface="Roboto" panose="02000000000000000000" pitchFamily="2" charset="0"/>
                <a:ea typeface="Roboto" panose="02000000000000000000" pitchFamily="2" charset="0"/>
                <a:cs typeface="Times New Roman" panose="02020603050405020304" pitchFamily="18" charset="0"/>
              </a:rPr>
              <a:t>Atlantic Mission Society (AMS)</a:t>
            </a:r>
          </a:p>
          <a:p>
            <a:pPr marL="0" indent="0">
              <a:spcBef>
                <a:spcPts val="1200"/>
              </a:spcBef>
              <a:buNone/>
            </a:pPr>
            <a:r>
              <a:rPr lang="en-US" sz="2200" dirty="0">
                <a:latin typeface="Roboto" panose="02000000000000000000" pitchFamily="2" charset="0"/>
                <a:ea typeface="Roboto" panose="02000000000000000000" pitchFamily="2" charset="0"/>
                <a:cs typeface="Times New Roman" panose="02020603050405020304" pitchFamily="18" charset="0"/>
              </a:rPr>
              <a:t>Women’s Missionary Society (WMS)</a:t>
            </a:r>
          </a:p>
        </p:txBody>
      </p:sp>
      <p:sp>
        <p:nvSpPr>
          <p:cNvPr id="7" name="TextBox 6">
            <a:extLst>
              <a:ext uri="{FF2B5EF4-FFF2-40B4-BE49-F238E27FC236}">
                <a16:creationId xmlns:a16="http://schemas.microsoft.com/office/drawing/2014/main" id="{F53F759B-19AC-425D-B7EC-0CF10E49D3C0}"/>
              </a:ext>
            </a:extLst>
          </p:cNvPr>
          <p:cNvSpPr txBox="1"/>
          <p:nvPr/>
        </p:nvSpPr>
        <p:spPr>
          <a:xfrm>
            <a:off x="340381" y="365125"/>
            <a:ext cx="919438"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13949555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8F7AC-F5CD-401B-B38E-10FEC3105604}"/>
              </a:ext>
            </a:extLst>
          </p:cNvPr>
          <p:cNvSpPr>
            <a:spLocks noGrp="1"/>
          </p:cNvSpPr>
          <p:nvPr>
            <p:ph type="title"/>
          </p:nvPr>
        </p:nvSpPr>
        <p:spPr>
          <a:xfrm>
            <a:off x="2243471" y="499729"/>
            <a:ext cx="9948530" cy="1382233"/>
          </a:xfrm>
        </p:spPr>
        <p:txBody>
          <a:bodyPr/>
          <a:lstStyle/>
          <a:p>
            <a:r>
              <a:rPr lang="en-US" sz="5400" dirty="0"/>
              <a:t>Mission &amp; Ministry</a:t>
            </a:r>
          </a:p>
        </p:txBody>
      </p:sp>
      <p:sp>
        <p:nvSpPr>
          <p:cNvPr id="3" name="Content Placeholder 2">
            <a:extLst>
              <a:ext uri="{FF2B5EF4-FFF2-40B4-BE49-F238E27FC236}">
                <a16:creationId xmlns:a16="http://schemas.microsoft.com/office/drawing/2014/main" id="{D2828127-7954-40C3-A45B-27B7873606FB}"/>
              </a:ext>
            </a:extLst>
          </p:cNvPr>
          <p:cNvSpPr>
            <a:spLocks noGrp="1"/>
          </p:cNvSpPr>
          <p:nvPr>
            <p:ph idx="1"/>
          </p:nvPr>
        </p:nvSpPr>
        <p:spPr>
          <a:xfrm>
            <a:off x="2243470" y="2445489"/>
            <a:ext cx="9537403" cy="3912782"/>
          </a:xfrm>
        </p:spPr>
        <p:txBody>
          <a:bodyPr numCol="1" spcCol="720000">
            <a:noAutofit/>
          </a:bodyPr>
          <a:lstStyle/>
          <a:p>
            <a:pPr>
              <a:spcBef>
                <a:spcPts val="1200"/>
              </a:spcBef>
            </a:pPr>
            <a:r>
              <a:rPr lang="en-US" sz="2800" dirty="0">
                <a:effectLst/>
                <a:latin typeface="Roboto" panose="02000000000000000000" pitchFamily="2" charset="0"/>
                <a:ea typeface="Roboto" panose="02000000000000000000" pitchFamily="2" charset="0"/>
                <a:cs typeface="Times New Roman" panose="02020603050405020304" pitchFamily="18" charset="0"/>
              </a:rPr>
              <a:t>Staff &amp; Volunteers detailed expenditures in your budget</a:t>
            </a:r>
          </a:p>
          <a:p>
            <a:pPr>
              <a:spcBef>
                <a:spcPts val="1200"/>
              </a:spcBef>
            </a:pPr>
            <a:r>
              <a:rPr lang="en-US" sz="2800" dirty="0">
                <a:effectLst/>
                <a:latin typeface="Roboto" panose="02000000000000000000" pitchFamily="2" charset="0"/>
                <a:ea typeface="Roboto" panose="02000000000000000000" pitchFamily="2" charset="0"/>
                <a:cs typeface="Times New Roman" panose="02020603050405020304" pitchFamily="18" charset="0"/>
              </a:rPr>
              <a:t>Qualified Donees transferred to other charities with CRA numbers</a:t>
            </a:r>
          </a:p>
          <a:p>
            <a:pPr>
              <a:spcBef>
                <a:spcPts val="1200"/>
              </a:spcBef>
            </a:pPr>
            <a:r>
              <a:rPr lang="en-US" sz="2800" dirty="0">
                <a:latin typeface="Roboto" panose="02000000000000000000" pitchFamily="2" charset="0"/>
                <a:ea typeface="Roboto" panose="02000000000000000000" pitchFamily="2" charset="0"/>
                <a:cs typeface="Times New Roman" panose="02020603050405020304" pitchFamily="18" charset="0"/>
              </a:rPr>
              <a:t>Ministry &amp; Programs with Direction and Control through an intermediary – included on your congregation’s reports </a:t>
            </a:r>
          </a:p>
        </p:txBody>
      </p:sp>
      <p:sp>
        <p:nvSpPr>
          <p:cNvPr id="7" name="TextBox 6">
            <a:extLst>
              <a:ext uri="{FF2B5EF4-FFF2-40B4-BE49-F238E27FC236}">
                <a16:creationId xmlns:a16="http://schemas.microsoft.com/office/drawing/2014/main" id="{ADE2B1B7-D931-4223-9B1D-BEF3E14106A3}"/>
              </a:ext>
            </a:extLst>
          </p:cNvPr>
          <p:cNvSpPr txBox="1"/>
          <p:nvPr/>
        </p:nvSpPr>
        <p:spPr>
          <a:xfrm>
            <a:off x="340381" y="365125"/>
            <a:ext cx="919438"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30150068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0F01B-6823-429A-9774-78C21C9EABCF}"/>
              </a:ext>
            </a:extLst>
          </p:cNvPr>
          <p:cNvSpPr>
            <a:spLocks noGrp="1"/>
          </p:cNvSpPr>
          <p:nvPr>
            <p:ph type="title"/>
          </p:nvPr>
        </p:nvSpPr>
        <p:spPr>
          <a:xfrm>
            <a:off x="2392680" y="320041"/>
            <a:ext cx="9183624" cy="1737518"/>
          </a:xfrm>
        </p:spPr>
        <p:txBody>
          <a:bodyPr/>
          <a:lstStyle/>
          <a:p>
            <a:r>
              <a:rPr lang="en-US" sz="3200" dirty="0">
                <a:latin typeface="Roboto Medium" panose="02000000000000000000" pitchFamily="2" charset="0"/>
                <a:ea typeface="Roboto Medium" panose="02000000000000000000" pitchFamily="2" charset="0"/>
              </a:rPr>
              <a:t>Carrying out your own charitable activities </a:t>
            </a:r>
            <a:br>
              <a:rPr lang="en-US" sz="1400" dirty="0"/>
            </a:br>
            <a:r>
              <a:rPr lang="en-US" sz="4800" dirty="0"/>
              <a:t>Using an intermediary</a:t>
            </a:r>
            <a:endParaRPr lang="en-US" dirty="0"/>
          </a:p>
        </p:txBody>
      </p:sp>
      <p:sp>
        <p:nvSpPr>
          <p:cNvPr id="3" name="Content Placeholder 2">
            <a:extLst>
              <a:ext uri="{FF2B5EF4-FFF2-40B4-BE49-F238E27FC236}">
                <a16:creationId xmlns:a16="http://schemas.microsoft.com/office/drawing/2014/main" id="{5F2D6A6C-1553-4401-A59B-95747DA59F5E}"/>
              </a:ext>
            </a:extLst>
          </p:cNvPr>
          <p:cNvSpPr>
            <a:spLocks noGrp="1"/>
          </p:cNvSpPr>
          <p:nvPr>
            <p:ph idx="1"/>
          </p:nvPr>
        </p:nvSpPr>
        <p:spPr>
          <a:xfrm>
            <a:off x="2392680" y="2499359"/>
            <a:ext cx="9342120" cy="4038599"/>
          </a:xfrm>
        </p:spPr>
        <p:txBody>
          <a:bodyPr>
            <a:noAutofit/>
          </a:bodyPr>
          <a:lstStyle/>
          <a:p>
            <a:pPr marL="0" indent="0" algn="l">
              <a:buNone/>
            </a:pPr>
            <a:r>
              <a:rPr lang="en-US" sz="2800" b="0" i="0" dirty="0">
                <a:effectLst/>
                <a:latin typeface="Roboto" panose="02000000000000000000" pitchFamily="2" charset="0"/>
                <a:ea typeface="Roboto" panose="02000000000000000000" pitchFamily="2" charset="0"/>
              </a:rPr>
              <a:t>You might:</a:t>
            </a:r>
          </a:p>
          <a:p>
            <a:pPr algn="l">
              <a:buFont typeface="Arial" panose="020B0604020202020204" pitchFamily="34" charset="0"/>
              <a:buChar char="•"/>
            </a:pPr>
            <a:r>
              <a:rPr lang="en-US" sz="2800" dirty="0">
                <a:latin typeface="Roboto" panose="02000000000000000000" pitchFamily="2" charset="0"/>
                <a:ea typeface="Roboto" panose="02000000000000000000" pitchFamily="2" charset="0"/>
              </a:rPr>
              <a:t>H</a:t>
            </a:r>
            <a:r>
              <a:rPr lang="en-US" sz="2800" b="0" i="0" dirty="0">
                <a:effectLst/>
                <a:latin typeface="Roboto" panose="02000000000000000000" pitchFamily="2" charset="0"/>
                <a:ea typeface="Roboto" panose="02000000000000000000" pitchFamily="2" charset="0"/>
              </a:rPr>
              <a:t>ire a company or private contractor</a:t>
            </a:r>
          </a:p>
          <a:p>
            <a:pPr algn="l">
              <a:buFont typeface="Arial" panose="020B0604020202020204" pitchFamily="34" charset="0"/>
              <a:buChar char="•"/>
            </a:pPr>
            <a:r>
              <a:rPr lang="en-US" sz="2800" dirty="0">
                <a:latin typeface="Roboto" panose="02000000000000000000" pitchFamily="2" charset="0"/>
                <a:ea typeface="Roboto" panose="02000000000000000000" pitchFamily="2" charset="0"/>
              </a:rPr>
              <a:t>E</a:t>
            </a:r>
            <a:r>
              <a:rPr lang="en-US" sz="2800" b="0" i="0" dirty="0">
                <a:effectLst/>
                <a:latin typeface="Roboto" panose="02000000000000000000" pitchFamily="2" charset="0"/>
                <a:ea typeface="Roboto" panose="02000000000000000000" pitchFamily="2" charset="0"/>
              </a:rPr>
              <a:t>nter into an agreement with a non-profit organization</a:t>
            </a:r>
          </a:p>
          <a:p>
            <a:pPr algn="l">
              <a:buFont typeface="Arial" panose="020B0604020202020204" pitchFamily="34" charset="0"/>
              <a:buChar char="•"/>
            </a:pPr>
            <a:r>
              <a:rPr lang="en-US" sz="2800" b="0" i="0" dirty="0">
                <a:effectLst/>
                <a:latin typeface="Roboto" panose="02000000000000000000" pitchFamily="2" charset="0"/>
                <a:ea typeface="Roboto" panose="02000000000000000000" pitchFamily="2" charset="0"/>
              </a:rPr>
              <a:t>Pool resources with another organization to complete a project</a:t>
            </a:r>
          </a:p>
        </p:txBody>
      </p:sp>
      <p:sp>
        <p:nvSpPr>
          <p:cNvPr id="4" name="TextBox 3">
            <a:extLst>
              <a:ext uri="{FF2B5EF4-FFF2-40B4-BE49-F238E27FC236}">
                <a16:creationId xmlns:a16="http://schemas.microsoft.com/office/drawing/2014/main" id="{02285C38-A59B-41A7-A0AD-0B2FE063AB1B}"/>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19911930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0F01B-6823-429A-9774-78C21C9EABCF}"/>
              </a:ext>
            </a:extLst>
          </p:cNvPr>
          <p:cNvSpPr>
            <a:spLocks noGrp="1"/>
          </p:cNvSpPr>
          <p:nvPr>
            <p:ph type="title"/>
          </p:nvPr>
        </p:nvSpPr>
        <p:spPr>
          <a:xfrm>
            <a:off x="2304288" y="328549"/>
            <a:ext cx="9747504" cy="1518539"/>
          </a:xfrm>
        </p:spPr>
        <p:txBody>
          <a:bodyPr/>
          <a:lstStyle/>
          <a:p>
            <a:r>
              <a:rPr lang="en-US" sz="4400" dirty="0">
                <a:latin typeface="Roboto Medium" panose="02000000000000000000" pitchFamily="2" charset="0"/>
                <a:ea typeface="Roboto Medium" panose="02000000000000000000" pitchFamily="2" charset="0"/>
              </a:rPr>
              <a:t>Maintaining Direction &amp; Control </a:t>
            </a:r>
            <a:br>
              <a:rPr lang="en-US" sz="4400" dirty="0">
                <a:latin typeface="Roboto Medium" panose="02000000000000000000" pitchFamily="2" charset="0"/>
                <a:ea typeface="Roboto Medium" panose="02000000000000000000" pitchFamily="2" charset="0"/>
              </a:rPr>
            </a:br>
            <a:r>
              <a:rPr lang="en-US" sz="3600" dirty="0">
                <a:latin typeface="Roboto" panose="02000000000000000000" pitchFamily="2" charset="0"/>
                <a:ea typeface="Roboto" panose="02000000000000000000" pitchFamily="2" charset="0"/>
              </a:rPr>
              <a:t>using an intermediary</a:t>
            </a:r>
          </a:p>
        </p:txBody>
      </p:sp>
      <p:sp>
        <p:nvSpPr>
          <p:cNvPr id="3" name="Content Placeholder 2">
            <a:extLst>
              <a:ext uri="{FF2B5EF4-FFF2-40B4-BE49-F238E27FC236}">
                <a16:creationId xmlns:a16="http://schemas.microsoft.com/office/drawing/2014/main" id="{5F2D6A6C-1553-4401-A59B-95747DA59F5E}"/>
              </a:ext>
            </a:extLst>
          </p:cNvPr>
          <p:cNvSpPr>
            <a:spLocks noGrp="1"/>
          </p:cNvSpPr>
          <p:nvPr>
            <p:ph idx="1"/>
          </p:nvPr>
        </p:nvSpPr>
        <p:spPr>
          <a:xfrm>
            <a:off x="2484120" y="2438400"/>
            <a:ext cx="9189720" cy="4091051"/>
          </a:xfrm>
        </p:spPr>
        <p:txBody>
          <a:bodyPr>
            <a:noAutofit/>
          </a:bodyPr>
          <a:lstStyle/>
          <a:p>
            <a:pPr marL="0" marR="2880" indent="0">
              <a:buNone/>
            </a:pPr>
            <a:r>
              <a:rPr lang="en-US" sz="2600" dirty="0">
                <a:latin typeface="Roboto" panose="02000000000000000000" pitchFamily="2" charset="0"/>
                <a:ea typeface="Roboto" panose="02000000000000000000" pitchFamily="2" charset="0"/>
              </a:rPr>
              <a:t>The church </a:t>
            </a:r>
            <a:r>
              <a:rPr lang="en-US" sz="2600" b="1" dirty="0">
                <a:latin typeface="Roboto" panose="02000000000000000000" pitchFamily="2" charset="0"/>
                <a:ea typeface="Roboto" panose="02000000000000000000" pitchFamily="2" charset="0"/>
              </a:rPr>
              <a:t>makes decisions and sets parameters on</a:t>
            </a:r>
            <a:endParaRPr lang="en-US" sz="2600" dirty="0">
              <a:latin typeface="Roboto" panose="02000000000000000000" pitchFamily="2" charset="0"/>
              <a:ea typeface="Roboto" panose="02000000000000000000" pitchFamily="2" charset="0"/>
            </a:endParaRPr>
          </a:p>
          <a:p>
            <a:pPr marR="2880"/>
            <a:r>
              <a:rPr lang="en-US" sz="2600" dirty="0">
                <a:latin typeface="Roboto" panose="02000000000000000000" pitchFamily="2" charset="0"/>
                <a:ea typeface="Roboto" panose="02000000000000000000" pitchFamily="2" charset="0"/>
              </a:rPr>
              <a:t>the overall goals </a:t>
            </a:r>
          </a:p>
          <a:p>
            <a:pPr marR="2880"/>
            <a:r>
              <a:rPr lang="en-US" sz="2600" dirty="0">
                <a:latin typeface="Roboto" panose="02000000000000000000" pitchFamily="2" charset="0"/>
                <a:ea typeface="Roboto" panose="02000000000000000000" pitchFamily="2" charset="0"/>
              </a:rPr>
              <a:t>how it will be carried out</a:t>
            </a:r>
          </a:p>
          <a:p>
            <a:pPr marR="2880"/>
            <a:r>
              <a:rPr lang="en-US" sz="2600" dirty="0">
                <a:latin typeface="Roboto" panose="02000000000000000000" pitchFamily="2" charset="0"/>
                <a:ea typeface="Roboto" panose="02000000000000000000" pitchFamily="2" charset="0"/>
              </a:rPr>
              <a:t>where the activity will happen</a:t>
            </a:r>
          </a:p>
          <a:p>
            <a:pPr marR="2880"/>
            <a:r>
              <a:rPr lang="en-US" sz="2600" dirty="0">
                <a:latin typeface="Roboto" panose="02000000000000000000" pitchFamily="2" charset="0"/>
                <a:ea typeface="Roboto" panose="02000000000000000000" pitchFamily="2" charset="0"/>
              </a:rPr>
              <a:t>who will benefit </a:t>
            </a:r>
          </a:p>
          <a:p>
            <a:pPr marR="2880"/>
            <a:r>
              <a:rPr lang="en-US" sz="2600" dirty="0">
                <a:latin typeface="Roboto" panose="02000000000000000000" pitchFamily="2" charset="0"/>
                <a:ea typeface="Roboto" panose="02000000000000000000" pitchFamily="2" charset="0"/>
              </a:rPr>
              <a:t>when it will begin and end</a:t>
            </a:r>
            <a:endParaRPr lang="en-US" sz="2600" b="0" i="0" u="none" strike="noStrike" baseline="0" dirty="0">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9FFDDC45-D738-42E1-B388-5F4E520CEDBF}"/>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39382010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0F01B-6823-429A-9774-78C21C9EABCF}"/>
              </a:ext>
            </a:extLst>
          </p:cNvPr>
          <p:cNvSpPr>
            <a:spLocks noGrp="1"/>
          </p:cNvSpPr>
          <p:nvPr>
            <p:ph type="title"/>
          </p:nvPr>
        </p:nvSpPr>
        <p:spPr>
          <a:xfrm>
            <a:off x="2304288" y="328549"/>
            <a:ext cx="9747504" cy="1518539"/>
          </a:xfrm>
        </p:spPr>
        <p:txBody>
          <a:bodyPr/>
          <a:lstStyle/>
          <a:p>
            <a:br>
              <a:rPr kumimoji="0" lang="en-US" sz="3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j-cs"/>
              </a:rPr>
            </a:br>
            <a:r>
              <a:rPr lang="en-US" sz="4400" dirty="0">
                <a:latin typeface="Roboto Medium" panose="02000000000000000000" pitchFamily="2" charset="0"/>
                <a:ea typeface="Roboto Medium" panose="02000000000000000000" pitchFamily="2" charset="0"/>
              </a:rPr>
              <a:t>Maintaining Direction &amp; Control </a:t>
            </a:r>
            <a:br>
              <a:rPr lang="en-US" sz="4400" dirty="0">
                <a:latin typeface="Roboto Medium" panose="02000000000000000000" pitchFamily="2" charset="0"/>
                <a:ea typeface="Roboto Medium" panose="02000000000000000000" pitchFamily="2" charset="0"/>
              </a:rPr>
            </a:br>
            <a:r>
              <a:rPr lang="en-US" sz="3600" dirty="0">
                <a:latin typeface="Roboto" panose="02000000000000000000" pitchFamily="2" charset="0"/>
                <a:ea typeface="Roboto" panose="02000000000000000000" pitchFamily="2" charset="0"/>
              </a:rPr>
              <a:t>using an intermediary</a:t>
            </a:r>
          </a:p>
        </p:txBody>
      </p:sp>
      <p:sp>
        <p:nvSpPr>
          <p:cNvPr id="3" name="Content Placeholder 2">
            <a:extLst>
              <a:ext uri="{FF2B5EF4-FFF2-40B4-BE49-F238E27FC236}">
                <a16:creationId xmlns:a16="http://schemas.microsoft.com/office/drawing/2014/main" id="{5F2D6A6C-1553-4401-A59B-95747DA59F5E}"/>
              </a:ext>
            </a:extLst>
          </p:cNvPr>
          <p:cNvSpPr>
            <a:spLocks noGrp="1"/>
          </p:cNvSpPr>
          <p:nvPr>
            <p:ph idx="1"/>
          </p:nvPr>
        </p:nvSpPr>
        <p:spPr>
          <a:xfrm>
            <a:off x="3048000" y="2804160"/>
            <a:ext cx="8729472" cy="3725291"/>
          </a:xfrm>
        </p:spPr>
        <p:txBody>
          <a:bodyPr>
            <a:noAutofit/>
          </a:bodyPr>
          <a:lstStyle/>
          <a:p>
            <a:r>
              <a:rPr lang="en-US" sz="2800" dirty="0">
                <a:latin typeface="Roboto" panose="02000000000000000000" pitchFamily="2" charset="0"/>
                <a:ea typeface="Roboto" panose="02000000000000000000" pitchFamily="2" charset="0"/>
              </a:rPr>
              <a:t>Written </a:t>
            </a:r>
            <a:r>
              <a:rPr lang="en-US" sz="2800" b="0" i="0" u="none" strike="noStrike" baseline="0" dirty="0">
                <a:latin typeface="Roboto" panose="02000000000000000000" pitchFamily="2" charset="0"/>
                <a:ea typeface="Roboto" panose="02000000000000000000" pitchFamily="2" charset="0"/>
              </a:rPr>
              <a:t>agreements</a:t>
            </a:r>
          </a:p>
          <a:p>
            <a:r>
              <a:rPr lang="en-US" sz="2800" b="0" i="0" u="none" strike="noStrike" baseline="0" dirty="0">
                <a:latin typeface="Roboto" panose="02000000000000000000" pitchFamily="2" charset="0"/>
                <a:ea typeface="Roboto" panose="02000000000000000000" pitchFamily="2" charset="0"/>
              </a:rPr>
              <a:t>Ongoing communication &amp; direction</a:t>
            </a:r>
          </a:p>
          <a:p>
            <a:pPr marR="1030"/>
            <a:r>
              <a:rPr lang="en-US" sz="2800" b="0" i="0" u="none" strike="noStrike" baseline="0" dirty="0">
                <a:latin typeface="Roboto" panose="02000000000000000000" pitchFamily="2" charset="0"/>
                <a:ea typeface="Roboto" panose="02000000000000000000" pitchFamily="2" charset="0"/>
              </a:rPr>
              <a:t>Excellent record keeping with separate books </a:t>
            </a:r>
          </a:p>
          <a:p>
            <a:pPr marR="1020"/>
            <a:r>
              <a:rPr lang="en-US" sz="2800" dirty="0">
                <a:latin typeface="Roboto" panose="02000000000000000000" pitchFamily="2" charset="0"/>
                <a:ea typeface="Roboto" panose="02000000000000000000" pitchFamily="2" charset="0"/>
              </a:rPr>
              <a:t>M</a:t>
            </a:r>
            <a:r>
              <a:rPr lang="en-US" sz="2800" b="0" i="0" u="none" strike="noStrike" baseline="0" dirty="0">
                <a:latin typeface="Roboto" panose="02000000000000000000" pitchFamily="2" charset="0"/>
                <a:ea typeface="Roboto" panose="02000000000000000000" pitchFamily="2" charset="0"/>
              </a:rPr>
              <a:t>ake periodic transfers of resources, based on demonstrated performance.</a:t>
            </a:r>
          </a:p>
        </p:txBody>
      </p:sp>
      <p:sp>
        <p:nvSpPr>
          <p:cNvPr id="4" name="TextBox 3">
            <a:extLst>
              <a:ext uri="{FF2B5EF4-FFF2-40B4-BE49-F238E27FC236}">
                <a16:creationId xmlns:a16="http://schemas.microsoft.com/office/drawing/2014/main" id="{C9A90143-F606-4609-9847-4C6057C289E9}"/>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10539775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0F01B-6823-429A-9774-78C21C9EABCF}"/>
              </a:ext>
            </a:extLst>
          </p:cNvPr>
          <p:cNvSpPr>
            <a:spLocks noGrp="1"/>
          </p:cNvSpPr>
          <p:nvPr>
            <p:ph type="title"/>
          </p:nvPr>
        </p:nvSpPr>
        <p:spPr>
          <a:xfrm>
            <a:off x="2304288" y="328549"/>
            <a:ext cx="9747504" cy="1518539"/>
          </a:xfrm>
        </p:spPr>
        <p:txBody>
          <a:bodyPr/>
          <a:lstStyle/>
          <a:p>
            <a:br>
              <a:rPr kumimoji="0" lang="en-US" sz="32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j-cs"/>
              </a:rPr>
            </a:br>
            <a:r>
              <a:rPr lang="en-US" sz="4400" dirty="0">
                <a:latin typeface="Roboto Medium" panose="02000000000000000000" pitchFamily="2" charset="0"/>
                <a:ea typeface="Roboto Medium" panose="02000000000000000000" pitchFamily="2" charset="0"/>
              </a:rPr>
              <a:t>Maintaining Direction &amp; Control </a:t>
            </a:r>
            <a:br>
              <a:rPr lang="en-US" sz="4400" dirty="0">
                <a:latin typeface="Roboto Medium" panose="02000000000000000000" pitchFamily="2" charset="0"/>
                <a:ea typeface="Roboto Medium" panose="02000000000000000000" pitchFamily="2" charset="0"/>
              </a:rPr>
            </a:br>
            <a:r>
              <a:rPr lang="en-US" sz="3600" dirty="0">
                <a:latin typeface="Roboto" panose="02000000000000000000" pitchFamily="2" charset="0"/>
                <a:ea typeface="Roboto" panose="02000000000000000000" pitchFamily="2" charset="0"/>
              </a:rPr>
              <a:t>using an intermediary</a:t>
            </a:r>
          </a:p>
        </p:txBody>
      </p:sp>
      <p:sp>
        <p:nvSpPr>
          <p:cNvPr id="3" name="Content Placeholder 2">
            <a:extLst>
              <a:ext uri="{FF2B5EF4-FFF2-40B4-BE49-F238E27FC236}">
                <a16:creationId xmlns:a16="http://schemas.microsoft.com/office/drawing/2014/main" id="{5F2D6A6C-1553-4401-A59B-95747DA59F5E}"/>
              </a:ext>
            </a:extLst>
          </p:cNvPr>
          <p:cNvSpPr>
            <a:spLocks noGrp="1"/>
          </p:cNvSpPr>
          <p:nvPr>
            <p:ph idx="1"/>
          </p:nvPr>
        </p:nvSpPr>
        <p:spPr>
          <a:xfrm>
            <a:off x="3048000" y="2804160"/>
            <a:ext cx="8729472" cy="3725291"/>
          </a:xfrm>
        </p:spPr>
        <p:txBody>
          <a:bodyPr>
            <a:noAutofit/>
          </a:bodyPr>
          <a:lstStyle/>
          <a:p>
            <a:r>
              <a:rPr lang="en-US" sz="2800" dirty="0">
                <a:latin typeface="Roboto" panose="02000000000000000000" pitchFamily="2" charset="0"/>
                <a:ea typeface="Roboto" panose="02000000000000000000" pitchFamily="2" charset="0"/>
              </a:rPr>
              <a:t>Written </a:t>
            </a:r>
            <a:r>
              <a:rPr lang="en-US" sz="2800" b="0" i="0" u="none" strike="noStrike" baseline="0" dirty="0">
                <a:latin typeface="Roboto" panose="02000000000000000000" pitchFamily="2" charset="0"/>
                <a:ea typeface="Roboto" panose="02000000000000000000" pitchFamily="2" charset="0"/>
              </a:rPr>
              <a:t>agreements</a:t>
            </a:r>
          </a:p>
          <a:p>
            <a:r>
              <a:rPr lang="en-US" sz="2800" b="0" i="0" u="none" strike="noStrike" baseline="0" dirty="0">
                <a:latin typeface="Roboto" panose="02000000000000000000" pitchFamily="2" charset="0"/>
                <a:ea typeface="Roboto" panose="02000000000000000000" pitchFamily="2" charset="0"/>
              </a:rPr>
              <a:t>Ongoing communication &amp; direction</a:t>
            </a:r>
          </a:p>
          <a:p>
            <a:pPr marR="1030"/>
            <a:r>
              <a:rPr lang="en-US" sz="2800" b="0" i="0" u="none" strike="noStrike" baseline="0" dirty="0">
                <a:latin typeface="Roboto" panose="02000000000000000000" pitchFamily="2" charset="0"/>
                <a:ea typeface="Roboto" panose="02000000000000000000" pitchFamily="2" charset="0"/>
              </a:rPr>
              <a:t>Excellent record keeping with separate books </a:t>
            </a:r>
          </a:p>
          <a:p>
            <a:pPr marR="1020"/>
            <a:r>
              <a:rPr lang="en-US" sz="2800" dirty="0">
                <a:latin typeface="Roboto" panose="02000000000000000000" pitchFamily="2" charset="0"/>
                <a:ea typeface="Roboto" panose="02000000000000000000" pitchFamily="2" charset="0"/>
              </a:rPr>
              <a:t>M</a:t>
            </a:r>
            <a:r>
              <a:rPr lang="en-US" sz="2800" b="0" i="0" u="none" strike="noStrike" baseline="0" dirty="0">
                <a:latin typeface="Roboto" panose="02000000000000000000" pitchFamily="2" charset="0"/>
                <a:ea typeface="Roboto" panose="02000000000000000000" pitchFamily="2" charset="0"/>
              </a:rPr>
              <a:t>ake periodic transfers of resources, based on demonstrated performance.</a:t>
            </a:r>
          </a:p>
        </p:txBody>
      </p:sp>
      <p:sp>
        <p:nvSpPr>
          <p:cNvPr id="4" name="TextBox 3">
            <a:extLst>
              <a:ext uri="{FF2B5EF4-FFF2-40B4-BE49-F238E27FC236}">
                <a16:creationId xmlns:a16="http://schemas.microsoft.com/office/drawing/2014/main" id="{C9A90143-F606-4609-9847-4C6057C289E9}"/>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2887481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36CFB-3C2E-4D3E-BAC7-DB6B336DB6FB}"/>
              </a:ext>
            </a:extLst>
          </p:cNvPr>
          <p:cNvSpPr>
            <a:spLocks noGrp="1"/>
          </p:cNvSpPr>
          <p:nvPr>
            <p:ph type="title"/>
          </p:nvPr>
        </p:nvSpPr>
        <p:spPr>
          <a:xfrm>
            <a:off x="2422358" y="365125"/>
            <a:ext cx="8931442" cy="1325563"/>
          </a:xfrm>
        </p:spPr>
        <p:txBody>
          <a:bodyPr/>
          <a:lstStyle/>
          <a:p>
            <a:pPr marL="0" indent="0">
              <a:buNone/>
            </a:pPr>
            <a:r>
              <a:rPr lang="en-US" dirty="0">
                <a:latin typeface="Roboto Medium" panose="02000000000000000000" pitchFamily="2" charset="0"/>
                <a:ea typeface="Roboto Medium" panose="02000000000000000000" pitchFamily="2" charset="0"/>
              </a:rPr>
              <a:t>Presenters</a:t>
            </a:r>
          </a:p>
        </p:txBody>
      </p:sp>
      <p:sp>
        <p:nvSpPr>
          <p:cNvPr id="4" name="Content Placeholder 3">
            <a:extLst>
              <a:ext uri="{FF2B5EF4-FFF2-40B4-BE49-F238E27FC236}">
                <a16:creationId xmlns:a16="http://schemas.microsoft.com/office/drawing/2014/main" id="{A9123579-3FAD-42C0-9F86-03AE5EEDC674}"/>
              </a:ext>
            </a:extLst>
          </p:cNvPr>
          <p:cNvSpPr>
            <a:spLocks noGrp="1"/>
          </p:cNvSpPr>
          <p:nvPr>
            <p:ph idx="1"/>
          </p:nvPr>
        </p:nvSpPr>
        <p:spPr>
          <a:xfrm>
            <a:off x="2422358" y="2503314"/>
            <a:ext cx="9369149" cy="3716733"/>
          </a:xfrm>
        </p:spPr>
        <p:txBody>
          <a:bodyPr>
            <a:normAutofit fontScale="55000" lnSpcReduction="20000"/>
          </a:bodyPr>
          <a:lstStyle/>
          <a:p>
            <a:pPr marL="0" indent="0">
              <a:buNone/>
            </a:pPr>
            <a:r>
              <a:rPr lang="en-US" dirty="0"/>
              <a:t>Karen Plater</a:t>
            </a:r>
            <a:r>
              <a:rPr lang="en-US" dirty="0">
                <a:latin typeface="Roboto" panose="02000000000000000000" pitchFamily="2" charset="0"/>
                <a:ea typeface="Roboto" panose="02000000000000000000" pitchFamily="2" charset="0"/>
              </a:rPr>
              <a:t>, Associate Secretary, Stewardship &amp; Planned Giving</a:t>
            </a:r>
          </a:p>
          <a:p>
            <a:pPr marL="0" indent="0">
              <a:buNone/>
            </a:pPr>
            <a:r>
              <a:rPr lang="en-US" dirty="0"/>
              <a:t>Maurice Mawhinney</a:t>
            </a:r>
            <a:r>
              <a:rPr lang="en-US" dirty="0">
                <a:latin typeface="Roboto" panose="02000000000000000000" pitchFamily="2" charset="0"/>
                <a:ea typeface="Roboto" panose="02000000000000000000" pitchFamily="2" charset="0"/>
              </a:rPr>
              <a:t>, Presbytery of West Toronto &amp; PCC Finance Committee</a:t>
            </a:r>
          </a:p>
          <a:p>
            <a:pPr marL="0" indent="0">
              <a:buNone/>
            </a:pPr>
            <a:r>
              <a:rPr lang="en-US" dirty="0"/>
              <a:t>Jim MacDonald</a:t>
            </a:r>
            <a:r>
              <a:rPr lang="en-US" dirty="0">
                <a:latin typeface="Roboto" panose="02000000000000000000" pitchFamily="2" charset="0"/>
                <a:ea typeface="Roboto" panose="02000000000000000000" pitchFamily="2" charset="0"/>
              </a:rPr>
              <a:t>, Development Manager, Stewardship &amp; Planned Giving</a:t>
            </a:r>
          </a:p>
          <a:p>
            <a:pPr marL="0" indent="0">
              <a:buNone/>
            </a:pPr>
            <a:r>
              <a:rPr lang="en-US" dirty="0"/>
              <a:t>Nicole Jeffrey</a:t>
            </a:r>
            <a:r>
              <a:rPr lang="en-US" dirty="0">
                <a:latin typeface="Roboto" panose="02000000000000000000" pitchFamily="2" charset="0"/>
                <a:ea typeface="Roboto" panose="02000000000000000000" pitchFamily="2" charset="0"/>
              </a:rPr>
              <a:t>, Director, Pension &amp; Benefits</a:t>
            </a:r>
          </a:p>
          <a:p>
            <a:pPr marL="0" indent="0">
              <a:buNone/>
            </a:pPr>
            <a:r>
              <a:rPr lang="en-US" dirty="0"/>
              <a:t>Liane Maki, </a:t>
            </a:r>
            <a:r>
              <a:rPr lang="en-US" dirty="0">
                <a:latin typeface="Roboto" panose="02000000000000000000" pitchFamily="2" charset="0"/>
                <a:ea typeface="Roboto" panose="02000000000000000000" pitchFamily="2" charset="0"/>
              </a:rPr>
              <a:t>Pension &amp; Benefits Clerk &amp; Health &amp; Dental Specialist</a:t>
            </a:r>
          </a:p>
          <a:p>
            <a:pPr marL="0" indent="0">
              <a:buNone/>
            </a:pPr>
            <a:r>
              <a:rPr lang="en-US" dirty="0"/>
              <a:t>Carol Nugent, </a:t>
            </a:r>
            <a:r>
              <a:rPr lang="en-US" dirty="0">
                <a:latin typeface="Roboto" panose="02000000000000000000" pitchFamily="2" charset="0"/>
                <a:ea typeface="Roboto" panose="02000000000000000000" pitchFamily="2" charset="0"/>
              </a:rPr>
              <a:t>Payroll Administrator, PCC Finances</a:t>
            </a:r>
            <a:endParaRPr lang="en-US" dirty="0"/>
          </a:p>
          <a:p>
            <a:pPr marL="0" indent="0">
              <a:buNone/>
            </a:pPr>
            <a:r>
              <a:rPr lang="en-US" dirty="0"/>
              <a:t>Oliver Ng</a:t>
            </a:r>
            <a:r>
              <a:rPr lang="en-US" dirty="0">
                <a:latin typeface="Roboto" panose="02000000000000000000" pitchFamily="2" charset="0"/>
                <a:ea typeface="Roboto" panose="02000000000000000000" pitchFamily="2" charset="0"/>
              </a:rPr>
              <a:t>, CFO, PCC</a:t>
            </a:r>
          </a:p>
          <a:p>
            <a:pPr marL="0" indent="0">
              <a:buNone/>
            </a:pPr>
            <a:r>
              <a:rPr lang="en-US" dirty="0"/>
              <a:t>Rebecca Weber</a:t>
            </a:r>
            <a:r>
              <a:rPr lang="en-US" dirty="0">
                <a:latin typeface="Roboto" panose="02000000000000000000" pitchFamily="2" charset="0"/>
                <a:ea typeface="Roboto" panose="02000000000000000000" pitchFamily="2" charset="0"/>
              </a:rPr>
              <a:t>, Accounts Receivable Clerk, PCC Finances</a:t>
            </a:r>
          </a:p>
        </p:txBody>
      </p:sp>
      <p:sp>
        <p:nvSpPr>
          <p:cNvPr id="5" name="TextBox 10">
            <a:extLst>
              <a:ext uri="{FF2B5EF4-FFF2-40B4-BE49-F238E27FC236}">
                <a16:creationId xmlns:a16="http://schemas.microsoft.com/office/drawing/2014/main" id="{43C4718F-4F9D-4AAD-A171-81E3D65D2F07}"/>
              </a:ext>
            </a:extLst>
          </p:cNvPr>
          <p:cNvSpPr txBox="1"/>
          <p:nvPr/>
        </p:nvSpPr>
        <p:spPr>
          <a:xfrm>
            <a:off x="281940" y="365125"/>
            <a:ext cx="111252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Roboto Medium" panose="02000000000000000000" pitchFamily="2" charset="0"/>
                <a:ea typeface="Roboto Medium" panose="02000000000000000000" pitchFamily="2" charset="0"/>
              </a:rPr>
              <a:t>JM</a:t>
            </a:r>
          </a:p>
        </p:txBody>
      </p:sp>
    </p:spTree>
    <p:extLst>
      <p:ext uri="{BB962C8B-B14F-4D97-AF65-F5344CB8AC3E}">
        <p14:creationId xmlns:p14="http://schemas.microsoft.com/office/powerpoint/2010/main" val="30473527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8F7AC-F5CD-401B-B38E-10FEC3105604}"/>
              </a:ext>
            </a:extLst>
          </p:cNvPr>
          <p:cNvSpPr>
            <a:spLocks noGrp="1"/>
          </p:cNvSpPr>
          <p:nvPr>
            <p:ph type="title"/>
          </p:nvPr>
        </p:nvSpPr>
        <p:spPr>
          <a:xfrm>
            <a:off x="2243471" y="499729"/>
            <a:ext cx="9948530" cy="1382233"/>
          </a:xfrm>
        </p:spPr>
        <p:txBody>
          <a:bodyPr/>
          <a:lstStyle/>
          <a:p>
            <a:r>
              <a:rPr lang="en-US" sz="5400" dirty="0"/>
              <a:t>Presbytery &amp; Synod Assessments</a:t>
            </a:r>
          </a:p>
        </p:txBody>
      </p:sp>
      <p:sp>
        <p:nvSpPr>
          <p:cNvPr id="3" name="Content Placeholder 2">
            <a:extLst>
              <a:ext uri="{FF2B5EF4-FFF2-40B4-BE49-F238E27FC236}">
                <a16:creationId xmlns:a16="http://schemas.microsoft.com/office/drawing/2014/main" id="{D2828127-7954-40C3-A45B-27B7873606FB}"/>
              </a:ext>
            </a:extLst>
          </p:cNvPr>
          <p:cNvSpPr>
            <a:spLocks noGrp="1"/>
          </p:cNvSpPr>
          <p:nvPr>
            <p:ph idx="1"/>
          </p:nvPr>
        </p:nvSpPr>
        <p:spPr>
          <a:xfrm>
            <a:off x="2243470" y="2445489"/>
            <a:ext cx="9537403" cy="3912782"/>
          </a:xfrm>
        </p:spPr>
        <p:txBody>
          <a:bodyPr numCol="1" spcCol="720000">
            <a:noAutofit/>
          </a:bodyPr>
          <a:lstStyle/>
          <a:p>
            <a:pPr marL="0" indent="0">
              <a:spcBef>
                <a:spcPts val="1200"/>
              </a:spcBef>
              <a:buNone/>
            </a:pPr>
            <a:r>
              <a:rPr lang="en-US" sz="2800" b="1" dirty="0">
                <a:latin typeface="Roboto" panose="02000000000000000000" pitchFamily="2" charset="0"/>
                <a:ea typeface="Roboto" panose="02000000000000000000" pitchFamily="2" charset="0"/>
                <a:cs typeface="Times New Roman" panose="02020603050405020304" pitchFamily="18" charset="0"/>
              </a:rPr>
              <a:t>Presbytery &amp; Synod Assessment </a:t>
            </a:r>
          </a:p>
          <a:p>
            <a:pPr marL="0" indent="0">
              <a:spcBef>
                <a:spcPts val="1200"/>
              </a:spcBef>
              <a:buNone/>
            </a:pPr>
            <a:r>
              <a:rPr lang="en-US" sz="2400" dirty="0">
                <a:latin typeface="Roboto" panose="02000000000000000000" pitchFamily="2" charset="0"/>
                <a:ea typeface="Roboto" panose="02000000000000000000" pitchFamily="2" charset="0"/>
                <a:cs typeface="Times New Roman" panose="02020603050405020304" pitchFamily="18" charset="0"/>
              </a:rPr>
              <a:t>A congregation’s portion of Presbytery and Synod expenses. Contributes to regional or presbytery staff, camps, meetings, Presbytery programs</a:t>
            </a:r>
          </a:p>
          <a:p>
            <a:pPr marL="0" indent="0">
              <a:spcBef>
                <a:spcPts val="1200"/>
              </a:spcBef>
              <a:buNone/>
            </a:pPr>
            <a:r>
              <a:rPr lang="en-US" sz="2400" dirty="0">
                <a:latin typeface="Roboto" panose="02000000000000000000" pitchFamily="2" charset="0"/>
                <a:ea typeface="Roboto" panose="02000000000000000000" pitchFamily="2" charset="0"/>
                <a:cs typeface="Times New Roman" panose="02020603050405020304" pitchFamily="18" charset="0"/>
              </a:rPr>
              <a:t>Determined differently in different regions – some on dollar base, some on membership </a:t>
            </a:r>
          </a:p>
          <a:p>
            <a:pPr marL="0" indent="0">
              <a:spcBef>
                <a:spcPts val="1200"/>
              </a:spcBef>
              <a:buNone/>
            </a:pPr>
            <a:r>
              <a:rPr lang="en-US" sz="2400" dirty="0">
                <a:latin typeface="Roboto" panose="02000000000000000000" pitchFamily="2" charset="0"/>
                <a:ea typeface="Roboto" panose="02000000000000000000" pitchFamily="2" charset="0"/>
                <a:cs typeface="Times New Roman" panose="02020603050405020304" pitchFamily="18" charset="0"/>
              </a:rPr>
              <a:t>Must be paid quarterly or monthly, depending on Presbytery or Synod.</a:t>
            </a:r>
          </a:p>
          <a:p>
            <a:pPr marL="0" indent="0" algn="ctr">
              <a:spcBef>
                <a:spcPts val="1200"/>
              </a:spcBef>
              <a:buNone/>
            </a:pPr>
            <a:r>
              <a:rPr lang="en-US" sz="2800" b="1" dirty="0">
                <a:latin typeface="Roboto" panose="02000000000000000000" pitchFamily="2" charset="0"/>
                <a:ea typeface="Roboto" panose="02000000000000000000" pitchFamily="2" charset="0"/>
                <a:cs typeface="Times New Roman" panose="02020603050405020304" pitchFamily="18" charset="0"/>
              </a:rPr>
              <a:t>Send payment to your Presbytery or Synod</a:t>
            </a:r>
          </a:p>
          <a:p>
            <a:pPr marL="0" indent="0">
              <a:spcBef>
                <a:spcPts val="1200"/>
              </a:spcBef>
              <a:buNone/>
            </a:pPr>
            <a:endParaRPr lang="en-US" sz="1800" dirty="0">
              <a:latin typeface="Roboto" panose="02000000000000000000" pitchFamily="2" charset="0"/>
              <a:ea typeface="Roboto" panose="02000000000000000000" pitchFamily="2" charset="0"/>
              <a:cs typeface="Times New Roman" panose="02020603050405020304" pitchFamily="18" charset="0"/>
            </a:endParaRPr>
          </a:p>
        </p:txBody>
      </p:sp>
      <p:sp>
        <p:nvSpPr>
          <p:cNvPr id="7" name="TextBox 6">
            <a:extLst>
              <a:ext uri="{FF2B5EF4-FFF2-40B4-BE49-F238E27FC236}">
                <a16:creationId xmlns:a16="http://schemas.microsoft.com/office/drawing/2014/main" id="{5A9231D1-9A53-4EBC-832F-7FC59E8934DC}"/>
              </a:ext>
            </a:extLst>
          </p:cNvPr>
          <p:cNvSpPr txBox="1"/>
          <p:nvPr/>
        </p:nvSpPr>
        <p:spPr>
          <a:xfrm>
            <a:off x="340381" y="365125"/>
            <a:ext cx="919438"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41670225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BCDD1C-D57C-48C5-9D12-BF1A01BE9A8F}"/>
              </a:ext>
            </a:extLst>
          </p:cNvPr>
          <p:cNvSpPr>
            <a:spLocks noGrp="1"/>
          </p:cNvSpPr>
          <p:nvPr>
            <p:ph type="ctrTitle"/>
          </p:nvPr>
        </p:nvSpPr>
        <p:spPr/>
        <p:txBody>
          <a:bodyPr/>
          <a:lstStyle/>
          <a:p>
            <a:r>
              <a:rPr lang="en-US" dirty="0"/>
              <a:t>Remittances to PCC</a:t>
            </a:r>
          </a:p>
        </p:txBody>
      </p:sp>
    </p:spTree>
    <p:extLst>
      <p:ext uri="{BB962C8B-B14F-4D97-AF65-F5344CB8AC3E}">
        <p14:creationId xmlns:p14="http://schemas.microsoft.com/office/powerpoint/2010/main" val="24243680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5DE8BE-73A0-4ACC-9B42-4E306713C212}"/>
              </a:ext>
            </a:extLst>
          </p:cNvPr>
          <p:cNvSpPr>
            <a:spLocks noGrp="1"/>
          </p:cNvSpPr>
          <p:nvPr>
            <p:ph type="title"/>
          </p:nvPr>
        </p:nvSpPr>
        <p:spPr>
          <a:xfrm>
            <a:off x="2767496" y="365125"/>
            <a:ext cx="8421414" cy="1325563"/>
          </a:xfrm>
        </p:spPr>
        <p:txBody>
          <a:bodyPr/>
          <a:lstStyle/>
          <a:p>
            <a:r>
              <a:rPr lang="en-US" sz="5400" dirty="0"/>
              <a:t>Remittances</a:t>
            </a:r>
          </a:p>
        </p:txBody>
      </p:sp>
      <p:sp>
        <p:nvSpPr>
          <p:cNvPr id="5" name="Content Placeholder 4">
            <a:extLst>
              <a:ext uri="{FF2B5EF4-FFF2-40B4-BE49-F238E27FC236}">
                <a16:creationId xmlns:a16="http://schemas.microsoft.com/office/drawing/2014/main" id="{99EBD926-16D3-42FB-8835-E9FD010A401E}"/>
              </a:ext>
            </a:extLst>
          </p:cNvPr>
          <p:cNvSpPr>
            <a:spLocks noGrp="1"/>
          </p:cNvSpPr>
          <p:nvPr>
            <p:ph idx="1"/>
          </p:nvPr>
        </p:nvSpPr>
        <p:spPr>
          <a:xfrm>
            <a:off x="2803161" y="2459865"/>
            <a:ext cx="9578713" cy="4198512"/>
          </a:xfrm>
        </p:spPr>
        <p:txBody>
          <a:bodyPr>
            <a:normAutofit fontScale="85000" lnSpcReduction="10000"/>
          </a:bodyPr>
          <a:lstStyle/>
          <a:p>
            <a:pPr>
              <a:lnSpc>
                <a:spcPct val="110000"/>
              </a:lnSpc>
              <a:spcAft>
                <a:spcPts val="600"/>
              </a:spcAft>
            </a:pPr>
            <a:r>
              <a:rPr lang="en-US" dirty="0">
                <a:latin typeface="Roboto" panose="02000000000000000000" pitchFamily="2" charset="0"/>
                <a:ea typeface="Roboto" panose="02000000000000000000" pitchFamily="2" charset="0"/>
              </a:rPr>
              <a:t>Minister’s Health &amp; Dental Invoice (quarterly)</a:t>
            </a:r>
          </a:p>
          <a:p>
            <a:pPr>
              <a:lnSpc>
                <a:spcPct val="110000"/>
              </a:lnSpc>
              <a:spcAft>
                <a:spcPts val="600"/>
              </a:spcAft>
            </a:pPr>
            <a:r>
              <a:rPr lang="en-US" dirty="0">
                <a:latin typeface="Roboto" panose="02000000000000000000" pitchFamily="2" charset="0"/>
                <a:ea typeface="Roboto" panose="02000000000000000000" pitchFamily="2" charset="0"/>
              </a:rPr>
              <a:t>Pension &amp; Insurance contributions (monthly)</a:t>
            </a:r>
          </a:p>
          <a:p>
            <a:pPr>
              <a:lnSpc>
                <a:spcPct val="110000"/>
              </a:lnSpc>
              <a:spcAft>
                <a:spcPts val="600"/>
              </a:spcAft>
            </a:pPr>
            <a:r>
              <a:rPr lang="en-US" dirty="0">
                <a:latin typeface="Roboto" panose="02000000000000000000" pitchFamily="2" charset="0"/>
                <a:ea typeface="Roboto" panose="02000000000000000000" pitchFamily="2" charset="0"/>
              </a:rPr>
              <a:t>Presbyterians Sharing (monthly or quarterly)</a:t>
            </a:r>
          </a:p>
          <a:p>
            <a:pPr>
              <a:lnSpc>
                <a:spcPct val="110000"/>
              </a:lnSpc>
              <a:spcAft>
                <a:spcPts val="600"/>
              </a:spcAft>
            </a:pPr>
            <a:r>
              <a:rPr lang="en-US" dirty="0">
                <a:latin typeface="Roboto" panose="02000000000000000000" pitchFamily="2" charset="0"/>
                <a:ea typeface="Roboto" panose="02000000000000000000" pitchFamily="2" charset="0"/>
              </a:rPr>
              <a:t>PWS&amp;D and other mission (as needed)</a:t>
            </a:r>
          </a:p>
          <a:p>
            <a:pPr>
              <a:lnSpc>
                <a:spcPct val="110000"/>
              </a:lnSpc>
              <a:spcAft>
                <a:spcPts val="600"/>
              </a:spcAft>
            </a:pPr>
            <a:r>
              <a:rPr lang="en-US" dirty="0">
                <a:latin typeface="Roboto" panose="02000000000000000000" pitchFamily="2" charset="0"/>
                <a:ea typeface="Roboto" panose="02000000000000000000" pitchFamily="2" charset="0"/>
              </a:rPr>
              <a:t>Lending Fund (monthly)</a:t>
            </a:r>
          </a:p>
          <a:p>
            <a:endParaRPr lang="en-US" dirty="0">
              <a:latin typeface="Roboto" panose="02000000000000000000" pitchFamily="2" charset="0"/>
              <a:ea typeface="Roboto" panose="02000000000000000000" pitchFamily="2" charset="0"/>
            </a:endParaRPr>
          </a:p>
        </p:txBody>
      </p:sp>
      <p:sp>
        <p:nvSpPr>
          <p:cNvPr id="7" name="TextBox 6">
            <a:extLst>
              <a:ext uri="{FF2B5EF4-FFF2-40B4-BE49-F238E27FC236}">
                <a16:creationId xmlns:a16="http://schemas.microsoft.com/office/drawing/2014/main" id="{EBCFB181-A66F-46C5-AAFA-FBA701B73453}"/>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RW</a:t>
            </a:r>
          </a:p>
        </p:txBody>
      </p:sp>
    </p:spTree>
    <p:extLst>
      <p:ext uri="{BB962C8B-B14F-4D97-AF65-F5344CB8AC3E}">
        <p14:creationId xmlns:p14="http://schemas.microsoft.com/office/powerpoint/2010/main" val="4346687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5BBDD79-F1AA-4584-98F6-66579C202337}"/>
              </a:ext>
            </a:extLst>
          </p:cNvPr>
          <p:cNvSpPr/>
          <p:nvPr/>
        </p:nvSpPr>
        <p:spPr>
          <a:xfrm>
            <a:off x="2083633" y="1748562"/>
            <a:ext cx="10108367" cy="510943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6AC760-B0A8-46AB-95C2-D053482EB6E5}"/>
              </a:ext>
            </a:extLst>
          </p:cNvPr>
          <p:cNvSpPr>
            <a:spLocks noGrp="1"/>
          </p:cNvSpPr>
          <p:nvPr>
            <p:ph type="title"/>
          </p:nvPr>
        </p:nvSpPr>
        <p:spPr>
          <a:xfrm>
            <a:off x="2932385" y="365125"/>
            <a:ext cx="8977675" cy="1325563"/>
          </a:xfrm>
        </p:spPr>
        <p:txBody>
          <a:bodyPr/>
          <a:lstStyle/>
          <a:p>
            <a:r>
              <a:rPr lang="en-US" sz="4400" dirty="0"/>
              <a:t>How to remit to PCC</a:t>
            </a:r>
            <a:br>
              <a:rPr lang="en-US" sz="4400" dirty="0"/>
            </a:br>
            <a:r>
              <a:rPr lang="en-US" sz="4400" dirty="0"/>
              <a:t>Payments </a:t>
            </a:r>
            <a:r>
              <a:rPr lang="en-US" sz="2800" dirty="0">
                <a:latin typeface="Roboto" panose="02000000000000000000" pitchFamily="2" charset="0"/>
                <a:ea typeface="Roboto" panose="02000000000000000000" pitchFamily="2" charset="0"/>
              </a:rPr>
              <a:t>presbyterian.ca/resources/finance</a:t>
            </a:r>
          </a:p>
        </p:txBody>
      </p:sp>
      <p:sp>
        <p:nvSpPr>
          <p:cNvPr id="3" name="Content Placeholder 2">
            <a:extLst>
              <a:ext uri="{FF2B5EF4-FFF2-40B4-BE49-F238E27FC236}">
                <a16:creationId xmlns:a16="http://schemas.microsoft.com/office/drawing/2014/main" id="{EF0B8138-CCC3-40D2-AE58-9C6FD75C7D48}"/>
              </a:ext>
            </a:extLst>
          </p:cNvPr>
          <p:cNvSpPr>
            <a:spLocks noGrp="1"/>
          </p:cNvSpPr>
          <p:nvPr>
            <p:ph idx="1"/>
          </p:nvPr>
        </p:nvSpPr>
        <p:spPr>
          <a:xfrm>
            <a:off x="2743200" y="2430049"/>
            <a:ext cx="8610600" cy="4221272"/>
          </a:xfrm>
        </p:spPr>
        <p:txBody>
          <a:bodyPr>
            <a:normAutofit fontScale="70000" lnSpcReduction="20000"/>
          </a:bodyPr>
          <a:lstStyle/>
          <a:p>
            <a:r>
              <a:rPr lang="en-US"/>
              <a:t>PCC Account</a:t>
            </a:r>
          </a:p>
          <a:p>
            <a:pPr marL="1428750" lvl="2" indent="-514350">
              <a:buFont typeface="+mj-lt"/>
              <a:buAutoNum type="arabicPeriod"/>
            </a:pPr>
            <a:r>
              <a:rPr lang="en-US"/>
              <a:t>Mission: Presbyterians Sharing, PWS&amp;D, Gifts of Change, International &amp; Canadian ministries, Indigenous ministries &amp; PCC lending fund – with remittance form</a:t>
            </a:r>
          </a:p>
          <a:p>
            <a:pPr marL="1428750" lvl="2" indent="-514350">
              <a:buFont typeface="+mj-lt"/>
              <a:buAutoNum type="arabicPeriod"/>
            </a:pPr>
            <a:r>
              <a:rPr lang="en-US"/>
              <a:t>Health &amp; Benefit payments separate cheque with invoice</a:t>
            </a:r>
          </a:p>
          <a:p>
            <a:pPr marL="1428750" lvl="2" indent="-514350">
              <a:buFont typeface="+mj-lt"/>
              <a:buAutoNum type="arabicPeriod"/>
            </a:pPr>
            <a:r>
              <a:rPr lang="en-US"/>
              <a:t>Other invoices – separate cheque with invoice</a:t>
            </a:r>
          </a:p>
          <a:p>
            <a:endParaRPr lang="en-US"/>
          </a:p>
          <a:p>
            <a:r>
              <a:rPr lang="en-US"/>
              <a:t>Pension Bank Account</a:t>
            </a:r>
          </a:p>
          <a:p>
            <a:pPr marL="1428750" lvl="2" indent="-514350">
              <a:buFont typeface="+mj-lt"/>
              <a:buAutoNum type="arabicPeriod"/>
            </a:pPr>
            <a:r>
              <a:rPr lang="en-US"/>
              <a:t>Congregational Assessment, Member contributions, Employer Contributions, Life Insurance – one cheque &amp; remittance form</a:t>
            </a:r>
          </a:p>
          <a:p>
            <a:endParaRPr lang="en-US" dirty="0"/>
          </a:p>
        </p:txBody>
      </p:sp>
      <p:pic>
        <p:nvPicPr>
          <p:cNvPr id="5" name="Picture 4">
            <a:extLst>
              <a:ext uri="{FF2B5EF4-FFF2-40B4-BE49-F238E27FC236}">
                <a16:creationId xmlns:a16="http://schemas.microsoft.com/office/drawing/2014/main" id="{5C202F93-078A-4C0A-AE12-291083C107F2}"/>
              </a:ext>
            </a:extLst>
          </p:cNvPr>
          <p:cNvPicPr>
            <a:picLocks noChangeAspect="1"/>
          </p:cNvPicPr>
          <p:nvPr/>
        </p:nvPicPr>
        <p:blipFill rotWithShape="1">
          <a:blip r:embed="rId3"/>
          <a:srcRect l="5660" t="8930" r="8302" b="2869"/>
          <a:stretch/>
        </p:blipFill>
        <p:spPr>
          <a:xfrm>
            <a:off x="2408509" y="1748562"/>
            <a:ext cx="9347562" cy="5109438"/>
          </a:xfrm>
          <a:prstGeom prst="rect">
            <a:avLst/>
          </a:prstGeom>
        </p:spPr>
      </p:pic>
      <p:sp>
        <p:nvSpPr>
          <p:cNvPr id="6" name="TextBox 5">
            <a:extLst>
              <a:ext uri="{FF2B5EF4-FFF2-40B4-BE49-F238E27FC236}">
                <a16:creationId xmlns:a16="http://schemas.microsoft.com/office/drawing/2014/main" id="{FA8B9510-2A81-4926-B95B-6BFEB3DE13D0}"/>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RW</a:t>
            </a:r>
          </a:p>
        </p:txBody>
      </p:sp>
    </p:spTree>
    <p:extLst>
      <p:ext uri="{BB962C8B-B14F-4D97-AF65-F5344CB8AC3E}">
        <p14:creationId xmlns:p14="http://schemas.microsoft.com/office/powerpoint/2010/main" val="38764745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6AB423-4863-4D4B-9E55-40BAA713B56E}"/>
              </a:ext>
            </a:extLst>
          </p:cNvPr>
          <p:cNvSpPr/>
          <p:nvPr/>
        </p:nvSpPr>
        <p:spPr>
          <a:xfrm>
            <a:off x="0" y="0"/>
            <a:ext cx="12192000" cy="6858000"/>
          </a:xfrm>
          <a:prstGeom prst="rect">
            <a:avLst/>
          </a:prstGeom>
          <a:solidFill>
            <a:srgbClr val="FFF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F5CF69A-F80A-4743-B683-0161C645150D}"/>
              </a:ext>
            </a:extLst>
          </p:cNvPr>
          <p:cNvSpPr/>
          <p:nvPr/>
        </p:nvSpPr>
        <p:spPr>
          <a:xfrm>
            <a:off x="2334904" y="1848370"/>
            <a:ext cx="9857096" cy="50096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97A574D-1908-40A6-831E-F68D668EC429}"/>
              </a:ext>
            </a:extLst>
          </p:cNvPr>
          <p:cNvSpPr/>
          <p:nvPr/>
        </p:nvSpPr>
        <p:spPr>
          <a:xfrm>
            <a:off x="-41096" y="2055811"/>
            <a:ext cx="2376000" cy="216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17FF5B7-D982-4B8B-AC21-18534EE0C376}"/>
              </a:ext>
            </a:extLst>
          </p:cNvPr>
          <p:cNvSpPr/>
          <p:nvPr/>
        </p:nvSpPr>
        <p:spPr>
          <a:xfrm>
            <a:off x="2255658" y="1"/>
            <a:ext cx="108000" cy="6858000"/>
          </a:xfrm>
          <a:prstGeom prst="rect">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6AC760-B0A8-46AB-95C2-D053482EB6E5}"/>
              </a:ext>
            </a:extLst>
          </p:cNvPr>
          <p:cNvSpPr>
            <a:spLocks noGrp="1"/>
          </p:cNvSpPr>
          <p:nvPr>
            <p:ph type="title"/>
          </p:nvPr>
        </p:nvSpPr>
        <p:spPr>
          <a:xfrm>
            <a:off x="2932385" y="365125"/>
            <a:ext cx="9012871" cy="1325563"/>
          </a:xfrm>
        </p:spPr>
        <p:txBody>
          <a:bodyPr/>
          <a:lstStyle/>
          <a:p>
            <a:r>
              <a:rPr lang="en-US" sz="4400" dirty="0"/>
              <a:t>How to remit cheques</a:t>
            </a:r>
            <a:br>
              <a:rPr lang="en-US" sz="4400" dirty="0"/>
            </a:br>
            <a:r>
              <a:rPr kumimoji="0" lang="en-US" sz="2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presbyterian.ca/resources/finance</a:t>
            </a:r>
            <a:endParaRPr lang="en-US" sz="4400" dirty="0">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E6EB770C-867A-4FE3-AC15-F54E1675F681}"/>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RW</a:t>
            </a:r>
          </a:p>
        </p:txBody>
      </p:sp>
      <p:pic>
        <p:nvPicPr>
          <p:cNvPr id="6" name="Picture 5">
            <a:extLst>
              <a:ext uri="{FF2B5EF4-FFF2-40B4-BE49-F238E27FC236}">
                <a16:creationId xmlns:a16="http://schemas.microsoft.com/office/drawing/2014/main" id="{CBBEE1DD-4A4B-4148-996E-C50F492DBD28}"/>
              </a:ext>
            </a:extLst>
          </p:cNvPr>
          <p:cNvPicPr>
            <a:picLocks noChangeAspect="1"/>
          </p:cNvPicPr>
          <p:nvPr/>
        </p:nvPicPr>
        <p:blipFill rotWithShape="1">
          <a:blip r:embed="rId3"/>
          <a:srcRect l="7857" t="5325" r="-5835" b="-5324"/>
          <a:stretch/>
        </p:blipFill>
        <p:spPr>
          <a:xfrm>
            <a:off x="3409497" y="1848370"/>
            <a:ext cx="8582888" cy="4927600"/>
          </a:xfrm>
          <a:prstGeom prst="rect">
            <a:avLst/>
          </a:prstGeom>
        </p:spPr>
      </p:pic>
    </p:spTree>
    <p:extLst>
      <p:ext uri="{BB962C8B-B14F-4D97-AF65-F5344CB8AC3E}">
        <p14:creationId xmlns:p14="http://schemas.microsoft.com/office/powerpoint/2010/main" val="23976688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418E02-A867-4FA9-B99A-295DBF831DC4}"/>
              </a:ext>
            </a:extLst>
          </p:cNvPr>
          <p:cNvSpPr/>
          <p:nvPr/>
        </p:nvSpPr>
        <p:spPr>
          <a:xfrm>
            <a:off x="0" y="0"/>
            <a:ext cx="12192000" cy="6858000"/>
          </a:xfrm>
          <a:prstGeom prst="rect">
            <a:avLst/>
          </a:prstGeom>
          <a:solidFill>
            <a:srgbClr val="FFF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46B44BB-18E2-4047-8913-853A4294F2B4}"/>
              </a:ext>
            </a:extLst>
          </p:cNvPr>
          <p:cNvSpPr/>
          <p:nvPr/>
        </p:nvSpPr>
        <p:spPr>
          <a:xfrm>
            <a:off x="-41096" y="2055811"/>
            <a:ext cx="12276000" cy="216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3D809A-1EB5-4195-B940-BE7CF18B19C4}"/>
              </a:ext>
            </a:extLst>
          </p:cNvPr>
          <p:cNvSpPr/>
          <p:nvPr/>
        </p:nvSpPr>
        <p:spPr>
          <a:xfrm>
            <a:off x="2749276" y="1"/>
            <a:ext cx="108000" cy="6858000"/>
          </a:xfrm>
          <a:prstGeom prst="rect">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8EBD006B-0E3A-4055-AE24-5F6DF147B7D0}"/>
              </a:ext>
            </a:extLst>
          </p:cNvPr>
          <p:cNvSpPr>
            <a:spLocks noGrp="1"/>
          </p:cNvSpPr>
          <p:nvPr>
            <p:ph type="title"/>
          </p:nvPr>
        </p:nvSpPr>
        <p:spPr>
          <a:xfrm>
            <a:off x="281940" y="2655132"/>
            <a:ext cx="3227114" cy="2314575"/>
          </a:xfrm>
        </p:spPr>
        <p:txBody>
          <a:bodyPr/>
          <a:lstStyle/>
          <a:p>
            <a:r>
              <a:rPr lang="en-US" sz="2800" dirty="0"/>
              <a:t>PCC</a:t>
            </a:r>
            <a:br>
              <a:rPr lang="en-US" sz="2800" dirty="0"/>
            </a:br>
            <a:r>
              <a:rPr lang="en-US" sz="2800" dirty="0"/>
              <a:t>remittances</a:t>
            </a:r>
            <a:br>
              <a:rPr lang="en-US" sz="2800" dirty="0"/>
            </a:br>
            <a:r>
              <a:rPr lang="en-US" sz="2800" dirty="0"/>
              <a:t>cheques</a:t>
            </a:r>
            <a:br>
              <a:rPr lang="en-US" sz="3600" dirty="0"/>
            </a:br>
            <a:r>
              <a:rPr lang="en-US" sz="3600" dirty="0"/>
              <a:t> </a:t>
            </a:r>
          </a:p>
        </p:txBody>
      </p:sp>
      <p:pic>
        <p:nvPicPr>
          <p:cNvPr id="6" name="Picture 5">
            <a:extLst>
              <a:ext uri="{FF2B5EF4-FFF2-40B4-BE49-F238E27FC236}">
                <a16:creationId xmlns:a16="http://schemas.microsoft.com/office/drawing/2014/main" id="{910A88A2-40C9-44C3-81EC-D8C34FF493E2}"/>
              </a:ext>
            </a:extLst>
          </p:cNvPr>
          <p:cNvPicPr>
            <a:picLocks noChangeAspect="1"/>
          </p:cNvPicPr>
          <p:nvPr/>
        </p:nvPicPr>
        <p:blipFill rotWithShape="1">
          <a:blip r:embed="rId3"/>
          <a:srcRect l="20730" t="17037" r="21354" b="6667"/>
          <a:stretch/>
        </p:blipFill>
        <p:spPr>
          <a:xfrm>
            <a:off x="2870200" y="-62404"/>
            <a:ext cx="9321800" cy="6907521"/>
          </a:xfrm>
          <a:prstGeom prst="rect">
            <a:avLst/>
          </a:prstGeom>
        </p:spPr>
      </p:pic>
      <p:sp>
        <p:nvSpPr>
          <p:cNvPr id="8" name="TextBox 7">
            <a:extLst>
              <a:ext uri="{FF2B5EF4-FFF2-40B4-BE49-F238E27FC236}">
                <a16:creationId xmlns:a16="http://schemas.microsoft.com/office/drawing/2014/main" id="{DB0CE2D0-78E4-434A-9EC4-903AAD93D3FD}"/>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RW</a:t>
            </a:r>
          </a:p>
        </p:txBody>
      </p:sp>
    </p:spTree>
    <p:extLst>
      <p:ext uri="{BB962C8B-B14F-4D97-AF65-F5344CB8AC3E}">
        <p14:creationId xmlns:p14="http://schemas.microsoft.com/office/powerpoint/2010/main" val="4762238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12171C-B8CF-4296-B212-7103D4CDFEA0}"/>
              </a:ext>
            </a:extLst>
          </p:cNvPr>
          <p:cNvSpPr/>
          <p:nvPr/>
        </p:nvSpPr>
        <p:spPr>
          <a:xfrm>
            <a:off x="0" y="0"/>
            <a:ext cx="12204000" cy="6876000"/>
          </a:xfrm>
          <a:prstGeom prst="rect">
            <a:avLst/>
          </a:prstGeom>
          <a:solidFill>
            <a:srgbClr val="FFF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5CA0EF5-7EF2-4C42-A171-DB13CAAA3A30}"/>
              </a:ext>
            </a:extLst>
          </p:cNvPr>
          <p:cNvSpPr/>
          <p:nvPr/>
        </p:nvSpPr>
        <p:spPr>
          <a:xfrm>
            <a:off x="-41096" y="1411234"/>
            <a:ext cx="12276000" cy="216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BF5A0E0-ED58-40CD-8828-37059D7D261A}"/>
              </a:ext>
            </a:extLst>
          </p:cNvPr>
          <p:cNvSpPr/>
          <p:nvPr/>
        </p:nvSpPr>
        <p:spPr>
          <a:xfrm>
            <a:off x="5808579" y="1"/>
            <a:ext cx="108000" cy="6858000"/>
          </a:xfrm>
          <a:prstGeom prst="rect">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8EBD006B-0E3A-4055-AE24-5F6DF147B7D0}"/>
              </a:ext>
            </a:extLst>
          </p:cNvPr>
          <p:cNvSpPr>
            <a:spLocks noGrp="1"/>
          </p:cNvSpPr>
          <p:nvPr>
            <p:ph type="title"/>
          </p:nvPr>
        </p:nvSpPr>
        <p:spPr>
          <a:xfrm>
            <a:off x="599607" y="1759277"/>
            <a:ext cx="4948557" cy="4858098"/>
          </a:xfrm>
        </p:spPr>
        <p:txBody>
          <a:bodyPr/>
          <a:lstStyle/>
          <a:p>
            <a:pPr>
              <a:lnSpc>
                <a:spcPct val="100000"/>
              </a:lnSpc>
            </a:pPr>
            <a:r>
              <a:rPr lang="en-US" sz="4800" dirty="0"/>
              <a:t>Pension remittances</a:t>
            </a:r>
            <a:br>
              <a:rPr lang="en-US" sz="4800" dirty="0"/>
            </a:br>
            <a:r>
              <a:rPr lang="en-US" sz="4800" dirty="0"/>
              <a:t>cheques </a:t>
            </a:r>
            <a:br>
              <a:rPr lang="en-US" sz="4800" dirty="0"/>
            </a:br>
            <a:br>
              <a:rPr lang="en-US" sz="2400" dirty="0">
                <a:latin typeface="Roboto" panose="02000000000000000000" pitchFamily="2" charset="0"/>
                <a:ea typeface="Roboto" panose="02000000000000000000" pitchFamily="2" charset="0"/>
              </a:rPr>
            </a:br>
            <a:r>
              <a:rPr lang="en-US" sz="2400" dirty="0">
                <a:latin typeface="Roboto" panose="02000000000000000000" pitchFamily="2" charset="0"/>
                <a:ea typeface="Roboto" panose="02000000000000000000" pitchFamily="2" charset="0"/>
              </a:rPr>
              <a:t>NOTE: PCC and Pension cheques can be sent in the same envelope!  Be sure to include the appropriate remittance forms and/or invoice.</a:t>
            </a:r>
            <a:endParaRPr lang="en-US" sz="4800" dirty="0"/>
          </a:p>
        </p:txBody>
      </p:sp>
      <p:pic>
        <p:nvPicPr>
          <p:cNvPr id="9" name="Picture 8">
            <a:extLst>
              <a:ext uri="{FF2B5EF4-FFF2-40B4-BE49-F238E27FC236}">
                <a16:creationId xmlns:a16="http://schemas.microsoft.com/office/drawing/2014/main" id="{15F5B270-2396-40A1-A3A4-775B57F704E2}"/>
              </a:ext>
            </a:extLst>
          </p:cNvPr>
          <p:cNvPicPr>
            <a:picLocks noChangeAspect="1"/>
          </p:cNvPicPr>
          <p:nvPr/>
        </p:nvPicPr>
        <p:blipFill rotWithShape="1">
          <a:blip r:embed="rId3"/>
          <a:srcRect l="18112" t="15615" r="47425" b="10464"/>
          <a:stretch/>
        </p:blipFill>
        <p:spPr>
          <a:xfrm>
            <a:off x="5916579" y="-57092"/>
            <a:ext cx="6096000" cy="6972184"/>
          </a:xfrm>
          <a:prstGeom prst="rect">
            <a:avLst/>
          </a:prstGeom>
        </p:spPr>
      </p:pic>
      <p:sp>
        <p:nvSpPr>
          <p:cNvPr id="4" name="TextBox 3">
            <a:extLst>
              <a:ext uri="{FF2B5EF4-FFF2-40B4-BE49-F238E27FC236}">
                <a16:creationId xmlns:a16="http://schemas.microsoft.com/office/drawing/2014/main" id="{330141D7-668C-4FB1-99ED-3696EFCEF0A3}"/>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LM</a:t>
            </a:r>
          </a:p>
        </p:txBody>
      </p:sp>
    </p:spTree>
    <p:extLst>
      <p:ext uri="{BB962C8B-B14F-4D97-AF65-F5344CB8AC3E}">
        <p14:creationId xmlns:p14="http://schemas.microsoft.com/office/powerpoint/2010/main" val="20148758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93429F-B1B4-45A0-947E-DF260A9BBF60}"/>
              </a:ext>
            </a:extLst>
          </p:cNvPr>
          <p:cNvSpPr/>
          <p:nvPr/>
        </p:nvSpPr>
        <p:spPr>
          <a:xfrm>
            <a:off x="0" y="0"/>
            <a:ext cx="12192000" cy="6858000"/>
          </a:xfrm>
          <a:prstGeom prst="rect">
            <a:avLst/>
          </a:prstGeom>
          <a:solidFill>
            <a:srgbClr val="FFF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438EDD8-5E81-4E09-B77E-CB6C6D8DA847}"/>
              </a:ext>
            </a:extLst>
          </p:cNvPr>
          <p:cNvSpPr/>
          <p:nvPr/>
        </p:nvSpPr>
        <p:spPr>
          <a:xfrm>
            <a:off x="-41096" y="2055811"/>
            <a:ext cx="12276000" cy="216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A69C30D-6A88-4E5C-BF9A-7D8F6D56FC80}"/>
              </a:ext>
            </a:extLst>
          </p:cNvPr>
          <p:cNvSpPr/>
          <p:nvPr/>
        </p:nvSpPr>
        <p:spPr>
          <a:xfrm>
            <a:off x="3430058" y="0"/>
            <a:ext cx="87861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7C3EF8-2368-4301-9041-B615E6FFA7EC}"/>
              </a:ext>
            </a:extLst>
          </p:cNvPr>
          <p:cNvSpPr/>
          <p:nvPr/>
        </p:nvSpPr>
        <p:spPr>
          <a:xfrm>
            <a:off x="3322058" y="1"/>
            <a:ext cx="108000" cy="6858000"/>
          </a:xfrm>
          <a:prstGeom prst="rect">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7816DE-E386-45BF-9695-0C563DDD8C6F}"/>
              </a:ext>
            </a:extLst>
          </p:cNvPr>
          <p:cNvSpPr>
            <a:spLocks noGrp="1"/>
          </p:cNvSpPr>
          <p:nvPr>
            <p:ph idx="1"/>
          </p:nvPr>
        </p:nvSpPr>
        <p:spPr>
          <a:xfrm>
            <a:off x="1" y="2887553"/>
            <a:ext cx="2893102" cy="3237533"/>
          </a:xfrm>
        </p:spPr>
        <p:txBody>
          <a:bodyPr>
            <a:normAutofit/>
          </a:bodyPr>
          <a:lstStyle/>
          <a:p>
            <a:pPr marL="457200" lvl="1" indent="0" algn="r">
              <a:buNone/>
            </a:pPr>
            <a:r>
              <a:rPr lang="en-US" sz="4400" dirty="0">
                <a:latin typeface="Roboto Slab Medium" pitchFamily="2" charset="0"/>
                <a:ea typeface="Roboto Slab Medium" pitchFamily="2" charset="0"/>
              </a:rPr>
              <a:t>EFT </a:t>
            </a:r>
          </a:p>
          <a:p>
            <a:pPr marL="0" indent="0" algn="r">
              <a:buNone/>
            </a:pPr>
            <a:r>
              <a:rPr lang="en-US" sz="4800" dirty="0">
                <a:latin typeface="Roboto Slab Medium" pitchFamily="2" charset="0"/>
                <a:ea typeface="Roboto Slab Medium" pitchFamily="2" charset="0"/>
              </a:rPr>
              <a:t>Sample </a:t>
            </a:r>
          </a:p>
        </p:txBody>
      </p:sp>
      <p:pic>
        <p:nvPicPr>
          <p:cNvPr id="5" name="Picture 4">
            <a:extLst>
              <a:ext uri="{FF2B5EF4-FFF2-40B4-BE49-F238E27FC236}">
                <a16:creationId xmlns:a16="http://schemas.microsoft.com/office/drawing/2014/main" id="{E2A097CA-C044-493B-9179-5C5C81462C7E}"/>
              </a:ext>
            </a:extLst>
          </p:cNvPr>
          <p:cNvPicPr>
            <a:picLocks noChangeAspect="1"/>
          </p:cNvPicPr>
          <p:nvPr/>
        </p:nvPicPr>
        <p:blipFill>
          <a:blip r:embed="rId3">
            <a:extLst>
              <a:ext uri="{28A0092B-C50C-407E-A947-70E740481C1C}">
                <a14:useLocalDpi xmlns:a14="http://schemas.microsoft.com/office/drawing/2010/main" val="0"/>
              </a:ext>
            </a:extLst>
          </a:blip>
          <a:srcRect t="49" b="49"/>
          <a:stretch/>
        </p:blipFill>
        <p:spPr>
          <a:xfrm>
            <a:off x="3724304" y="117171"/>
            <a:ext cx="8173450" cy="6623657"/>
          </a:xfrm>
          <a:prstGeom prst="rect">
            <a:avLst/>
          </a:prstGeom>
        </p:spPr>
      </p:pic>
    </p:spTree>
    <p:extLst>
      <p:ext uri="{BB962C8B-B14F-4D97-AF65-F5344CB8AC3E}">
        <p14:creationId xmlns:p14="http://schemas.microsoft.com/office/powerpoint/2010/main" val="9124679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90213D-2A44-417E-AEF3-7F19EBB367D3}"/>
              </a:ext>
            </a:extLst>
          </p:cNvPr>
          <p:cNvSpPr/>
          <p:nvPr/>
        </p:nvSpPr>
        <p:spPr>
          <a:xfrm>
            <a:off x="0" y="0"/>
            <a:ext cx="12192000" cy="6858000"/>
          </a:xfrm>
          <a:prstGeom prst="rect">
            <a:avLst/>
          </a:prstGeom>
          <a:solidFill>
            <a:srgbClr val="FFF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A0CE1C-E42D-43E2-B9EF-7837D5D15C6D}"/>
              </a:ext>
            </a:extLst>
          </p:cNvPr>
          <p:cNvSpPr/>
          <p:nvPr/>
        </p:nvSpPr>
        <p:spPr>
          <a:xfrm>
            <a:off x="-41096" y="2055811"/>
            <a:ext cx="12276000" cy="216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64949CD-CCF9-48CB-805A-39E7970223C7}"/>
              </a:ext>
            </a:extLst>
          </p:cNvPr>
          <p:cNvSpPr/>
          <p:nvPr/>
        </p:nvSpPr>
        <p:spPr>
          <a:xfrm>
            <a:off x="3430058" y="0"/>
            <a:ext cx="87861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0AC1575-A480-4DB4-9531-6C1AC454D511}"/>
              </a:ext>
            </a:extLst>
          </p:cNvPr>
          <p:cNvSpPr/>
          <p:nvPr/>
        </p:nvSpPr>
        <p:spPr>
          <a:xfrm>
            <a:off x="3322058" y="1"/>
            <a:ext cx="108000" cy="6858000"/>
          </a:xfrm>
          <a:prstGeom prst="rect">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B538D70-6999-4DAC-AD8E-2A7694169C1D}"/>
              </a:ext>
            </a:extLst>
          </p:cNvPr>
          <p:cNvPicPr>
            <a:picLocks noChangeAspect="1"/>
          </p:cNvPicPr>
          <p:nvPr/>
        </p:nvPicPr>
        <p:blipFill>
          <a:blip r:embed="rId3">
            <a:extLst>
              <a:ext uri="{28A0092B-C50C-407E-A947-70E740481C1C}">
                <a14:useLocalDpi xmlns:a14="http://schemas.microsoft.com/office/drawing/2010/main" val="0"/>
              </a:ext>
            </a:extLst>
          </a:blip>
          <a:srcRect l="2" r="2"/>
          <a:stretch/>
        </p:blipFill>
        <p:spPr>
          <a:xfrm>
            <a:off x="3560789" y="104531"/>
            <a:ext cx="8496300" cy="6753469"/>
          </a:xfrm>
          <a:prstGeom prst="rect">
            <a:avLst/>
          </a:prstGeom>
        </p:spPr>
      </p:pic>
      <p:sp>
        <p:nvSpPr>
          <p:cNvPr id="3" name="Content Placeholder 2">
            <a:extLst>
              <a:ext uri="{FF2B5EF4-FFF2-40B4-BE49-F238E27FC236}">
                <a16:creationId xmlns:a16="http://schemas.microsoft.com/office/drawing/2014/main" id="{6C7816DE-E386-45BF-9695-0C563DDD8C6F}"/>
              </a:ext>
            </a:extLst>
          </p:cNvPr>
          <p:cNvSpPr>
            <a:spLocks noGrp="1"/>
          </p:cNvSpPr>
          <p:nvPr>
            <p:ph idx="1"/>
          </p:nvPr>
        </p:nvSpPr>
        <p:spPr>
          <a:xfrm>
            <a:off x="134911" y="2651312"/>
            <a:ext cx="2955498" cy="2969999"/>
          </a:xfrm>
        </p:spPr>
        <p:txBody>
          <a:bodyPr>
            <a:normAutofit/>
          </a:bodyPr>
          <a:lstStyle/>
          <a:p>
            <a:pPr marL="0" indent="0" algn="r">
              <a:buNone/>
            </a:pPr>
            <a:r>
              <a:rPr lang="en-US" dirty="0">
                <a:latin typeface="Roboto Slab Medium" pitchFamily="2" charset="0"/>
                <a:ea typeface="Roboto Slab Medium" pitchFamily="2" charset="0"/>
              </a:rPr>
              <a:t>Bill </a:t>
            </a:r>
          </a:p>
          <a:p>
            <a:pPr marL="0" indent="0" algn="r">
              <a:buNone/>
            </a:pPr>
            <a:r>
              <a:rPr lang="en-US" dirty="0">
                <a:latin typeface="Roboto Slab Medium" pitchFamily="2" charset="0"/>
                <a:ea typeface="Roboto Slab Medium" pitchFamily="2" charset="0"/>
              </a:rPr>
              <a:t>Payment  </a:t>
            </a:r>
          </a:p>
          <a:p>
            <a:pPr marL="0" indent="0" algn="r">
              <a:buNone/>
            </a:pPr>
            <a:r>
              <a:rPr lang="en-US" dirty="0">
                <a:latin typeface="Roboto Slab Medium" pitchFamily="2" charset="0"/>
                <a:ea typeface="Roboto Slab Medium" pitchFamily="2" charset="0"/>
              </a:rPr>
              <a:t>Sample </a:t>
            </a:r>
          </a:p>
        </p:txBody>
      </p:sp>
    </p:spTree>
    <p:extLst>
      <p:ext uri="{BB962C8B-B14F-4D97-AF65-F5344CB8AC3E}">
        <p14:creationId xmlns:p14="http://schemas.microsoft.com/office/powerpoint/2010/main" val="4062259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BA8CC24-74F1-4BA3-84A6-0B82869DE544}"/>
              </a:ext>
            </a:extLst>
          </p:cNvPr>
          <p:cNvSpPr/>
          <p:nvPr/>
        </p:nvSpPr>
        <p:spPr>
          <a:xfrm>
            <a:off x="2068642" y="0"/>
            <a:ext cx="10123357" cy="6858000"/>
          </a:xfrm>
          <a:prstGeom prst="rect">
            <a:avLst/>
          </a:prstGeom>
          <a:solidFill>
            <a:srgbClr val="FFF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8EBD006B-0E3A-4055-AE24-5F6DF147B7D0}"/>
              </a:ext>
            </a:extLst>
          </p:cNvPr>
          <p:cNvSpPr>
            <a:spLocks noGrp="1"/>
          </p:cNvSpPr>
          <p:nvPr>
            <p:ph type="title"/>
          </p:nvPr>
        </p:nvSpPr>
        <p:spPr>
          <a:xfrm>
            <a:off x="2374900" y="574961"/>
            <a:ext cx="9817100" cy="784246"/>
          </a:xfrm>
        </p:spPr>
        <p:txBody>
          <a:bodyPr/>
          <a:lstStyle/>
          <a:p>
            <a:r>
              <a:rPr lang="en-US" sz="4000" dirty="0"/>
              <a:t>EFT/Bill Payments Remittance form</a:t>
            </a:r>
            <a:br>
              <a:rPr lang="en-US" sz="4000" dirty="0"/>
            </a:br>
            <a:r>
              <a:rPr lang="en-US" sz="2800" dirty="0"/>
              <a:t>presbyterian.ca/resources/finance</a:t>
            </a:r>
            <a:br>
              <a:rPr lang="en-US" sz="2800" dirty="0"/>
            </a:br>
            <a:r>
              <a:rPr lang="en-US" sz="2800" dirty="0"/>
              <a:t> </a:t>
            </a:r>
          </a:p>
        </p:txBody>
      </p:sp>
      <p:sp>
        <p:nvSpPr>
          <p:cNvPr id="4" name="TextBox 3">
            <a:extLst>
              <a:ext uri="{FF2B5EF4-FFF2-40B4-BE49-F238E27FC236}">
                <a16:creationId xmlns:a16="http://schemas.microsoft.com/office/drawing/2014/main" id="{12FA13E9-FE03-4318-91A3-32C5E674BE3E}"/>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RW</a:t>
            </a:r>
          </a:p>
        </p:txBody>
      </p:sp>
      <p:pic>
        <p:nvPicPr>
          <p:cNvPr id="5" name="Picture 4">
            <a:extLst>
              <a:ext uri="{FF2B5EF4-FFF2-40B4-BE49-F238E27FC236}">
                <a16:creationId xmlns:a16="http://schemas.microsoft.com/office/drawing/2014/main" id="{29459B67-79AB-4256-B963-42B235011764}"/>
              </a:ext>
            </a:extLst>
          </p:cNvPr>
          <p:cNvPicPr>
            <a:picLocks noChangeAspect="1"/>
          </p:cNvPicPr>
          <p:nvPr/>
        </p:nvPicPr>
        <p:blipFill>
          <a:blip r:embed="rId3"/>
          <a:stretch>
            <a:fillRect/>
          </a:stretch>
        </p:blipFill>
        <p:spPr>
          <a:xfrm>
            <a:off x="2374900" y="1435100"/>
            <a:ext cx="9640711" cy="5422900"/>
          </a:xfrm>
          <a:prstGeom prst="rect">
            <a:avLst/>
          </a:prstGeom>
        </p:spPr>
      </p:pic>
    </p:spTree>
    <p:extLst>
      <p:ext uri="{BB962C8B-B14F-4D97-AF65-F5344CB8AC3E}">
        <p14:creationId xmlns:p14="http://schemas.microsoft.com/office/powerpoint/2010/main" val="3011533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C0C9D67-FAE2-492C-B1C8-E2264225D7AC}"/>
              </a:ext>
            </a:extLst>
          </p:cNvPr>
          <p:cNvSpPr>
            <a:spLocks noGrp="1"/>
          </p:cNvSpPr>
          <p:nvPr>
            <p:ph idx="1"/>
          </p:nvPr>
        </p:nvSpPr>
        <p:spPr>
          <a:xfrm>
            <a:off x="4475747" y="2422358"/>
            <a:ext cx="7539790" cy="4251158"/>
          </a:xfrm>
        </p:spPr>
        <p:txBody>
          <a:bodyPr>
            <a:normAutofit/>
          </a:bodyPr>
          <a:lstStyle/>
          <a:p>
            <a:pPr marL="0" indent="0">
              <a:buNone/>
            </a:pPr>
            <a:endParaRPr lang="en-US" sz="2800" dirty="0">
              <a:latin typeface="Roboto" panose="02000000000000000000" pitchFamily="2" charset="0"/>
              <a:ea typeface="Roboto" panose="02000000000000000000" pitchFamily="2" charset="0"/>
            </a:endParaRPr>
          </a:p>
          <a:p>
            <a:pPr marL="0" indent="0">
              <a:buNone/>
            </a:pPr>
            <a:endParaRPr lang="en-US" sz="2800" dirty="0">
              <a:latin typeface="Roboto" panose="02000000000000000000" pitchFamily="2" charset="0"/>
              <a:ea typeface="Roboto" panose="02000000000000000000" pitchFamily="2" charset="0"/>
            </a:endParaRPr>
          </a:p>
          <a:p>
            <a:pPr marL="0" indent="0">
              <a:buNone/>
            </a:pPr>
            <a:endParaRPr lang="en-US" sz="2800" dirty="0">
              <a:latin typeface="Roboto" panose="02000000000000000000" pitchFamily="2" charset="0"/>
              <a:ea typeface="Roboto" panose="02000000000000000000" pitchFamily="2" charset="0"/>
            </a:endParaRPr>
          </a:p>
          <a:p>
            <a:pPr marL="0" indent="0">
              <a:buNone/>
            </a:pPr>
            <a:r>
              <a:rPr lang="en-US" sz="2800" dirty="0">
                <a:latin typeface="Roboto" panose="02000000000000000000" pitchFamily="2" charset="0"/>
                <a:ea typeface="Roboto" panose="02000000000000000000" pitchFamily="2" charset="0"/>
              </a:rPr>
              <a:t>Download presbyterian.ca/resources/finance/</a:t>
            </a:r>
            <a:endParaRPr lang="en-US" sz="2800" dirty="0"/>
          </a:p>
          <a:p>
            <a:endParaRPr lang="en-US" sz="2800" dirty="0"/>
          </a:p>
        </p:txBody>
      </p:sp>
      <p:sp>
        <p:nvSpPr>
          <p:cNvPr id="4" name="Title 3">
            <a:extLst>
              <a:ext uri="{FF2B5EF4-FFF2-40B4-BE49-F238E27FC236}">
                <a16:creationId xmlns:a16="http://schemas.microsoft.com/office/drawing/2014/main" id="{19D7064D-B4A1-4F9A-9D4B-8B3B2E7A383F}"/>
              </a:ext>
            </a:extLst>
          </p:cNvPr>
          <p:cNvSpPr>
            <a:spLocks noGrp="1"/>
          </p:cNvSpPr>
          <p:nvPr>
            <p:ph type="title"/>
          </p:nvPr>
        </p:nvSpPr>
        <p:spPr/>
        <p:txBody>
          <a:bodyPr/>
          <a:lstStyle/>
          <a:p>
            <a:r>
              <a:rPr lang="en-US" dirty="0"/>
              <a:t>Treasurer’s Handbook</a:t>
            </a:r>
          </a:p>
        </p:txBody>
      </p:sp>
      <p:pic>
        <p:nvPicPr>
          <p:cNvPr id="9" name="Picture 8" descr="A picture containing logo&#10;&#10;Description automatically generated">
            <a:extLst>
              <a:ext uri="{FF2B5EF4-FFF2-40B4-BE49-F238E27FC236}">
                <a16:creationId xmlns:a16="http://schemas.microsoft.com/office/drawing/2014/main" id="{A8867226-71CA-4614-B8CC-CE99118EDF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63" y="933016"/>
            <a:ext cx="3785937" cy="4991967"/>
          </a:xfrm>
          <a:prstGeom prst="rect">
            <a:avLst/>
          </a:prstGeom>
          <a:ln>
            <a:noFill/>
          </a:ln>
          <a:effectLst>
            <a:outerShdw blurRad="292100" dist="139700" dir="2700000" algn="tl" rotWithShape="0">
              <a:srgbClr val="333333">
                <a:alpha val="65000"/>
              </a:srgbClr>
            </a:outerShdw>
          </a:effectLst>
        </p:spPr>
      </p:pic>
      <p:sp>
        <p:nvSpPr>
          <p:cNvPr id="6" name="TextBox 10">
            <a:extLst>
              <a:ext uri="{FF2B5EF4-FFF2-40B4-BE49-F238E27FC236}">
                <a16:creationId xmlns:a16="http://schemas.microsoft.com/office/drawing/2014/main" id="{3FA3922F-5850-49BD-9E46-DC15111FD4EC}"/>
              </a:ext>
            </a:extLst>
          </p:cNvPr>
          <p:cNvSpPr txBox="1"/>
          <p:nvPr/>
        </p:nvSpPr>
        <p:spPr>
          <a:xfrm>
            <a:off x="281940" y="365125"/>
            <a:ext cx="111252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Roboto Medium" panose="02000000000000000000" pitchFamily="2" charset="0"/>
                <a:ea typeface="Roboto Medium" panose="02000000000000000000" pitchFamily="2" charset="0"/>
              </a:rPr>
              <a:t>JM</a:t>
            </a:r>
          </a:p>
        </p:txBody>
      </p:sp>
    </p:spTree>
    <p:extLst>
      <p:ext uri="{BB962C8B-B14F-4D97-AF65-F5344CB8AC3E}">
        <p14:creationId xmlns:p14="http://schemas.microsoft.com/office/powerpoint/2010/main" val="34202476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2D4C95-D92A-48CD-BB3C-29C15AB9B7D8}"/>
              </a:ext>
            </a:extLst>
          </p:cNvPr>
          <p:cNvSpPr/>
          <p:nvPr/>
        </p:nvSpPr>
        <p:spPr>
          <a:xfrm>
            <a:off x="0" y="0"/>
            <a:ext cx="12192000" cy="6858000"/>
          </a:xfrm>
          <a:prstGeom prst="rect">
            <a:avLst/>
          </a:prstGeom>
          <a:solidFill>
            <a:srgbClr val="FFF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2D572AC-C9BC-4C1A-9192-699757A7C3BE}"/>
              </a:ext>
            </a:extLst>
          </p:cNvPr>
          <p:cNvSpPr/>
          <p:nvPr/>
        </p:nvSpPr>
        <p:spPr>
          <a:xfrm>
            <a:off x="-41096" y="1617711"/>
            <a:ext cx="12276000" cy="216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252365D-EF24-44FE-8214-EFEA906831B7}"/>
              </a:ext>
            </a:extLst>
          </p:cNvPr>
          <p:cNvSpPr/>
          <p:nvPr/>
        </p:nvSpPr>
        <p:spPr>
          <a:xfrm>
            <a:off x="5061652" y="0"/>
            <a:ext cx="7154572" cy="68580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85350BD-E53C-45D0-AE1B-96009E3462A0}"/>
              </a:ext>
            </a:extLst>
          </p:cNvPr>
          <p:cNvSpPr/>
          <p:nvPr/>
        </p:nvSpPr>
        <p:spPr>
          <a:xfrm>
            <a:off x="4953651" y="1"/>
            <a:ext cx="108000" cy="6858000"/>
          </a:xfrm>
          <a:prstGeom prst="rect">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8EBD006B-0E3A-4055-AE24-5F6DF147B7D0}"/>
              </a:ext>
            </a:extLst>
          </p:cNvPr>
          <p:cNvSpPr>
            <a:spLocks noGrp="1"/>
          </p:cNvSpPr>
          <p:nvPr>
            <p:ph type="title"/>
          </p:nvPr>
        </p:nvSpPr>
        <p:spPr>
          <a:xfrm>
            <a:off x="660495" y="2329220"/>
            <a:ext cx="4767913" cy="3487171"/>
          </a:xfrm>
        </p:spPr>
        <p:txBody>
          <a:bodyPr/>
          <a:lstStyle/>
          <a:p>
            <a:r>
              <a:rPr lang="en-US" sz="4800" dirty="0"/>
              <a:t>EFT/Bill Payments Remittance form </a:t>
            </a:r>
          </a:p>
        </p:txBody>
      </p:sp>
      <p:pic>
        <p:nvPicPr>
          <p:cNvPr id="3" name="Picture 2">
            <a:extLst>
              <a:ext uri="{FF2B5EF4-FFF2-40B4-BE49-F238E27FC236}">
                <a16:creationId xmlns:a16="http://schemas.microsoft.com/office/drawing/2014/main" id="{9359C733-C1B7-44AA-B630-C772D8D20D33}"/>
              </a:ext>
            </a:extLst>
          </p:cNvPr>
          <p:cNvPicPr>
            <a:picLocks noChangeAspect="1"/>
          </p:cNvPicPr>
          <p:nvPr/>
        </p:nvPicPr>
        <p:blipFill>
          <a:blip r:embed="rId3">
            <a:extLst>
              <a:ext uri="{28A0092B-C50C-407E-A947-70E740481C1C}">
                <a14:useLocalDpi xmlns:a14="http://schemas.microsoft.com/office/drawing/2010/main" val="0"/>
              </a:ext>
            </a:extLst>
          </a:blip>
          <a:srcRect t="25" b="25"/>
          <a:stretch/>
        </p:blipFill>
        <p:spPr>
          <a:xfrm>
            <a:off x="5395629" y="0"/>
            <a:ext cx="6591300" cy="6311900"/>
          </a:xfrm>
          <a:prstGeom prst="rect">
            <a:avLst/>
          </a:prstGeom>
        </p:spPr>
      </p:pic>
      <p:sp>
        <p:nvSpPr>
          <p:cNvPr id="4" name="TextBox 3">
            <a:extLst>
              <a:ext uri="{FF2B5EF4-FFF2-40B4-BE49-F238E27FC236}">
                <a16:creationId xmlns:a16="http://schemas.microsoft.com/office/drawing/2014/main" id="{12FA13E9-FE03-4318-91A3-32C5E674BE3E}"/>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RW</a:t>
            </a:r>
          </a:p>
        </p:txBody>
      </p:sp>
    </p:spTree>
    <p:extLst>
      <p:ext uri="{BB962C8B-B14F-4D97-AF65-F5344CB8AC3E}">
        <p14:creationId xmlns:p14="http://schemas.microsoft.com/office/powerpoint/2010/main" val="26078207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DFD449-635A-4815-9D80-4DB5FB97205D}"/>
              </a:ext>
            </a:extLst>
          </p:cNvPr>
          <p:cNvSpPr/>
          <p:nvPr/>
        </p:nvSpPr>
        <p:spPr>
          <a:xfrm>
            <a:off x="0" y="0"/>
            <a:ext cx="12192000" cy="6858000"/>
          </a:xfrm>
          <a:prstGeom prst="rect">
            <a:avLst/>
          </a:prstGeom>
          <a:solidFill>
            <a:srgbClr val="FFF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70E44F8-4F9F-4B9B-8500-980B22846C12}"/>
              </a:ext>
            </a:extLst>
          </p:cNvPr>
          <p:cNvSpPr/>
          <p:nvPr/>
        </p:nvSpPr>
        <p:spPr>
          <a:xfrm>
            <a:off x="-41096" y="1617711"/>
            <a:ext cx="12276000" cy="216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1150B91-3029-4FC6-BFB7-D916E8983E96}"/>
              </a:ext>
            </a:extLst>
          </p:cNvPr>
          <p:cNvSpPr/>
          <p:nvPr/>
        </p:nvSpPr>
        <p:spPr>
          <a:xfrm>
            <a:off x="5061652" y="0"/>
            <a:ext cx="71545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1809D0-1486-42CF-BB2E-F024A088E110}"/>
              </a:ext>
            </a:extLst>
          </p:cNvPr>
          <p:cNvSpPr/>
          <p:nvPr/>
        </p:nvSpPr>
        <p:spPr>
          <a:xfrm>
            <a:off x="4953651" y="1"/>
            <a:ext cx="108000" cy="6858000"/>
          </a:xfrm>
          <a:prstGeom prst="rect">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8EBD006B-0E3A-4055-AE24-5F6DF147B7D0}"/>
              </a:ext>
            </a:extLst>
          </p:cNvPr>
          <p:cNvSpPr>
            <a:spLocks noGrp="1"/>
          </p:cNvSpPr>
          <p:nvPr>
            <p:ph type="title"/>
          </p:nvPr>
        </p:nvSpPr>
        <p:spPr>
          <a:xfrm>
            <a:off x="645826" y="2044186"/>
            <a:ext cx="4009426" cy="4196938"/>
          </a:xfrm>
        </p:spPr>
        <p:txBody>
          <a:bodyPr/>
          <a:lstStyle/>
          <a:p>
            <a:r>
              <a:rPr lang="en-US" sz="4800" dirty="0"/>
              <a:t>EFT/Bill Payments Remittance form </a:t>
            </a:r>
          </a:p>
        </p:txBody>
      </p:sp>
      <p:pic>
        <p:nvPicPr>
          <p:cNvPr id="4" name="Picture 3">
            <a:extLst>
              <a:ext uri="{FF2B5EF4-FFF2-40B4-BE49-F238E27FC236}">
                <a16:creationId xmlns:a16="http://schemas.microsoft.com/office/drawing/2014/main" id="{A49C9A56-9016-4E83-B2B2-67336EE42304}"/>
              </a:ext>
            </a:extLst>
          </p:cNvPr>
          <p:cNvPicPr>
            <a:picLocks noChangeAspect="1"/>
          </p:cNvPicPr>
          <p:nvPr/>
        </p:nvPicPr>
        <p:blipFill rotWithShape="1">
          <a:blip r:embed="rId3"/>
          <a:srcRect l="25624" t="8334" r="25937"/>
          <a:stretch/>
        </p:blipFill>
        <p:spPr>
          <a:xfrm>
            <a:off x="5668092" y="165100"/>
            <a:ext cx="5905500" cy="6286500"/>
          </a:xfrm>
          <a:prstGeom prst="rect">
            <a:avLst/>
          </a:prstGeom>
        </p:spPr>
      </p:pic>
      <p:sp>
        <p:nvSpPr>
          <p:cNvPr id="5" name="TextBox 4">
            <a:extLst>
              <a:ext uri="{FF2B5EF4-FFF2-40B4-BE49-F238E27FC236}">
                <a16:creationId xmlns:a16="http://schemas.microsoft.com/office/drawing/2014/main" id="{18A8FC78-6F3A-49D5-86AD-FD4F9C3CDB85}"/>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RW</a:t>
            </a:r>
          </a:p>
        </p:txBody>
      </p:sp>
    </p:spTree>
    <p:extLst>
      <p:ext uri="{BB962C8B-B14F-4D97-AF65-F5344CB8AC3E}">
        <p14:creationId xmlns:p14="http://schemas.microsoft.com/office/powerpoint/2010/main" val="25864932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EAECF3-CB56-4490-BADF-2B48AA6B3016}"/>
              </a:ext>
            </a:extLst>
          </p:cNvPr>
          <p:cNvSpPr/>
          <p:nvPr/>
        </p:nvSpPr>
        <p:spPr>
          <a:xfrm>
            <a:off x="0" y="0"/>
            <a:ext cx="12192000" cy="6858000"/>
          </a:xfrm>
          <a:prstGeom prst="rect">
            <a:avLst/>
          </a:prstGeom>
          <a:solidFill>
            <a:srgbClr val="FFF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39891F0-94EF-4F55-8203-999854CD137B}"/>
              </a:ext>
            </a:extLst>
          </p:cNvPr>
          <p:cNvSpPr/>
          <p:nvPr/>
        </p:nvSpPr>
        <p:spPr>
          <a:xfrm>
            <a:off x="-41096" y="1617711"/>
            <a:ext cx="12276000" cy="216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BBB527-2768-4053-98BD-8FDABF6AC2DB}"/>
              </a:ext>
            </a:extLst>
          </p:cNvPr>
          <p:cNvSpPr/>
          <p:nvPr/>
        </p:nvSpPr>
        <p:spPr>
          <a:xfrm>
            <a:off x="5061652" y="0"/>
            <a:ext cx="71545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60A9642-14C4-4C2C-971E-0333932495A8}"/>
              </a:ext>
            </a:extLst>
          </p:cNvPr>
          <p:cNvSpPr/>
          <p:nvPr/>
        </p:nvSpPr>
        <p:spPr>
          <a:xfrm>
            <a:off x="4953651" y="1"/>
            <a:ext cx="108000" cy="6858000"/>
          </a:xfrm>
          <a:prstGeom prst="rect">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8EBD006B-0E3A-4055-AE24-5F6DF147B7D0}"/>
              </a:ext>
            </a:extLst>
          </p:cNvPr>
          <p:cNvSpPr>
            <a:spLocks noGrp="1"/>
          </p:cNvSpPr>
          <p:nvPr>
            <p:ph type="title"/>
          </p:nvPr>
        </p:nvSpPr>
        <p:spPr>
          <a:xfrm>
            <a:off x="464590" y="2157042"/>
            <a:ext cx="4014401" cy="4205658"/>
          </a:xfrm>
        </p:spPr>
        <p:txBody>
          <a:bodyPr/>
          <a:lstStyle/>
          <a:p>
            <a:r>
              <a:rPr lang="en-US" sz="4800" dirty="0"/>
              <a:t>EFT/Bill Payments Remittance form </a:t>
            </a:r>
            <a:br>
              <a:rPr lang="en-US" sz="4800" dirty="0"/>
            </a:br>
            <a:r>
              <a:rPr lang="en-US" sz="4800" dirty="0"/>
              <a:t> </a:t>
            </a:r>
          </a:p>
        </p:txBody>
      </p:sp>
      <p:pic>
        <p:nvPicPr>
          <p:cNvPr id="3" name="Picture 2">
            <a:extLst>
              <a:ext uri="{FF2B5EF4-FFF2-40B4-BE49-F238E27FC236}">
                <a16:creationId xmlns:a16="http://schemas.microsoft.com/office/drawing/2014/main" id="{21D85869-93E9-41FF-A68F-2C236F1B0842}"/>
              </a:ext>
            </a:extLst>
          </p:cNvPr>
          <p:cNvPicPr>
            <a:picLocks noChangeAspect="1"/>
          </p:cNvPicPr>
          <p:nvPr/>
        </p:nvPicPr>
        <p:blipFill>
          <a:blip r:embed="rId3">
            <a:extLst>
              <a:ext uri="{28A0092B-C50C-407E-A947-70E740481C1C}">
                <a14:useLocalDpi xmlns:a14="http://schemas.microsoft.com/office/drawing/2010/main" val="0"/>
              </a:ext>
            </a:extLst>
          </a:blip>
          <a:srcRect t="25" b="25"/>
          <a:stretch/>
        </p:blipFill>
        <p:spPr>
          <a:xfrm>
            <a:off x="5260738" y="546407"/>
            <a:ext cx="6756400" cy="5649748"/>
          </a:xfrm>
          <a:prstGeom prst="rect">
            <a:avLst/>
          </a:prstGeom>
        </p:spPr>
      </p:pic>
      <p:sp>
        <p:nvSpPr>
          <p:cNvPr id="4" name="TextBox 3">
            <a:extLst>
              <a:ext uri="{FF2B5EF4-FFF2-40B4-BE49-F238E27FC236}">
                <a16:creationId xmlns:a16="http://schemas.microsoft.com/office/drawing/2014/main" id="{A2F6A6F5-C844-4DCE-A2B8-17695615046A}"/>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RW</a:t>
            </a:r>
          </a:p>
        </p:txBody>
      </p:sp>
    </p:spTree>
    <p:extLst>
      <p:ext uri="{BB962C8B-B14F-4D97-AF65-F5344CB8AC3E}">
        <p14:creationId xmlns:p14="http://schemas.microsoft.com/office/powerpoint/2010/main" val="24377479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398EB0-6E6C-49F3-8B39-73F1B9010494}"/>
              </a:ext>
            </a:extLst>
          </p:cNvPr>
          <p:cNvSpPr/>
          <p:nvPr/>
        </p:nvSpPr>
        <p:spPr>
          <a:xfrm>
            <a:off x="0" y="0"/>
            <a:ext cx="12192000" cy="6858000"/>
          </a:xfrm>
          <a:prstGeom prst="rect">
            <a:avLst/>
          </a:prstGeom>
          <a:solidFill>
            <a:srgbClr val="FFF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5BECE0D-F885-4DFF-8F9A-80946CC96B2A}"/>
              </a:ext>
            </a:extLst>
          </p:cNvPr>
          <p:cNvSpPr/>
          <p:nvPr/>
        </p:nvSpPr>
        <p:spPr>
          <a:xfrm>
            <a:off x="-41096" y="1617711"/>
            <a:ext cx="12276000" cy="216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98416E9-EA06-4C80-B400-73923D77B2FB}"/>
              </a:ext>
            </a:extLst>
          </p:cNvPr>
          <p:cNvSpPr/>
          <p:nvPr/>
        </p:nvSpPr>
        <p:spPr>
          <a:xfrm>
            <a:off x="5061652" y="0"/>
            <a:ext cx="7154572" cy="68580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91B5C60-FF48-4E45-82A4-86D2D49B5B68}"/>
              </a:ext>
            </a:extLst>
          </p:cNvPr>
          <p:cNvSpPr/>
          <p:nvPr/>
        </p:nvSpPr>
        <p:spPr>
          <a:xfrm>
            <a:off x="4953651" y="1"/>
            <a:ext cx="108000" cy="6858000"/>
          </a:xfrm>
          <a:prstGeom prst="rect">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8EBD006B-0E3A-4055-AE24-5F6DF147B7D0}"/>
              </a:ext>
            </a:extLst>
          </p:cNvPr>
          <p:cNvSpPr>
            <a:spLocks noGrp="1"/>
          </p:cNvSpPr>
          <p:nvPr>
            <p:ph type="title"/>
          </p:nvPr>
        </p:nvSpPr>
        <p:spPr>
          <a:xfrm>
            <a:off x="799387" y="2463403"/>
            <a:ext cx="4003040" cy="3141356"/>
          </a:xfrm>
        </p:spPr>
        <p:txBody>
          <a:bodyPr/>
          <a:lstStyle/>
          <a:p>
            <a:r>
              <a:rPr lang="en-US" sz="4800" dirty="0"/>
              <a:t>EFT/Bill Payments Remittance form </a:t>
            </a:r>
          </a:p>
        </p:txBody>
      </p:sp>
      <p:pic>
        <p:nvPicPr>
          <p:cNvPr id="3" name="Picture 2">
            <a:extLst>
              <a:ext uri="{FF2B5EF4-FFF2-40B4-BE49-F238E27FC236}">
                <a16:creationId xmlns:a16="http://schemas.microsoft.com/office/drawing/2014/main" id="{7BFC1ABC-BABE-4551-AEF5-7BED724C78F6}"/>
              </a:ext>
            </a:extLst>
          </p:cNvPr>
          <p:cNvPicPr>
            <a:picLocks noChangeAspect="1"/>
          </p:cNvPicPr>
          <p:nvPr/>
        </p:nvPicPr>
        <p:blipFill rotWithShape="1">
          <a:blip r:embed="rId3"/>
          <a:srcRect l="25567" t="20577" r="25567" b="-476"/>
          <a:stretch/>
        </p:blipFill>
        <p:spPr>
          <a:xfrm>
            <a:off x="5601814" y="-59960"/>
            <a:ext cx="6045200" cy="5560060"/>
          </a:xfrm>
          <a:prstGeom prst="rect">
            <a:avLst/>
          </a:prstGeom>
        </p:spPr>
      </p:pic>
      <p:pic>
        <p:nvPicPr>
          <p:cNvPr id="6" name="Picture 5">
            <a:extLst>
              <a:ext uri="{FF2B5EF4-FFF2-40B4-BE49-F238E27FC236}">
                <a16:creationId xmlns:a16="http://schemas.microsoft.com/office/drawing/2014/main" id="{6FF810E2-FDA5-486E-8362-743C86CC6E4F}"/>
              </a:ext>
            </a:extLst>
          </p:cNvPr>
          <p:cNvPicPr>
            <a:picLocks noChangeAspect="1"/>
          </p:cNvPicPr>
          <p:nvPr/>
        </p:nvPicPr>
        <p:blipFill rotWithShape="1">
          <a:blip r:embed="rId4"/>
          <a:srcRect l="25520" t="47409" r="24897" b="25262"/>
          <a:stretch/>
        </p:blipFill>
        <p:spPr>
          <a:xfrm>
            <a:off x="5601814" y="5066905"/>
            <a:ext cx="6045200" cy="1874271"/>
          </a:xfrm>
          <a:prstGeom prst="rect">
            <a:avLst/>
          </a:prstGeom>
        </p:spPr>
      </p:pic>
      <p:sp>
        <p:nvSpPr>
          <p:cNvPr id="5" name="TextBox 4">
            <a:extLst>
              <a:ext uri="{FF2B5EF4-FFF2-40B4-BE49-F238E27FC236}">
                <a16:creationId xmlns:a16="http://schemas.microsoft.com/office/drawing/2014/main" id="{17488582-1250-417E-9A68-6C6D2C50E591}"/>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RW</a:t>
            </a:r>
          </a:p>
        </p:txBody>
      </p:sp>
    </p:spTree>
    <p:extLst>
      <p:ext uri="{BB962C8B-B14F-4D97-AF65-F5344CB8AC3E}">
        <p14:creationId xmlns:p14="http://schemas.microsoft.com/office/powerpoint/2010/main" val="41040215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19AF5A-7241-448C-BE7A-AF97E25FA1BB}"/>
              </a:ext>
            </a:extLst>
          </p:cNvPr>
          <p:cNvSpPr/>
          <p:nvPr/>
        </p:nvSpPr>
        <p:spPr>
          <a:xfrm>
            <a:off x="0" y="0"/>
            <a:ext cx="12192000" cy="6858000"/>
          </a:xfrm>
          <a:prstGeom prst="rect">
            <a:avLst/>
          </a:prstGeom>
          <a:solidFill>
            <a:srgbClr val="FFF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0BFF7FB-44F7-4AFC-9460-6AAF6663D43C}"/>
              </a:ext>
            </a:extLst>
          </p:cNvPr>
          <p:cNvSpPr/>
          <p:nvPr/>
        </p:nvSpPr>
        <p:spPr>
          <a:xfrm>
            <a:off x="-41096" y="1617711"/>
            <a:ext cx="12276000" cy="216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D3738C-F159-4885-8B17-EE0556AFA359}"/>
              </a:ext>
            </a:extLst>
          </p:cNvPr>
          <p:cNvSpPr/>
          <p:nvPr/>
        </p:nvSpPr>
        <p:spPr>
          <a:xfrm>
            <a:off x="5061652" y="0"/>
            <a:ext cx="71545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F75CC5-9EC6-49C1-AF30-5AA0857D676E}"/>
              </a:ext>
            </a:extLst>
          </p:cNvPr>
          <p:cNvSpPr/>
          <p:nvPr/>
        </p:nvSpPr>
        <p:spPr>
          <a:xfrm>
            <a:off x="4953651" y="1"/>
            <a:ext cx="108000" cy="6858000"/>
          </a:xfrm>
          <a:prstGeom prst="rect">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8EBD006B-0E3A-4055-AE24-5F6DF147B7D0}"/>
              </a:ext>
            </a:extLst>
          </p:cNvPr>
          <p:cNvSpPr>
            <a:spLocks noGrp="1"/>
          </p:cNvSpPr>
          <p:nvPr>
            <p:ph type="title"/>
          </p:nvPr>
        </p:nvSpPr>
        <p:spPr>
          <a:xfrm>
            <a:off x="765475" y="2665309"/>
            <a:ext cx="3851576" cy="3361093"/>
          </a:xfrm>
        </p:spPr>
        <p:txBody>
          <a:bodyPr/>
          <a:lstStyle/>
          <a:p>
            <a:r>
              <a:rPr lang="en-US" sz="4800" dirty="0"/>
              <a:t>EFT/Bill Payments Remittance </a:t>
            </a:r>
            <a:br>
              <a:rPr lang="en-US" sz="4800" dirty="0"/>
            </a:br>
            <a:br>
              <a:rPr lang="en-US" sz="4800" dirty="0"/>
            </a:br>
            <a:r>
              <a:rPr lang="en-US" sz="3200" dirty="0"/>
              <a:t>Health &amp; Dental </a:t>
            </a:r>
          </a:p>
        </p:txBody>
      </p:sp>
      <p:pic>
        <p:nvPicPr>
          <p:cNvPr id="4" name="Picture 3">
            <a:extLst>
              <a:ext uri="{FF2B5EF4-FFF2-40B4-BE49-F238E27FC236}">
                <a16:creationId xmlns:a16="http://schemas.microsoft.com/office/drawing/2014/main" id="{FE0DD042-57F8-4839-8BEF-C361D67956F0}"/>
              </a:ext>
            </a:extLst>
          </p:cNvPr>
          <p:cNvPicPr>
            <a:picLocks noChangeAspect="1"/>
          </p:cNvPicPr>
          <p:nvPr/>
        </p:nvPicPr>
        <p:blipFill rotWithShape="1">
          <a:blip r:embed="rId3"/>
          <a:srcRect l="24999" t="9075" r="24584" b="21852"/>
          <a:stretch/>
        </p:blipFill>
        <p:spPr>
          <a:xfrm>
            <a:off x="5309445" y="546407"/>
            <a:ext cx="6658985" cy="5131821"/>
          </a:xfrm>
          <a:prstGeom prst="rect">
            <a:avLst/>
          </a:prstGeom>
        </p:spPr>
      </p:pic>
      <p:sp>
        <p:nvSpPr>
          <p:cNvPr id="5" name="TextBox 4">
            <a:extLst>
              <a:ext uri="{FF2B5EF4-FFF2-40B4-BE49-F238E27FC236}">
                <a16:creationId xmlns:a16="http://schemas.microsoft.com/office/drawing/2014/main" id="{5602D50B-0091-495B-AB9F-5937AA0667B5}"/>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RW</a:t>
            </a:r>
          </a:p>
        </p:txBody>
      </p:sp>
    </p:spTree>
    <p:extLst>
      <p:ext uri="{BB962C8B-B14F-4D97-AF65-F5344CB8AC3E}">
        <p14:creationId xmlns:p14="http://schemas.microsoft.com/office/powerpoint/2010/main" val="30680596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2B2ACE-2FC8-409C-8694-80CB8662B2B6}"/>
              </a:ext>
            </a:extLst>
          </p:cNvPr>
          <p:cNvSpPr/>
          <p:nvPr/>
        </p:nvSpPr>
        <p:spPr>
          <a:xfrm>
            <a:off x="0" y="0"/>
            <a:ext cx="12192000" cy="6858000"/>
          </a:xfrm>
          <a:prstGeom prst="rect">
            <a:avLst/>
          </a:prstGeom>
          <a:solidFill>
            <a:srgbClr val="FFF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CD923D2-2489-4719-B750-8D026CB05731}"/>
              </a:ext>
            </a:extLst>
          </p:cNvPr>
          <p:cNvSpPr/>
          <p:nvPr/>
        </p:nvSpPr>
        <p:spPr>
          <a:xfrm>
            <a:off x="-41096" y="1617711"/>
            <a:ext cx="12276000" cy="216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8207CA-20D8-40D5-99C3-41C067253BBF}"/>
              </a:ext>
            </a:extLst>
          </p:cNvPr>
          <p:cNvSpPr/>
          <p:nvPr/>
        </p:nvSpPr>
        <p:spPr>
          <a:xfrm>
            <a:off x="5061652" y="0"/>
            <a:ext cx="7154572" cy="68580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8EDCB6F-B5B4-41A9-897B-4C4091C56800}"/>
              </a:ext>
            </a:extLst>
          </p:cNvPr>
          <p:cNvSpPr/>
          <p:nvPr/>
        </p:nvSpPr>
        <p:spPr>
          <a:xfrm>
            <a:off x="4953651" y="1"/>
            <a:ext cx="108000" cy="6858000"/>
          </a:xfrm>
          <a:prstGeom prst="rect">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8EBD006B-0E3A-4055-AE24-5F6DF147B7D0}"/>
              </a:ext>
            </a:extLst>
          </p:cNvPr>
          <p:cNvSpPr>
            <a:spLocks noGrp="1"/>
          </p:cNvSpPr>
          <p:nvPr>
            <p:ph type="title"/>
          </p:nvPr>
        </p:nvSpPr>
        <p:spPr>
          <a:xfrm>
            <a:off x="609973" y="2056813"/>
            <a:ext cx="3965751" cy="4578085"/>
          </a:xfrm>
        </p:spPr>
        <p:txBody>
          <a:bodyPr/>
          <a:lstStyle/>
          <a:p>
            <a:r>
              <a:rPr lang="en-US" sz="4800" dirty="0"/>
              <a:t>EFT/Bill Payments Remittance </a:t>
            </a:r>
            <a:br>
              <a:rPr lang="en-US" sz="4800" dirty="0"/>
            </a:br>
            <a:br>
              <a:rPr lang="en-US" sz="4800" dirty="0"/>
            </a:br>
            <a:r>
              <a:rPr lang="en-US" sz="3600" dirty="0"/>
              <a:t>Mission &amp; </a:t>
            </a:r>
            <a:br>
              <a:rPr lang="en-US" sz="3600" dirty="0"/>
            </a:br>
            <a:r>
              <a:rPr lang="en-US" sz="3600" dirty="0"/>
              <a:t>Lending Fund</a:t>
            </a:r>
            <a:r>
              <a:rPr lang="en-US" sz="4800" dirty="0"/>
              <a:t> </a:t>
            </a:r>
          </a:p>
        </p:txBody>
      </p:sp>
      <p:pic>
        <p:nvPicPr>
          <p:cNvPr id="4" name="Picture 3">
            <a:extLst>
              <a:ext uri="{FF2B5EF4-FFF2-40B4-BE49-F238E27FC236}">
                <a16:creationId xmlns:a16="http://schemas.microsoft.com/office/drawing/2014/main" id="{16DAD1A0-1D45-4E87-97C8-60927F95B050}"/>
              </a:ext>
            </a:extLst>
          </p:cNvPr>
          <p:cNvPicPr>
            <a:picLocks noChangeAspect="1"/>
          </p:cNvPicPr>
          <p:nvPr/>
        </p:nvPicPr>
        <p:blipFill rotWithShape="1">
          <a:blip r:embed="rId3"/>
          <a:srcRect l="25208" t="7037" r="24271" b="6111"/>
          <a:stretch/>
        </p:blipFill>
        <p:spPr>
          <a:xfrm>
            <a:off x="5712575" y="-130628"/>
            <a:ext cx="6159500" cy="5956300"/>
          </a:xfrm>
          <a:prstGeom prst="rect">
            <a:avLst/>
          </a:prstGeom>
        </p:spPr>
      </p:pic>
      <p:pic>
        <p:nvPicPr>
          <p:cNvPr id="6" name="Picture 5">
            <a:extLst>
              <a:ext uri="{FF2B5EF4-FFF2-40B4-BE49-F238E27FC236}">
                <a16:creationId xmlns:a16="http://schemas.microsoft.com/office/drawing/2014/main" id="{B80A1448-0EDF-4CEE-B6CC-2D19025238D5}"/>
              </a:ext>
            </a:extLst>
          </p:cNvPr>
          <p:cNvPicPr>
            <a:picLocks noChangeAspect="1"/>
          </p:cNvPicPr>
          <p:nvPr/>
        </p:nvPicPr>
        <p:blipFill rotWithShape="1">
          <a:blip r:embed="rId4"/>
          <a:srcRect l="23929" t="75967" r="24732" b="4668"/>
          <a:stretch/>
        </p:blipFill>
        <p:spPr>
          <a:xfrm>
            <a:off x="5662681" y="5638800"/>
            <a:ext cx="6259287" cy="1328057"/>
          </a:xfrm>
          <a:prstGeom prst="rect">
            <a:avLst/>
          </a:prstGeom>
        </p:spPr>
      </p:pic>
      <p:sp>
        <p:nvSpPr>
          <p:cNvPr id="5" name="TextBox 4">
            <a:extLst>
              <a:ext uri="{FF2B5EF4-FFF2-40B4-BE49-F238E27FC236}">
                <a16:creationId xmlns:a16="http://schemas.microsoft.com/office/drawing/2014/main" id="{9281E4E9-FBA4-419B-97BB-EC07D3E9152D}"/>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RW</a:t>
            </a:r>
          </a:p>
        </p:txBody>
      </p:sp>
    </p:spTree>
    <p:extLst>
      <p:ext uri="{BB962C8B-B14F-4D97-AF65-F5344CB8AC3E}">
        <p14:creationId xmlns:p14="http://schemas.microsoft.com/office/powerpoint/2010/main" val="28884101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0ED226-63CC-45C2-9B2C-6F5449946376}"/>
              </a:ext>
            </a:extLst>
          </p:cNvPr>
          <p:cNvSpPr/>
          <p:nvPr/>
        </p:nvSpPr>
        <p:spPr>
          <a:xfrm>
            <a:off x="0" y="0"/>
            <a:ext cx="12192000" cy="6858000"/>
          </a:xfrm>
          <a:prstGeom prst="rect">
            <a:avLst/>
          </a:prstGeom>
          <a:solidFill>
            <a:srgbClr val="FFF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85C149F-1E3F-4D8C-A695-430C6A389A71}"/>
              </a:ext>
            </a:extLst>
          </p:cNvPr>
          <p:cNvSpPr/>
          <p:nvPr/>
        </p:nvSpPr>
        <p:spPr>
          <a:xfrm>
            <a:off x="-41096" y="1617711"/>
            <a:ext cx="12276000" cy="216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F271037-0EB3-400E-9479-8220CB0553E8}"/>
              </a:ext>
            </a:extLst>
          </p:cNvPr>
          <p:cNvSpPr/>
          <p:nvPr/>
        </p:nvSpPr>
        <p:spPr>
          <a:xfrm>
            <a:off x="1990105" y="1359206"/>
            <a:ext cx="10226119" cy="549879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A0BC6F-C117-4ADE-9E9B-5825F9A13E70}"/>
              </a:ext>
            </a:extLst>
          </p:cNvPr>
          <p:cNvSpPr/>
          <p:nvPr/>
        </p:nvSpPr>
        <p:spPr>
          <a:xfrm>
            <a:off x="1882105" y="1"/>
            <a:ext cx="108000" cy="6858000"/>
          </a:xfrm>
          <a:prstGeom prst="rect">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8EBD006B-0E3A-4055-AE24-5F6DF147B7D0}"/>
              </a:ext>
            </a:extLst>
          </p:cNvPr>
          <p:cNvSpPr>
            <a:spLocks noGrp="1"/>
          </p:cNvSpPr>
          <p:nvPr>
            <p:ph type="title"/>
          </p:nvPr>
        </p:nvSpPr>
        <p:spPr>
          <a:xfrm>
            <a:off x="2551288" y="119921"/>
            <a:ext cx="9640712" cy="1239286"/>
          </a:xfrm>
        </p:spPr>
        <p:txBody>
          <a:bodyPr/>
          <a:lstStyle/>
          <a:p>
            <a:r>
              <a:rPr lang="en-US" sz="4000" dirty="0"/>
              <a:t>Automatic Withdrawals</a:t>
            </a:r>
            <a:br>
              <a:rPr lang="en-US" sz="4000" dirty="0"/>
            </a:br>
            <a:r>
              <a:rPr lang="en-US" sz="2800" dirty="0">
                <a:latin typeface="Roboto" panose="02000000000000000000" pitchFamily="2" charset="0"/>
                <a:ea typeface="Roboto" panose="02000000000000000000" pitchFamily="2" charset="0"/>
              </a:rPr>
              <a:t>presbyterian.ca/resources/finance</a:t>
            </a:r>
          </a:p>
        </p:txBody>
      </p:sp>
      <p:sp>
        <p:nvSpPr>
          <p:cNvPr id="4" name="TextBox 3">
            <a:extLst>
              <a:ext uri="{FF2B5EF4-FFF2-40B4-BE49-F238E27FC236}">
                <a16:creationId xmlns:a16="http://schemas.microsoft.com/office/drawing/2014/main" id="{12FA13E9-FE03-4318-91A3-32C5E674BE3E}"/>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RW</a:t>
            </a:r>
          </a:p>
        </p:txBody>
      </p:sp>
      <p:pic>
        <p:nvPicPr>
          <p:cNvPr id="5" name="Picture 4">
            <a:extLst>
              <a:ext uri="{FF2B5EF4-FFF2-40B4-BE49-F238E27FC236}">
                <a16:creationId xmlns:a16="http://schemas.microsoft.com/office/drawing/2014/main" id="{29459B67-79AB-4256-B963-42B235011764}"/>
              </a:ext>
            </a:extLst>
          </p:cNvPr>
          <p:cNvPicPr>
            <a:picLocks noChangeAspect="1"/>
          </p:cNvPicPr>
          <p:nvPr/>
        </p:nvPicPr>
        <p:blipFill>
          <a:blip r:embed="rId3"/>
          <a:stretch>
            <a:fillRect/>
          </a:stretch>
        </p:blipFill>
        <p:spPr>
          <a:xfrm>
            <a:off x="2374900" y="1435100"/>
            <a:ext cx="9640711" cy="5422900"/>
          </a:xfrm>
          <a:prstGeom prst="rect">
            <a:avLst/>
          </a:prstGeom>
        </p:spPr>
      </p:pic>
    </p:spTree>
    <p:extLst>
      <p:ext uri="{BB962C8B-B14F-4D97-AF65-F5344CB8AC3E}">
        <p14:creationId xmlns:p14="http://schemas.microsoft.com/office/powerpoint/2010/main" val="5447636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38CCB2-69A8-4372-B57E-36A1F4057626}"/>
              </a:ext>
            </a:extLst>
          </p:cNvPr>
          <p:cNvSpPr/>
          <p:nvPr/>
        </p:nvSpPr>
        <p:spPr>
          <a:xfrm>
            <a:off x="0" y="0"/>
            <a:ext cx="12192000" cy="6858000"/>
          </a:xfrm>
          <a:prstGeom prst="rect">
            <a:avLst/>
          </a:prstGeom>
          <a:solidFill>
            <a:srgbClr val="FFF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99C1729-7A12-4995-BEB4-EED02EEC7F3E}"/>
              </a:ext>
            </a:extLst>
          </p:cNvPr>
          <p:cNvSpPr/>
          <p:nvPr/>
        </p:nvSpPr>
        <p:spPr>
          <a:xfrm>
            <a:off x="-41096" y="1617711"/>
            <a:ext cx="12276000" cy="216000"/>
          </a:xfrm>
          <a:prstGeom prst="rect">
            <a:avLst/>
          </a:prstGeom>
          <a:solidFill>
            <a:srgbClr val="1E3C7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5BB3E-A4D4-45CC-89BC-62AD77BF8278}"/>
              </a:ext>
            </a:extLst>
          </p:cNvPr>
          <p:cNvSpPr/>
          <p:nvPr/>
        </p:nvSpPr>
        <p:spPr>
          <a:xfrm>
            <a:off x="5061652" y="0"/>
            <a:ext cx="71545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04A14E-8FCC-4483-BC0E-D75535FD45EF}"/>
              </a:ext>
            </a:extLst>
          </p:cNvPr>
          <p:cNvSpPr/>
          <p:nvPr/>
        </p:nvSpPr>
        <p:spPr>
          <a:xfrm>
            <a:off x="4953651" y="1"/>
            <a:ext cx="108000" cy="6858000"/>
          </a:xfrm>
          <a:prstGeom prst="rect">
            <a:avLst/>
          </a:prstGeom>
          <a:solidFill>
            <a:srgbClr val="D12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8EBD006B-0E3A-4055-AE24-5F6DF147B7D0}"/>
              </a:ext>
            </a:extLst>
          </p:cNvPr>
          <p:cNvSpPr>
            <a:spLocks noGrp="1"/>
          </p:cNvSpPr>
          <p:nvPr>
            <p:ph type="title"/>
          </p:nvPr>
        </p:nvSpPr>
        <p:spPr>
          <a:xfrm>
            <a:off x="199701" y="2394950"/>
            <a:ext cx="4446249" cy="3164718"/>
          </a:xfrm>
        </p:spPr>
        <p:txBody>
          <a:bodyPr/>
          <a:lstStyle/>
          <a:p>
            <a:pPr algn="r"/>
            <a:r>
              <a:rPr lang="en-US" sz="4800" dirty="0"/>
              <a:t>Automatic withdrawal</a:t>
            </a:r>
            <a:br>
              <a:rPr lang="en-US" sz="4800" dirty="0"/>
            </a:br>
            <a:r>
              <a:rPr lang="en-US" sz="4800" dirty="0"/>
              <a:t>form</a:t>
            </a:r>
          </a:p>
        </p:txBody>
      </p:sp>
      <p:sp>
        <p:nvSpPr>
          <p:cNvPr id="5" name="TextBox 4">
            <a:extLst>
              <a:ext uri="{FF2B5EF4-FFF2-40B4-BE49-F238E27FC236}">
                <a16:creationId xmlns:a16="http://schemas.microsoft.com/office/drawing/2014/main" id="{9281E4E9-FBA4-419B-97BB-EC07D3E9152D}"/>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RW</a:t>
            </a:r>
          </a:p>
        </p:txBody>
      </p:sp>
      <p:pic>
        <p:nvPicPr>
          <p:cNvPr id="3" name="Picture 2">
            <a:extLst>
              <a:ext uri="{FF2B5EF4-FFF2-40B4-BE49-F238E27FC236}">
                <a16:creationId xmlns:a16="http://schemas.microsoft.com/office/drawing/2014/main" id="{6FB184A3-8900-4520-9E95-543CC01147B3}"/>
              </a:ext>
            </a:extLst>
          </p:cNvPr>
          <p:cNvPicPr>
            <a:picLocks noChangeAspect="1"/>
          </p:cNvPicPr>
          <p:nvPr/>
        </p:nvPicPr>
        <p:blipFill rotWithShape="1">
          <a:blip r:embed="rId3"/>
          <a:srcRect l="31667" t="19445" r="32916" b="5370"/>
          <a:stretch/>
        </p:blipFill>
        <p:spPr>
          <a:xfrm>
            <a:off x="5743338" y="0"/>
            <a:ext cx="5791200" cy="6915374"/>
          </a:xfrm>
          <a:prstGeom prst="rect">
            <a:avLst/>
          </a:prstGeom>
        </p:spPr>
      </p:pic>
    </p:spTree>
    <p:extLst>
      <p:ext uri="{BB962C8B-B14F-4D97-AF65-F5344CB8AC3E}">
        <p14:creationId xmlns:p14="http://schemas.microsoft.com/office/powerpoint/2010/main" val="7020844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395FA82-B464-4DA1-94CA-043D59048BD1}"/>
              </a:ext>
            </a:extLst>
          </p:cNvPr>
          <p:cNvSpPr>
            <a:spLocks noGrp="1"/>
          </p:cNvSpPr>
          <p:nvPr>
            <p:ph type="title"/>
          </p:nvPr>
        </p:nvSpPr>
        <p:spPr>
          <a:xfrm>
            <a:off x="2502080" y="2710067"/>
            <a:ext cx="3703848" cy="2491520"/>
          </a:xfrm>
        </p:spPr>
        <p:txBody>
          <a:bodyPr/>
          <a:lstStyle/>
          <a:p>
            <a:r>
              <a:rPr lang="en-US" sz="3600" dirty="0"/>
              <a:t>Reading your Congregation’s Remittance</a:t>
            </a:r>
            <a:endParaRPr lang="en-US" sz="2400" dirty="0"/>
          </a:p>
        </p:txBody>
      </p:sp>
      <p:pic>
        <p:nvPicPr>
          <p:cNvPr id="11" name="Picture 10">
            <a:extLst>
              <a:ext uri="{FF2B5EF4-FFF2-40B4-BE49-F238E27FC236}">
                <a16:creationId xmlns:a16="http://schemas.microsoft.com/office/drawing/2014/main" id="{89C282E1-DC38-42F5-8815-9FF115972744}"/>
              </a:ext>
            </a:extLst>
          </p:cNvPr>
          <p:cNvPicPr>
            <a:picLocks noChangeAspect="1"/>
          </p:cNvPicPr>
          <p:nvPr/>
        </p:nvPicPr>
        <p:blipFill>
          <a:blip r:embed="rId3">
            <a:extLst>
              <a:ext uri="{28A0092B-C50C-407E-A947-70E740481C1C}">
                <a14:useLocalDpi xmlns:a14="http://schemas.microsoft.com/office/drawing/2010/main" val="0"/>
              </a:ext>
            </a:extLst>
          </a:blip>
          <a:srcRect l="231" r="231"/>
          <a:stretch/>
        </p:blipFill>
        <p:spPr>
          <a:xfrm>
            <a:off x="6400802" y="147555"/>
            <a:ext cx="4894730" cy="6562890"/>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2FDCF305-5B39-41BC-B9C6-DF1B794285DD}"/>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5974473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6E8850-1703-4765-B030-64E486BD065E}"/>
              </a:ext>
            </a:extLst>
          </p:cNvPr>
          <p:cNvPicPr>
            <a:picLocks noChangeAspect="1"/>
          </p:cNvPicPr>
          <p:nvPr/>
        </p:nvPicPr>
        <p:blipFill>
          <a:blip r:embed="rId3">
            <a:extLst>
              <a:ext uri="{28A0092B-C50C-407E-A947-70E740481C1C}">
                <a14:useLocalDpi xmlns:a14="http://schemas.microsoft.com/office/drawing/2010/main" val="0"/>
              </a:ext>
            </a:extLst>
          </a:blip>
          <a:srcRect l="287" r="287"/>
          <a:stretch/>
        </p:blipFill>
        <p:spPr>
          <a:xfrm>
            <a:off x="6400802" y="44970"/>
            <a:ext cx="5074024" cy="6723318"/>
          </a:xfrm>
          <a:prstGeom prst="rect">
            <a:avLst/>
          </a:prstGeom>
          <a:effectLst>
            <a:outerShdw blurRad="50800" dist="38100" dir="2700000" algn="tl" rotWithShape="0">
              <a:prstClr val="black">
                <a:alpha val="40000"/>
              </a:prstClr>
            </a:outerShdw>
          </a:effectLst>
        </p:spPr>
      </p:pic>
      <p:sp>
        <p:nvSpPr>
          <p:cNvPr id="9" name="Title 1">
            <a:extLst>
              <a:ext uri="{FF2B5EF4-FFF2-40B4-BE49-F238E27FC236}">
                <a16:creationId xmlns:a16="http://schemas.microsoft.com/office/drawing/2014/main" id="{D395FA82-B464-4DA1-94CA-043D59048BD1}"/>
              </a:ext>
            </a:extLst>
          </p:cNvPr>
          <p:cNvSpPr>
            <a:spLocks noGrp="1"/>
          </p:cNvSpPr>
          <p:nvPr>
            <p:ph type="title"/>
          </p:nvPr>
        </p:nvSpPr>
        <p:spPr>
          <a:xfrm>
            <a:off x="2502079" y="2443397"/>
            <a:ext cx="3778799" cy="4414603"/>
          </a:xfrm>
        </p:spPr>
        <p:txBody>
          <a:bodyPr/>
          <a:lstStyle/>
          <a:p>
            <a:r>
              <a:rPr lang="en-US" sz="3600" dirty="0"/>
              <a:t>Reading your Congregation’s Remittance Report</a:t>
            </a:r>
            <a:br>
              <a:rPr lang="en-US" sz="3600" dirty="0">
                <a:latin typeface="Roboto" panose="02000000000000000000" pitchFamily="2" charset="0"/>
                <a:ea typeface="Roboto" panose="02000000000000000000" pitchFamily="2" charset="0"/>
              </a:rPr>
            </a:br>
            <a:br>
              <a:rPr lang="en-US" sz="3600" dirty="0">
                <a:latin typeface="Roboto" panose="02000000000000000000" pitchFamily="2" charset="0"/>
                <a:ea typeface="Roboto" panose="02000000000000000000" pitchFamily="2" charset="0"/>
              </a:rPr>
            </a:br>
            <a:r>
              <a:rPr lang="en-US" sz="2400" dirty="0">
                <a:latin typeface="Roboto" panose="02000000000000000000" pitchFamily="2" charset="0"/>
                <a:ea typeface="Roboto" panose="02000000000000000000" pitchFamily="2" charset="0"/>
              </a:rPr>
              <a:t>(Sharing, PWS&amp;D &amp; Other mission gifts)</a:t>
            </a:r>
          </a:p>
        </p:txBody>
      </p:sp>
      <p:sp>
        <p:nvSpPr>
          <p:cNvPr id="5" name="TextBox 4">
            <a:extLst>
              <a:ext uri="{FF2B5EF4-FFF2-40B4-BE49-F238E27FC236}">
                <a16:creationId xmlns:a16="http://schemas.microsoft.com/office/drawing/2014/main" id="{F3D01AA2-DDFC-4997-80A8-4CA2B3959F98}"/>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3850716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342582-ECFC-4326-AE62-56BB37EC5509}"/>
              </a:ext>
            </a:extLst>
          </p:cNvPr>
          <p:cNvSpPr>
            <a:spLocks noGrp="1"/>
          </p:cNvSpPr>
          <p:nvPr>
            <p:ph idx="1"/>
          </p:nvPr>
        </p:nvSpPr>
        <p:spPr>
          <a:xfrm>
            <a:off x="4287187" y="2323475"/>
            <a:ext cx="7432373" cy="4162357"/>
          </a:xfrm>
        </p:spPr>
        <p:txBody>
          <a:bodyPr>
            <a:normAutofit/>
          </a:bodyPr>
          <a:lstStyle/>
          <a:p>
            <a:pPr marL="0" lvl="0" indent="0">
              <a:lnSpc>
                <a:spcPct val="150000"/>
              </a:lnSpc>
              <a:spcBef>
                <a:spcPts val="600"/>
              </a:spcBef>
              <a:spcAft>
                <a:spcPts val="1800"/>
              </a:spcAft>
              <a:buNone/>
            </a:pPr>
            <a:r>
              <a:rPr lang="en-US" sz="3200" i="1" dirty="0"/>
              <a:t>“Budget building and management work is sacred and will directly impact the morale and confidence of the whole community.”</a:t>
            </a:r>
            <a:r>
              <a:rPr lang="en-US" sz="1800" dirty="0">
                <a:latin typeface="Roboto" panose="02000000000000000000" pitchFamily="2" charset="0"/>
                <a:ea typeface="Roboto" panose="02000000000000000000" pitchFamily="2" charset="0"/>
              </a:rPr>
              <a:t>–	Bonnie Ives Marden</a:t>
            </a:r>
          </a:p>
          <a:p>
            <a:pPr marL="0" lvl="0" indent="0">
              <a:lnSpc>
                <a:spcPct val="150000"/>
              </a:lnSpc>
              <a:spcBef>
                <a:spcPts val="600"/>
              </a:spcBef>
              <a:spcAft>
                <a:spcPts val="1800"/>
              </a:spcAft>
              <a:buNone/>
            </a:pPr>
            <a:r>
              <a:rPr lang="en-US" sz="2800" dirty="0">
                <a:latin typeface="Roboto" panose="02000000000000000000" pitchFamily="2" charset="0"/>
                <a:ea typeface="Roboto" panose="02000000000000000000" pitchFamily="2" charset="0"/>
              </a:rPr>
              <a:t>Available on Amazon.ca </a:t>
            </a:r>
            <a:endParaRPr lang="en-US" sz="2800" dirty="0"/>
          </a:p>
        </p:txBody>
      </p:sp>
      <p:sp>
        <p:nvSpPr>
          <p:cNvPr id="4" name="Title 3">
            <a:extLst>
              <a:ext uri="{FF2B5EF4-FFF2-40B4-BE49-F238E27FC236}">
                <a16:creationId xmlns:a16="http://schemas.microsoft.com/office/drawing/2014/main" id="{F79247FD-BEA8-4ABE-A297-E6A02721A4B7}"/>
              </a:ext>
            </a:extLst>
          </p:cNvPr>
          <p:cNvSpPr>
            <a:spLocks noGrp="1"/>
          </p:cNvSpPr>
          <p:nvPr>
            <p:ph type="title"/>
          </p:nvPr>
        </p:nvSpPr>
        <p:spPr/>
        <p:txBody>
          <a:bodyPr/>
          <a:lstStyle/>
          <a:p>
            <a:r>
              <a:rPr lang="en-US" dirty="0"/>
              <a:t>Best Practices</a:t>
            </a:r>
          </a:p>
        </p:txBody>
      </p:sp>
      <p:pic>
        <p:nvPicPr>
          <p:cNvPr id="6" name="Picture 5" descr="A picture containing text, businesscard&#10;&#10;Description automatically generated">
            <a:extLst>
              <a:ext uri="{FF2B5EF4-FFF2-40B4-BE49-F238E27FC236}">
                <a16:creationId xmlns:a16="http://schemas.microsoft.com/office/drawing/2014/main" id="{AB9952C3-2908-406E-858E-A56D33A139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 y="719483"/>
            <a:ext cx="3614017" cy="5419033"/>
          </a:xfrm>
          <a:prstGeom prst="rect">
            <a:avLst/>
          </a:prstGeom>
          <a:ln>
            <a:solidFill>
              <a:srgbClr val="C00000"/>
            </a:solidFill>
          </a:ln>
          <a:effectLst>
            <a:outerShdw blurRad="50800" dist="38100" dir="8100000" algn="tr" rotWithShape="0">
              <a:prstClr val="black">
                <a:alpha val="40000"/>
              </a:prstClr>
            </a:outerShdw>
          </a:effectLst>
        </p:spPr>
      </p:pic>
      <p:sp>
        <p:nvSpPr>
          <p:cNvPr id="5" name="TextBox 10">
            <a:extLst>
              <a:ext uri="{FF2B5EF4-FFF2-40B4-BE49-F238E27FC236}">
                <a16:creationId xmlns:a16="http://schemas.microsoft.com/office/drawing/2014/main" id="{300E95E1-B19A-42D6-BE20-68573769D13A}"/>
              </a:ext>
            </a:extLst>
          </p:cNvPr>
          <p:cNvSpPr txBox="1"/>
          <p:nvPr/>
        </p:nvSpPr>
        <p:spPr>
          <a:xfrm>
            <a:off x="236970" y="110295"/>
            <a:ext cx="111252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Roboto Medium" panose="02000000000000000000" pitchFamily="2" charset="0"/>
                <a:ea typeface="Roboto Medium" panose="02000000000000000000" pitchFamily="2" charset="0"/>
              </a:rPr>
              <a:t>JM</a:t>
            </a:r>
          </a:p>
        </p:txBody>
      </p:sp>
    </p:spTree>
    <p:extLst>
      <p:ext uri="{BB962C8B-B14F-4D97-AF65-F5344CB8AC3E}">
        <p14:creationId xmlns:p14="http://schemas.microsoft.com/office/powerpoint/2010/main" val="19219248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58EC1-4F89-4350-A5A8-D2A22C630A18}"/>
              </a:ext>
            </a:extLst>
          </p:cNvPr>
          <p:cNvSpPr>
            <a:spLocks noGrp="1"/>
          </p:cNvSpPr>
          <p:nvPr>
            <p:ph type="title"/>
          </p:nvPr>
        </p:nvSpPr>
        <p:spPr>
          <a:xfrm>
            <a:off x="2502079" y="2458387"/>
            <a:ext cx="4003651" cy="4399613"/>
          </a:xfrm>
        </p:spPr>
        <p:txBody>
          <a:bodyPr/>
          <a:lstStyle/>
          <a:p>
            <a:r>
              <a:rPr lang="en-US" sz="3600" dirty="0"/>
              <a:t>Reading your Congregation’s Remittance Report</a:t>
            </a:r>
            <a:br>
              <a:rPr lang="en-US" sz="3600" dirty="0">
                <a:latin typeface="Roboto" panose="02000000000000000000" pitchFamily="2" charset="0"/>
                <a:ea typeface="Roboto" panose="02000000000000000000" pitchFamily="2" charset="0"/>
              </a:rPr>
            </a:br>
            <a:br>
              <a:rPr lang="en-US" sz="3600" dirty="0">
                <a:latin typeface="Roboto" panose="02000000000000000000" pitchFamily="2" charset="0"/>
                <a:ea typeface="Roboto" panose="02000000000000000000" pitchFamily="2" charset="0"/>
              </a:rPr>
            </a:br>
            <a:r>
              <a:rPr lang="en-US" sz="2400" dirty="0">
                <a:latin typeface="Roboto" panose="02000000000000000000" pitchFamily="2" charset="0"/>
                <a:ea typeface="Roboto" panose="02000000000000000000" pitchFamily="2" charset="0"/>
              </a:rPr>
              <a:t>(2020 Presbyterians Sharing received in 2021)</a:t>
            </a:r>
          </a:p>
        </p:txBody>
      </p:sp>
      <p:pic>
        <p:nvPicPr>
          <p:cNvPr id="7" name="Picture 6">
            <a:extLst>
              <a:ext uri="{FF2B5EF4-FFF2-40B4-BE49-F238E27FC236}">
                <a16:creationId xmlns:a16="http://schemas.microsoft.com/office/drawing/2014/main" id="{722A4967-6A0C-4130-967E-E4E9970DB49C}"/>
              </a:ext>
            </a:extLst>
          </p:cNvPr>
          <p:cNvPicPr>
            <a:picLocks noChangeAspect="1"/>
          </p:cNvPicPr>
          <p:nvPr/>
        </p:nvPicPr>
        <p:blipFill>
          <a:blip r:embed="rId3">
            <a:extLst>
              <a:ext uri="{28A0092B-C50C-407E-A947-70E740481C1C}">
                <a14:useLocalDpi xmlns:a14="http://schemas.microsoft.com/office/drawing/2010/main" val="0"/>
              </a:ext>
            </a:extLst>
          </a:blip>
          <a:srcRect l="323" r="323"/>
          <a:stretch/>
        </p:blipFill>
        <p:spPr>
          <a:xfrm>
            <a:off x="6505730" y="86206"/>
            <a:ext cx="4902766" cy="6685587"/>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BC5AAFA5-ECF8-4719-90CF-9272F64233FD}"/>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29188444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BCDD1C-D57C-48C5-9D12-BF1A01BE9A8F}"/>
              </a:ext>
            </a:extLst>
          </p:cNvPr>
          <p:cNvSpPr>
            <a:spLocks noGrp="1"/>
          </p:cNvSpPr>
          <p:nvPr>
            <p:ph type="ctrTitle"/>
          </p:nvPr>
        </p:nvSpPr>
        <p:spPr/>
        <p:txBody>
          <a:bodyPr/>
          <a:lstStyle/>
          <a:p>
            <a:r>
              <a:rPr lang="en-US" dirty="0"/>
              <a:t>Property Management</a:t>
            </a:r>
          </a:p>
        </p:txBody>
      </p:sp>
    </p:spTree>
    <p:extLst>
      <p:ext uri="{BB962C8B-B14F-4D97-AF65-F5344CB8AC3E}">
        <p14:creationId xmlns:p14="http://schemas.microsoft.com/office/powerpoint/2010/main" val="33964522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ECD0D6-E4A7-4E48-9928-3DA95C1530B1}"/>
              </a:ext>
            </a:extLst>
          </p:cNvPr>
          <p:cNvSpPr>
            <a:spLocks noGrp="1"/>
          </p:cNvSpPr>
          <p:nvPr>
            <p:ph type="title"/>
          </p:nvPr>
        </p:nvSpPr>
        <p:spPr/>
        <p:txBody>
          <a:bodyPr/>
          <a:lstStyle/>
          <a:p>
            <a:r>
              <a:rPr lang="en-US" dirty="0"/>
              <a:t>Building Insurance</a:t>
            </a:r>
          </a:p>
        </p:txBody>
      </p:sp>
      <p:sp>
        <p:nvSpPr>
          <p:cNvPr id="4" name="Content Placeholder 3">
            <a:extLst>
              <a:ext uri="{FF2B5EF4-FFF2-40B4-BE49-F238E27FC236}">
                <a16:creationId xmlns:a16="http://schemas.microsoft.com/office/drawing/2014/main" id="{51CC67DE-530E-413C-A8EE-16505264AA55}"/>
              </a:ext>
            </a:extLst>
          </p:cNvPr>
          <p:cNvSpPr>
            <a:spLocks noGrp="1"/>
          </p:cNvSpPr>
          <p:nvPr>
            <p:ph idx="1"/>
          </p:nvPr>
        </p:nvSpPr>
        <p:spPr>
          <a:xfrm>
            <a:off x="2932386" y="2662571"/>
            <a:ext cx="8421414" cy="3672916"/>
          </a:xfrm>
        </p:spPr>
        <p:txBody>
          <a:bodyPr>
            <a:normAutofit fontScale="70000" lnSpcReduction="20000"/>
          </a:bodyPr>
          <a:lstStyle/>
          <a:p>
            <a:r>
              <a:rPr lang="en-US" dirty="0"/>
              <a:t>Marsh has a special program for PCC congregations</a:t>
            </a:r>
          </a:p>
          <a:p>
            <a:r>
              <a:rPr lang="en-US" dirty="0"/>
              <a:t>Coverage:</a:t>
            </a:r>
          </a:p>
          <a:p>
            <a:pPr lvl="1"/>
            <a:r>
              <a:rPr lang="en-US" dirty="0"/>
              <a:t>D&amp;O</a:t>
            </a:r>
          </a:p>
          <a:p>
            <a:pPr lvl="1"/>
            <a:r>
              <a:rPr lang="en-US" dirty="0"/>
              <a:t>boiler plant &amp; equipment</a:t>
            </a:r>
          </a:p>
          <a:p>
            <a:pPr lvl="1"/>
            <a:r>
              <a:rPr lang="en-US" dirty="0"/>
              <a:t>wrongful dismissal</a:t>
            </a:r>
          </a:p>
          <a:p>
            <a:pPr lvl="1"/>
            <a:r>
              <a:rPr lang="en-US" dirty="0"/>
              <a:t>general and sexual abuse</a:t>
            </a:r>
          </a:p>
          <a:p>
            <a:r>
              <a:rPr lang="en-US" dirty="0"/>
              <a:t>Over 390 congregations on program</a:t>
            </a:r>
          </a:p>
          <a:p>
            <a:r>
              <a:rPr lang="en-US" dirty="0"/>
              <a:t>Contact info</a:t>
            </a:r>
          </a:p>
        </p:txBody>
      </p:sp>
      <p:sp>
        <p:nvSpPr>
          <p:cNvPr id="7" name="TextBox 6">
            <a:extLst>
              <a:ext uri="{FF2B5EF4-FFF2-40B4-BE49-F238E27FC236}">
                <a16:creationId xmlns:a16="http://schemas.microsoft.com/office/drawing/2014/main" id="{2A0A8F7D-36B0-49A2-A286-8F69CDE0E7C8}"/>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ON</a:t>
            </a:r>
          </a:p>
        </p:txBody>
      </p:sp>
    </p:spTree>
    <p:extLst>
      <p:ext uri="{BB962C8B-B14F-4D97-AF65-F5344CB8AC3E}">
        <p14:creationId xmlns:p14="http://schemas.microsoft.com/office/powerpoint/2010/main" val="24415273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D55CDA-6DE1-436C-8979-4ACBDC4B7639}"/>
              </a:ext>
            </a:extLst>
          </p:cNvPr>
          <p:cNvSpPr>
            <a:spLocks noGrp="1"/>
          </p:cNvSpPr>
          <p:nvPr>
            <p:ph type="title"/>
          </p:nvPr>
        </p:nvSpPr>
        <p:spPr>
          <a:xfrm>
            <a:off x="2589486" y="392408"/>
            <a:ext cx="8421414" cy="1325563"/>
          </a:xfrm>
        </p:spPr>
        <p:txBody>
          <a:bodyPr/>
          <a:lstStyle/>
          <a:p>
            <a:r>
              <a:rPr lang="en-US" sz="4800" dirty="0"/>
              <a:t>Financial Resources </a:t>
            </a:r>
            <a:r>
              <a:rPr lang="en-US" sz="4000" dirty="0"/>
              <a:t>Available through the PCC</a:t>
            </a:r>
            <a:endParaRPr lang="en-US" sz="4800" dirty="0"/>
          </a:p>
        </p:txBody>
      </p:sp>
      <p:sp>
        <p:nvSpPr>
          <p:cNvPr id="5" name="Content Placeholder 4">
            <a:extLst>
              <a:ext uri="{FF2B5EF4-FFF2-40B4-BE49-F238E27FC236}">
                <a16:creationId xmlns:a16="http://schemas.microsoft.com/office/drawing/2014/main" id="{09684877-2666-4CAF-82F1-F286881FDBDA}"/>
              </a:ext>
            </a:extLst>
          </p:cNvPr>
          <p:cNvSpPr>
            <a:spLocks noGrp="1"/>
          </p:cNvSpPr>
          <p:nvPr>
            <p:ph idx="1"/>
          </p:nvPr>
        </p:nvSpPr>
        <p:spPr>
          <a:xfrm>
            <a:off x="2589486" y="2806261"/>
            <a:ext cx="8764314" cy="3370701"/>
          </a:xfrm>
        </p:spPr>
        <p:txBody>
          <a:bodyPr>
            <a:normAutofit fontScale="77500" lnSpcReduction="20000"/>
          </a:bodyPr>
          <a:lstStyle/>
          <a:p>
            <a:pPr marL="0" indent="0">
              <a:lnSpc>
                <a:spcPct val="120000"/>
              </a:lnSpc>
              <a:buNone/>
            </a:pPr>
            <a:r>
              <a:rPr lang="en-US" dirty="0"/>
              <a:t>There are financial resources available for:</a:t>
            </a:r>
          </a:p>
          <a:p>
            <a:pPr marL="0" indent="0">
              <a:lnSpc>
                <a:spcPct val="120000"/>
              </a:lnSpc>
              <a:buNone/>
            </a:pPr>
            <a:r>
              <a:rPr lang="en-US" dirty="0"/>
              <a:t>major capital expenditures</a:t>
            </a:r>
          </a:p>
          <a:p>
            <a:pPr lvl="1">
              <a:lnSpc>
                <a:spcPct val="120000"/>
              </a:lnSpc>
            </a:pPr>
            <a:r>
              <a:rPr lang="en-US" dirty="0"/>
              <a:t>e.g. repairs to your building</a:t>
            </a:r>
          </a:p>
          <a:p>
            <a:pPr>
              <a:lnSpc>
                <a:spcPct val="120000"/>
              </a:lnSpc>
            </a:pPr>
            <a:r>
              <a:rPr lang="en-US" dirty="0"/>
              <a:t>starting new ministries within your church</a:t>
            </a:r>
          </a:p>
          <a:p>
            <a:pPr>
              <a:lnSpc>
                <a:spcPct val="120000"/>
              </a:lnSpc>
            </a:pPr>
            <a:endParaRPr lang="en-US" dirty="0"/>
          </a:p>
          <a:p>
            <a:pPr marL="0" indent="0">
              <a:lnSpc>
                <a:spcPct val="120000"/>
              </a:lnSpc>
              <a:buNone/>
            </a:pPr>
            <a:r>
              <a:rPr lang="en-US" sz="3100" u="sng" dirty="0"/>
              <a:t>Visit www.presbyterian.ca/Canadian-ministries/funds</a:t>
            </a:r>
          </a:p>
          <a:p>
            <a:pPr>
              <a:lnSpc>
                <a:spcPct val="120000"/>
              </a:lnSpc>
            </a:pPr>
            <a:endParaRPr lang="en-US" dirty="0"/>
          </a:p>
        </p:txBody>
      </p:sp>
      <p:sp>
        <p:nvSpPr>
          <p:cNvPr id="6" name="TextBox 5">
            <a:extLst>
              <a:ext uri="{FF2B5EF4-FFF2-40B4-BE49-F238E27FC236}">
                <a16:creationId xmlns:a16="http://schemas.microsoft.com/office/drawing/2014/main" id="{FC71E24B-3211-4E62-ADC0-F0042D72AE17}"/>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ON</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52C9B6-EFF0-496E-8CFC-2E8BAD92D711}"/>
              </a:ext>
            </a:extLst>
          </p:cNvPr>
          <p:cNvSpPr>
            <a:spLocks noGrp="1"/>
          </p:cNvSpPr>
          <p:nvPr>
            <p:ph type="title"/>
          </p:nvPr>
        </p:nvSpPr>
        <p:spPr/>
        <p:txBody>
          <a:bodyPr/>
          <a:lstStyle/>
          <a:p>
            <a:r>
              <a:rPr lang="en-US" sz="5400" dirty="0"/>
              <a:t>Manse</a:t>
            </a:r>
          </a:p>
        </p:txBody>
      </p:sp>
      <p:sp>
        <p:nvSpPr>
          <p:cNvPr id="5" name="Content Placeholder 4">
            <a:extLst>
              <a:ext uri="{FF2B5EF4-FFF2-40B4-BE49-F238E27FC236}">
                <a16:creationId xmlns:a16="http://schemas.microsoft.com/office/drawing/2014/main" id="{EABDC2FD-F5EC-47AE-A8B4-3BBE08A21158}"/>
              </a:ext>
            </a:extLst>
          </p:cNvPr>
          <p:cNvSpPr>
            <a:spLocks noGrp="1"/>
          </p:cNvSpPr>
          <p:nvPr>
            <p:ph idx="1"/>
          </p:nvPr>
        </p:nvSpPr>
        <p:spPr>
          <a:xfrm>
            <a:off x="2932386" y="2660073"/>
            <a:ext cx="8421414" cy="4031672"/>
          </a:xfrm>
        </p:spPr>
        <p:txBody>
          <a:bodyPr>
            <a:normAutofit fontScale="92500"/>
          </a:bodyPr>
          <a:lstStyle/>
          <a:p>
            <a:pPr>
              <a:lnSpc>
                <a:spcPct val="120000"/>
              </a:lnSpc>
            </a:pPr>
            <a:r>
              <a:rPr lang="en-US" dirty="0"/>
              <a:t>Annual inspections of Manse property </a:t>
            </a:r>
          </a:p>
          <a:p>
            <a:pPr>
              <a:lnSpc>
                <a:spcPct val="120000"/>
              </a:lnSpc>
            </a:pPr>
            <a:r>
              <a:rPr lang="en-US" dirty="0"/>
              <a:t>Plan renovations</a:t>
            </a:r>
          </a:p>
          <a:p>
            <a:pPr marL="457200" lvl="1" indent="0">
              <a:lnSpc>
                <a:spcPct val="120000"/>
              </a:lnSpc>
              <a:buNone/>
            </a:pPr>
            <a:r>
              <a:rPr lang="en-US" dirty="0"/>
              <a:t>Could update 1 room per year vs. leave until property is vacant; or a bit of both (major expenditures)</a:t>
            </a:r>
          </a:p>
        </p:txBody>
      </p:sp>
      <p:sp>
        <p:nvSpPr>
          <p:cNvPr id="8" name="TextBox 7">
            <a:extLst>
              <a:ext uri="{FF2B5EF4-FFF2-40B4-BE49-F238E27FC236}">
                <a16:creationId xmlns:a16="http://schemas.microsoft.com/office/drawing/2014/main" id="{5A33362F-FB75-493D-AF52-A3D38F685289}"/>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MM</a:t>
            </a:r>
          </a:p>
        </p:txBody>
      </p:sp>
    </p:spTree>
    <p:extLst>
      <p:ext uri="{BB962C8B-B14F-4D97-AF65-F5344CB8AC3E}">
        <p14:creationId xmlns:p14="http://schemas.microsoft.com/office/powerpoint/2010/main" val="10492784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40FDA-00DE-4A91-A446-2DC3BC7578B0}"/>
              </a:ext>
            </a:extLst>
          </p:cNvPr>
          <p:cNvSpPr>
            <a:spLocks noGrp="1"/>
          </p:cNvSpPr>
          <p:nvPr>
            <p:ph type="title"/>
          </p:nvPr>
        </p:nvSpPr>
        <p:spPr>
          <a:xfrm>
            <a:off x="2586018" y="1262488"/>
            <a:ext cx="8145957" cy="1325563"/>
          </a:xfrm>
        </p:spPr>
        <p:txBody>
          <a:bodyPr/>
          <a:lstStyle/>
          <a:p>
            <a:r>
              <a:rPr lang="en-US" dirty="0"/>
              <a:t>Coming Webinar</a:t>
            </a:r>
          </a:p>
        </p:txBody>
      </p:sp>
      <p:sp>
        <p:nvSpPr>
          <p:cNvPr id="3" name="Content Placeholder 2">
            <a:extLst>
              <a:ext uri="{FF2B5EF4-FFF2-40B4-BE49-F238E27FC236}">
                <a16:creationId xmlns:a16="http://schemas.microsoft.com/office/drawing/2014/main" id="{EFDFCE3D-CEEA-4CF3-AE15-9EAB8C9B5386}"/>
              </a:ext>
            </a:extLst>
          </p:cNvPr>
          <p:cNvSpPr>
            <a:spLocks noGrp="1"/>
          </p:cNvSpPr>
          <p:nvPr>
            <p:ph idx="1"/>
          </p:nvPr>
        </p:nvSpPr>
        <p:spPr>
          <a:xfrm>
            <a:off x="2163987" y="3006970"/>
            <a:ext cx="9124719" cy="3692768"/>
          </a:xfrm>
        </p:spPr>
        <p:txBody>
          <a:bodyPr>
            <a:noAutofit/>
          </a:bodyPr>
          <a:lstStyle/>
          <a:p>
            <a:pPr marL="2149475" indent="-2149475">
              <a:lnSpc>
                <a:spcPct val="120000"/>
              </a:lnSpc>
              <a:buNone/>
            </a:pPr>
            <a:r>
              <a:rPr lang="en-US" sz="2400" dirty="0"/>
              <a:t>		</a:t>
            </a:r>
            <a:endParaRPr lang="en-US" sz="2400" i="1" dirty="0">
              <a:latin typeface="Roboto" panose="02000000000000000000" pitchFamily="2" charset="0"/>
              <a:ea typeface="Roboto" panose="02000000000000000000" pitchFamily="2" charset="0"/>
            </a:endParaRPr>
          </a:p>
          <a:p>
            <a:pPr marL="2149475" indent="-2149475">
              <a:lnSpc>
                <a:spcPct val="120000"/>
              </a:lnSpc>
              <a:buNone/>
            </a:pPr>
            <a:r>
              <a:rPr lang="en-US" sz="2400" dirty="0"/>
              <a:t>Thurs., Jan. 13</a:t>
            </a:r>
          </a:p>
          <a:p>
            <a:pPr marL="2149475" indent="-2149475">
              <a:lnSpc>
                <a:spcPct val="120000"/>
              </a:lnSpc>
              <a:buNone/>
            </a:pPr>
            <a:r>
              <a:rPr lang="en-US" sz="2400" dirty="0"/>
              <a:t>2 – 3:15 pm		Telling the Story</a:t>
            </a:r>
            <a:br>
              <a:rPr lang="en-US" sz="2400" b="1" dirty="0"/>
            </a:br>
            <a:r>
              <a:rPr lang="en-US" sz="2400" b="1" dirty="0"/>
              <a:t>	</a:t>
            </a:r>
            <a:r>
              <a:rPr lang="en-US" sz="2400" i="1" dirty="0">
                <a:latin typeface="Roboto" panose="02000000000000000000" pitchFamily="2" charset="0"/>
                <a:ea typeface="Roboto" panose="02000000000000000000" pitchFamily="2" charset="0"/>
              </a:rPr>
              <a:t>Reporting &amp; Communicating Finances</a:t>
            </a:r>
          </a:p>
        </p:txBody>
      </p:sp>
      <p:pic>
        <p:nvPicPr>
          <p:cNvPr id="4" name="Picture 3">
            <a:extLst>
              <a:ext uri="{FF2B5EF4-FFF2-40B4-BE49-F238E27FC236}">
                <a16:creationId xmlns:a16="http://schemas.microsoft.com/office/drawing/2014/main" id="{506E991B-0ED4-4C32-BC80-DF927B2D640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80697" y="1069330"/>
            <a:ext cx="1251278" cy="1251278"/>
          </a:xfrm>
          <a:prstGeom prst="rect">
            <a:avLst/>
          </a:prstGeom>
        </p:spPr>
      </p:pic>
      <p:sp>
        <p:nvSpPr>
          <p:cNvPr id="5" name="TextBox 4">
            <a:extLst>
              <a:ext uri="{FF2B5EF4-FFF2-40B4-BE49-F238E27FC236}">
                <a16:creationId xmlns:a16="http://schemas.microsoft.com/office/drawing/2014/main" id="{E60533F5-C0F0-4DCB-9D43-BD334C9CF920}"/>
              </a:ext>
            </a:extLst>
          </p:cNvPr>
          <p:cNvSpPr txBox="1"/>
          <p:nvPr/>
        </p:nvSpPr>
        <p:spPr>
          <a:xfrm>
            <a:off x="281940" y="315575"/>
            <a:ext cx="1112520" cy="461665"/>
          </a:xfrm>
          <a:prstGeom prst="rect">
            <a:avLst/>
          </a:prstGeom>
          <a:noFill/>
        </p:spPr>
        <p:txBody>
          <a:bodyPr wrap="square" rtlCol="0">
            <a:spAutoFit/>
          </a:bodyPr>
          <a:lstStyle/>
          <a:p>
            <a:r>
              <a:rPr lang="en-US" sz="2400" dirty="0">
                <a:solidFill>
                  <a:schemeClr val="bg1"/>
                </a:solidFill>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30038484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8C2DB-2E26-44E7-B2BA-18171B6D7C99}"/>
              </a:ext>
            </a:extLst>
          </p:cNvPr>
          <p:cNvSpPr>
            <a:spLocks noGrp="1"/>
          </p:cNvSpPr>
          <p:nvPr>
            <p:ph type="title"/>
          </p:nvPr>
        </p:nvSpPr>
        <p:spPr>
          <a:xfrm>
            <a:off x="2932386" y="365125"/>
            <a:ext cx="8421414" cy="1325563"/>
          </a:xfrm>
        </p:spPr>
        <p:txBody>
          <a:bodyPr anchor="ctr">
            <a:normAutofit/>
          </a:bodyPr>
          <a:lstStyle/>
          <a:p>
            <a:r>
              <a:rPr lang="en-US" dirty="0"/>
              <a:t>Q &amp; A</a:t>
            </a:r>
          </a:p>
        </p:txBody>
      </p:sp>
      <p:pic>
        <p:nvPicPr>
          <p:cNvPr id="4" name="Picture 3">
            <a:extLst>
              <a:ext uri="{FF2B5EF4-FFF2-40B4-BE49-F238E27FC236}">
                <a16:creationId xmlns:a16="http://schemas.microsoft.com/office/drawing/2014/main" id="{55C7CE80-A61F-4DE6-9863-123A92D82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1333" y="2368061"/>
            <a:ext cx="3808901" cy="3808901"/>
          </a:xfrm>
          <a:prstGeom prst="rect">
            <a:avLst/>
          </a:prstGeom>
          <a:noFill/>
        </p:spPr>
      </p:pic>
      <p:sp>
        <p:nvSpPr>
          <p:cNvPr id="3" name="Content Placeholder 2">
            <a:extLst>
              <a:ext uri="{FF2B5EF4-FFF2-40B4-BE49-F238E27FC236}">
                <a16:creationId xmlns:a16="http://schemas.microsoft.com/office/drawing/2014/main" id="{739E6F2B-4AD8-429A-ABEA-F511206EBEF4}"/>
              </a:ext>
            </a:extLst>
          </p:cNvPr>
          <p:cNvSpPr>
            <a:spLocks noGrp="1"/>
          </p:cNvSpPr>
          <p:nvPr>
            <p:ph sz="half" idx="2"/>
          </p:nvPr>
        </p:nvSpPr>
        <p:spPr>
          <a:xfrm>
            <a:off x="7541230" y="2835667"/>
            <a:ext cx="4310799" cy="3341295"/>
          </a:xfrm>
        </p:spPr>
        <p:txBody>
          <a:bodyPr>
            <a:normAutofit lnSpcReduction="10000"/>
          </a:bodyPr>
          <a:lstStyle/>
          <a:p>
            <a:pPr marL="0" indent="0">
              <a:buNone/>
            </a:pPr>
            <a:r>
              <a:rPr lang="en-US" dirty="0"/>
              <a:t>What more do you want to know?</a:t>
            </a:r>
          </a:p>
          <a:p>
            <a:pPr marL="0" indent="0">
              <a:buNone/>
            </a:pPr>
            <a:endParaRPr lang="en-US" dirty="0"/>
          </a:p>
          <a:p>
            <a:pPr marL="0" indent="0">
              <a:buNone/>
            </a:pPr>
            <a:r>
              <a:rPr lang="en-US" dirty="0">
                <a:latin typeface="Roboto" panose="02000000000000000000" pitchFamily="2" charset="0"/>
                <a:ea typeface="Roboto" panose="02000000000000000000" pitchFamily="2" charset="0"/>
              </a:rPr>
              <a:t>Use the chat</a:t>
            </a:r>
          </a:p>
        </p:txBody>
      </p:sp>
      <p:sp>
        <p:nvSpPr>
          <p:cNvPr id="5" name="TextBox 4">
            <a:extLst>
              <a:ext uri="{FF2B5EF4-FFF2-40B4-BE49-F238E27FC236}">
                <a16:creationId xmlns:a16="http://schemas.microsoft.com/office/drawing/2014/main" id="{22F86D7B-02FC-4CEB-AC9C-3C81BEDC553C}"/>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8392211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8C2DB-2E26-44E7-B2BA-18171B6D7C99}"/>
              </a:ext>
            </a:extLst>
          </p:cNvPr>
          <p:cNvSpPr>
            <a:spLocks noGrp="1"/>
          </p:cNvSpPr>
          <p:nvPr>
            <p:ph type="title"/>
          </p:nvPr>
        </p:nvSpPr>
        <p:spPr>
          <a:xfrm>
            <a:off x="2932386" y="365125"/>
            <a:ext cx="8421414" cy="1325563"/>
          </a:xfrm>
        </p:spPr>
        <p:txBody>
          <a:bodyPr anchor="ctr">
            <a:normAutofit/>
          </a:bodyPr>
          <a:lstStyle/>
          <a:p>
            <a:r>
              <a:rPr lang="en-US" dirty="0"/>
              <a:t>Thank You</a:t>
            </a:r>
          </a:p>
        </p:txBody>
      </p:sp>
      <p:pic>
        <p:nvPicPr>
          <p:cNvPr id="4" name="Graphic 3">
            <a:extLst>
              <a:ext uri="{FF2B5EF4-FFF2-40B4-BE49-F238E27FC236}">
                <a16:creationId xmlns:a16="http://schemas.microsoft.com/office/drawing/2014/main" id="{5E0FD887-F78B-4880-BA86-2579292079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6676" y="3287845"/>
            <a:ext cx="4064933" cy="1787590"/>
          </a:xfrm>
          <a:prstGeom prst="rect">
            <a:avLst/>
          </a:prstGeom>
        </p:spPr>
      </p:pic>
      <p:sp>
        <p:nvSpPr>
          <p:cNvPr id="3" name="Content Placeholder 2">
            <a:extLst>
              <a:ext uri="{FF2B5EF4-FFF2-40B4-BE49-F238E27FC236}">
                <a16:creationId xmlns:a16="http://schemas.microsoft.com/office/drawing/2014/main" id="{739E6F2B-4AD8-429A-ABEA-F511206EBEF4}"/>
              </a:ext>
            </a:extLst>
          </p:cNvPr>
          <p:cNvSpPr>
            <a:spLocks noGrp="1"/>
          </p:cNvSpPr>
          <p:nvPr>
            <p:ph sz="half" idx="2"/>
          </p:nvPr>
        </p:nvSpPr>
        <p:spPr>
          <a:xfrm>
            <a:off x="6935056" y="2722652"/>
            <a:ext cx="4916974" cy="3647326"/>
          </a:xfrm>
        </p:spPr>
        <p:txBody>
          <a:bodyPr>
            <a:normAutofit/>
          </a:bodyPr>
          <a:lstStyle/>
          <a:p>
            <a:pPr marL="0" indent="0">
              <a:buNone/>
            </a:pPr>
            <a:endParaRPr lang="en-US" dirty="0"/>
          </a:p>
          <a:p>
            <a:pPr marL="0" indent="0">
              <a:buNone/>
            </a:pPr>
            <a:r>
              <a:rPr lang="en-US" dirty="0"/>
              <a:t>presbyterian.ca/</a:t>
            </a:r>
          </a:p>
          <a:p>
            <a:pPr marL="0" indent="0">
              <a:buNone/>
            </a:pPr>
            <a:r>
              <a:rPr lang="en-US" dirty="0"/>
              <a:t>leadership-webinars</a:t>
            </a:r>
          </a:p>
        </p:txBody>
      </p:sp>
      <p:pic>
        <p:nvPicPr>
          <p:cNvPr id="5" name="Picture 4">
            <a:extLst>
              <a:ext uri="{FF2B5EF4-FFF2-40B4-BE49-F238E27FC236}">
                <a16:creationId xmlns:a16="http://schemas.microsoft.com/office/drawing/2014/main" id="{B016F285-6967-4DDA-B25C-9A22B81A8E36}"/>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96387" y="112339"/>
            <a:ext cx="1578349" cy="1578349"/>
          </a:xfrm>
          <a:prstGeom prst="rect">
            <a:avLst/>
          </a:prstGeom>
        </p:spPr>
      </p:pic>
      <p:sp>
        <p:nvSpPr>
          <p:cNvPr id="7" name="TextBox 6">
            <a:extLst>
              <a:ext uri="{FF2B5EF4-FFF2-40B4-BE49-F238E27FC236}">
                <a16:creationId xmlns:a16="http://schemas.microsoft.com/office/drawing/2014/main" id="{BB9C3B5B-B196-442C-8A81-7C1AA27BFE69}"/>
              </a:ext>
            </a:extLst>
          </p:cNvPr>
          <p:cNvSpPr txBox="1"/>
          <p:nvPr/>
        </p:nvSpPr>
        <p:spPr>
          <a:xfrm>
            <a:off x="3026596" y="5738067"/>
            <a:ext cx="6138808" cy="707886"/>
          </a:xfrm>
          <a:prstGeom prst="rect">
            <a:avLst/>
          </a:prstGeom>
          <a:noFill/>
        </p:spPr>
        <p:txBody>
          <a:bodyPr wrap="square">
            <a:spAutoFit/>
          </a:bodyPr>
          <a:lstStyle/>
          <a:p>
            <a:pPr marL="0" indent="0">
              <a:buNone/>
            </a:pPr>
            <a:r>
              <a:rPr lang="en-US" sz="4000" dirty="0">
                <a:latin typeface="Roboto" panose="02000000000000000000" pitchFamily="2" charset="0"/>
                <a:ea typeface="Roboto" panose="02000000000000000000" pitchFamily="2" charset="0"/>
              </a:rPr>
              <a:t>Share it around!</a:t>
            </a:r>
          </a:p>
        </p:txBody>
      </p:sp>
      <p:sp>
        <p:nvSpPr>
          <p:cNvPr id="8" name="TextBox 7">
            <a:extLst>
              <a:ext uri="{FF2B5EF4-FFF2-40B4-BE49-F238E27FC236}">
                <a16:creationId xmlns:a16="http://schemas.microsoft.com/office/drawing/2014/main" id="{3B43EE23-D2E1-4437-BD32-9BF75AC59891}"/>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1489298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58315-B385-4E15-B315-889BDB0B0E05}"/>
              </a:ext>
            </a:extLst>
          </p:cNvPr>
          <p:cNvSpPr>
            <a:spLocks noGrp="1"/>
          </p:cNvSpPr>
          <p:nvPr>
            <p:ph idx="1"/>
          </p:nvPr>
        </p:nvSpPr>
        <p:spPr>
          <a:xfrm>
            <a:off x="2259107" y="2528047"/>
            <a:ext cx="9717740" cy="4069601"/>
          </a:xfrm>
        </p:spPr>
        <p:txBody>
          <a:bodyPr numCol="2">
            <a:normAutofit/>
          </a:bodyPr>
          <a:lstStyle/>
          <a:p>
            <a:pPr marL="0" indent="0">
              <a:buNone/>
            </a:pPr>
            <a:r>
              <a:rPr lang="en-US" dirty="0"/>
              <a:t>Operating Budget</a:t>
            </a:r>
          </a:p>
          <a:p>
            <a:pPr lvl="1"/>
            <a:r>
              <a:rPr lang="en-US" sz="3200" dirty="0"/>
              <a:t>Payroll</a:t>
            </a:r>
          </a:p>
          <a:p>
            <a:pPr lvl="1"/>
            <a:r>
              <a:rPr lang="en-US" sz="3200" dirty="0"/>
              <a:t>Utilities</a:t>
            </a:r>
          </a:p>
          <a:p>
            <a:pPr lvl="1"/>
            <a:r>
              <a:rPr lang="en-US" sz="3200" dirty="0"/>
              <a:t>Worship </a:t>
            </a:r>
          </a:p>
          <a:p>
            <a:pPr lvl="1"/>
            <a:r>
              <a:rPr lang="en-US" sz="3200" dirty="0"/>
              <a:t>Maintenance</a:t>
            </a:r>
          </a:p>
          <a:p>
            <a:pPr lvl="1"/>
            <a:r>
              <a:rPr lang="en-US" sz="3200" dirty="0"/>
              <a:t>Programs</a:t>
            </a:r>
          </a:p>
          <a:p>
            <a:pPr lvl="1"/>
            <a:r>
              <a:rPr lang="en-US" sz="3200" dirty="0"/>
              <a:t>Mission &amp; Outreach</a:t>
            </a:r>
          </a:p>
          <a:p>
            <a:pPr marL="0" indent="0">
              <a:buNone/>
            </a:pPr>
            <a:r>
              <a:rPr lang="en-US" dirty="0"/>
              <a:t>Special Funds</a:t>
            </a:r>
          </a:p>
          <a:p>
            <a:r>
              <a:rPr lang="en-US" sz="3200" dirty="0"/>
              <a:t>Capital</a:t>
            </a:r>
          </a:p>
          <a:p>
            <a:r>
              <a:rPr lang="en-US" sz="3200" dirty="0"/>
              <a:t>Mission &amp; Designated</a:t>
            </a:r>
          </a:p>
          <a:p>
            <a:r>
              <a:rPr lang="en-US" sz="3200" dirty="0"/>
              <a:t>Benevolence</a:t>
            </a:r>
          </a:p>
          <a:p>
            <a:r>
              <a:rPr lang="en-US" sz="3200" dirty="0"/>
              <a:t>Endowment/Legacy</a:t>
            </a:r>
          </a:p>
          <a:p>
            <a:pPr marL="0" indent="0">
              <a:buNone/>
            </a:pPr>
            <a:endParaRPr lang="en-US" sz="3200" dirty="0"/>
          </a:p>
        </p:txBody>
      </p:sp>
      <p:sp>
        <p:nvSpPr>
          <p:cNvPr id="6" name="Title 5">
            <a:extLst>
              <a:ext uri="{FF2B5EF4-FFF2-40B4-BE49-F238E27FC236}">
                <a16:creationId xmlns:a16="http://schemas.microsoft.com/office/drawing/2014/main" id="{F93EE185-8E88-4088-9D72-D55807EC24DE}"/>
              </a:ext>
            </a:extLst>
          </p:cNvPr>
          <p:cNvSpPr>
            <a:spLocks noGrp="1"/>
          </p:cNvSpPr>
          <p:nvPr>
            <p:ph type="title"/>
          </p:nvPr>
        </p:nvSpPr>
        <p:spPr>
          <a:xfrm>
            <a:off x="2400456" y="530829"/>
            <a:ext cx="9576391" cy="1061005"/>
          </a:xfrm>
        </p:spPr>
        <p:txBody>
          <a:bodyPr/>
          <a:lstStyle/>
          <a:p>
            <a:r>
              <a:rPr lang="en-US" sz="5400" dirty="0"/>
              <a:t>Treasurer Role: </a:t>
            </a:r>
            <a:br>
              <a:rPr lang="en-US" sz="5400" dirty="0"/>
            </a:br>
            <a:r>
              <a:rPr lang="en-US" sz="5400" dirty="0"/>
              <a:t>Disburse Money</a:t>
            </a:r>
            <a:endParaRPr lang="en-US" sz="4800" dirty="0">
              <a:latin typeface="Roboto Slab" pitchFamily="2" charset="0"/>
              <a:ea typeface="Roboto Slab" pitchFamily="2" charset="0"/>
            </a:endParaRPr>
          </a:p>
        </p:txBody>
      </p:sp>
      <p:sp>
        <p:nvSpPr>
          <p:cNvPr id="4" name="TextBox 3">
            <a:extLst>
              <a:ext uri="{FF2B5EF4-FFF2-40B4-BE49-F238E27FC236}">
                <a16:creationId xmlns:a16="http://schemas.microsoft.com/office/drawing/2014/main" id="{32B3F823-7606-4BA8-BBCA-90924F0BAD46}"/>
              </a:ext>
            </a:extLst>
          </p:cNvPr>
          <p:cNvSpPr txBox="1"/>
          <p:nvPr/>
        </p:nvSpPr>
        <p:spPr>
          <a:xfrm>
            <a:off x="281940" y="315575"/>
            <a:ext cx="1112520" cy="461665"/>
          </a:xfrm>
          <a:prstGeom prst="rect">
            <a:avLst/>
          </a:prstGeom>
          <a:noFill/>
        </p:spPr>
        <p:txBody>
          <a:bodyPr wrap="square" rtlCol="0">
            <a:spAutoFit/>
          </a:bodyPr>
          <a:lstStyle/>
          <a:p>
            <a:r>
              <a:rPr lang="en-US" sz="2400" dirty="0">
                <a:latin typeface="Roboto Medium" panose="02000000000000000000" pitchFamily="2" charset="0"/>
                <a:ea typeface="Roboto Medium" panose="02000000000000000000" pitchFamily="2" charset="0"/>
              </a:rPr>
              <a:t>KP</a:t>
            </a:r>
          </a:p>
        </p:txBody>
      </p:sp>
    </p:spTree>
    <p:extLst>
      <p:ext uri="{BB962C8B-B14F-4D97-AF65-F5344CB8AC3E}">
        <p14:creationId xmlns:p14="http://schemas.microsoft.com/office/powerpoint/2010/main" val="27528214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2086&quot;&gt;&lt;/object&gt;&lt;object type=&quot;2&quot; unique_id=&quot;12087&quot;&gt;&lt;object type=&quot;3&quot; unique_id=&quot;12088&quot;&gt;&lt;property id=&quot;20148&quot; value=&quot;5&quot;/&gt;&lt;property id=&quot;20300&quot; value=&quot;Slide 1 - &amp;quot;The Ministry of  Managing Money&amp;quot;&quot;/&gt;&lt;property id=&quot;20307&quot; value=&quot;256&quot;/&gt;&lt;/object&gt;&lt;object type=&quot;3&quot; unique_id=&quot;46345&quot;&gt;&lt;property id=&quot;20148&quot; value=&quot;5&quot;/&gt;&lt;property id=&quot;20300&quot; value=&quot;Slide 5 - &amp;quot;Sharing God’s Gifts: Examining Congregational Expenditures&amp;quot;&quot;/&gt;&lt;property id=&quot;20307&quot; value=&quot;513&quot;/&gt;&lt;/object&gt;&lt;object type=&quot;3&quot; unique_id=&quot;49031&quot;&gt;&lt;property id=&quot;20148&quot; value=&quot;5&quot;/&gt;&lt;property id=&quot;20300&quot; value=&quot;Slide 81 - &amp;quot;Property Management&amp;quot;&quot;/&gt;&lt;property id=&quot;20307&quot; value=&quot;288&quot;/&gt;&lt;/object&gt;&lt;object type=&quot;3&quot; unique_id=&quot;49033&quot;&gt;&lt;property id=&quot;20148&quot; value=&quot;5&quot;/&gt;&lt;property id=&quot;20300&quot; value=&quot;Slide 83 - &amp;quot;Financial Resources Available through the PCC&amp;quot;&quot;/&gt;&lt;property id=&quot;20307&quot; value=&quot;365&quot;/&gt;&lt;/object&gt;&lt;object type=&quot;3&quot; unique_id=&quot;49036&quot;&gt;&lt;property id=&quot;20148&quot; value=&quot;5&quot;/&gt;&lt;property id=&quot;20300&quot; value=&quot;Slide 45 - &amp;quot;Clergy Housing Deductions both sent to CRA in Nov for next year deduction to reduce taxes at source  &amp;quot;&quot;/&gt;&lt;property id=&quot;20307&quot; value=&quot;565&quot;/&gt;&lt;/object&gt;&lt;object type=&quot;3&quot; unique_id=&quot;49037&quot;&gt;&lt;property id=&quot;20148&quot; value=&quot;5&quot;/&gt;&lt;property id=&quot;20300&quot; value=&quot;Slide 46 - &amp;quot;Clergy Housing Deductions&amp;quot;&quot;/&gt;&lt;property id=&quot;20307&quot; value=&quot;532&quot;/&gt;&lt;/object&gt;&lt;object type=&quot;3&quot; unique_id=&quot;49040&quot;&gt;&lt;property id=&quot;20148&quot; value=&quot;5&quot;/&gt;&lt;property id=&quot;20300&quot; value=&quot;Slide 29 - &amp;quot;T4A&amp;quot;&quot;/&gt;&lt;property id=&quot;20307&quot; value=&quot;535&quot;/&gt;&lt;/object&gt;&lt;object type=&quot;3&quot; unique_id=&quot;49041&quot;&gt;&lt;property id=&quot;20148&quot; value=&quot;5&quot;/&gt;&lt;property id=&quot;20300&quot; value=&quot;Slide 44 - &amp;quot;Deductions:  Income taxes –Federal &amp;amp; Provincial&amp;quot;&quot;/&gt;&lt;property id=&quot;20307&quot; value=&quot;355&quot;/&gt;&lt;/object&gt;&lt;object type=&quot;3&quot; unique_id=&quot;49042&quot;&gt;&lt;property id=&quot;20148&quot; value=&quot;5&quot;/&gt;&lt;property id=&quot;20300&quot; value=&quot;Slide 62 - &amp;quot;Remittances&amp;quot;&quot;/&gt;&lt;property id=&quot;20307&quot; value=&quot;566&quot;/&gt;&lt;/object&gt;&lt;object type=&quot;3&quot; unique_id=&quot;49043&quot;&gt;&lt;property id=&quot;20148&quot; value=&quot;5&quot;/&gt;&lt;property id=&quot;20300&quot; value=&quot;Slide 31 - &amp;quot;PCC Pension and Benefits &amp;quot;&quot;/&gt;&lt;property id=&quot;20307&quot; value=&quot;567&quot;/&gt;&lt;/object&gt;&lt;object type=&quot;3&quot; unique_id=&quot;49044&quot;&gt;&lt;property id=&quot;20148&quot; value=&quot;5&quot;/&gt;&lt;property id=&quot;20300&quot; value=&quot;Slide 39 - &amp;quot;Health &amp;amp; Dental Premiums &amp;quot;&quot;/&gt;&lt;property id=&quot;20307&quot; value=&quot;568&quot;/&gt;&lt;/object&gt;&lt;object type=&quot;3&quot; unique_id=&quot;49045&quot;&gt;&lt;property id=&quot;20148&quot; value=&quot;5&quot;/&gt;&lt;property id=&quot;20300&quot; value=&quot;Slide 36&quot;/&gt;&lt;property id=&quot;20307&quot; value=&quot;569&quot;/&gt;&lt;/object&gt;&lt;object type=&quot;3&quot; unique_id=&quot;49454&quot;&gt;&lt;property id=&quot;20148&quot; value=&quot;5&quot;/&gt;&lt;property id=&quot;20300&quot; value=&quot;Slide 51 - &amp;quot;Presbyterians Sharing  &amp;amp; Other Mission &amp;quot;&quot;/&gt;&lt;property id=&quot;20307&quot; value=&quot;296&quot;/&gt;&lt;/object&gt;&lt;object type=&quot;3&quot; unique_id=&quot;49799&quot;&gt;&lt;property id=&quot;20148&quot; value=&quot;5&quot;/&gt;&lt;property id=&quot;20300&quot; value=&quot;Slide 82 - &amp;quot;Building Insurance&amp;quot;&quot;/&gt;&lt;property id=&quot;20307&quot; value=&quot;509&quot;/&gt;&lt;/object&gt;&lt;object type=&quot;3&quot; unique_id=&quot;64575&quot;&gt;&lt;property id=&quot;20148&quot; value=&quot;5&quot;/&gt;&lt;property id=&quot;20300&quot; value=&quot;Slide 2 - &amp;quot;Protocol &amp;quot;&quot;/&gt;&lt;property id=&quot;20307&quot; value=&quot;622&quot;/&gt;&lt;/object&gt;&lt;object type=&quot;3&quot; unique_id=&quot;64576&quot;&gt;&lt;property id=&quot;20148&quot; value=&quot;5&quot;/&gt;&lt;property id=&quot;20300&quot; value=&quot;Slide 3 - &amp;quot;Webinar Series&amp;quot;&quot;/&gt;&lt;property id=&quot;20307&quot; value=&quot;617&quot;/&gt;&lt;/object&gt;&lt;object type=&quot;3&quot; unique_id=&quot;64577&quot;&gt;&lt;property id=&quot;20148&quot; value=&quot;5&quot;/&gt;&lt;property id=&quot;20300&quot; value=&quot;Slide 4 - &amp;quot;Spread the word&amp;quot;&quot;/&gt;&lt;property id=&quot;20307&quot; value=&quot;704&quot;/&gt;&lt;/object&gt;&lt;object type=&quot;3&quot; unique_id=&quot;64578&quot;&gt;&lt;property id=&quot;20148&quot; value=&quot;5&quot;/&gt;&lt;property id=&quot;20300&quot; value=&quot;Slide 6 - &amp;quot;Presenters&amp;quot;&quot;/&gt;&lt;property id=&quot;20307&quot; value=&quot;651&quot;/&gt;&lt;/object&gt;&lt;object type=&quot;3&quot; unique_id=&quot;64579&quot;&gt;&lt;property id=&quot;20148&quot; value=&quot;5&quot;/&gt;&lt;property id=&quot;20300&quot; value=&quot;Slide 7 - &amp;quot;Treasurer’s Handbook&amp;quot;&quot;/&gt;&lt;property id=&quot;20307&quot; value=&quot;722&quot;/&gt;&lt;/object&gt;&lt;object type=&quot;3&quot; unique_id=&quot;64580&quot;&gt;&lt;property id=&quot;20148&quot; value=&quot;5&quot;/&gt;&lt;property id=&quot;20300&quot; value=&quot;Slide 8 - &amp;quot;Best Practices&amp;quot;&quot;/&gt;&lt;property id=&quot;20307&quot; value=&quot;624&quot;/&gt;&lt;/object&gt;&lt;object type=&quot;3&quot; unique_id=&quot;64581&quot;&gt;&lt;property id=&quot;20148&quot; value=&quot;5&quot;/&gt;&lt;property id=&quot;20300&quot; value=&quot;Slide 9 - &amp;quot;Treasurer Role:  Disburse Money&amp;quot;&quot;/&gt;&lt;property id=&quot;20307&quot; value=&quot;499&quot;/&gt;&lt;/object&gt;&lt;object type=&quot;3&quot; unique_id=&quot;64582&quot;&gt;&lt;property id=&quot;20148&quot; value=&quot;5&quot;/&gt;&lt;property id=&quot;20300&quot; value=&quot;Slide 10 - &amp;quot;Treasurer Role Expenditures&amp;quot;&quot;/&gt;&lt;property id=&quot;20307&quot; value=&quot;759&quot;/&gt;&lt;/object&gt;&lt;object type=&quot;3&quot; unique_id=&quot;64583&quot;&gt;&lt;property id=&quot;20148&quot; value=&quot;5&quot;/&gt;&lt;property id=&quot;20300&quot; value=&quot;Slide 11 - &amp;quot;Calculating your congregation’s dollar base presbyterian.ca/sharing/presbyterians-sharing-suggested-allocation-cal&quot;/&gt;&lt;property id=&quot;20307&quot; value=&quot;781&quot;/&gt;&lt;/object&gt;&lt;object type=&quot;3&quot; unique_id=&quot;64584&quot;&gt;&lt;property id=&quot;20148&quot; value=&quot;5&quot;/&gt;&lt;property id=&quot;20300&quot; value=&quot;Slide 12 - &amp;quot;Cash Flow&amp;quot;&quot;/&gt;&lt;property id=&quot;20307&quot; value=&quot;786&quot;/&gt;&lt;/object&gt;&lt;object type=&quot;3&quot; unique_id=&quot;64585&quot;&gt;&lt;property id=&quot;20148&quot; value=&quot;5&quot;/&gt;&lt;property id=&quot;20300&quot; value=&quot;Slide 13 - &amp;quot;Cash vs. Accrual Basis and Generally Accepted Accounting Principles (GAAP)&amp;quot;&quot;/&gt;&lt;property id=&quot;20307&quot; value=&quot;787&quot;/&gt;&lt;/object&gt;&lt;object type=&quot;3&quot; unique_id=&quot;64586&quot;&gt;&lt;property id=&quot;20148&quot; value=&quot;5&quot;/&gt;&lt;property id=&quot;20300&quot; value=&quot;Slide 14 - &amp;quot;Accounts&amp;quot;&quot;/&gt;&lt;property id=&quot;20307&quot; value=&quot;788&quot;/&gt;&lt;/object&gt;&lt;object type=&quot;3&quot; unique_id=&quot;64587&quot;&gt;&lt;property id=&quot;20148&quot; value=&quot;5&quot;/&gt;&lt;property id=&quot;20300&quot; value=&quot;Slide 15 - &amp;quot;Account Categories  Expenditures&amp;quot;&quot;/&gt;&lt;property id=&quot;20307&quot; value=&quot;789&quot;/&gt;&lt;/object&gt;&lt;object type=&quot;3&quot; unique_id=&quot;64588&quot;&gt;&lt;property id=&quot;20148&quot; value=&quot;5&quot;/&gt;&lt;property id=&quot;20300&quot; value=&quot;Slide 16 - &amp;quot;Categories of Expenses Examples Chart of Accounts &amp;quot;&quot;/&gt;&lt;property id=&quot;20307&quot; value=&quot;790&quot;/&gt;&lt;/object&gt;&lt;object type=&quot;3&quot; unique_id=&quot;64589&quot;&gt;&lt;property id=&quot;20148&quot; value=&quot;5&quot;/&gt;&lt;property id=&quot;20300&quot; value=&quot;Slide 17 - &amp;quot;Internal Control&amp;quot;&quot;/&gt;&lt;property id=&quot;20307&quot; value=&quot;791&quot;/&gt;&lt;/object&gt;&lt;object type=&quot;3&quot; unique_id=&quot;64590&quot;&gt;&lt;property id=&quot;20148&quot; value=&quot;5&quot;/&gt;&lt;property id=&quot;20300&quot; value=&quot;Slide 18 - &amp;quot;Internal Control  Best Practices related to expenses&amp;quot;&quot;/&gt;&lt;property id=&quot;20307&quot; value=&quot;792&quot;/&gt;&lt;/object&gt;&lt;object type=&quot;3&quot; unique_id=&quot;64591&quot;&gt;&lt;property id=&quot;20148&quot; value=&quot;5&quot;/&gt;&lt;property id=&quot;20300&quot; value=&quot;Slide 19 - &amp;quot;Payroll Issues&amp;quot;&quot;/&gt;&lt;property id=&quot;20307&quot; value=&quot;768&quot;/&gt;&lt;/object&gt;&lt;object type=&quot;3&quot; unique_id=&quot;64592&quot;&gt;&lt;property id=&quot;20148&quot; value=&quot;5&quot;/&gt;&lt;property id=&quot;20300&quot; value=&quot;Slide 20 - &amp;quot;Church Employees&amp;quot;&quot;/&gt;&lt;property id=&quot;20307&quot; value=&quot;770&quot;/&gt;&lt;/object&gt;&lt;object type=&quot;3&quot; unique_id=&quot;64594&quot;&gt;&lt;property id=&quot;20148&quot; value=&quot;5&quot;/&gt;&lt;property id=&quot;20300&quot; value=&quot;Slide 22 - &amp;quot; Minimum Stipend &amp;quot;&quot;/&gt;&lt;property id=&quot;20307&quot; value=&quot;807&quot;/&gt;&lt;/object&gt;&lt;object type=&quot;3&quot; unique_id=&quot;64595&quot;&gt;&lt;property id=&quot;20148&quot; value=&quot;5&quot;/&gt;&lt;property id=&quot;20300&quot; value=&quot;Slide 23 - &amp;quot;Non-ministerial staff Employees vs. Contractors&amp;quot;&quot;/&gt;&lt;property id=&quot;20307&quot; value=&quot;772&quot;/&gt;&lt;/object&gt;&lt;object type=&quot;3&quot; unique_id=&quot;64596&quot;&gt;&lt;property id=&quot;20148&quot; value=&quot;5&quot;/&gt;&lt;property id=&quot;20300&quot; value=&quot;Slide 24 - &amp;quot;Non-ministerial staff Employees vs. Contractors&amp;quot;&quot;/&gt;&lt;property id=&quot;20307&quot; value=&quot;793&quot;/&gt;&lt;/object&gt;&lt;object type=&quot;3&quot; unique_id=&quot;64597&quot;&gt;&lt;property id=&quot;20148&quot; value=&quot;5&quot;/&gt;&lt;property id=&quot;20300&quot; value=&quot;Slide 25 - &amp;quot;Control Indicators: Employee  canada.ca/en/revenue-agency/services/forms-publications/ publications/rc4110/employe&quot;/&gt;&lt;property id=&quot;20307&quot; value=&quot;782&quot;/&gt;&lt;/object&gt;&lt;object type=&quot;3&quot; unique_id=&quot;64598&quot;&gt;&lt;property id=&quot;20148&quot; value=&quot;5&quot;/&gt;&lt;property id=&quot;20300&quot; value=&quot;Slide 26 - &amp;quot;Control Indicators: Employee  canada.ca/en/revenue-agency/services/forms-publications/ publications/rc4110/employe&quot;/&gt;&lt;property id=&quot;20307&quot; value=&quot;783&quot;/&gt;&lt;/object&gt;&lt;object type=&quot;3&quot; unique_id=&quot;64599&quot;&gt;&lt;property id=&quot;20148&quot; value=&quot;5&quot;/&gt;&lt;property id=&quot;20300&quot; value=&quot;Slide 27 - &amp;quot;Tools &amp;amp; Equipment Indicators  canada.ca/en/revenue-agency/services/forms-publications/ publications/rc4110/employe&quot;/&gt;&lt;property id=&quot;20307&quot; value=&quot;784&quot;/&gt;&lt;/object&gt;&lt;object type=&quot;3&quot; unique_id=&quot;64600&quot;&gt;&lt;property id=&quot;20148&quot; value=&quot;5&quot;/&gt;&lt;property id=&quot;20300&quot; value=&quot;Slide 28 - &amp;quot;Employees (full-time, part-time, casual, or contract basis)&amp;quot;&quot;/&gt;&lt;property id=&quot;20307&quot; value=&quot;769&quot;/&gt;&lt;/object&gt;&lt;object type=&quot;3&quot; unique_id=&quot;64601&quot;&gt;&lt;property id=&quot;20148&quot; value=&quot;5&quot;/&gt;&lt;property id=&quot;20300&quot; value=&quot;Slide 30 - &amp;quot;Payroll Government Deductions&amp;quot;&quot;/&gt;&lt;property id=&quot;20307&quot; value=&quot;773&quot;/&gt;&lt;/object&gt;&lt;object type=&quot;3&quot; unique_id=&quot;64602&quot;&gt;&lt;property id=&quot;20148&quot; value=&quot;5&quot;/&gt;&lt;property id=&quot;20300&quot; value=&quot;Slide 32 - &amp;quot;PCC Pension and Benefits &amp;quot;&quot;/&gt;&lt;property id=&quot;20307&quot; value=&quot;754&quot;/&gt;&lt;/object&gt;&lt;object type=&quot;3&quot; unique_id=&quot;64603&quot;&gt;&lt;property id=&quot;20148&quot; value=&quot;5&quot;/&gt;&lt;property id=&quot;20300&quot; value=&quot;Slide 33 - &amp;quot;PCC Pension and Benefits Enrollment&amp;quot;&quot;/&gt;&lt;property id=&quot;20307&quot; value=&quot;737&quot;/&gt;&lt;/object&gt;&lt;object type=&quot;3&quot; unique_id=&quot;64604&quot;&gt;&lt;property id=&quot;20148&quot; value=&quot;5&quot;/&gt;&lt;property id=&quot;20300&quot; value=&quot;Slide 34 - &amp;quot;Payroll Deductions for PCC Pension and Benefits &amp;quot;&quot;/&gt;&lt;property id=&quot;20307&quot; value=&quot;774&quot;/&gt;&lt;/object&gt;&lt;object type=&quot;3&quot; unique_id=&quot;64605&quot;&gt;&lt;property id=&quot;20148&quot; value=&quot;5&quot;/&gt;&lt;property id=&quot;20300&quot; value=&quot;Slide 35 - &amp;quot;Pension Plan Employee Contribution presbyterian.ca/pensionandbenefits/&amp;quot;&quot;/&gt;&lt;property id=&quot;20307&quot; value=&quot;785&quot;/&gt;&lt;/object&gt;&lt;object type=&quot;3&quot; unique_id=&quot;64606&quot;&gt;&lt;property id=&quot;20148&quot; value=&quot;5&quot;/&gt;&lt;property id=&quot;20300&quot; value=&quot;Slide 37 - &amp;quot;Pension Adjustment&amp;quot;&quot;/&gt;&lt;property id=&quot;20307&quot; value=&quot;733&quot;/&gt;&lt;/object&gt;&lt;object type=&quot;3&quot; unique_id=&quot;64607&quot;&gt;&lt;property id=&quot;20148&quot; value=&quot;5&quot;/&gt;&lt;property id=&quot;20300&quot; value=&quot;Slide 38 - &amp;quot;Health &amp;amp; Dental Benefits&amp;quot;&quot;/&gt;&lt;property id=&quot;20307&quot; value=&quot;755&quot;/&gt;&lt;/object&gt;&lt;object type=&quot;3&quot; unique_id=&quot;64608&quot;&gt;&lt;property id=&quot;20148&quot; value=&quot;5&quot;/&gt;&lt;property id=&quot;20300&quot; value=&quot;Slide 40 - &amp;quot;Group Insurance Benefits, Eligibility &amp;amp; Premiums&amp;quot;&quot;/&gt;&lt;property id=&quot;20307&quot; value=&quot;735&quot;/&gt;&lt;/object&gt;&lt;object type=&quot;3&quot; unique_id=&quot;64609&quot;&gt;&lt;property id=&quot;20148&quot; value=&quot;5&quot;/&gt;&lt;property id=&quot;20300&quot; value=&quot;Slide 41 - &amp;quot;Long-term Disability (LTD)&amp;quot;&quot;/&gt;&lt;property id=&quot;20307&quot; value=&quot;739&quot;/&gt;&lt;/object&gt;&lt;object type=&quot;3&quot; unique_id=&quot;64610&quot;&gt;&lt;property id=&quot;20148&quot; value=&quot;5&quot;/&gt;&lt;property id=&quot;20300&quot; value=&quot;Slide 42 - &amp;quot;Workplace Safety &amp;amp; Insurance Board (WSIB) (Ontario only)&amp;quot;&quot;/&gt;&lt;property id=&quot;20307&quot; value=&quot;780&quot;/&gt;&lt;/object&gt;&lt;object type=&quot;3&quot; unique_id=&quot;64611&quot;&gt;&lt;property id=&quot;20148&quot; value=&quot;5&quot;/&gt;&lt;property id=&quot;20300&quot; value=&quot;Slide 43 - &amp;quot;Vacancy Periods&amp;quot;&quot;/&gt;&lt;property id=&quot;20307&quot; value=&quot;738&quot;/&gt;&lt;/object&gt;&lt;object type=&quot;3&quot; unique_id=&quot;64612&quot;&gt;&lt;property id=&quot;20148&quot; value=&quot;5&quot;/&gt;&lt;property id=&quot;20300&quot; value=&quot;Slide 47 - &amp;quot;Canada Revenue Remittances &amp;amp; Refunds&amp;quot;&quot;/&gt;&lt;property id=&quot;20307&quot; value=&quot;743&quot;/&gt;&lt;/object&gt;&lt;object type=&quot;3&quot; unique_id=&quot;64613&quot;&gt;&lt;property id=&quot;20148&quot; value=&quot;5&quot;/&gt;&lt;property id=&quot;20300&quot; value=&quot;Slide 48 - &amp;quot;Canada Revenue Agency (CRA)&amp;quot;&quot;/&gt;&lt;property id=&quot;20307&quot; value=&quot;794&quot;/&gt;&lt;/object&gt;&lt;object type=&quot;3&quot; unique_id=&quot;64614&quot;&gt;&lt;property id=&quot;20148&quot; value=&quot;5&quot;/&gt;&lt;property id=&quot;20300&quot; value=&quot;Slide 49 - &amp;quot;Harmonized Sales Tax / Goods and Services Tax (HST/GST) refunds&amp;quot;&quot;/&gt;&lt;property id=&quot;20307&quot; value=&quot;795&quot;/&gt;&lt;/object&gt;&lt;object type=&quot;3&quot; unique_id=&quot;64615&quot;&gt;&lt;property id=&quot;20148&quot; value=&quot;5&quot;/&gt;&lt;property id=&quot;20300&quot; value=&quot;Slide 50 - &amp;quot;Housing Loans to Ministers&amp;quot;&quot;/&gt;&lt;property id=&quot;20307&quot; value=&quot;796&quot;/&gt;&lt;/object&gt;&lt;object type=&quot;3&quot; unique_id=&quot;64616&quot;&gt;&lt;property id=&quot;20148&quot; value=&quot;5&quot;/&gt;&lt;property id=&quot;20300&quot; value=&quot;Slide 52 - &amp;quot;Presbyterians Sharing&amp;quot;&quot;/&gt;&lt;property id=&quot;20307&quot; value=&quot;745&quot;/&gt;&lt;/object&gt;&lt;object type=&quot;3&quot; unique_id=&quot;64617&quot;&gt;&lt;property id=&quot;20148&quot; value=&quot;5&quot;/&gt;&lt;property id=&quot;20300&quot; value=&quot;Slide 53 - &amp;quot;Presbyterians Sharing Allocations&amp;quot;&quot;/&gt;&lt;property id=&quot;20307&quot; value=&quot;620&quot;/&gt;&lt;/object&gt;&lt;object type=&quot;3&quot; unique_id=&quot;64618&quot;&gt;&lt;property id=&quot;20148&quot; value=&quot;5&quot;/&gt;&lt;property id=&quot;20300&quot; value=&quot;Slide 54 - &amp;quot;Other PCC Mission &amp;quot;&quot;/&gt;&lt;property id=&quot;20307&quot; value=&quot;746&quot;/&gt;&lt;/object&gt;&lt;object type=&quot;3&quot; unique_id=&quot;64619&quot;&gt;&lt;property id=&quot;20148&quot; value=&quot;5&quot;/&gt;&lt;property id=&quot;20300&quot; value=&quot;Slide 55 - &amp;quot;Mission &amp;amp; Ministry&amp;quot;&quot;/&gt;&lt;property id=&quot;20307&quot; value=&quot;748&quot;/&gt;&lt;/object&gt;&lt;object type=&quot;3&quot; unique_id=&quot;64620&quot;&gt;&lt;property id=&quot;20148&quot; value=&quot;5&quot;/&gt;&lt;property id=&quot;20300&quot; value=&quot;Slide 56 - &amp;quot;Carrying out your own charitable activities  Using an intermediary&amp;quot;&quot;/&gt;&lt;property id=&quot;20307&quot; value=&quot;801&quot;/&gt;&lt;/object&gt;&lt;object type=&quot;3&quot; unique_id=&quot;64621&quot;&gt;&lt;property id=&quot;20148&quot; value=&quot;5&quot;/&gt;&lt;property id=&quot;20300&quot; value=&quot;Slide 57 - &amp;quot;Maintaining Direction &amp;amp; Control  using an intermediary&amp;quot;&quot;/&gt;&lt;property id=&quot;20307&quot; value=&quot;802&quot;/&gt;&lt;/object&gt;&lt;object type=&quot;3&quot; unique_id=&quot;64622&quot;&gt;&lt;property id=&quot;20148&quot; value=&quot;5&quot;/&gt;&lt;property id=&quot;20300&quot; value=&quot;Slide 58 - &amp;quot; Maintaining Direction &amp;amp; Control  using an intermediary&amp;quot;&quot;/&gt;&lt;property id=&quot;20307&quot; value=&quot;804&quot;/&gt;&lt;/object&gt;&lt;object type=&quot;3&quot; unique_id=&quot;64623&quot;&gt;&lt;property id=&quot;20148&quot; value=&quot;5&quot;/&gt;&lt;property id=&quot;20300&quot; value=&quot;Slide 59 - &amp;quot; Maintaining Direction &amp;amp; Control  using an intermediary&amp;quot;&quot;/&gt;&lt;property id=&quot;20307&quot; value=&quot;803&quot;/&gt;&lt;/object&gt;&lt;object type=&quot;3&quot; unique_id=&quot;64624&quot;&gt;&lt;property id=&quot;20148&quot; value=&quot;5&quot;/&gt;&lt;property id=&quot;20300&quot; value=&quot;Slide 60 - &amp;quot;Presbytery &amp;amp; Synod Assessments&amp;quot;&quot;/&gt;&lt;property id=&quot;20307&quot; value=&quot;750&quot;/&gt;&lt;/object&gt;&lt;object type=&quot;3&quot; unique_id=&quot;64625&quot;&gt;&lt;property id=&quot;20148&quot; value=&quot;5&quot;/&gt;&lt;property id=&quot;20300&quot; value=&quot;Slide 61 - &amp;quot;Remittances to PCC&amp;quot;&quot;/&gt;&lt;property id=&quot;20307&quot; value=&quot;741&quot;/&gt;&lt;/object&gt;&lt;object type=&quot;3&quot; unique_id=&quot;64626&quot;&gt;&lt;property id=&quot;20148&quot; value=&quot;5&quot;/&gt;&lt;property id=&quot;20300&quot; value=&quot;Slide 63 - &amp;quot;How to remit to PCC Payments presbyterian.ca/resources/finance&amp;quot;&quot;/&gt;&lt;property id=&quot;20307&quot; value=&quot;731&quot;/&gt;&lt;/object&gt;&lt;object type=&quot;3&quot; unique_id=&quot;64627&quot;&gt;&lt;property id=&quot;20148&quot; value=&quot;5&quot;/&gt;&lt;property id=&quot;20300&quot; value=&quot;Slide 64 - &amp;quot;How to remit cheques presbyterian.ca/resources/finance&amp;quot;&quot;/&gt;&lt;property id=&quot;20307&quot; value=&quot;723&quot;/&gt;&lt;/object&gt;&lt;object type=&quot;3&quot; unique_id=&quot;64628&quot;&gt;&lt;property id=&quot;20148&quot; value=&quot;5&quot;/&gt;&lt;property id=&quot;20300&quot; value=&quot;Slide 65 - &amp;quot;PCC remittances cheques  &amp;quot;&quot;/&gt;&lt;property id=&quot;20307&quot; value=&quot;724&quot;/&gt;&lt;/object&gt;&lt;object type=&quot;3&quot; unique_id=&quot;64629&quot;&gt;&lt;property id=&quot;20148&quot; value=&quot;5&quot;/&gt;&lt;property id=&quot;20300&quot; value=&quot;Slide 66 - &amp;quot;Pension remittances cheques   NOTE: PCC and Pension cheques can be sent in the same envelope!  Be sure to include &quot;/&gt;&lt;property id=&quot;20307&quot; value=&quot;725&quot;/&gt;&lt;/object&gt;&lt;object type=&quot;3&quot; unique_id=&quot;64630&quot;&gt;&lt;property id=&quot;20148&quot; value=&quot;5&quot;/&gt;&lt;property id=&quot;20300&quot; value=&quot;Slide 67&quot;/&gt;&lt;property id=&quot;20307&quot; value=&quot;775&quot;/&gt;&lt;/object&gt;&lt;object type=&quot;3&quot; unique_id=&quot;64631&quot;&gt;&lt;property id=&quot;20148&quot; value=&quot;5&quot;/&gt;&lt;property id=&quot;20300&quot; value=&quot;Slide 68&quot;/&gt;&lt;property id=&quot;20307&quot; value=&quot;776&quot;/&gt;&lt;/object&gt;&lt;object type=&quot;3&quot; unique_id=&quot;64632&quot;&gt;&lt;property id=&quot;20148&quot; value=&quot;5&quot;/&gt;&lt;property id=&quot;20300&quot; value=&quot;Slide 69 - &amp;quot;EFT/Bill Payments Remittance form presbyterian.ca/resources/finance  &amp;quot;&quot;/&gt;&lt;property id=&quot;20307&quot; value=&quot;726&quot;/&gt;&lt;/object&gt;&lt;object type=&quot;3&quot; unique_id=&quot;64633&quot;&gt;&lt;property id=&quot;20148&quot; value=&quot;5&quot;/&gt;&lt;property id=&quot;20300&quot; value=&quot;Slide 70 - &amp;quot;EFT/Bill Payments Remittance form &amp;quot;&quot;/&gt;&lt;property id=&quot;20307&quot; value=&quot;777&quot;/&gt;&lt;/object&gt;&lt;object type=&quot;3&quot; unique_id=&quot;64634&quot;&gt;&lt;property id=&quot;20148&quot; value=&quot;5&quot;/&gt;&lt;property id=&quot;20300&quot; value=&quot;Slide 71 - &amp;quot;EFT/Bill Payments Remittance form &amp;quot;&quot;/&gt;&lt;property id=&quot;20307&quot; value=&quot;719&quot;/&gt;&lt;/object&gt;&lt;object type=&quot;3&quot; unique_id=&quot;64635&quot;&gt;&lt;property id=&quot;20148&quot; value=&quot;5&quot;/&gt;&lt;property id=&quot;20300&quot; value=&quot;Slide 72 - &amp;quot;EFT/Bill Payments Remittance form   &amp;quot;&quot;/&gt;&lt;property id=&quot;20307&quot; value=&quot;727&quot;/&gt;&lt;/object&gt;&lt;object type=&quot;3&quot; unique_id=&quot;64636&quot;&gt;&lt;property id=&quot;20148&quot; value=&quot;5&quot;/&gt;&lt;property id=&quot;20300&quot; value=&quot;Slide 73 - &amp;quot;EFT/Bill Payments Remittance form &amp;quot;&quot;/&gt;&lt;property id=&quot;20307&quot; value=&quot;728&quot;/&gt;&lt;/object&gt;&lt;object type=&quot;3&quot; unique_id=&quot;64637&quot;&gt;&lt;property id=&quot;20148&quot; value=&quot;5&quot;/&gt;&lt;property id=&quot;20300&quot; value=&quot;Slide 74 - &amp;quot;EFT/Bill Payments Remittance   Health &amp;amp; Dental &amp;quot;&quot;/&gt;&lt;property id=&quot;20307&quot; value=&quot;729&quot;/&gt;&lt;/object&gt;&lt;object type=&quot;3&quot; unique_id=&quot;64638&quot;&gt;&lt;property id=&quot;20148&quot; value=&quot;5&quot;/&gt;&lt;property id=&quot;20300&quot; value=&quot;Slide 75 - &amp;quot;EFT/Bill Payments Remittance   Mission &amp;amp;  Lending Fund &amp;quot;&quot;/&gt;&lt;property id=&quot;20307&quot; value=&quot;730&quot;/&gt;&lt;/object&gt;&lt;object type=&quot;3&quot; unique_id=&quot;64639&quot;&gt;&lt;property id=&quot;20148&quot; value=&quot;5&quot;/&gt;&lt;property id=&quot;20300&quot; value=&quot;Slide 76 - &amp;quot;Automatic Withdrawals presbyterian.ca/resources/finance&amp;quot;&quot;/&gt;&lt;property id=&quot;20307&quot; value=&quot;779&quot;/&gt;&lt;/object&gt;&lt;object type=&quot;3&quot; unique_id=&quot;64640&quot;&gt;&lt;property id=&quot;20148&quot; value=&quot;5&quot;/&gt;&lt;property id=&quot;20300&quot; value=&quot;Slide 77 - &amp;quot;Automatic withdrawal form&amp;quot;&quot;/&gt;&lt;property id=&quot;20307&quot; value=&quot;778&quot;/&gt;&lt;/object&gt;&lt;object type=&quot;3&quot; unique_id=&quot;64641&quot;&gt;&lt;property id=&quot;20148&quot; value=&quot;5&quot;/&gt;&lt;property id=&quot;20300&quot; value=&quot;Slide 78 - &amp;quot;Reading your Congregation’s Remittance&amp;quot;&quot;/&gt;&lt;property id=&quot;20307&quot; value=&quot;756&quot;/&gt;&lt;/object&gt;&lt;object type=&quot;3&quot; unique_id=&quot;64642&quot;&gt;&lt;property id=&quot;20148&quot; value=&quot;5&quot;/&gt;&lt;property id=&quot;20300&quot; value=&quot;Slide 79 - &amp;quot;Reading your Congregation’s Remittance Report  (Sharing, PWS&amp;amp;D &amp;amp; Other mission gifts)&amp;quot;&quot;/&gt;&lt;property id=&quot;20307&quot; value=&quot;758&quot;/&gt;&lt;/object&gt;&lt;object type=&quot;3&quot; unique_id=&quot;64643&quot;&gt;&lt;property id=&quot;20148&quot; value=&quot;5&quot;/&gt;&lt;property id=&quot;20300&quot; value=&quot;Slide 80 - &amp;quot;Reading your Congregation’s Remittance Report  (2020 Presbyterians Sharing received in 2021)&amp;quot;&quot;/&gt;&lt;property id=&quot;20307&quot; value=&quot;749&quot;/&gt;&lt;/object&gt;&lt;object type=&quot;3&quot; unique_id=&quot;64644&quot;&gt;&lt;property id=&quot;20148&quot; value=&quot;5&quot;/&gt;&lt;property id=&quot;20300&quot; value=&quot;Slide 84 - &amp;quot;Manse&amp;quot;&quot;/&gt;&lt;property id=&quot;20307&quot; value=&quot;797&quot;/&gt;&lt;/object&gt;&lt;object type=&quot;3&quot; unique_id=&quot;64645&quot;&gt;&lt;property id=&quot;20148&quot; value=&quot;5&quot;/&gt;&lt;property id=&quot;20300&quot; value=&quot;Slide 85 - &amp;quot;Coming Webinar&amp;quot;&quot;/&gt;&lt;property id=&quot;20307&quot; value=&quot;800&quot;/&gt;&lt;/object&gt;&lt;object type=&quot;3&quot; unique_id=&quot;64646&quot;&gt;&lt;property id=&quot;20148&quot; value=&quot;5&quot;/&gt;&lt;property id=&quot;20300&quot; value=&quot;Slide 86 - &amp;quot;Q &amp;amp; A&amp;quot;&quot;/&gt;&lt;property id=&quot;20307&quot; value=&quot;703&quot;/&gt;&lt;/object&gt;&lt;object type=&quot;3&quot; unique_id=&quot;64647&quot;&gt;&lt;property id=&quot;20148&quot; value=&quot;5&quot;/&gt;&lt;property id=&quot;20300&quot; value=&quot;Slide 87 - &amp;quot;Thank You&amp;quot;&quot;/&gt;&lt;property id=&quot;20307&quot; value=&quot;625&quot;/&gt;&lt;/object&gt;&lt;object type=&quot;3&quot; unique_id=&quot;65072&quot;&gt;&lt;property id=&quot;20148&quot; value=&quot;5&quot;/&gt;&lt;property id=&quot;20300&quot; value=&quot;Slide 21 - &amp;quot; Minister Staff presbyterian.ca/wp-content/uploads/2021-Minimum-Stipend-and-Allowance-Schedule.pdf  &amp;quot;&quot;/&gt;&lt;property id=&quot;20307&quot; value=&quot;80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C NewMaster.potx" id="{57E5E270-BC83-4E22-9C42-A44ACF165AC4}" vid="{EFD552C4-7FD5-47AF-AF77-F3A3D09B31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7402</TotalTime>
  <Words>12770</Words>
  <Application>Microsoft Office PowerPoint</Application>
  <PresentationFormat>Widescreen</PresentationFormat>
  <Paragraphs>1041</Paragraphs>
  <Slides>87</Slides>
  <Notes>87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87</vt:i4>
      </vt:variant>
    </vt:vector>
  </HeadingPairs>
  <TitlesOfParts>
    <vt:vector size="102" baseType="lpstr">
      <vt:lpstr>Arial</vt:lpstr>
      <vt:lpstr>ArialMT</vt:lpstr>
      <vt:lpstr>Calibri</vt:lpstr>
      <vt:lpstr>Century Gothic</vt:lpstr>
      <vt:lpstr>Noto Sans</vt:lpstr>
      <vt:lpstr>Roboto</vt:lpstr>
      <vt:lpstr>Roboto </vt:lpstr>
      <vt:lpstr>Roboto Light</vt:lpstr>
      <vt:lpstr>Roboto Medium</vt:lpstr>
      <vt:lpstr>Roboto Slab</vt:lpstr>
      <vt:lpstr>Roboto Slab Medium</vt:lpstr>
      <vt:lpstr>Symbol</vt:lpstr>
      <vt:lpstr>Times New Roman</vt:lpstr>
      <vt:lpstr>Wingdings</vt:lpstr>
      <vt:lpstr>Office Theme</vt:lpstr>
      <vt:lpstr>The Ministry of  Managing Money</vt:lpstr>
      <vt:lpstr>Protocol </vt:lpstr>
      <vt:lpstr>Webinar Series</vt:lpstr>
      <vt:lpstr>Spread the word</vt:lpstr>
      <vt:lpstr>Sharing God’s Gifts: Examining Congregational Expenditures</vt:lpstr>
      <vt:lpstr>Presenters</vt:lpstr>
      <vt:lpstr>Treasurer’s Handbook</vt:lpstr>
      <vt:lpstr>Best Practices</vt:lpstr>
      <vt:lpstr>Treasurer Role:  Disburse Money</vt:lpstr>
      <vt:lpstr>Treasurer Role Expenditures</vt:lpstr>
      <vt:lpstr>Calculating your congregation’s dollar base presbyterian.ca/sharing/presbyterians-sharing-suggested-allocation-calculator/</vt:lpstr>
      <vt:lpstr>Cash Flow</vt:lpstr>
      <vt:lpstr>Cash vs. Accrual Basis and Generally Accepted Accounting Principles (GAAP)</vt:lpstr>
      <vt:lpstr>Accounts</vt:lpstr>
      <vt:lpstr>Account Categories  Expenditures</vt:lpstr>
      <vt:lpstr>Categories of Expenses Examples Chart of Accounts </vt:lpstr>
      <vt:lpstr>Internal Control</vt:lpstr>
      <vt:lpstr>Internal Control  Best Practices related to expenses</vt:lpstr>
      <vt:lpstr>Payroll Issues</vt:lpstr>
      <vt:lpstr>Church Employees</vt:lpstr>
      <vt:lpstr> Minister Staff presbyterian.ca/wp-content/uploads/2021-Minimum-Stipend-and-Allowance-Schedule.pdf  </vt:lpstr>
      <vt:lpstr> Minimum Stipend </vt:lpstr>
      <vt:lpstr>Non-ministerial staff Employees vs. Contractors</vt:lpstr>
      <vt:lpstr>Non-ministerial staff Employees vs. Contractors</vt:lpstr>
      <vt:lpstr>Control Indicators: Employee  canada.ca/en/revenue-agency/services/forms-publications/ publications/rc4110/employee-self-employed.html#mpl_slf_mpld_wrkr</vt:lpstr>
      <vt:lpstr>Control Indicators: Employee  canada.ca/en/revenue-agency/services/forms-publications/ publications/rc4110/employee-self-employed.html#mpl_slf_mpld_wrkr</vt:lpstr>
      <vt:lpstr>Tools &amp; Equipment Indicators  canada.ca/en/revenue-agency/services/forms-publications/ publications/rc4110/employee-self-employed.html#mpl_slf_mpld_wrkr</vt:lpstr>
      <vt:lpstr>Employees (full-time, part-time, casual, or contract basis)</vt:lpstr>
      <vt:lpstr>T4A</vt:lpstr>
      <vt:lpstr>Payroll Government Deductions</vt:lpstr>
      <vt:lpstr>PCC Pension and Benefits </vt:lpstr>
      <vt:lpstr>PCC Pension and Benefits </vt:lpstr>
      <vt:lpstr>PCC Pension and Benefits Enrollment</vt:lpstr>
      <vt:lpstr>Payroll Deductions for PCC Pension and Benefits </vt:lpstr>
      <vt:lpstr>Pension Plan Employee Contribution presbyterian.ca/pensionandbenefits/</vt:lpstr>
      <vt:lpstr>PowerPoint Presentation</vt:lpstr>
      <vt:lpstr>Pension Adjustment</vt:lpstr>
      <vt:lpstr>Health &amp; Dental Benefits</vt:lpstr>
      <vt:lpstr>Health &amp; Dental Premiums </vt:lpstr>
      <vt:lpstr>Group Insurance Benefits, Eligibility &amp; Premiums</vt:lpstr>
      <vt:lpstr>Long-term Disability (LTD)</vt:lpstr>
      <vt:lpstr>Workplace Safety &amp; Insurance Board (WSIB) (Ontario only)</vt:lpstr>
      <vt:lpstr>Vacancy Periods</vt:lpstr>
      <vt:lpstr>Deductions:  Income taxes –Federal &amp; Provincial</vt:lpstr>
      <vt:lpstr>Clergy Housing Deductions both sent to CRA in Nov for next year deduction to reduce taxes at source  </vt:lpstr>
      <vt:lpstr>Clergy Housing Deductions</vt:lpstr>
      <vt:lpstr>Canada Revenue Remittances &amp; Refunds</vt:lpstr>
      <vt:lpstr>Canada Revenue Agency (CRA)</vt:lpstr>
      <vt:lpstr>Harmonized Sales Tax / Goods and Services Tax (HST/GST) refunds</vt:lpstr>
      <vt:lpstr>Housing Loans to Ministers</vt:lpstr>
      <vt:lpstr>Presbyterians Sharing  &amp; Other Mission </vt:lpstr>
      <vt:lpstr>Presbyterians Sharing</vt:lpstr>
      <vt:lpstr>Presbyterians Sharing Allocations</vt:lpstr>
      <vt:lpstr>Other PCC Mission </vt:lpstr>
      <vt:lpstr>Mission &amp; Ministry</vt:lpstr>
      <vt:lpstr>Carrying out your own charitable activities  Using an intermediary</vt:lpstr>
      <vt:lpstr>Maintaining Direction &amp; Control  using an intermediary</vt:lpstr>
      <vt:lpstr> Maintaining Direction &amp; Control  using an intermediary</vt:lpstr>
      <vt:lpstr> Maintaining Direction &amp; Control  using an intermediary</vt:lpstr>
      <vt:lpstr>Presbytery &amp; Synod Assessments</vt:lpstr>
      <vt:lpstr>Remittances to PCC</vt:lpstr>
      <vt:lpstr>Remittances</vt:lpstr>
      <vt:lpstr>How to remit to PCC Payments presbyterian.ca/resources/finance</vt:lpstr>
      <vt:lpstr>How to remit cheques presbyterian.ca/resources/finance</vt:lpstr>
      <vt:lpstr>PCC remittances cheques  </vt:lpstr>
      <vt:lpstr>Pension remittances cheques   NOTE: PCC and Pension cheques can be sent in the same envelope!  Be sure to include the appropriate remittance forms and/or invoice.</vt:lpstr>
      <vt:lpstr>PowerPoint Presentation</vt:lpstr>
      <vt:lpstr>PowerPoint Presentation</vt:lpstr>
      <vt:lpstr>EFT/Bill Payments Remittance form presbyterian.ca/resources/finance  </vt:lpstr>
      <vt:lpstr>EFT/Bill Payments Remittance form </vt:lpstr>
      <vt:lpstr>EFT/Bill Payments Remittance form </vt:lpstr>
      <vt:lpstr>EFT/Bill Payments Remittance form   </vt:lpstr>
      <vt:lpstr>EFT/Bill Payments Remittance form </vt:lpstr>
      <vt:lpstr>EFT/Bill Payments Remittance   Health &amp; Dental </vt:lpstr>
      <vt:lpstr>EFT/Bill Payments Remittance   Mission &amp;  Lending Fund </vt:lpstr>
      <vt:lpstr>Automatic Withdrawals presbyterian.ca/resources/finance</vt:lpstr>
      <vt:lpstr>Automatic withdrawal form</vt:lpstr>
      <vt:lpstr>Reading your Congregation’s Remittance</vt:lpstr>
      <vt:lpstr>Reading your Congregation’s Remittance Report  (Sharing, PWS&amp;D &amp; Other mission gifts)</vt:lpstr>
      <vt:lpstr>Reading your Congregation’s Remittance Report  (2020 Presbyterians Sharing received in 2021)</vt:lpstr>
      <vt:lpstr>Property Management</vt:lpstr>
      <vt:lpstr>Building Insurance</vt:lpstr>
      <vt:lpstr>Financial Resources Available through the PCC</vt:lpstr>
      <vt:lpstr>Manse</vt:lpstr>
      <vt:lpstr>Coming Webinar</vt:lpstr>
      <vt:lpstr>Q &amp; 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MacDonald</dc:creator>
  <cp:lastModifiedBy>Karen Plater</cp:lastModifiedBy>
  <cp:revision>487</cp:revision>
  <cp:lastPrinted>2021-12-10T15:26:13Z</cp:lastPrinted>
  <dcterms:created xsi:type="dcterms:W3CDTF">2021-10-14T12:13:19Z</dcterms:created>
  <dcterms:modified xsi:type="dcterms:W3CDTF">2021-12-10T15:45:57Z</dcterms:modified>
</cp:coreProperties>
</file>