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85" r:id="rId5"/>
  </p:sldMasterIdLst>
  <p:notesMasterIdLst>
    <p:notesMasterId r:id="rId32"/>
  </p:notesMasterIdLst>
  <p:handoutMasterIdLst>
    <p:handoutMasterId r:id="rId33"/>
  </p:handoutMasterIdLst>
  <p:sldIdLst>
    <p:sldId id="288" r:id="rId6"/>
    <p:sldId id="319" r:id="rId7"/>
    <p:sldId id="321" r:id="rId8"/>
    <p:sldId id="322" r:id="rId9"/>
    <p:sldId id="291" r:id="rId10"/>
    <p:sldId id="292" r:id="rId11"/>
    <p:sldId id="294" r:id="rId12"/>
    <p:sldId id="295" r:id="rId13"/>
    <p:sldId id="296" r:id="rId14"/>
    <p:sldId id="297" r:id="rId15"/>
    <p:sldId id="299" r:id="rId16"/>
    <p:sldId id="289" r:id="rId17"/>
    <p:sldId id="300" r:id="rId18"/>
    <p:sldId id="301" r:id="rId19"/>
    <p:sldId id="308" r:id="rId20"/>
    <p:sldId id="302" r:id="rId21"/>
    <p:sldId id="303" r:id="rId22"/>
    <p:sldId id="312" r:id="rId23"/>
    <p:sldId id="304" r:id="rId24"/>
    <p:sldId id="305" r:id="rId25"/>
    <p:sldId id="306" r:id="rId26"/>
    <p:sldId id="307" r:id="rId27"/>
    <p:sldId id="314" r:id="rId28"/>
    <p:sldId id="315" r:id="rId29"/>
    <p:sldId id="313" r:id="rId30"/>
    <p:sldId id="323"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350"/>
    <a:srgbClr val="0C4360"/>
    <a:srgbClr val="1B6872"/>
    <a:srgbClr val="63B7C6"/>
    <a:srgbClr val="002136"/>
    <a:srgbClr val="0C75AC"/>
    <a:srgbClr val="0024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67" d="100"/>
          <a:sy n="67" d="100"/>
        </p:scale>
        <p:origin x="452" y="44"/>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2FF6B6-4F8A-40F7-B5F4-FC3996824D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910A999-F365-48DF-976A-0517FE0454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A5457B-CDAE-4DEB-AEC8-C82DE2312E37}" type="datetimeFigureOut">
              <a:rPr lang="en-US" smtClean="0"/>
              <a:t>11/30/2021</a:t>
            </a:fld>
            <a:endParaRPr lang="en-US" dirty="0"/>
          </a:p>
        </p:txBody>
      </p:sp>
      <p:sp>
        <p:nvSpPr>
          <p:cNvPr id="4" name="Footer Placeholder 3">
            <a:extLst>
              <a:ext uri="{FF2B5EF4-FFF2-40B4-BE49-F238E27FC236}">
                <a16:creationId xmlns:a16="http://schemas.microsoft.com/office/drawing/2014/main" id="{F8735C90-ADBF-4B9E-BE88-E1C8F83EB4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2506A01-6D0A-45EF-A584-05A3361D66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31430A-4AA4-45C8-AC23-CD6B61C41A4C}" type="slidenum">
              <a:rPr lang="en-US" smtClean="0"/>
              <a:t>‹#›</a:t>
            </a:fld>
            <a:endParaRPr lang="en-US" dirty="0"/>
          </a:p>
        </p:txBody>
      </p:sp>
    </p:spTree>
    <p:extLst>
      <p:ext uri="{BB962C8B-B14F-4D97-AF65-F5344CB8AC3E}">
        <p14:creationId xmlns:p14="http://schemas.microsoft.com/office/powerpoint/2010/main" val="1059900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0B78EA-28CE-41D8-9043-90E391E5F567}" type="datetimeFigureOut">
              <a:rPr lang="en-US" noProof="0" smtClean="0"/>
              <a:t>11/30/2021</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34D747-9380-41EE-9946-EC9EC0CA5D1E}" type="slidenum">
              <a:rPr lang="en-US" noProof="0" smtClean="0"/>
              <a:t>‹#›</a:t>
            </a:fld>
            <a:endParaRPr lang="en-US" noProof="0" dirty="0"/>
          </a:p>
        </p:txBody>
      </p:sp>
    </p:spTree>
    <p:extLst>
      <p:ext uri="{BB962C8B-B14F-4D97-AF65-F5344CB8AC3E}">
        <p14:creationId xmlns:p14="http://schemas.microsoft.com/office/powerpoint/2010/main" val="3827727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These definitions are taken from criminal codes and human rights codes – legal language</a:t>
            </a:r>
          </a:p>
          <a:p>
            <a:pPr marL="171450" indent="-171450">
              <a:buFont typeface="Arial" panose="020B0604020202020204" pitchFamily="34" charset="0"/>
              <a:buChar char="•"/>
            </a:pPr>
            <a:r>
              <a:rPr lang="en-US" dirty="0"/>
              <a:t>The wording is significant: “a course of vexatious comment or conduct – repeated” – important because harassment generally involves persistent, repeated behaviour – a single less-serious inappropriate remark or action that has been brought to the individual’s attention and doesn’t happen again wouldn’t usually be considered “harassment”</a:t>
            </a:r>
          </a:p>
          <a:p>
            <a:pPr marL="171450" indent="-171450">
              <a:buFont typeface="Arial" panose="020B0604020202020204" pitchFamily="34" charset="0"/>
              <a:buChar char="•"/>
            </a:pPr>
            <a:r>
              <a:rPr lang="en-US" dirty="0"/>
              <a:t>In a more serious instance, a single occurrence could be “harassment” – example: an inappropriate advance made by someone in a position of power or authority – a superior who can fire you, give you a bad performance review, give you an unreasonable amount of unpleasant work assignments, or generally make your work environment miserable – a co-worker who has special skills or access to particular information whom you rely on to do you job</a:t>
            </a:r>
          </a:p>
          <a:p>
            <a:pPr marL="171450" indent="-171450">
              <a:buFont typeface="Arial" panose="020B0604020202020204" pitchFamily="34" charset="0"/>
              <a:buChar char="•"/>
            </a:pPr>
            <a:r>
              <a:rPr lang="en-US" dirty="0"/>
              <a:t>Threat of reprisal = “do this or else;” actual reprisal = the “or else”</a:t>
            </a:r>
          </a:p>
        </p:txBody>
      </p:sp>
      <p:sp>
        <p:nvSpPr>
          <p:cNvPr id="4" name="Slide Number Placeholder 3"/>
          <p:cNvSpPr>
            <a:spLocks noGrp="1"/>
          </p:cNvSpPr>
          <p:nvPr>
            <p:ph type="sldNum" sz="quarter" idx="5"/>
          </p:nvPr>
        </p:nvSpPr>
        <p:spPr/>
        <p:txBody>
          <a:bodyPr/>
          <a:lstStyle/>
          <a:p>
            <a:fld id="{5F1EBCE4-8CF2-41B3-9ACF-854C28A28831}" type="slidenum">
              <a:rPr lang="en-US" smtClean="0"/>
              <a:t>1</a:t>
            </a:fld>
            <a:endParaRPr lang="en-US"/>
          </a:p>
        </p:txBody>
      </p:sp>
    </p:spTree>
    <p:extLst>
      <p:ext uri="{BB962C8B-B14F-4D97-AF65-F5344CB8AC3E}">
        <p14:creationId xmlns:p14="http://schemas.microsoft.com/office/powerpoint/2010/main" val="310552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These definitions are taken from criminal codes and human rights codes – legal language</a:t>
            </a:r>
          </a:p>
          <a:p>
            <a:pPr marL="171450" indent="-171450">
              <a:buFont typeface="Arial" panose="020B0604020202020204" pitchFamily="34" charset="0"/>
              <a:buChar char="•"/>
            </a:pPr>
            <a:r>
              <a:rPr lang="en-US" dirty="0"/>
              <a:t>The wording is significant: “a course of vexatious comment or conduct – repeated” – important because harassment generally involves persistent, repeated behaviour – a single less-serious inappropriate remark or action that has been brought to the individual’s attention and doesn’t happen again wouldn’t usually be considered “harassment”</a:t>
            </a:r>
          </a:p>
          <a:p>
            <a:pPr marL="171450" indent="-171450">
              <a:buFont typeface="Arial" panose="020B0604020202020204" pitchFamily="34" charset="0"/>
              <a:buChar char="•"/>
            </a:pPr>
            <a:r>
              <a:rPr lang="en-US" dirty="0"/>
              <a:t>In a more serious instance, a single occurrence could be “harassment” – example: an inappropriate advance made by someone in a position of power or authority – a superior who can fire you, give you a bad performance review, give you an unreasonable amount of unpleasant work assignments, or generally make your work environment miserable – a co-worker who has special skills or access to particular information whom you rely on to do you job</a:t>
            </a:r>
          </a:p>
          <a:p>
            <a:pPr marL="171450" indent="-171450">
              <a:buFont typeface="Arial" panose="020B0604020202020204" pitchFamily="34" charset="0"/>
              <a:buChar char="•"/>
            </a:pPr>
            <a:r>
              <a:rPr lang="en-US" dirty="0"/>
              <a:t>Threat of reprisal = “do this or else;” actual reprisal = the “or else”</a:t>
            </a:r>
          </a:p>
        </p:txBody>
      </p:sp>
      <p:sp>
        <p:nvSpPr>
          <p:cNvPr id="4" name="Slide Number Placeholder 3"/>
          <p:cNvSpPr>
            <a:spLocks noGrp="1"/>
          </p:cNvSpPr>
          <p:nvPr>
            <p:ph type="sldNum" sz="quarter" idx="5"/>
          </p:nvPr>
        </p:nvSpPr>
        <p:spPr/>
        <p:txBody>
          <a:bodyPr/>
          <a:lstStyle/>
          <a:p>
            <a:fld id="{5F1EBCE4-8CF2-41B3-9ACF-854C28A28831}" type="slidenum">
              <a:rPr lang="en-US" smtClean="0"/>
              <a:t>26</a:t>
            </a:fld>
            <a:endParaRPr lang="en-US"/>
          </a:p>
        </p:txBody>
      </p:sp>
    </p:spTree>
    <p:extLst>
      <p:ext uri="{BB962C8B-B14F-4D97-AF65-F5344CB8AC3E}">
        <p14:creationId xmlns:p14="http://schemas.microsoft.com/office/powerpoint/2010/main" val="72402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7" name="Group 6">
            <a:extLst>
              <a:ext uri="{FF2B5EF4-FFF2-40B4-BE49-F238E27FC236}">
                <a16:creationId xmlns:a16="http://schemas.microsoft.com/office/drawing/2014/main" id="{4CA15AFD-4983-47DD-9ED0-D3B27E5A096F}"/>
              </a:ext>
            </a:extLst>
          </p:cNvPr>
          <p:cNvGrpSpPr/>
          <p:nvPr userDrawn="1"/>
        </p:nvGrpSpPr>
        <p:grpSpPr>
          <a:xfrm>
            <a:off x="-2376234" y="-3756"/>
            <a:ext cx="13796710" cy="6861756"/>
            <a:chOff x="-1604709" y="-3756"/>
            <a:chExt cx="13796710" cy="6861756"/>
          </a:xfrm>
        </p:grpSpPr>
        <p:grpSp>
          <p:nvGrpSpPr>
            <p:cNvPr id="8" name="Group 7">
              <a:extLst>
                <a:ext uri="{FF2B5EF4-FFF2-40B4-BE49-F238E27FC236}">
                  <a16:creationId xmlns:a16="http://schemas.microsoft.com/office/drawing/2014/main" id="{2222D5E2-E9B4-4180-98B8-4E514C9ADB28}"/>
                </a:ext>
              </a:extLst>
            </p:cNvPr>
            <p:cNvGrpSpPr/>
            <p:nvPr/>
          </p:nvGrpSpPr>
          <p:grpSpPr>
            <a:xfrm>
              <a:off x="-16298" y="0"/>
              <a:ext cx="12208299" cy="6858000"/>
              <a:chOff x="-16298" y="0"/>
              <a:chExt cx="12208299" cy="6858000"/>
            </a:xfrm>
          </p:grpSpPr>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ight Triangle 16">
                <a:extLst>
                  <a:ext uri="{FF2B5EF4-FFF2-40B4-BE49-F238E27FC236}">
                    <a16:creationId xmlns:a16="http://schemas.microsoft.com/office/drawing/2014/main" id="{8DCD5806-2A2F-4ABF-8057-245681C498E6}"/>
                  </a:ext>
                </a:extLst>
              </p:cNvPr>
              <p:cNvSpPr/>
              <p:nvPr/>
            </p:nvSpPr>
            <p:spPr>
              <a:xfrm rot="16200000" flipH="1" flipV="1">
                <a:off x="24625" y="-4746"/>
                <a:ext cx="2819399" cy="282889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p:nvSpPr>
            <p:spPr>
              <a:xfrm rot="16200000" flipH="1" flipV="1">
                <a:off x="4418" y="-4422"/>
                <a:ext cx="2627088" cy="263593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p:nvSpPr>
            <p:spPr>
              <a:xfrm rot="16200000" flipH="1" flipV="1">
                <a:off x="-12263" y="-4034"/>
                <a:ext cx="2397087" cy="2405158"/>
              </a:xfrm>
              <a:prstGeom prst="rtTriangle">
                <a:avLst/>
              </a:prstGeom>
              <a:solidFill>
                <a:schemeClr val="accent2">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9" name="Freeform: Shape 12">
              <a:extLst>
                <a:ext uri="{FF2B5EF4-FFF2-40B4-BE49-F238E27FC236}">
                  <a16:creationId xmlns:a16="http://schemas.microsoft.com/office/drawing/2014/main" id="{E3AAB79D-382D-4A95-965E-526B6A681DA7}"/>
                </a:ext>
              </a:extLst>
            </p:cNvPr>
            <p:cNvSpPr/>
            <p:nvPr/>
          </p:nvSpPr>
          <p:spPr>
            <a:xfrm rot="18900000" flipH="1">
              <a:off x="-1604709" y="1397837"/>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C0A22127-2B4A-4B15-B0A9-F019A30347A1}"/>
                </a:ext>
              </a:extLst>
            </p:cNvPr>
            <p:cNvSpPr/>
            <p:nvPr/>
          </p:nvSpPr>
          <p:spPr>
            <a:xfrm rot="18900000">
              <a:off x="-861777" y="-3756"/>
              <a:ext cx="2676646" cy="1356876"/>
            </a:xfrm>
            <a:custGeom>
              <a:avLst/>
              <a:gdLst>
                <a:gd name="connsiteX0" fmla="*/ 1319770 w 2676646"/>
                <a:gd name="connsiteY0" fmla="*/ 0 h 1356876"/>
                <a:gd name="connsiteX1" fmla="*/ 2676646 w 2676646"/>
                <a:gd name="connsiteY1" fmla="*/ 1356876 h 1356876"/>
                <a:gd name="connsiteX2" fmla="*/ 0 w 2676646"/>
                <a:gd name="connsiteY2" fmla="*/ 1356876 h 1356876"/>
                <a:gd name="connsiteX3" fmla="*/ 0 w 2676646"/>
                <a:gd name="connsiteY3" fmla="*/ 1319770 h 1356876"/>
              </a:gdLst>
              <a:ahLst/>
              <a:cxnLst>
                <a:cxn ang="0">
                  <a:pos x="connsiteX0" y="connsiteY0"/>
                </a:cxn>
                <a:cxn ang="0">
                  <a:pos x="connsiteX1" y="connsiteY1"/>
                </a:cxn>
                <a:cxn ang="0">
                  <a:pos x="connsiteX2" y="connsiteY2"/>
                </a:cxn>
                <a:cxn ang="0">
                  <a:pos x="connsiteX3" y="connsiteY3"/>
                </a:cxn>
              </a:cxnLst>
              <a:rect l="l" t="t" r="r" b="b"/>
              <a:pathLst>
                <a:path w="2676646" h="1356876">
                  <a:moveTo>
                    <a:pt x="1319770" y="0"/>
                  </a:moveTo>
                  <a:lnTo>
                    <a:pt x="2676646" y="1356876"/>
                  </a:lnTo>
                  <a:lnTo>
                    <a:pt x="0" y="1356876"/>
                  </a:lnTo>
                  <a:lnTo>
                    <a:pt x="0" y="1319770"/>
                  </a:lnTo>
                  <a:close/>
                </a:path>
              </a:pathLst>
            </a:custGeom>
            <a:pattFill prst="wdUpDiag">
              <a:fgClr>
                <a:schemeClr val="accent2"/>
              </a:fgClr>
              <a:bgClr>
                <a:schemeClr val="accent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1" name="Freeform: Shape 12">
              <a:extLst>
                <a:ext uri="{FF2B5EF4-FFF2-40B4-BE49-F238E27FC236}">
                  <a16:creationId xmlns:a16="http://schemas.microsoft.com/office/drawing/2014/main" id="{F04D9FDC-1B67-4254-9535-CD32E81F0C3E}"/>
                </a:ext>
              </a:extLst>
            </p:cNvPr>
            <p:cNvSpPr/>
            <p:nvPr/>
          </p:nvSpPr>
          <p:spPr>
            <a:xfrm rot="13500000">
              <a:off x="-1226102" y="1737462"/>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2" name="Group 11">
              <a:extLst>
                <a:ext uri="{FF2B5EF4-FFF2-40B4-BE49-F238E27FC236}">
                  <a16:creationId xmlns:a16="http://schemas.microsoft.com/office/drawing/2014/main" id="{0A86C4EA-4CF8-4531-845D-4FCB1E2F7422}"/>
                </a:ext>
              </a:extLst>
            </p:cNvPr>
            <p:cNvGrpSpPr/>
            <p:nvPr/>
          </p:nvGrpSpPr>
          <p:grpSpPr>
            <a:xfrm>
              <a:off x="-760406" y="4672937"/>
              <a:ext cx="1520812" cy="1520812"/>
              <a:chOff x="-1604709" y="3012880"/>
              <a:chExt cx="3211378" cy="3211378"/>
            </a:xfrm>
          </p:grpSpPr>
          <p:sp>
            <p:nvSpPr>
              <p:cNvPr id="13" name="Freeform: Shape 12">
                <a:extLst>
                  <a:ext uri="{FF2B5EF4-FFF2-40B4-BE49-F238E27FC236}">
                    <a16:creationId xmlns:a16="http://schemas.microsoft.com/office/drawing/2014/main" id="{1101B195-C112-4D20-8D19-4D22479B150D}"/>
                  </a:ext>
                </a:extLst>
              </p:cNvPr>
              <p:cNvSpPr/>
              <p:nvPr/>
            </p:nvSpPr>
            <p:spPr>
              <a:xfrm rot="18900000" flipH="1">
                <a:off x="-1604709" y="3012880"/>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2">
                <a:extLst>
                  <a:ext uri="{FF2B5EF4-FFF2-40B4-BE49-F238E27FC236}">
                    <a16:creationId xmlns:a16="http://schemas.microsoft.com/office/drawing/2014/main" id="{CA755F1F-9955-4CBB-8F34-F7801CA44CE7}"/>
                  </a:ext>
                </a:extLst>
              </p:cNvPr>
              <p:cNvSpPr/>
              <p:nvPr/>
            </p:nvSpPr>
            <p:spPr>
              <a:xfrm rot="13500000">
                <a:off x="-1226102" y="3352505"/>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sp>
        <p:nvSpPr>
          <p:cNvPr id="2" name="Title 1">
            <a:extLst>
              <a:ext uri="{FF2B5EF4-FFF2-40B4-BE49-F238E27FC236}">
                <a16:creationId xmlns:a16="http://schemas.microsoft.com/office/drawing/2014/main" id="{9E597736-C478-4C26-9BAF-205FE31E977C}"/>
              </a:ext>
            </a:extLst>
          </p:cNvPr>
          <p:cNvSpPr>
            <a:spLocks noGrp="1"/>
          </p:cNvSpPr>
          <p:nvPr>
            <p:ph type="ctrTitle" hasCustomPrompt="1"/>
          </p:nvPr>
        </p:nvSpPr>
        <p:spPr>
          <a:xfrm>
            <a:off x="2761488" y="2395728"/>
            <a:ext cx="7077456" cy="1243584"/>
          </a:xfrm>
        </p:spPr>
        <p:txBody>
          <a:bodyPr vert="horz" lIns="91440" tIns="45720" rIns="91440" bIns="45720" rtlCol="0" anchor="b">
            <a:noAutofit/>
          </a:bodyPr>
          <a:lstStyle>
            <a:lvl1pPr>
              <a:defRPr lang="en-GB" sz="6600" b="1" dirty="0">
                <a:solidFill>
                  <a:schemeClr val="bg1"/>
                </a:solidFill>
                <a:latin typeface="Cambria" panose="02040503050406030204" pitchFamily="18" charset="0"/>
                <a:ea typeface="Cambria" panose="02040503050406030204" pitchFamily="18" charset="0"/>
                <a:cs typeface="Tahoma" panose="020B0604030504040204" pitchFamily="34" charset="0"/>
              </a:defRPr>
            </a:lvl1pPr>
          </a:lstStyle>
          <a:p>
            <a:pPr lvl="0"/>
            <a:r>
              <a:rPr lang="en-US" noProof="0" dirty="0"/>
              <a:t>TITLE</a:t>
            </a:r>
          </a:p>
        </p:txBody>
      </p:sp>
      <p:sp>
        <p:nvSpPr>
          <p:cNvPr id="3" name="Subtitle 2">
            <a:extLst>
              <a:ext uri="{FF2B5EF4-FFF2-40B4-BE49-F238E27FC236}">
                <a16:creationId xmlns:a16="http://schemas.microsoft.com/office/drawing/2014/main" id="{C3D2DEF0-A0B0-4CFE-B67D-A9D75E2368DC}"/>
              </a:ext>
            </a:extLst>
          </p:cNvPr>
          <p:cNvSpPr>
            <a:spLocks noGrp="1"/>
          </p:cNvSpPr>
          <p:nvPr>
            <p:ph type="subTitle" idx="1"/>
          </p:nvPr>
        </p:nvSpPr>
        <p:spPr>
          <a:xfrm>
            <a:off x="2761488" y="3721608"/>
            <a:ext cx="7077456" cy="868680"/>
          </a:xfrm>
        </p:spPr>
        <p:txBody>
          <a:bodyPr vert="horz" lIns="91440" tIns="45720" rIns="91440" bIns="45720" rtlCol="0">
            <a:normAutofit/>
          </a:bodyPr>
          <a:lstStyle>
            <a:lvl1pPr marL="0" indent="0">
              <a:buNone/>
              <a:defRPr lang="en-GB" sz="1800" spc="300" dirty="0">
                <a:solidFill>
                  <a:schemeClr val="bg1"/>
                </a:solidFill>
                <a:latin typeface="Cambria" panose="02040503050406030204" pitchFamily="18" charset="0"/>
                <a:ea typeface="Cambria" panose="02040503050406030204" pitchFamily="18" charset="0"/>
                <a:cs typeface="Arial" panose="020B0604020202020204" pitchFamily="34" charset="0"/>
              </a:defRPr>
            </a:lvl1pPr>
          </a:lstStyle>
          <a:p>
            <a:pPr marL="228600" lvl="0" indent="-228600"/>
            <a:r>
              <a:rPr lang="en-US" noProof="0" dirty="0"/>
              <a:t>Click to edit Master subtitle style</a:t>
            </a:r>
          </a:p>
        </p:txBody>
      </p:sp>
    </p:spTree>
    <p:extLst>
      <p:ext uri="{BB962C8B-B14F-4D97-AF65-F5344CB8AC3E}">
        <p14:creationId xmlns:p14="http://schemas.microsoft.com/office/powerpoint/2010/main" val="436959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Calisto MT" panose="02040603050505030304" pitchFamily="18" charset="0"/>
                <a:ea typeface="Cambria" panose="02040503050406030204" pitchFamily="18" charset="0"/>
              </a:defRPr>
            </a:lvl1pPr>
          </a:lstStyle>
          <a:p>
            <a:pPr lvl="0"/>
            <a:r>
              <a:rPr lang="en-US" noProof="0" dirty="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FE796BFF-6E5F-4DE7-B193-F501FC094D63}"/>
              </a:ext>
            </a:extLst>
          </p:cNvPr>
          <p:cNvSpPr>
            <a:spLocks noGrp="1"/>
          </p:cNvSpPr>
          <p:nvPr>
            <p:ph sz="half" idx="1"/>
          </p:nvPr>
        </p:nvSpPr>
        <p:spPr>
          <a:xfrm>
            <a:off x="443365" y="1517715"/>
            <a:ext cx="5184437" cy="4659248"/>
          </a:xfrm>
        </p:spPr>
        <p:txBody>
          <a:bodyPr>
            <a:normAutofit/>
          </a:bodyPr>
          <a:lstStyle>
            <a:lvl1pPr marL="457200" indent="-457200">
              <a:buFont typeface="Arial" panose="020B0604020202020204" pitchFamily="34" charset="0"/>
              <a:buChar char="•"/>
              <a:defRPr sz="2000">
                <a:solidFill>
                  <a:schemeClr val="bg1"/>
                </a:solidFill>
                <a:latin typeface="Cambria" panose="02040503050406030204" pitchFamily="18" charset="0"/>
                <a:ea typeface="Cambria" panose="02040503050406030204" pitchFamily="18" charset="0"/>
              </a:defRPr>
            </a:lvl1pPr>
            <a:lvl2pPr marL="800100" indent="-342900">
              <a:buFont typeface="Arial" panose="020B0604020202020204" pitchFamily="34" charset="0"/>
              <a:buChar char="•"/>
              <a:defRPr sz="1800">
                <a:solidFill>
                  <a:schemeClr val="bg1"/>
                </a:solidFill>
                <a:latin typeface="Cambria" panose="02040503050406030204" pitchFamily="18" charset="0"/>
                <a:ea typeface="Cambria" panose="02040503050406030204" pitchFamily="18" charset="0"/>
              </a:defRPr>
            </a:lvl2pPr>
            <a:lvl3pPr marL="1257300" indent="-342900">
              <a:buFont typeface="Arial" panose="020B0604020202020204" pitchFamily="34" charset="0"/>
              <a:buChar char="•"/>
              <a:defRPr sz="1600">
                <a:solidFill>
                  <a:schemeClr val="bg1"/>
                </a:solidFill>
                <a:latin typeface="Cambria" panose="02040503050406030204" pitchFamily="18" charset="0"/>
                <a:ea typeface="Cambria" panose="02040503050406030204" pitchFamily="18" charset="0"/>
              </a:defRPr>
            </a:lvl3pPr>
            <a:lvl4pPr marL="1657350" indent="-285750">
              <a:buFont typeface="Arial" panose="020B0604020202020204" pitchFamily="34" charset="0"/>
              <a:buChar char="•"/>
              <a:defRPr sz="1400">
                <a:solidFill>
                  <a:schemeClr val="bg1"/>
                </a:solidFill>
                <a:latin typeface="Cambria" panose="02040503050406030204" pitchFamily="18" charset="0"/>
                <a:ea typeface="Cambria" panose="02040503050406030204" pitchFamily="18" charset="0"/>
              </a:defRPr>
            </a:lvl4pPr>
            <a:lvl5pPr marL="2114550" indent="-285750">
              <a:buFont typeface="Arial" panose="020B0604020202020204" pitchFamily="34" charset="0"/>
              <a:buChar char="•"/>
              <a:defRPr sz="1400">
                <a:solidFill>
                  <a:schemeClr val="bg1"/>
                </a:solidFill>
                <a:latin typeface="Cambria" panose="02040503050406030204" pitchFamily="18" charset="0"/>
                <a:ea typeface="Cambria" panose="02040503050406030204" pitchFamily="18" charset="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1" name="Content Placeholder 3">
            <a:extLst>
              <a:ext uri="{FF2B5EF4-FFF2-40B4-BE49-F238E27FC236}">
                <a16:creationId xmlns:a16="http://schemas.microsoft.com/office/drawing/2014/main" id="{78622754-CA4D-4C27-A37F-B26E7B4C9CA2}"/>
              </a:ext>
            </a:extLst>
          </p:cNvPr>
          <p:cNvSpPr>
            <a:spLocks noGrp="1"/>
          </p:cNvSpPr>
          <p:nvPr>
            <p:ph sz="half" idx="2"/>
          </p:nvPr>
        </p:nvSpPr>
        <p:spPr>
          <a:xfrm>
            <a:off x="6474163" y="1517715"/>
            <a:ext cx="5184437" cy="4659248"/>
          </a:xfrm>
        </p:spPr>
        <p:txBody>
          <a:bodyPr>
            <a:normAutofit/>
          </a:bodyPr>
          <a:lstStyle>
            <a:lvl1pPr>
              <a:defRPr sz="2000">
                <a:solidFill>
                  <a:schemeClr val="bg1"/>
                </a:solidFill>
                <a:latin typeface="Cambria" panose="02040503050406030204" pitchFamily="18" charset="0"/>
                <a:ea typeface="Cambria" panose="02040503050406030204" pitchFamily="18" charset="0"/>
              </a:defRPr>
            </a:lvl1pPr>
            <a:lvl2pPr>
              <a:defRPr sz="1800">
                <a:solidFill>
                  <a:schemeClr val="bg1"/>
                </a:solidFill>
                <a:latin typeface="Cambria" panose="02040503050406030204" pitchFamily="18" charset="0"/>
                <a:ea typeface="Cambria" panose="02040503050406030204" pitchFamily="18" charset="0"/>
              </a:defRPr>
            </a:lvl2pPr>
            <a:lvl3pPr>
              <a:defRPr sz="1600">
                <a:solidFill>
                  <a:schemeClr val="bg1"/>
                </a:solidFill>
                <a:latin typeface="Cambria" panose="02040503050406030204" pitchFamily="18" charset="0"/>
                <a:ea typeface="Cambria" panose="02040503050406030204" pitchFamily="18" charset="0"/>
              </a:defRPr>
            </a:lvl3pPr>
            <a:lvl4pPr>
              <a:defRPr sz="1400">
                <a:solidFill>
                  <a:schemeClr val="bg1"/>
                </a:solidFill>
                <a:latin typeface="Cambria" panose="02040503050406030204" pitchFamily="18" charset="0"/>
                <a:ea typeface="Cambria" panose="02040503050406030204" pitchFamily="18" charset="0"/>
              </a:defRPr>
            </a:lvl4pPr>
            <a:lvl5pPr>
              <a:defRPr sz="1400">
                <a:solidFill>
                  <a:schemeClr val="bg1"/>
                </a:solidFill>
                <a:latin typeface="Cambria" panose="02040503050406030204" pitchFamily="18" charset="0"/>
                <a:ea typeface="Cambria" panose="02040503050406030204" pitchFamily="18" charset="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99959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 Categor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Cambria" panose="02040503050406030204" pitchFamily="18" charset="0"/>
                <a:ea typeface="Cambria" panose="02040503050406030204" pitchFamily="18" charset="0"/>
              </a:defRPr>
            </a:lvl1pPr>
          </a:lstStyle>
          <a:p>
            <a:pPr lvl="0"/>
            <a:r>
              <a:rPr lang="en-US" noProof="0" dirty="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0" name="Picture Placeholder 8">
            <a:extLst>
              <a:ext uri="{FF2B5EF4-FFF2-40B4-BE49-F238E27FC236}">
                <a16:creationId xmlns:a16="http://schemas.microsoft.com/office/drawing/2014/main" id="{6D00E6B4-1CBE-404E-B943-5F1832320C1C}"/>
              </a:ext>
            </a:extLst>
          </p:cNvPr>
          <p:cNvSpPr>
            <a:spLocks noGrp="1"/>
          </p:cNvSpPr>
          <p:nvPr>
            <p:ph type="pic" sz="quarter" idx="13"/>
          </p:nvPr>
        </p:nvSpPr>
        <p:spPr>
          <a:xfrm>
            <a:off x="978212"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1" name="Picture Placeholder 8">
            <a:extLst>
              <a:ext uri="{FF2B5EF4-FFF2-40B4-BE49-F238E27FC236}">
                <a16:creationId xmlns:a16="http://schemas.microsoft.com/office/drawing/2014/main" id="{7CD59BFD-62BE-4E33-92A5-B84A2A9A8D3B}"/>
              </a:ext>
            </a:extLst>
          </p:cNvPr>
          <p:cNvSpPr>
            <a:spLocks noGrp="1"/>
          </p:cNvSpPr>
          <p:nvPr>
            <p:ph type="pic" sz="quarter" idx="14"/>
          </p:nvPr>
        </p:nvSpPr>
        <p:spPr>
          <a:xfrm>
            <a:off x="3222230"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2" name="Picture Placeholder 8">
            <a:extLst>
              <a:ext uri="{FF2B5EF4-FFF2-40B4-BE49-F238E27FC236}">
                <a16:creationId xmlns:a16="http://schemas.microsoft.com/office/drawing/2014/main" id="{60DC5978-55B8-421D-91B4-29F8210A7B2C}"/>
              </a:ext>
            </a:extLst>
          </p:cNvPr>
          <p:cNvSpPr>
            <a:spLocks noGrp="1"/>
          </p:cNvSpPr>
          <p:nvPr>
            <p:ph type="pic" sz="quarter" idx="15"/>
          </p:nvPr>
        </p:nvSpPr>
        <p:spPr>
          <a:xfrm>
            <a:off x="5466248"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3" name="Picture Placeholder 8">
            <a:extLst>
              <a:ext uri="{FF2B5EF4-FFF2-40B4-BE49-F238E27FC236}">
                <a16:creationId xmlns:a16="http://schemas.microsoft.com/office/drawing/2014/main" id="{BE3FB8C3-2C7E-4C59-8BD5-53FA2772DB56}"/>
              </a:ext>
            </a:extLst>
          </p:cNvPr>
          <p:cNvSpPr>
            <a:spLocks noGrp="1"/>
          </p:cNvSpPr>
          <p:nvPr>
            <p:ph type="pic" sz="quarter" idx="16"/>
          </p:nvPr>
        </p:nvSpPr>
        <p:spPr>
          <a:xfrm>
            <a:off x="7710266"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4" name="Picture Placeholder 8">
            <a:extLst>
              <a:ext uri="{FF2B5EF4-FFF2-40B4-BE49-F238E27FC236}">
                <a16:creationId xmlns:a16="http://schemas.microsoft.com/office/drawing/2014/main" id="{FD8FA9DA-C36B-4889-B88F-28B5829E53E2}"/>
              </a:ext>
            </a:extLst>
          </p:cNvPr>
          <p:cNvSpPr>
            <a:spLocks noGrp="1"/>
          </p:cNvSpPr>
          <p:nvPr>
            <p:ph type="pic" sz="quarter" idx="17"/>
          </p:nvPr>
        </p:nvSpPr>
        <p:spPr>
          <a:xfrm>
            <a:off x="9954283"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719894"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Cambria" panose="02040503050406030204" pitchFamily="18" charset="0"/>
                <a:ea typeface="Cambria" panose="02040503050406030204" pitchFamily="18" charset="0"/>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dirty="0"/>
              <a:t>Click to edit Master text styles</a:t>
            </a:r>
          </a:p>
        </p:txBody>
      </p:sp>
      <p:sp>
        <p:nvSpPr>
          <p:cNvPr id="27" name="Text Placeholder 22">
            <a:extLst>
              <a:ext uri="{FF2B5EF4-FFF2-40B4-BE49-F238E27FC236}">
                <a16:creationId xmlns:a16="http://schemas.microsoft.com/office/drawing/2014/main" id="{05F72315-51A9-431C-B80A-45E4FB1D6BD6}"/>
              </a:ext>
            </a:extLst>
          </p:cNvPr>
          <p:cNvSpPr>
            <a:spLocks noGrp="1"/>
          </p:cNvSpPr>
          <p:nvPr>
            <p:ph type="body" sz="quarter" idx="19"/>
          </p:nvPr>
        </p:nvSpPr>
        <p:spPr>
          <a:xfrm>
            <a:off x="2963912"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Cambria" panose="02040503050406030204" pitchFamily="18" charset="0"/>
                <a:ea typeface="Cambria" panose="02040503050406030204" pitchFamily="18" charset="0"/>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dirty="0"/>
              <a:t>Click to edit Master text styles</a:t>
            </a:r>
          </a:p>
        </p:txBody>
      </p:sp>
      <p:sp>
        <p:nvSpPr>
          <p:cNvPr id="28" name="Text Placeholder 22">
            <a:extLst>
              <a:ext uri="{FF2B5EF4-FFF2-40B4-BE49-F238E27FC236}">
                <a16:creationId xmlns:a16="http://schemas.microsoft.com/office/drawing/2014/main" id="{883D1F0C-34F1-46E1-B178-E4AB82B14631}"/>
              </a:ext>
            </a:extLst>
          </p:cNvPr>
          <p:cNvSpPr>
            <a:spLocks noGrp="1"/>
          </p:cNvSpPr>
          <p:nvPr>
            <p:ph type="body" sz="quarter" idx="20"/>
          </p:nvPr>
        </p:nvSpPr>
        <p:spPr>
          <a:xfrm>
            <a:off x="5207930"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Cambria" panose="02040503050406030204" pitchFamily="18" charset="0"/>
                <a:ea typeface="Cambria" panose="02040503050406030204" pitchFamily="18" charset="0"/>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dirty="0"/>
              <a:t>Click to edit Master text styles</a:t>
            </a:r>
          </a:p>
        </p:txBody>
      </p:sp>
      <p:sp>
        <p:nvSpPr>
          <p:cNvPr id="29" name="Text Placeholder 22">
            <a:extLst>
              <a:ext uri="{FF2B5EF4-FFF2-40B4-BE49-F238E27FC236}">
                <a16:creationId xmlns:a16="http://schemas.microsoft.com/office/drawing/2014/main" id="{7202A849-DF14-40E7-B38D-1185F72603EC}"/>
              </a:ext>
            </a:extLst>
          </p:cNvPr>
          <p:cNvSpPr>
            <a:spLocks noGrp="1"/>
          </p:cNvSpPr>
          <p:nvPr>
            <p:ph type="body" sz="quarter" idx="21"/>
          </p:nvPr>
        </p:nvSpPr>
        <p:spPr>
          <a:xfrm>
            <a:off x="7451948"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Cambria" panose="02040503050406030204" pitchFamily="18" charset="0"/>
                <a:ea typeface="Cambria" panose="02040503050406030204" pitchFamily="18" charset="0"/>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dirty="0"/>
              <a:t>Click to edit Master text styles</a:t>
            </a:r>
          </a:p>
        </p:txBody>
      </p:sp>
      <p:sp>
        <p:nvSpPr>
          <p:cNvPr id="30" name="Text Placeholder 22">
            <a:extLst>
              <a:ext uri="{FF2B5EF4-FFF2-40B4-BE49-F238E27FC236}">
                <a16:creationId xmlns:a16="http://schemas.microsoft.com/office/drawing/2014/main" id="{CCFC1ADF-AC11-4CCD-AC2D-478B6FFEA5EA}"/>
              </a:ext>
            </a:extLst>
          </p:cNvPr>
          <p:cNvSpPr>
            <a:spLocks noGrp="1"/>
          </p:cNvSpPr>
          <p:nvPr>
            <p:ph type="body" sz="quarter" idx="22"/>
          </p:nvPr>
        </p:nvSpPr>
        <p:spPr>
          <a:xfrm>
            <a:off x="9695965"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Cambria" panose="02040503050406030204" pitchFamily="18" charset="0"/>
                <a:ea typeface="Cambria" panose="02040503050406030204" pitchFamily="18" charset="0"/>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dirty="0"/>
              <a:t>Click to edit Master text styles</a:t>
            </a:r>
          </a:p>
        </p:txBody>
      </p:sp>
      <p:cxnSp>
        <p:nvCxnSpPr>
          <p:cNvPr id="7" name="Straight Connector 6">
            <a:extLst>
              <a:ext uri="{FF2B5EF4-FFF2-40B4-BE49-F238E27FC236}">
                <a16:creationId xmlns:a16="http://schemas.microsoft.com/office/drawing/2014/main" id="{2B4CB326-DA0E-488E-B236-7017E8438FBB}"/>
              </a:ext>
            </a:extLst>
          </p:cNvPr>
          <p:cNvCxnSpPr/>
          <p:nvPr userDrawn="1"/>
        </p:nvCxnSpPr>
        <p:spPr>
          <a:xfrm>
            <a:off x="1242354"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366B533-7212-4A36-9CE2-D6302E721F8F}"/>
              </a:ext>
            </a:extLst>
          </p:cNvPr>
          <p:cNvCxnSpPr/>
          <p:nvPr userDrawn="1"/>
        </p:nvCxnSpPr>
        <p:spPr>
          <a:xfrm>
            <a:off x="3486372"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D7474CD-E230-4E14-8274-5E20F673F401}"/>
              </a:ext>
            </a:extLst>
          </p:cNvPr>
          <p:cNvCxnSpPr/>
          <p:nvPr userDrawn="1"/>
        </p:nvCxnSpPr>
        <p:spPr>
          <a:xfrm>
            <a:off x="5730390"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BF71FCE-6F39-4D2F-82BE-7D9F1D2ED59F}"/>
              </a:ext>
            </a:extLst>
          </p:cNvPr>
          <p:cNvCxnSpPr/>
          <p:nvPr userDrawn="1"/>
        </p:nvCxnSpPr>
        <p:spPr>
          <a:xfrm>
            <a:off x="7974408"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E97AC7A-17D9-4F42-9DD0-94FE4FC6BF19}"/>
              </a:ext>
            </a:extLst>
          </p:cNvPr>
          <p:cNvCxnSpPr/>
          <p:nvPr userDrawn="1"/>
        </p:nvCxnSpPr>
        <p:spPr>
          <a:xfrm>
            <a:off x="10218425"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76266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 + 3 Sec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Cambria" panose="02040503050406030204" pitchFamily="18" charset="0"/>
                <a:ea typeface="Cambria" panose="02040503050406030204" pitchFamily="18" charset="0"/>
              </a:defRPr>
            </a:lvl1pPr>
          </a:lstStyle>
          <a:p>
            <a:pPr lvl="0"/>
            <a:r>
              <a:rPr lang="en-US" noProof="0" dirty="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Cambria" panose="02040503050406030204" pitchFamily="18" charset="0"/>
                <a:ea typeface="Cambria" panose="02040503050406030204" pitchFamily="18" charset="0"/>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dirty="0"/>
              <a:t>Click to 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
        <p:nvSpPr>
          <p:cNvPr id="36" name="Text Placeholder 22">
            <a:extLst>
              <a:ext uri="{FF2B5EF4-FFF2-40B4-BE49-F238E27FC236}">
                <a16:creationId xmlns:a16="http://schemas.microsoft.com/office/drawing/2014/main" id="{642D3CE0-C3B4-4F3F-A650-AB452B3AD4BA}"/>
              </a:ext>
            </a:extLst>
          </p:cNvPr>
          <p:cNvSpPr>
            <a:spLocks noGrp="1"/>
          </p:cNvSpPr>
          <p:nvPr>
            <p:ph type="body" sz="quarter" idx="20"/>
          </p:nvPr>
        </p:nvSpPr>
        <p:spPr>
          <a:xfrm>
            <a:off x="4444169"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Cambria" panose="02040503050406030204" pitchFamily="18" charset="0"/>
                <a:ea typeface="Cambria" panose="02040503050406030204" pitchFamily="18" charset="0"/>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dirty="0"/>
              <a:t>Click to edit Master text styles</a:t>
            </a:r>
          </a:p>
        </p:txBody>
      </p:sp>
      <p:sp>
        <p:nvSpPr>
          <p:cNvPr id="37" name="Text Placeholder 22">
            <a:extLst>
              <a:ext uri="{FF2B5EF4-FFF2-40B4-BE49-F238E27FC236}">
                <a16:creationId xmlns:a16="http://schemas.microsoft.com/office/drawing/2014/main" id="{DBED2BB0-CDAD-40EE-8B35-C66DF45EE29D}"/>
              </a:ext>
            </a:extLst>
          </p:cNvPr>
          <p:cNvSpPr>
            <a:spLocks noGrp="1"/>
          </p:cNvSpPr>
          <p:nvPr>
            <p:ph type="body" sz="quarter" idx="21"/>
          </p:nvPr>
        </p:nvSpPr>
        <p:spPr>
          <a:xfrm>
            <a:off x="834624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Cambria" panose="02040503050406030204" pitchFamily="18" charset="0"/>
                <a:ea typeface="Cambria" panose="02040503050406030204" pitchFamily="18" charset="0"/>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dirty="0"/>
              <a:t>Click to edit Master text styles</a:t>
            </a:r>
          </a:p>
        </p:txBody>
      </p:sp>
    </p:spTree>
    <p:extLst>
      <p:ext uri="{BB962C8B-B14F-4D97-AF65-F5344CB8AC3E}">
        <p14:creationId xmlns:p14="http://schemas.microsoft.com/office/powerpoint/2010/main" val="1544745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9402006" cy="1463040"/>
          </a:xfrm>
        </p:spPr>
        <p:txBody>
          <a:bodyPr lIns="0" tIns="0" rIns="0" bIns="0">
            <a:noAutofit/>
          </a:bodyPr>
          <a:lstStyle>
            <a:lvl1pPr marL="0" indent="0" algn="l">
              <a:lnSpc>
                <a:spcPct val="100000"/>
              </a:lnSpc>
              <a:spcBef>
                <a:spcPts val="300"/>
              </a:spcBef>
              <a:spcAft>
                <a:spcPts val="3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Tree>
    <p:extLst>
      <p:ext uri="{BB962C8B-B14F-4D97-AF65-F5344CB8AC3E}">
        <p14:creationId xmlns:p14="http://schemas.microsoft.com/office/powerpoint/2010/main" val="2486826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Cambria" panose="02040503050406030204" pitchFamily="18" charset="0"/>
                <a:ea typeface="Cambria" panose="02040503050406030204" pitchFamily="18" charset="0"/>
              </a:defRPr>
            </a:lvl1pPr>
          </a:lstStyle>
          <a:p>
            <a:pPr lvl="0"/>
            <a:r>
              <a:rPr lang="en-US" noProof="0" dirty="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Picture Placeholder 2">
            <a:extLst>
              <a:ext uri="{FF2B5EF4-FFF2-40B4-BE49-F238E27FC236}">
                <a16:creationId xmlns:a16="http://schemas.microsoft.com/office/drawing/2014/main" id="{30B3A574-7940-4E35-857E-5CA35A5910E5}"/>
              </a:ext>
            </a:extLst>
          </p:cNvPr>
          <p:cNvSpPr>
            <a:spLocks noGrp="1"/>
          </p:cNvSpPr>
          <p:nvPr>
            <p:ph type="pic" idx="1"/>
          </p:nvPr>
        </p:nvSpPr>
        <p:spPr>
          <a:xfrm>
            <a:off x="4110087" y="1444649"/>
            <a:ext cx="7548513" cy="4579079"/>
          </a:xfrm>
        </p:spPr>
        <p:txBody>
          <a:bodyPr>
            <a:normAutofit/>
          </a:bodyPr>
          <a:lstStyle>
            <a:lvl1pPr marL="0" indent="0">
              <a:buNone/>
              <a:defRPr sz="2400">
                <a:solidFill>
                  <a:schemeClr val="bg1"/>
                </a:solidFill>
                <a:latin typeface="Cambria" panose="02040503050406030204" pitchFamily="18" charset="0"/>
                <a:ea typeface="Cambria" panose="020405030504060302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dirty="0"/>
              <a:t>Click icon to add picture</a:t>
            </a:r>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latin typeface="Cambria" panose="02040503050406030204" pitchFamily="18" charset="0"/>
                <a:ea typeface="Cambria" panose="02040503050406030204" pitchFamily="18"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dirty="0"/>
              <a:t>Click to edit Master text styles</a:t>
            </a:r>
          </a:p>
        </p:txBody>
      </p:sp>
    </p:spTree>
    <p:extLst>
      <p:ext uri="{BB962C8B-B14F-4D97-AF65-F5344CB8AC3E}">
        <p14:creationId xmlns:p14="http://schemas.microsoft.com/office/powerpoint/2010/main" val="1540650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Cambria" panose="02040503050406030204" pitchFamily="18" charset="0"/>
                <a:ea typeface="Cambria" panose="02040503050406030204" pitchFamily="18" charset="0"/>
              </a:defRPr>
            </a:lvl1pPr>
          </a:lstStyle>
          <a:p>
            <a:pPr lvl="0"/>
            <a:r>
              <a:rPr lang="en-US" noProof="0" dirty="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latin typeface="Cambria" panose="02040503050406030204" pitchFamily="18" charset="0"/>
                <a:ea typeface="Cambria" panose="02040503050406030204" pitchFamily="18"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dirty="0"/>
              <a:t>Click to edit Master text styles</a:t>
            </a:r>
          </a:p>
        </p:txBody>
      </p:sp>
      <p:sp>
        <p:nvSpPr>
          <p:cNvPr id="22" name="Content Placeholder 2">
            <a:extLst>
              <a:ext uri="{FF2B5EF4-FFF2-40B4-BE49-F238E27FC236}">
                <a16:creationId xmlns:a16="http://schemas.microsoft.com/office/drawing/2014/main" id="{A015C605-1D30-48BC-A0D6-3B11AF56CC53}"/>
              </a:ext>
            </a:extLst>
          </p:cNvPr>
          <p:cNvSpPr>
            <a:spLocks noGrp="1"/>
          </p:cNvSpPr>
          <p:nvPr>
            <p:ph idx="1"/>
          </p:nvPr>
        </p:nvSpPr>
        <p:spPr>
          <a:xfrm>
            <a:off x="3964290" y="1444649"/>
            <a:ext cx="7694310" cy="4579079"/>
          </a:xfrm>
        </p:spPr>
        <p:txBody>
          <a:bodyPr>
            <a:normAutofit/>
          </a:bodyPr>
          <a:lstStyle>
            <a:lvl1pPr>
              <a:defRPr sz="2400">
                <a:solidFill>
                  <a:schemeClr val="bg1"/>
                </a:solidFill>
                <a:latin typeface="Cambria" panose="02040503050406030204" pitchFamily="18" charset="0"/>
                <a:ea typeface="Cambria" panose="02040503050406030204" pitchFamily="18" charset="0"/>
              </a:defRPr>
            </a:lvl1pPr>
            <a:lvl2pPr>
              <a:defRPr sz="2000">
                <a:solidFill>
                  <a:schemeClr val="bg1"/>
                </a:solidFill>
                <a:latin typeface="Cambria" panose="02040503050406030204" pitchFamily="18" charset="0"/>
                <a:ea typeface="Cambria" panose="02040503050406030204" pitchFamily="18" charset="0"/>
              </a:defRPr>
            </a:lvl2pPr>
            <a:lvl3pPr>
              <a:defRPr sz="1800">
                <a:solidFill>
                  <a:schemeClr val="bg1"/>
                </a:solidFill>
                <a:latin typeface="Cambria" panose="02040503050406030204" pitchFamily="18" charset="0"/>
                <a:ea typeface="Cambria" panose="02040503050406030204" pitchFamily="18" charset="0"/>
              </a:defRPr>
            </a:lvl3pPr>
            <a:lvl4pPr>
              <a:defRPr sz="1600">
                <a:solidFill>
                  <a:schemeClr val="bg1"/>
                </a:solidFill>
                <a:latin typeface="Cambria" panose="02040503050406030204" pitchFamily="18" charset="0"/>
                <a:ea typeface="Cambria" panose="02040503050406030204" pitchFamily="18" charset="0"/>
              </a:defRPr>
            </a:lvl4pPr>
            <a:lvl5pPr>
              <a:defRPr sz="1600">
                <a:solidFill>
                  <a:schemeClr val="bg1"/>
                </a:solidFill>
                <a:latin typeface="Cambria" panose="02040503050406030204" pitchFamily="18" charset="0"/>
                <a:ea typeface="Cambria" panose="02040503050406030204" pitchFamily="18" charset="0"/>
              </a:defRPr>
            </a:lvl5pPr>
            <a:lvl6pPr>
              <a:defRPr sz="2000"/>
            </a:lvl6pPr>
            <a:lvl7pPr>
              <a:defRPr sz="2000"/>
            </a:lvl7pPr>
            <a:lvl8pPr>
              <a:defRPr sz="2000"/>
            </a:lvl8pPr>
            <a:lvl9pPr>
              <a:defRPr sz="2000"/>
            </a:lvl9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1212989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4494CD2-CCDD-0248-96F8-741002C44255}"/>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9">
            <a:extLst>
              <a:ext uri="{FF2B5EF4-FFF2-40B4-BE49-F238E27FC236}">
                <a16:creationId xmlns:a16="http://schemas.microsoft.com/office/drawing/2014/main" id="{07077B00-C1EE-7241-B441-7814F92A7EDF}"/>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0" name="Freeform: Shape 17">
            <a:extLst>
              <a:ext uri="{FF2B5EF4-FFF2-40B4-BE49-F238E27FC236}">
                <a16:creationId xmlns:a16="http://schemas.microsoft.com/office/drawing/2014/main" id="{3A1AEBC4-637E-F64C-9192-69AC4BB26D0C}"/>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1" name="Freeform: Shape 11">
            <a:extLst>
              <a:ext uri="{FF2B5EF4-FFF2-40B4-BE49-F238E27FC236}">
                <a16:creationId xmlns:a16="http://schemas.microsoft.com/office/drawing/2014/main" id="{669A7039-C54C-8E46-9A8B-DDB2547D989C}"/>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7">
            <a:extLst>
              <a:ext uri="{FF2B5EF4-FFF2-40B4-BE49-F238E27FC236}">
                <a16:creationId xmlns:a16="http://schemas.microsoft.com/office/drawing/2014/main" id="{4F173B32-87BB-9A40-8C91-4C1EED2B7ABF}"/>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4" name="Group 23">
            <a:extLst>
              <a:ext uri="{FF2B5EF4-FFF2-40B4-BE49-F238E27FC236}">
                <a16:creationId xmlns:a16="http://schemas.microsoft.com/office/drawing/2014/main" id="{4AC87F4E-12B5-1B42-AFD2-4DB39B7645C9}"/>
              </a:ext>
            </a:extLst>
          </p:cNvPr>
          <p:cNvGrpSpPr/>
          <p:nvPr userDrawn="1"/>
        </p:nvGrpSpPr>
        <p:grpSpPr>
          <a:xfrm rot="16200000">
            <a:off x="499388" y="-322655"/>
            <a:ext cx="535531" cy="645309"/>
            <a:chOff x="10945855" y="7317026"/>
            <a:chExt cx="2483924" cy="2993104"/>
          </a:xfrm>
        </p:grpSpPr>
        <p:sp>
          <p:nvSpPr>
            <p:cNvPr id="25" name="Freeform: Shape 15">
              <a:extLst>
                <a:ext uri="{FF2B5EF4-FFF2-40B4-BE49-F238E27FC236}">
                  <a16:creationId xmlns:a16="http://schemas.microsoft.com/office/drawing/2014/main" id="{03DD8765-59DF-A045-ADB5-E39FAEE153A0}"/>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Freeform: Shape 16">
              <a:extLst>
                <a:ext uri="{FF2B5EF4-FFF2-40B4-BE49-F238E27FC236}">
                  <a16:creationId xmlns:a16="http://schemas.microsoft.com/office/drawing/2014/main" id="{B34B796C-A407-7B4D-B4F0-E58A44FE8DB4}"/>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0" name="Freeform: Shape 23">
            <a:extLst>
              <a:ext uri="{FF2B5EF4-FFF2-40B4-BE49-F238E27FC236}">
                <a16:creationId xmlns:a16="http://schemas.microsoft.com/office/drawing/2014/main" id="{CBE3FDC9-67CB-FA42-B127-A36BFF4678BB}"/>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Slide Number Placeholder 4">
            <a:extLst>
              <a:ext uri="{FF2B5EF4-FFF2-40B4-BE49-F238E27FC236}">
                <a16:creationId xmlns:a16="http://schemas.microsoft.com/office/drawing/2014/main" id="{1E902BFF-CA8F-D745-A819-A7BB38B30ED9}"/>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2672304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1">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6" name="Group 5">
            <a:extLst>
              <a:ext uri="{FF2B5EF4-FFF2-40B4-BE49-F238E27FC236}">
                <a16:creationId xmlns:a16="http://schemas.microsoft.com/office/drawing/2014/main" id="{EA7FF9D7-8545-4547-AC77-A0421EEB9B99}"/>
              </a:ext>
            </a:extLst>
          </p:cNvPr>
          <p:cNvGrpSpPr/>
          <p:nvPr userDrawn="1"/>
        </p:nvGrpSpPr>
        <p:grpSpPr>
          <a:xfrm>
            <a:off x="0" y="0"/>
            <a:ext cx="6881966" cy="6858876"/>
            <a:chOff x="-5321" y="1096"/>
            <a:chExt cx="5924073" cy="5904197"/>
          </a:xfrm>
        </p:grpSpPr>
        <p:sp>
          <p:nvSpPr>
            <p:cNvPr id="17" name="Right Triangle 16">
              <a:extLst>
                <a:ext uri="{FF2B5EF4-FFF2-40B4-BE49-F238E27FC236}">
                  <a16:creationId xmlns:a16="http://schemas.microsoft.com/office/drawing/2014/main" id="{8DCD5806-2A2F-4ABF-8057-245681C498E6}"/>
                </a:ext>
              </a:extLst>
            </p:cNvPr>
            <p:cNvSpPr/>
            <p:nvPr userDrawn="1"/>
          </p:nvSpPr>
          <p:spPr>
            <a:xfrm rot="16200000" flipH="1" flipV="1">
              <a:off x="4618" y="-8842"/>
              <a:ext cx="5904196" cy="592407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userDrawn="1"/>
          </p:nvSpPr>
          <p:spPr>
            <a:xfrm rot="16200000" flipH="1" flipV="1">
              <a:off x="3941" y="-8164"/>
              <a:ext cx="5501471" cy="551999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userDrawn="1"/>
          </p:nvSpPr>
          <p:spPr>
            <a:xfrm rot="16200000" flipH="1" flipV="1">
              <a:off x="3131" y="-7355"/>
              <a:ext cx="5019818" cy="5036720"/>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5217242" y="2807208"/>
            <a:ext cx="4945598" cy="1243584"/>
          </a:xfrm>
        </p:spPr>
        <p:txBody>
          <a:bodyPr vert="horz" lIns="91440" tIns="45720" rIns="91440" bIns="45720" rtlCol="0" anchor="ctr">
            <a:noAutofit/>
          </a:bodyPr>
          <a:lstStyle>
            <a:lvl1pPr>
              <a:defRPr lang="en-GB" sz="5400" b="1" dirty="0">
                <a:solidFill>
                  <a:schemeClr val="bg1"/>
                </a:solidFill>
                <a:latin typeface="Cambria" panose="02040503050406030204" pitchFamily="18" charset="0"/>
                <a:ea typeface="Cambria" panose="02040503050406030204" pitchFamily="18" charset="0"/>
                <a:cs typeface="Tahoma" panose="020B0604030504040204" pitchFamily="34" charset="0"/>
              </a:defRPr>
            </a:lvl1pPr>
          </a:lstStyle>
          <a:p>
            <a:pPr lvl="0"/>
            <a:r>
              <a:rPr lang="en-US" noProof="0" dirty="0"/>
              <a:t>Thank You</a:t>
            </a:r>
          </a:p>
        </p:txBody>
      </p:sp>
    </p:spTree>
    <p:extLst>
      <p:ext uri="{BB962C8B-B14F-4D97-AF65-F5344CB8AC3E}">
        <p14:creationId xmlns:p14="http://schemas.microsoft.com/office/powerpoint/2010/main" val="22363861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ank You 2">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6360242" y="3429000"/>
            <a:ext cx="4945598" cy="1243584"/>
          </a:xfrm>
        </p:spPr>
        <p:txBody>
          <a:bodyPr vert="horz" lIns="91440" tIns="45720" rIns="91440" bIns="45720" rtlCol="0" anchor="ctr">
            <a:noAutofit/>
          </a:bodyPr>
          <a:lstStyle>
            <a:lvl1pPr>
              <a:defRPr lang="en-GB" sz="5400" b="1" dirty="0">
                <a:solidFill>
                  <a:schemeClr val="bg1"/>
                </a:solidFill>
                <a:latin typeface="Cambria" panose="02040503050406030204" pitchFamily="18" charset="0"/>
                <a:ea typeface="Cambria" panose="02040503050406030204" pitchFamily="18" charset="0"/>
                <a:cs typeface="Tahoma" panose="020B0604030504040204" pitchFamily="34" charset="0"/>
              </a:defRPr>
            </a:lvl1pPr>
          </a:lstStyle>
          <a:p>
            <a:pPr lvl="0"/>
            <a:r>
              <a:rPr lang="en-US" noProof="0" dirty="0"/>
              <a:t>Thank You</a:t>
            </a:r>
          </a:p>
        </p:txBody>
      </p:sp>
      <p:sp>
        <p:nvSpPr>
          <p:cNvPr id="35" name="Freeform: Shape 34">
            <a:extLst>
              <a:ext uri="{FF2B5EF4-FFF2-40B4-BE49-F238E27FC236}">
                <a16:creationId xmlns:a16="http://schemas.microsoft.com/office/drawing/2014/main" id="{C024DCDB-C6BF-455E-AAB8-EAF9DAB302A1}"/>
              </a:ext>
            </a:extLst>
          </p:cNvPr>
          <p:cNvSpPr/>
          <p:nvPr userDrawn="1"/>
        </p:nvSpPr>
        <p:spPr>
          <a:xfrm rot="13500000">
            <a:off x="-729899" y="-1215856"/>
            <a:ext cx="6043521" cy="8427077"/>
          </a:xfrm>
          <a:custGeom>
            <a:avLst/>
            <a:gdLst>
              <a:gd name="connsiteX0" fmla="*/ 6043521 w 6043521"/>
              <a:gd name="connsiteY0" fmla="*/ 4267535 h 8427077"/>
              <a:gd name="connsiteX1" fmla="*/ 1883979 w 6043521"/>
              <a:gd name="connsiteY1" fmla="*/ 8427077 h 8427077"/>
              <a:gd name="connsiteX2" fmla="*/ 0 w 6043521"/>
              <a:gd name="connsiteY2" fmla="*/ 8427077 h 8427077"/>
              <a:gd name="connsiteX3" fmla="*/ 0 w 6043521"/>
              <a:gd name="connsiteY3" fmla="*/ 1775986 h 8427077"/>
              <a:gd name="connsiteX4" fmla="*/ 1775985 w 6043521"/>
              <a:gd name="connsiteY4" fmla="*/ 0 h 8427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8427077">
                <a:moveTo>
                  <a:pt x="6043521" y="4267535"/>
                </a:moveTo>
                <a:lnTo>
                  <a:pt x="1883979" y="8427077"/>
                </a:lnTo>
                <a:lnTo>
                  <a:pt x="0" y="8427077"/>
                </a:lnTo>
                <a:lnTo>
                  <a:pt x="0" y="1775986"/>
                </a:lnTo>
                <a:lnTo>
                  <a:pt x="1775985"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2" name="Freeform: Shape 31">
            <a:extLst>
              <a:ext uri="{FF2B5EF4-FFF2-40B4-BE49-F238E27FC236}">
                <a16:creationId xmlns:a16="http://schemas.microsoft.com/office/drawing/2014/main" id="{26AFB47A-5D51-4F9C-B01B-977CE5E3C093}"/>
              </a:ext>
            </a:extLst>
          </p:cNvPr>
          <p:cNvSpPr/>
          <p:nvPr userDrawn="1"/>
        </p:nvSpPr>
        <p:spPr>
          <a:xfrm rot="13500000">
            <a:off x="-1145231" y="-2123853"/>
            <a:ext cx="6043521" cy="9008880"/>
          </a:xfrm>
          <a:custGeom>
            <a:avLst/>
            <a:gdLst>
              <a:gd name="connsiteX0" fmla="*/ 6043521 w 6043521"/>
              <a:gd name="connsiteY0" fmla="*/ 4849338 h 9008880"/>
              <a:gd name="connsiteX1" fmla="*/ 1883979 w 6043521"/>
              <a:gd name="connsiteY1" fmla="*/ 9008880 h 9008880"/>
              <a:gd name="connsiteX2" fmla="*/ 0 w 6043521"/>
              <a:gd name="connsiteY2" fmla="*/ 9008880 h 9008880"/>
              <a:gd name="connsiteX3" fmla="*/ 0 w 6043521"/>
              <a:gd name="connsiteY3" fmla="*/ 1194182 h 9008880"/>
              <a:gd name="connsiteX4" fmla="*/ 1194182 w 6043521"/>
              <a:gd name="connsiteY4" fmla="*/ 0 h 9008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9008880">
                <a:moveTo>
                  <a:pt x="6043521" y="4849338"/>
                </a:moveTo>
                <a:lnTo>
                  <a:pt x="1883979" y="9008880"/>
                </a:lnTo>
                <a:lnTo>
                  <a:pt x="0" y="9008880"/>
                </a:lnTo>
                <a:lnTo>
                  <a:pt x="0" y="1194182"/>
                </a:lnTo>
                <a:lnTo>
                  <a:pt x="1194182"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6997A4FF-7390-4173-8ACD-6CF7145AACEC}"/>
              </a:ext>
            </a:extLst>
          </p:cNvPr>
          <p:cNvSpPr/>
          <p:nvPr userDrawn="1"/>
        </p:nvSpPr>
        <p:spPr>
          <a:xfrm rot="18900000" flipH="1">
            <a:off x="-2681153" y="-465959"/>
            <a:ext cx="8639119" cy="5739762"/>
          </a:xfrm>
          <a:custGeom>
            <a:avLst/>
            <a:gdLst>
              <a:gd name="connsiteX0" fmla="*/ 3789781 w 8639119"/>
              <a:gd name="connsiteY0" fmla="*/ 0 h 5739762"/>
              <a:gd name="connsiteX1" fmla="*/ 0 w 8639119"/>
              <a:gd name="connsiteY1" fmla="*/ 3789782 h 5739762"/>
              <a:gd name="connsiteX2" fmla="*/ 0 w 8639119"/>
              <a:gd name="connsiteY2" fmla="*/ 5739761 h 5739762"/>
              <a:gd name="connsiteX3" fmla="*/ 7748695 w 8639119"/>
              <a:gd name="connsiteY3" fmla="*/ 5739762 h 5739762"/>
              <a:gd name="connsiteX4" fmla="*/ 8639119 w 8639119"/>
              <a:gd name="connsiteY4" fmla="*/ 4849338 h 5739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9119" h="5739762">
                <a:moveTo>
                  <a:pt x="3789781" y="0"/>
                </a:moveTo>
                <a:lnTo>
                  <a:pt x="0" y="3789782"/>
                </a:lnTo>
                <a:lnTo>
                  <a:pt x="0" y="5739761"/>
                </a:lnTo>
                <a:lnTo>
                  <a:pt x="7748695" y="5739762"/>
                </a:lnTo>
                <a:lnTo>
                  <a:pt x="8639119" y="4849338"/>
                </a:lnTo>
                <a:close/>
              </a:path>
            </a:pathLst>
          </a:custGeom>
          <a:solidFill>
            <a:schemeClr val="accent1">
              <a:lumMod val="50000"/>
              <a:alpha val="51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Tree>
    <p:extLst>
      <p:ext uri="{BB962C8B-B14F-4D97-AF65-F5344CB8AC3E}">
        <p14:creationId xmlns:p14="http://schemas.microsoft.com/office/powerpoint/2010/main" val="12185180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6"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7998"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399" cap="all" spc="200" baseline="0">
                <a:solidFill>
                  <a:schemeClr val="tx1"/>
                </a:solidFill>
                <a:latin typeface="+mn-lt"/>
              </a:defRPr>
            </a:lvl1pPr>
            <a:lvl2pPr marL="457063" indent="0" algn="ctr">
              <a:buNone/>
              <a:defRPr sz="2399"/>
            </a:lvl2pPr>
            <a:lvl3pPr marL="914126" indent="0" algn="ctr">
              <a:buNone/>
              <a:defRPr sz="2399"/>
            </a:lvl3pPr>
            <a:lvl4pPr marL="1371189" indent="0" algn="ctr">
              <a:buNone/>
              <a:defRPr sz="1999"/>
            </a:lvl4pPr>
            <a:lvl5pPr marL="1828251" indent="0" algn="ctr">
              <a:buNone/>
              <a:defRPr sz="1999"/>
            </a:lvl5pPr>
            <a:lvl6pPr marL="2285314" indent="0" algn="ctr">
              <a:buNone/>
              <a:defRPr sz="1999"/>
            </a:lvl6pPr>
            <a:lvl7pPr marL="2742377" indent="0" algn="ctr">
              <a:buNone/>
              <a:defRPr sz="1999"/>
            </a:lvl7pPr>
            <a:lvl8pPr marL="3199440" indent="0" algn="ctr">
              <a:buNone/>
              <a:defRPr sz="1999"/>
            </a:lvl8pPr>
            <a:lvl9pPr marL="3656503" indent="0" algn="ctr">
              <a:buNone/>
              <a:defRPr sz="1999"/>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11/30/2021</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15533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838D16-809E-4EB1-8C0C-0E63D8139112}"/>
              </a:ext>
            </a:extLst>
          </p:cNvPr>
          <p:cNvSpPr/>
          <p:nvPr userDrawn="1"/>
        </p:nvSpPr>
        <p:spPr>
          <a:xfrm>
            <a:off x="0" y="0"/>
            <a:ext cx="12192000" cy="6858000"/>
          </a:xfrm>
          <a:prstGeom prst="rect">
            <a:avLst/>
          </a:prstGeom>
          <a:solidFill>
            <a:srgbClr val="0C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01FEB333-94B4-4E53-9019-D584810903BB}"/>
              </a:ext>
            </a:extLst>
          </p:cNvPr>
          <p:cNvSpPr/>
          <p:nvPr userDrawn="1"/>
        </p:nvSpPr>
        <p:spPr>
          <a:xfrm>
            <a:off x="0" y="0"/>
            <a:ext cx="12192000" cy="6862745"/>
          </a:xfrm>
          <a:custGeom>
            <a:avLst/>
            <a:gdLst>
              <a:gd name="connsiteX0" fmla="*/ 0 w 12192000"/>
              <a:gd name="connsiteY0" fmla="*/ 0 h 6849743"/>
              <a:gd name="connsiteX1" fmla="*/ 7554712 w 12192000"/>
              <a:gd name="connsiteY1" fmla="*/ 0 h 6849743"/>
              <a:gd name="connsiteX2" fmla="*/ 10266645 w 12192000"/>
              <a:gd name="connsiteY2" fmla="*/ 2711934 h 6849743"/>
              <a:gd name="connsiteX3" fmla="*/ 11289529 w 12192000"/>
              <a:gd name="connsiteY3" fmla="*/ 2711934 h 6849743"/>
              <a:gd name="connsiteX4" fmla="*/ 12191999 w 12192000"/>
              <a:gd name="connsiteY4" fmla="*/ 3614404 h 6849743"/>
              <a:gd name="connsiteX5" fmla="*/ 12192000 w 12192000"/>
              <a:gd name="connsiteY5" fmla="*/ 6849743 h 6849743"/>
              <a:gd name="connsiteX6" fmla="*/ 0 w 12192000"/>
              <a:gd name="connsiteY6" fmla="*/ 6849743 h 6849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49743">
                <a:moveTo>
                  <a:pt x="0" y="0"/>
                </a:moveTo>
                <a:lnTo>
                  <a:pt x="7554712" y="0"/>
                </a:lnTo>
                <a:lnTo>
                  <a:pt x="10266645" y="2711934"/>
                </a:lnTo>
                <a:lnTo>
                  <a:pt x="11289529" y="2711934"/>
                </a:lnTo>
                <a:lnTo>
                  <a:pt x="12191999" y="3614404"/>
                </a:lnTo>
                <a:lnTo>
                  <a:pt x="12192000" y="6849743"/>
                </a:lnTo>
                <a:lnTo>
                  <a:pt x="0" y="6849743"/>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Freeform: Shape 8">
            <a:extLst>
              <a:ext uri="{FF2B5EF4-FFF2-40B4-BE49-F238E27FC236}">
                <a16:creationId xmlns:a16="http://schemas.microsoft.com/office/drawing/2014/main" id="{A59B9489-0CD9-4DB7-AC82-6E7867F91403}"/>
              </a:ext>
            </a:extLst>
          </p:cNvPr>
          <p:cNvSpPr/>
          <p:nvPr userDrawn="1"/>
        </p:nvSpPr>
        <p:spPr>
          <a:xfrm rot="16200000" flipV="1">
            <a:off x="2626805"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ight Triangle 9">
            <a:extLst>
              <a:ext uri="{FF2B5EF4-FFF2-40B4-BE49-F238E27FC236}">
                <a16:creationId xmlns:a16="http://schemas.microsoft.com/office/drawing/2014/main" id="{A55D1C76-C591-4FA5-9780-87AB6B37C0FA}"/>
              </a:ext>
            </a:extLst>
          </p:cNvPr>
          <p:cNvSpPr/>
          <p:nvPr userDrawn="1"/>
        </p:nvSpPr>
        <p:spPr>
          <a:xfrm rot="5400000" flipV="1">
            <a:off x="5851010" y="-10649"/>
            <a:ext cx="6326154" cy="634745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Shape 10">
            <a:extLst>
              <a:ext uri="{FF2B5EF4-FFF2-40B4-BE49-F238E27FC236}">
                <a16:creationId xmlns:a16="http://schemas.microsoft.com/office/drawing/2014/main" id="{A7DC1D12-670F-4235-8791-FA8C2B330871}"/>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Freeform: Shape 11">
            <a:extLst>
              <a:ext uri="{FF2B5EF4-FFF2-40B4-BE49-F238E27FC236}">
                <a16:creationId xmlns:a16="http://schemas.microsoft.com/office/drawing/2014/main" id="{859569CF-FDAC-47C4-A0F5-296F7117C398}"/>
              </a:ext>
            </a:extLst>
          </p:cNvPr>
          <p:cNvSpPr/>
          <p:nvPr userDrawn="1"/>
        </p:nvSpPr>
        <p:spPr>
          <a:xfrm rot="2700000">
            <a:off x="9668984" y="1404392"/>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3" name="Freeform: Shape 12">
            <a:extLst>
              <a:ext uri="{FF2B5EF4-FFF2-40B4-BE49-F238E27FC236}">
                <a16:creationId xmlns:a16="http://schemas.microsoft.com/office/drawing/2014/main" id="{D68D0C72-2B2C-4C85-A091-157853C71784}"/>
              </a:ext>
            </a:extLst>
          </p:cNvPr>
          <p:cNvSpPr/>
          <p:nvPr userDrawn="1"/>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4" name="Freeform: Shape 13">
            <a:extLst>
              <a:ext uri="{FF2B5EF4-FFF2-40B4-BE49-F238E27FC236}">
                <a16:creationId xmlns:a16="http://schemas.microsoft.com/office/drawing/2014/main" id="{8E25334A-5FE3-4DDA-8D32-4796CCFCAA74}"/>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5" name="Freeform: Shape 14">
            <a:extLst>
              <a:ext uri="{FF2B5EF4-FFF2-40B4-BE49-F238E27FC236}">
                <a16:creationId xmlns:a16="http://schemas.microsoft.com/office/drawing/2014/main" id="{18818DF1-D7FD-4C0F-875D-7A07E8F75C06}"/>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16" name="Group 15">
            <a:extLst>
              <a:ext uri="{FF2B5EF4-FFF2-40B4-BE49-F238E27FC236}">
                <a16:creationId xmlns:a16="http://schemas.microsoft.com/office/drawing/2014/main" id="{8F9BB384-9E14-4CEA-82C1-21837229D3EF}"/>
              </a:ext>
            </a:extLst>
          </p:cNvPr>
          <p:cNvGrpSpPr/>
          <p:nvPr userDrawn="1"/>
        </p:nvGrpSpPr>
        <p:grpSpPr>
          <a:xfrm rot="16200000">
            <a:off x="431651" y="-917359"/>
            <a:ext cx="1532001" cy="1826463"/>
            <a:chOff x="10800164" y="7142066"/>
            <a:chExt cx="2775293" cy="3308724"/>
          </a:xfrm>
        </p:grpSpPr>
        <p:sp>
          <p:nvSpPr>
            <p:cNvPr id="17" name="Freeform: Shape 16">
              <a:extLst>
                <a:ext uri="{FF2B5EF4-FFF2-40B4-BE49-F238E27FC236}">
                  <a16:creationId xmlns:a16="http://schemas.microsoft.com/office/drawing/2014/main" id="{0862A81A-959D-4EAB-90ED-DB20759BB397}"/>
                </a:ext>
              </a:extLst>
            </p:cNvPr>
            <p:cNvSpPr/>
            <p:nvPr/>
          </p:nvSpPr>
          <p:spPr>
            <a:xfrm rot="2700000">
              <a:off x="10800164" y="7675497"/>
              <a:ext cx="2775293"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id="{AAB9E28C-9422-42BD-AECE-29B44B5D63E2}"/>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9" name="Group 18">
            <a:extLst>
              <a:ext uri="{FF2B5EF4-FFF2-40B4-BE49-F238E27FC236}">
                <a16:creationId xmlns:a16="http://schemas.microsoft.com/office/drawing/2014/main" id="{2772239B-C46D-4458-BB4B-DDB12FAB0172}"/>
              </a:ext>
            </a:extLst>
          </p:cNvPr>
          <p:cNvGrpSpPr/>
          <p:nvPr userDrawn="1"/>
        </p:nvGrpSpPr>
        <p:grpSpPr>
          <a:xfrm rot="16200000">
            <a:off x="1992859" y="-497210"/>
            <a:ext cx="818398" cy="986162"/>
            <a:chOff x="10945855" y="7317026"/>
            <a:chExt cx="2483924" cy="2993104"/>
          </a:xfrm>
        </p:grpSpPr>
        <p:sp>
          <p:nvSpPr>
            <p:cNvPr id="20" name="Freeform: Shape 19">
              <a:extLst>
                <a:ext uri="{FF2B5EF4-FFF2-40B4-BE49-F238E27FC236}">
                  <a16:creationId xmlns:a16="http://schemas.microsoft.com/office/drawing/2014/main" id="{3C8A2A1A-1FB9-4CA1-B74E-B293187E51AA}"/>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Freeform: Shape 20">
              <a:extLst>
                <a:ext uri="{FF2B5EF4-FFF2-40B4-BE49-F238E27FC236}">
                  <a16:creationId xmlns:a16="http://schemas.microsoft.com/office/drawing/2014/main" id="{DF2B18BA-6B43-40FA-A23B-D894D6AB468B}"/>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Cambria" panose="02040503050406030204" pitchFamily="18" charset="0"/>
                <a:ea typeface="Cambria" panose="02040503050406030204" pitchFamily="18" charset="0"/>
                <a:cs typeface="Arial" panose="020B0604020202020204" pitchFamily="34" charset="0"/>
              </a:defRPr>
            </a:lvl1pPr>
          </a:lstStyle>
          <a:p>
            <a:pPr marL="228600" lvl="0" indent="-228600"/>
            <a:r>
              <a:rPr lang="en-US" noProof="0" dirty="0"/>
              <a:t>Click to edit Master text styles</a:t>
            </a:r>
          </a:p>
        </p:txBody>
      </p:sp>
      <p:sp>
        <p:nvSpPr>
          <p:cNvPr id="22" name="Slide Number Placeholder 4">
            <a:extLst>
              <a:ext uri="{FF2B5EF4-FFF2-40B4-BE49-F238E27FC236}">
                <a16:creationId xmlns:a16="http://schemas.microsoft.com/office/drawing/2014/main" id="{0F332671-6296-47C8-BF26-B2D962F5D03D}"/>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3" name="Title 1">
            <a:extLst>
              <a:ext uri="{FF2B5EF4-FFF2-40B4-BE49-F238E27FC236}">
                <a16:creationId xmlns:a16="http://schemas.microsoft.com/office/drawing/2014/main" id="{7772A652-7229-2B42-B87B-298C31D6F0CB}"/>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Cambria" panose="02040503050406030204" pitchFamily="18" charset="0"/>
                <a:ea typeface="Cambria" panose="02040503050406030204" pitchFamily="18" charset="0"/>
              </a:defRPr>
            </a:lvl1pPr>
          </a:lstStyle>
          <a:p>
            <a:pPr lvl="0"/>
            <a:r>
              <a:rPr lang="en-US" noProof="0" dirty="0"/>
              <a:t>Section Title 01</a:t>
            </a:r>
          </a:p>
        </p:txBody>
      </p:sp>
    </p:spTree>
    <p:extLst>
      <p:ext uri="{BB962C8B-B14F-4D97-AF65-F5344CB8AC3E}">
        <p14:creationId xmlns:p14="http://schemas.microsoft.com/office/powerpoint/2010/main" val="167519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lt 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6" name="Group 25">
            <a:extLst>
              <a:ext uri="{FF2B5EF4-FFF2-40B4-BE49-F238E27FC236}">
                <a16:creationId xmlns:a16="http://schemas.microsoft.com/office/drawing/2014/main" id="{E9318B2B-E019-4078-9EF0-C9D6281AE31B}"/>
              </a:ext>
            </a:extLst>
          </p:cNvPr>
          <p:cNvGrpSpPr/>
          <p:nvPr userDrawn="1"/>
        </p:nvGrpSpPr>
        <p:grpSpPr>
          <a:xfrm>
            <a:off x="9776075" y="2057401"/>
            <a:ext cx="4413559" cy="3934444"/>
            <a:chOff x="9222437" y="1088097"/>
            <a:chExt cx="5433318" cy="4843502"/>
          </a:xfrm>
        </p:grpSpPr>
        <p:sp>
          <p:nvSpPr>
            <p:cNvPr id="27" name="Freeform: Shape 26">
              <a:extLst>
                <a:ext uri="{FF2B5EF4-FFF2-40B4-BE49-F238E27FC236}">
                  <a16:creationId xmlns:a16="http://schemas.microsoft.com/office/drawing/2014/main" id="{D3E625C0-9656-421F-861F-67C8F93362ED}"/>
                </a:ext>
              </a:extLst>
            </p:cNvPr>
            <p:cNvSpPr/>
            <p:nvPr/>
          </p:nvSpPr>
          <p:spPr>
            <a:xfrm rot="2700000">
              <a:off x="9668983" y="1078460"/>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8" name="Freeform: Shape 27">
              <a:extLst>
                <a:ext uri="{FF2B5EF4-FFF2-40B4-BE49-F238E27FC236}">
                  <a16:creationId xmlns:a16="http://schemas.microsoft.com/office/drawing/2014/main" id="{49F8E490-C6E3-4D00-866F-CD85DD88996E}"/>
                </a:ext>
              </a:extLst>
            </p:cNvPr>
            <p:cNvSpPr/>
            <p:nvPr/>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sp>
        <p:nvSpPr>
          <p:cNvPr id="29" name="Freeform: Shape 28">
            <a:extLst>
              <a:ext uri="{FF2B5EF4-FFF2-40B4-BE49-F238E27FC236}">
                <a16:creationId xmlns:a16="http://schemas.microsoft.com/office/drawing/2014/main" id="{EE8F5B31-1523-46AE-9455-C33DFC1BDDE0}"/>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5D17048F-C2E1-4775-BC32-50BD6219F89D}"/>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31" name="Group 30">
            <a:extLst>
              <a:ext uri="{FF2B5EF4-FFF2-40B4-BE49-F238E27FC236}">
                <a16:creationId xmlns:a16="http://schemas.microsoft.com/office/drawing/2014/main" id="{EAB002AA-4848-49C8-A834-036F860C79A3}"/>
              </a:ext>
            </a:extLst>
          </p:cNvPr>
          <p:cNvGrpSpPr/>
          <p:nvPr userDrawn="1"/>
        </p:nvGrpSpPr>
        <p:grpSpPr>
          <a:xfrm rot="16200000" flipH="1">
            <a:off x="9913705" y="6257994"/>
            <a:ext cx="1052473" cy="1209445"/>
            <a:chOff x="10800165" y="7142066"/>
            <a:chExt cx="2775293" cy="3189215"/>
          </a:xfrm>
        </p:grpSpPr>
        <p:sp>
          <p:nvSpPr>
            <p:cNvPr id="32" name="Freeform: Shape 31">
              <a:extLst>
                <a:ext uri="{FF2B5EF4-FFF2-40B4-BE49-F238E27FC236}">
                  <a16:creationId xmlns:a16="http://schemas.microsoft.com/office/drawing/2014/main" id="{14B187A8-7F8D-469D-A03B-4F835A5746DE}"/>
                </a:ext>
              </a:extLst>
            </p:cNvPr>
            <p:cNvSpPr/>
            <p:nvPr/>
          </p:nvSpPr>
          <p:spPr>
            <a:xfrm rot="2700000">
              <a:off x="10800166" y="7555988"/>
              <a:ext cx="2775292"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Freeform: Shape 32">
              <a:extLst>
                <a:ext uri="{FF2B5EF4-FFF2-40B4-BE49-F238E27FC236}">
                  <a16:creationId xmlns:a16="http://schemas.microsoft.com/office/drawing/2014/main" id="{03D871D1-A11A-48FB-82A8-8D61AB5CB85C}"/>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Cambria" panose="02040503050406030204" pitchFamily="18" charset="0"/>
                <a:ea typeface="Cambria" panose="02040503050406030204" pitchFamily="18" charset="0"/>
              </a:defRPr>
            </a:lvl1pPr>
          </a:lstStyle>
          <a:p>
            <a:pPr lvl="0"/>
            <a:r>
              <a:rPr lang="en-US" noProof="0" dirty="0"/>
              <a:t>Section Title 01</a:t>
            </a:r>
          </a:p>
        </p:txBody>
      </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Cambria" panose="02040503050406030204" pitchFamily="18" charset="0"/>
                <a:ea typeface="Cambria" panose="02040503050406030204" pitchFamily="18" charset="0"/>
                <a:cs typeface="Arial" panose="020B0604020202020204" pitchFamily="34" charset="0"/>
              </a:defRPr>
            </a:lvl1pPr>
          </a:lstStyle>
          <a:p>
            <a:pPr marL="228600" lvl="0" indent="-228600"/>
            <a:r>
              <a:rPr lang="en-US" noProof="0" dirty="0"/>
              <a:t>Click to edit Master text styles</a:t>
            </a:r>
          </a:p>
        </p:txBody>
      </p:sp>
      <p:sp>
        <p:nvSpPr>
          <p:cNvPr id="35" name="Slide Number Placeholder 4">
            <a:extLst>
              <a:ext uri="{FF2B5EF4-FFF2-40B4-BE49-F238E27FC236}">
                <a16:creationId xmlns:a16="http://schemas.microsoft.com/office/drawing/2014/main" id="{6F73F836-940E-4B65-A29C-D0869263C935}"/>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3511478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id="{ECB4C115-EFF9-405C-98BE-F4077B9730D0}"/>
              </a:ext>
            </a:extLst>
          </p:cNvPr>
          <p:cNvSpPr/>
          <p:nvPr userDrawn="1"/>
        </p:nvSpPr>
        <p:spPr>
          <a:xfrm>
            <a:off x="533399" y="914400"/>
            <a:ext cx="1944914" cy="1944914"/>
          </a:xfrm>
          <a:prstGeom prst="ellipse">
            <a:avLst/>
          </a:prstGeom>
          <a:solidFill>
            <a:schemeClr val="accent1">
              <a:lumMod val="50000"/>
            </a:schemeClr>
          </a:solidFill>
          <a:ln w="7620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Title 1">
            <a:extLst>
              <a:ext uri="{FF2B5EF4-FFF2-40B4-BE49-F238E27FC236}">
                <a16:creationId xmlns:a16="http://schemas.microsoft.com/office/drawing/2014/main" id="{C9A300DD-BB54-44ED-A7E4-01CD41EC930F}"/>
              </a:ext>
            </a:extLst>
          </p:cNvPr>
          <p:cNvSpPr txBox="1">
            <a:spLocks/>
          </p:cNvSpPr>
          <p:nvPr userDrawn="1"/>
        </p:nvSpPr>
        <p:spPr>
          <a:xfrm>
            <a:off x="956993" y="923305"/>
            <a:ext cx="1005115" cy="2859313"/>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lang="en-GB" sz="3600" b="0" i="0" kern="1200" dirty="0">
                <a:solidFill>
                  <a:schemeClr val="bg1"/>
                </a:solidFill>
                <a:latin typeface="Trebuchet MS" panose="020B0603020202020204" pitchFamily="34" charset="0"/>
                <a:ea typeface="+mj-ea"/>
                <a:cs typeface="+mj-cs"/>
              </a:defRPr>
            </a:lvl1pPr>
          </a:lstStyle>
          <a:p>
            <a:pPr algn="ctr"/>
            <a:r>
              <a:rPr lang="en-US" sz="18400" noProof="0" dirty="0">
                <a:solidFill>
                  <a:schemeClr val="accent1">
                    <a:lumMod val="60000"/>
                    <a:lumOff val="40000"/>
                  </a:schemeClr>
                </a:solidFill>
                <a:latin typeface="+mj-lt"/>
              </a:rPr>
              <a:t>“</a:t>
            </a:r>
          </a:p>
        </p:txBody>
      </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533399" y="3200400"/>
            <a:ext cx="7551057" cy="2859313"/>
          </a:xfrm>
        </p:spPr>
        <p:txBody>
          <a:bodyPr vert="horz" lIns="91440" tIns="45720" rIns="91440" bIns="45720" rtlCol="0" anchor="t">
            <a:normAutofit/>
          </a:bodyPr>
          <a:lstStyle>
            <a:lvl1pPr>
              <a:lnSpc>
                <a:spcPct val="100000"/>
              </a:lnSpc>
              <a:defRPr lang="en-GB" sz="3200" b="0" i="0" dirty="0">
                <a:solidFill>
                  <a:schemeClr val="bg1"/>
                </a:solidFill>
                <a:latin typeface="Cambria" panose="02040503050406030204" pitchFamily="18" charset="0"/>
                <a:ea typeface="Cambria" panose="02040503050406030204" pitchFamily="18" charset="0"/>
              </a:defRPr>
            </a:lvl1pPr>
          </a:lstStyle>
          <a:p>
            <a:pPr lvl="0"/>
            <a:r>
              <a:rPr lang="en-US" noProof="0" dirty="0"/>
              <a:t>Quote</a:t>
            </a:r>
          </a:p>
        </p:txBody>
      </p:sp>
      <p:sp>
        <p:nvSpPr>
          <p:cNvPr id="19" name="Slide Number Placeholder 4">
            <a:extLst>
              <a:ext uri="{FF2B5EF4-FFF2-40B4-BE49-F238E27FC236}">
                <a16:creationId xmlns:a16="http://schemas.microsoft.com/office/drawing/2014/main" id="{A4E6C1FF-5925-42B3-B7F9-0A0031BDAD30}"/>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175316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3" name="Text Placeholder 22">
            <a:extLst>
              <a:ext uri="{FF2B5EF4-FFF2-40B4-BE49-F238E27FC236}">
                <a16:creationId xmlns:a16="http://schemas.microsoft.com/office/drawing/2014/main" id="{03618670-D1E4-466C-BDB5-FC890AC31457}"/>
              </a:ext>
            </a:extLst>
          </p:cNvPr>
          <p:cNvSpPr>
            <a:spLocks noGrp="1"/>
          </p:cNvSpPr>
          <p:nvPr>
            <p:ph type="body" sz="quarter" idx="13"/>
          </p:nvPr>
        </p:nvSpPr>
        <p:spPr>
          <a:xfrm>
            <a:off x="444500" y="1625385"/>
            <a:ext cx="6718300" cy="4093243"/>
          </a:xfrm>
        </p:spPr>
        <p:txBody>
          <a:bodyPr>
            <a:noAutofit/>
          </a:bodyPr>
          <a:lstStyle>
            <a:lvl1pPr>
              <a:lnSpc>
                <a:spcPct val="100000"/>
              </a:lnSpc>
              <a:spcBef>
                <a:spcPts val="600"/>
              </a:spcBef>
              <a:spcAft>
                <a:spcPts val="400"/>
              </a:spcAft>
              <a:defRPr sz="1600">
                <a:solidFill>
                  <a:schemeClr val="bg1"/>
                </a:solidFill>
                <a:latin typeface="+mn-lt"/>
                <a:cs typeface="Arial" panose="020B0604020202020204" pitchFamily="34" charset="0"/>
              </a:defRPr>
            </a:lvl1pPr>
            <a:lvl2pPr>
              <a:lnSpc>
                <a:spcPct val="100000"/>
              </a:lnSpc>
              <a:spcBef>
                <a:spcPts val="600"/>
              </a:spcBef>
              <a:spcAft>
                <a:spcPts val="400"/>
              </a:spcAft>
              <a:defRPr sz="1400">
                <a:solidFill>
                  <a:schemeClr val="bg1"/>
                </a:solidFill>
                <a:latin typeface="+mn-lt"/>
                <a:cs typeface="Arial" panose="020B0604020202020204" pitchFamily="34" charset="0"/>
              </a:defRPr>
            </a:lvl2pPr>
            <a:lvl3pPr>
              <a:lnSpc>
                <a:spcPct val="100000"/>
              </a:lnSpc>
              <a:spcBef>
                <a:spcPts val="600"/>
              </a:spcBef>
              <a:spcAft>
                <a:spcPts val="400"/>
              </a:spcAft>
              <a:defRPr sz="1200">
                <a:solidFill>
                  <a:schemeClr val="bg1"/>
                </a:solidFill>
                <a:latin typeface="+mn-lt"/>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a:p>
            <a:pPr lvl="1"/>
            <a:r>
              <a:rPr lang="en-US" noProof="0"/>
              <a:t>Second level</a:t>
            </a:r>
          </a:p>
          <a:p>
            <a:pPr lvl="2"/>
            <a:r>
              <a:rPr lang="en-US" noProof="0"/>
              <a:t>Third level</a:t>
            </a:r>
          </a:p>
        </p:txBody>
      </p:sp>
    </p:spTree>
    <p:extLst>
      <p:ext uri="{BB962C8B-B14F-4D97-AF65-F5344CB8AC3E}">
        <p14:creationId xmlns:p14="http://schemas.microsoft.com/office/powerpoint/2010/main" val="27457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8"/>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Calisto MT" panose="02040603050505030304" pitchFamily="18" charset="0"/>
                <a:ea typeface="Cambria" panose="02040503050406030204" pitchFamily="18" charset="0"/>
              </a:defRPr>
            </a:lvl1pPr>
          </a:lstStyle>
          <a:p>
            <a:pPr lvl="0"/>
            <a:r>
              <a:rPr lang="en-US" noProof="0" dirty="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07370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Cambria" panose="02040503050406030204" pitchFamily="18" charset="0"/>
                <a:ea typeface="Cambria" panose="02040503050406030204" pitchFamily="18" charset="0"/>
              </a:defRPr>
            </a:lvl1pPr>
          </a:lstStyle>
          <a:p>
            <a:pPr lvl="0"/>
            <a:r>
              <a:rPr lang="en-US" noProof="0" dirty="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7" name="Text Placeholder 6">
            <a:extLst>
              <a:ext uri="{FF2B5EF4-FFF2-40B4-BE49-F238E27FC236}">
                <a16:creationId xmlns:a16="http://schemas.microsoft.com/office/drawing/2014/main" id="{7E0C167E-2626-40DB-AACF-D02543E29BB3}"/>
              </a:ext>
            </a:extLst>
          </p:cNvPr>
          <p:cNvSpPr>
            <a:spLocks noGrp="1"/>
          </p:cNvSpPr>
          <p:nvPr>
            <p:ph type="body" sz="quarter" idx="13"/>
          </p:nvPr>
        </p:nvSpPr>
        <p:spPr>
          <a:xfrm>
            <a:off x="1409700" y="1749570"/>
            <a:ext cx="9372600" cy="3358860"/>
          </a:xfrm>
        </p:spPr>
        <p:txBody>
          <a:bodyPr anchor="ctr">
            <a:normAutofit/>
          </a:bodyPr>
          <a:lstStyle>
            <a:lvl1pPr marL="0" indent="0" algn="ctr">
              <a:buNone/>
              <a:defRPr sz="6000">
                <a:solidFill>
                  <a:schemeClr val="bg1"/>
                </a:solidFill>
                <a:latin typeface="Cambria" panose="02040503050406030204" pitchFamily="18" charset="0"/>
                <a:ea typeface="Cambria" panose="02040503050406030204" pitchFamily="18" charset="0"/>
              </a:defRPr>
            </a:lvl1pPr>
          </a:lstStyle>
          <a:p>
            <a:pPr lvl="0"/>
            <a:r>
              <a:rPr lang="en-US" noProof="0" dirty="0"/>
              <a:t>Click to edit Master text styles</a:t>
            </a:r>
          </a:p>
        </p:txBody>
      </p:sp>
    </p:spTree>
    <p:extLst>
      <p:ext uri="{BB962C8B-B14F-4D97-AF65-F5344CB8AC3E}">
        <p14:creationId xmlns:p14="http://schemas.microsoft.com/office/powerpoint/2010/main" val="290474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Cambria" panose="02040503050406030204" pitchFamily="18" charset="0"/>
                <a:ea typeface="Cambria" panose="02040503050406030204" pitchFamily="18" charset="0"/>
              </a:defRPr>
            </a:lvl1pPr>
          </a:lstStyle>
          <a:p>
            <a:pPr lvl="0"/>
            <a:r>
              <a:rPr lang="en-US" noProof="0" dirty="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0103A49C-32FF-49E6-86F3-FC2E19517BD5}"/>
              </a:ext>
            </a:extLst>
          </p:cNvPr>
          <p:cNvSpPr>
            <a:spLocks noGrp="1"/>
          </p:cNvSpPr>
          <p:nvPr>
            <p:ph idx="1"/>
          </p:nvPr>
        </p:nvSpPr>
        <p:spPr>
          <a:xfrm>
            <a:off x="443365" y="1825625"/>
            <a:ext cx="11215235" cy="4351338"/>
          </a:xfrm>
        </p:spPr>
        <p:txBody>
          <a:bodyPr/>
          <a:lstStyle>
            <a:lvl1pPr>
              <a:defRPr>
                <a:solidFill>
                  <a:schemeClr val="bg1"/>
                </a:solidFill>
                <a:latin typeface="Cambria" panose="02040503050406030204" pitchFamily="18" charset="0"/>
                <a:ea typeface="Cambria" panose="02040503050406030204" pitchFamily="18" charset="0"/>
              </a:defRPr>
            </a:lvl1pPr>
            <a:lvl2pPr>
              <a:defRPr>
                <a:solidFill>
                  <a:schemeClr val="bg1"/>
                </a:solidFill>
                <a:latin typeface="Cambria" panose="02040503050406030204" pitchFamily="18" charset="0"/>
                <a:ea typeface="Cambria" panose="02040503050406030204" pitchFamily="18" charset="0"/>
              </a:defRPr>
            </a:lvl2pPr>
            <a:lvl3pPr>
              <a:defRPr>
                <a:solidFill>
                  <a:schemeClr val="bg1"/>
                </a:solidFill>
                <a:latin typeface="Cambria" panose="02040503050406030204" pitchFamily="18" charset="0"/>
                <a:ea typeface="Cambria" panose="02040503050406030204" pitchFamily="18" charset="0"/>
              </a:defRPr>
            </a:lvl3pPr>
            <a:lvl4pPr>
              <a:defRPr>
                <a:solidFill>
                  <a:schemeClr val="bg1"/>
                </a:solidFill>
                <a:latin typeface="Cambria" panose="02040503050406030204" pitchFamily="18" charset="0"/>
                <a:ea typeface="Cambria" panose="02040503050406030204" pitchFamily="18" charset="0"/>
              </a:defRPr>
            </a:lvl4pPr>
            <a:lvl5pPr>
              <a:defRPr>
                <a:solidFill>
                  <a:schemeClr val="bg1"/>
                </a:solidFill>
                <a:latin typeface="Cambria" panose="02040503050406030204" pitchFamily="18" charset="0"/>
                <a:ea typeface="Cambria" panose="02040503050406030204" pitchFamily="18" charset="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2636708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Cambria" panose="02040503050406030204" pitchFamily="18" charset="0"/>
                <a:ea typeface="Cambria" panose="02040503050406030204" pitchFamily="18" charset="0"/>
              </a:defRPr>
            </a:lvl1pPr>
          </a:lstStyle>
          <a:p>
            <a:pPr lvl="0"/>
            <a:r>
              <a:rPr lang="en-US" noProof="0" dirty="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5" name="Text Placeholder 2">
            <a:extLst>
              <a:ext uri="{FF2B5EF4-FFF2-40B4-BE49-F238E27FC236}">
                <a16:creationId xmlns:a16="http://schemas.microsoft.com/office/drawing/2014/main" id="{7FA80A70-18DE-4DB9-9982-BA75BE54CF93}"/>
              </a:ext>
            </a:extLst>
          </p:cNvPr>
          <p:cNvSpPr>
            <a:spLocks noGrp="1"/>
          </p:cNvSpPr>
          <p:nvPr>
            <p:ph type="body" idx="1"/>
          </p:nvPr>
        </p:nvSpPr>
        <p:spPr>
          <a:xfrm>
            <a:off x="444500" y="1681163"/>
            <a:ext cx="5157787" cy="823912"/>
          </a:xfrm>
        </p:spPr>
        <p:txBody>
          <a:bodyPr anchor="t">
            <a:normAutofit/>
          </a:bodyPr>
          <a:lstStyle>
            <a:lvl1pPr marL="0" indent="0" algn="ctr">
              <a:buFont typeface="Arial" panose="020B0604020202020204" pitchFamily="34" charset="0"/>
              <a:buNone/>
              <a:defRPr sz="2000" b="1">
                <a:solidFill>
                  <a:schemeClr val="bg1"/>
                </a:solidFill>
                <a:latin typeface="Cambria" panose="02040503050406030204" pitchFamily="18" charset="0"/>
                <a:ea typeface="Cambria" panose="020405030504060302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26" name="Text Placeholder 4">
            <a:extLst>
              <a:ext uri="{FF2B5EF4-FFF2-40B4-BE49-F238E27FC236}">
                <a16:creationId xmlns:a16="http://schemas.microsoft.com/office/drawing/2014/main" id="{2801C0EF-C078-44B0-AD01-4850E9A65EE0}"/>
              </a:ext>
            </a:extLst>
          </p:cNvPr>
          <p:cNvSpPr>
            <a:spLocks noGrp="1"/>
          </p:cNvSpPr>
          <p:nvPr>
            <p:ph type="body" sz="quarter" idx="3"/>
          </p:nvPr>
        </p:nvSpPr>
        <p:spPr>
          <a:xfrm>
            <a:off x="6500812" y="1681163"/>
            <a:ext cx="5157788" cy="823912"/>
          </a:xfrm>
        </p:spPr>
        <p:txBody>
          <a:bodyPr anchor="t">
            <a:normAutofit/>
          </a:bodyPr>
          <a:lstStyle>
            <a:lvl1pPr marL="0" indent="0" algn="ctr">
              <a:buFont typeface="Arial" panose="020B0604020202020204" pitchFamily="34" charset="0"/>
              <a:buNone/>
              <a:defRPr sz="2000" b="1">
                <a:solidFill>
                  <a:schemeClr val="bg1"/>
                </a:solidFill>
                <a:latin typeface="Cambria" panose="02040503050406030204" pitchFamily="18" charset="0"/>
                <a:ea typeface="Cambria" panose="020405030504060302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27" name="Content Placeholder 3">
            <a:extLst>
              <a:ext uri="{FF2B5EF4-FFF2-40B4-BE49-F238E27FC236}">
                <a16:creationId xmlns:a16="http://schemas.microsoft.com/office/drawing/2014/main" id="{7C9DED91-45F6-4308-A085-1EFACA6468CF}"/>
              </a:ext>
            </a:extLst>
          </p:cNvPr>
          <p:cNvSpPr>
            <a:spLocks noGrp="1"/>
          </p:cNvSpPr>
          <p:nvPr>
            <p:ph sz="half" idx="2"/>
          </p:nvPr>
        </p:nvSpPr>
        <p:spPr>
          <a:xfrm>
            <a:off x="444500" y="2505075"/>
            <a:ext cx="5157787" cy="3684588"/>
          </a:xfrm>
        </p:spPr>
        <p:txBody>
          <a:bodyPr>
            <a:normAutofit/>
          </a:bodyPr>
          <a:lstStyle>
            <a:lvl1pPr>
              <a:defRPr sz="1800">
                <a:solidFill>
                  <a:schemeClr val="bg1"/>
                </a:solidFill>
                <a:latin typeface="Cambria" panose="02040503050406030204" pitchFamily="18" charset="0"/>
                <a:ea typeface="Cambria" panose="02040503050406030204" pitchFamily="18" charset="0"/>
              </a:defRPr>
            </a:lvl1pPr>
            <a:lvl2pPr>
              <a:defRPr sz="1600">
                <a:solidFill>
                  <a:schemeClr val="bg1"/>
                </a:solidFill>
                <a:latin typeface="Cambria" panose="02040503050406030204" pitchFamily="18" charset="0"/>
                <a:ea typeface="Cambria" panose="02040503050406030204" pitchFamily="18" charset="0"/>
              </a:defRPr>
            </a:lvl2pPr>
            <a:lvl3pPr>
              <a:defRPr sz="1400">
                <a:solidFill>
                  <a:schemeClr val="bg1"/>
                </a:solidFill>
                <a:latin typeface="Cambria" panose="02040503050406030204" pitchFamily="18" charset="0"/>
                <a:ea typeface="Cambria" panose="02040503050406030204" pitchFamily="18" charset="0"/>
              </a:defRPr>
            </a:lvl3pPr>
            <a:lvl4pPr>
              <a:defRPr sz="1200">
                <a:solidFill>
                  <a:schemeClr val="bg1"/>
                </a:solidFill>
                <a:latin typeface="Cambria" panose="02040503050406030204" pitchFamily="18" charset="0"/>
                <a:ea typeface="Cambria" panose="02040503050406030204" pitchFamily="18" charset="0"/>
              </a:defRPr>
            </a:lvl4pPr>
            <a:lvl5pPr>
              <a:defRPr sz="1200">
                <a:solidFill>
                  <a:schemeClr val="bg1"/>
                </a:solidFill>
                <a:latin typeface="Cambria" panose="02040503050406030204" pitchFamily="18" charset="0"/>
                <a:ea typeface="Cambria" panose="02040503050406030204" pitchFamily="18" charset="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8" name="Content Placeholder 5">
            <a:extLst>
              <a:ext uri="{FF2B5EF4-FFF2-40B4-BE49-F238E27FC236}">
                <a16:creationId xmlns:a16="http://schemas.microsoft.com/office/drawing/2014/main" id="{0574B5E7-B666-439B-9278-67BE1EA6EBC5}"/>
              </a:ext>
            </a:extLst>
          </p:cNvPr>
          <p:cNvSpPr>
            <a:spLocks noGrp="1"/>
          </p:cNvSpPr>
          <p:nvPr>
            <p:ph sz="quarter" idx="4"/>
          </p:nvPr>
        </p:nvSpPr>
        <p:spPr>
          <a:xfrm>
            <a:off x="6475412" y="2505075"/>
            <a:ext cx="5183188" cy="3684588"/>
          </a:xfrm>
        </p:spPr>
        <p:txBody>
          <a:bodyPr>
            <a:normAutofit/>
          </a:bodyPr>
          <a:lstStyle>
            <a:lvl1pPr>
              <a:defRPr sz="1800">
                <a:solidFill>
                  <a:schemeClr val="bg1"/>
                </a:solidFill>
                <a:latin typeface="Cambria" panose="02040503050406030204" pitchFamily="18" charset="0"/>
                <a:ea typeface="Cambria" panose="02040503050406030204" pitchFamily="18" charset="0"/>
              </a:defRPr>
            </a:lvl1pPr>
            <a:lvl2pPr>
              <a:defRPr sz="1600">
                <a:solidFill>
                  <a:schemeClr val="bg1"/>
                </a:solidFill>
                <a:latin typeface="Cambria" panose="02040503050406030204" pitchFamily="18" charset="0"/>
                <a:ea typeface="Cambria" panose="02040503050406030204" pitchFamily="18" charset="0"/>
              </a:defRPr>
            </a:lvl2pPr>
            <a:lvl3pPr>
              <a:defRPr sz="1400">
                <a:solidFill>
                  <a:schemeClr val="bg1"/>
                </a:solidFill>
                <a:latin typeface="Cambria" panose="02040503050406030204" pitchFamily="18" charset="0"/>
                <a:ea typeface="Cambria" panose="02040503050406030204" pitchFamily="18" charset="0"/>
              </a:defRPr>
            </a:lvl3pPr>
            <a:lvl4pPr>
              <a:defRPr sz="1200">
                <a:solidFill>
                  <a:schemeClr val="bg1"/>
                </a:solidFill>
                <a:latin typeface="Cambria" panose="02040503050406030204" pitchFamily="18" charset="0"/>
                <a:ea typeface="Cambria" panose="02040503050406030204" pitchFamily="18" charset="0"/>
              </a:defRPr>
            </a:lvl4pPr>
            <a:lvl5pPr>
              <a:defRPr sz="1200">
                <a:solidFill>
                  <a:schemeClr val="bg1"/>
                </a:solidFill>
                <a:latin typeface="Cambria" panose="02040503050406030204" pitchFamily="18" charset="0"/>
                <a:ea typeface="Cambria" panose="02040503050406030204" pitchFamily="18" charset="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321916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1B0E15-6FC5-434E-8780-B186D9DB0CD0}"/>
              </a:ext>
            </a:extLst>
          </p:cNvPr>
          <p:cNvSpPr>
            <a:spLocks noGrp="1"/>
          </p:cNvSpPr>
          <p:nvPr>
            <p:ph type="title"/>
          </p:nvPr>
        </p:nvSpPr>
        <p:spPr>
          <a:xfrm>
            <a:off x="838200" y="365125"/>
            <a:ext cx="108204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id="{A9C7B128-34F3-405C-B601-8BAFDB43499C}"/>
              </a:ext>
            </a:extLst>
          </p:cNvPr>
          <p:cNvSpPr>
            <a:spLocks noGrp="1"/>
          </p:cNvSpPr>
          <p:nvPr>
            <p:ph type="body" idx="1"/>
          </p:nvPr>
        </p:nvSpPr>
        <p:spPr>
          <a:xfrm>
            <a:off x="838200" y="1825625"/>
            <a:ext cx="108204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a:extLst>
              <a:ext uri="{FF2B5EF4-FFF2-40B4-BE49-F238E27FC236}">
                <a16:creationId xmlns:a16="http://schemas.microsoft.com/office/drawing/2014/main" id="{9F5A7754-E8C7-438B-922D-9027C6CF58E2}"/>
              </a:ext>
            </a:extLst>
          </p:cNvPr>
          <p:cNvSpPr>
            <a:spLocks noGrp="1"/>
          </p:cNvSpPr>
          <p:nvPr>
            <p:ph type="sldNum" sz="quarter" idx="4"/>
          </p:nvPr>
        </p:nvSpPr>
        <p:spPr>
          <a:xfrm>
            <a:off x="11112500" y="6356350"/>
            <a:ext cx="660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3D6C4-4840-40CC-AC84-17E24B3B7BDE}" type="slidenum">
              <a:rPr lang="en-US" noProof="0" smtClean="0"/>
              <a:t>‹#›</a:t>
            </a:fld>
            <a:endParaRPr lang="en-US" noProof="0" dirty="0"/>
          </a:p>
        </p:txBody>
      </p:sp>
      <p:sp>
        <p:nvSpPr>
          <p:cNvPr id="5" name="Rectangle 4">
            <a:extLst>
              <a:ext uri="{FF2B5EF4-FFF2-40B4-BE49-F238E27FC236}">
                <a16:creationId xmlns:a16="http://schemas.microsoft.com/office/drawing/2014/main" id="{7CDDDB7D-9189-9548-A2B9-81DC62C3C1A3}"/>
              </a:ext>
            </a:extLst>
          </p:cNvPr>
          <p:cNvSpPr/>
          <p:nvPr userDrawn="1"/>
        </p:nvSpPr>
        <p:spPr>
          <a:xfrm>
            <a:off x="0" y="1"/>
            <a:ext cx="12192000" cy="6857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Freeform: Shape 9">
            <a:extLst>
              <a:ext uri="{FF2B5EF4-FFF2-40B4-BE49-F238E27FC236}">
                <a16:creationId xmlns:a16="http://schemas.microsoft.com/office/drawing/2014/main" id="{096D8877-6B4A-4540-8927-767DD7401718}"/>
              </a:ext>
            </a:extLst>
          </p:cNvPr>
          <p:cNvSpPr/>
          <p:nvPr userDrawn="1"/>
        </p:nvSpPr>
        <p:spPr>
          <a:xfrm>
            <a:off x="0" y="1"/>
            <a:ext cx="12192001" cy="6857999"/>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17">
            <a:extLst>
              <a:ext uri="{FF2B5EF4-FFF2-40B4-BE49-F238E27FC236}">
                <a16:creationId xmlns:a16="http://schemas.microsoft.com/office/drawing/2014/main" id="{5AF2E123-FE0F-8541-8E36-5030C450AA7E}"/>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9" name="Freeform: Shape 11">
            <a:extLst>
              <a:ext uri="{FF2B5EF4-FFF2-40B4-BE49-F238E27FC236}">
                <a16:creationId xmlns:a16="http://schemas.microsoft.com/office/drawing/2014/main" id="{E5519D99-3B68-924A-9CD0-14B911711CA8}"/>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7">
            <a:extLst>
              <a:ext uri="{FF2B5EF4-FFF2-40B4-BE49-F238E27FC236}">
                <a16:creationId xmlns:a16="http://schemas.microsoft.com/office/drawing/2014/main" id="{A09E21A9-FBEF-144C-A152-FE484F3C55C1}"/>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Title 1">
            <a:extLst>
              <a:ext uri="{FF2B5EF4-FFF2-40B4-BE49-F238E27FC236}">
                <a16:creationId xmlns:a16="http://schemas.microsoft.com/office/drawing/2014/main" id="{70C7F2CB-A8CE-1545-A08D-93592C4BAEEA}"/>
              </a:ext>
            </a:extLst>
          </p:cNvPr>
          <p:cNvSpPr txBox="1">
            <a:spLocks/>
          </p:cNvSpPr>
          <p:nvPr userDrawn="1"/>
        </p:nvSpPr>
        <p:spPr>
          <a:xfrm>
            <a:off x="444500" y="542925"/>
            <a:ext cx="11214100" cy="535531"/>
          </a:xfrm>
          <a:prstGeom prst="rect">
            <a:avLst/>
          </a:prstGeom>
        </p:spPr>
        <p:txBody>
          <a:bodyPr vert="horz" wrap="square" lIns="91440" tIns="45720" rIns="91440" bIns="45720" rtlCol="0" anchor="t">
            <a:spAutoFit/>
          </a:bodyPr>
          <a:lstStyle>
            <a:lvl1pPr algn="l" defTabSz="914400" rtl="0" eaLnBrk="1" latinLnBrk="0" hangingPunct="1">
              <a:lnSpc>
                <a:spcPct val="90000"/>
              </a:lnSpc>
              <a:spcBef>
                <a:spcPct val="0"/>
              </a:spcBef>
              <a:buNone/>
              <a:defRPr lang="en-GB" sz="3200" b="1" kern="1200" spc="-70" baseline="0" dirty="0">
                <a:solidFill>
                  <a:schemeClr val="bg1"/>
                </a:solidFill>
                <a:latin typeface="Trebuchet MS" panose="020B0603020202020204" pitchFamily="34" charset="0"/>
                <a:ea typeface="+mj-ea"/>
                <a:cs typeface="+mj-cs"/>
              </a:defRPr>
            </a:lvl1pPr>
          </a:lstStyle>
          <a:p>
            <a:r>
              <a:rPr lang="en-US" noProof="0" dirty="0">
                <a:latin typeface="Cambria" panose="02040503050406030204" pitchFamily="18" charset="0"/>
                <a:ea typeface="Cambria" panose="02040503050406030204" pitchFamily="18" charset="0"/>
              </a:rPr>
              <a:t>Click to edit Master title style</a:t>
            </a:r>
          </a:p>
        </p:txBody>
      </p:sp>
      <p:grpSp>
        <p:nvGrpSpPr>
          <p:cNvPr id="12" name="Group 11">
            <a:extLst>
              <a:ext uri="{FF2B5EF4-FFF2-40B4-BE49-F238E27FC236}">
                <a16:creationId xmlns:a16="http://schemas.microsoft.com/office/drawing/2014/main" id="{7068FCE4-1B47-3C4B-B091-013120A97D09}"/>
              </a:ext>
            </a:extLst>
          </p:cNvPr>
          <p:cNvGrpSpPr/>
          <p:nvPr userDrawn="1"/>
        </p:nvGrpSpPr>
        <p:grpSpPr>
          <a:xfrm rot="16200000">
            <a:off x="499388" y="-322655"/>
            <a:ext cx="535531" cy="645309"/>
            <a:chOff x="10945855" y="7317026"/>
            <a:chExt cx="2483924" cy="2993104"/>
          </a:xfrm>
        </p:grpSpPr>
        <p:sp>
          <p:nvSpPr>
            <p:cNvPr id="13" name="Freeform: Shape 15">
              <a:extLst>
                <a:ext uri="{FF2B5EF4-FFF2-40B4-BE49-F238E27FC236}">
                  <a16:creationId xmlns:a16="http://schemas.microsoft.com/office/drawing/2014/main" id="{FEC3FDE7-F27E-5E4E-8752-287CAB7792D4}"/>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6">
              <a:extLst>
                <a:ext uri="{FF2B5EF4-FFF2-40B4-BE49-F238E27FC236}">
                  <a16:creationId xmlns:a16="http://schemas.microsoft.com/office/drawing/2014/main" id="{81C902DB-0D21-5044-82B6-9E7A70A1BF62}"/>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5" name="Group 14">
            <a:extLst>
              <a:ext uri="{FF2B5EF4-FFF2-40B4-BE49-F238E27FC236}">
                <a16:creationId xmlns:a16="http://schemas.microsoft.com/office/drawing/2014/main" id="{BE1E08A0-195D-694F-947B-986A76FBB93E}"/>
              </a:ext>
            </a:extLst>
          </p:cNvPr>
          <p:cNvGrpSpPr/>
          <p:nvPr userDrawn="1"/>
        </p:nvGrpSpPr>
        <p:grpSpPr>
          <a:xfrm>
            <a:off x="-1" y="1357409"/>
            <a:ext cx="12192001" cy="4846320"/>
            <a:chOff x="-1" y="1357409"/>
            <a:chExt cx="12192001" cy="4917518"/>
          </a:xfrm>
        </p:grpSpPr>
        <p:sp>
          <p:nvSpPr>
            <p:cNvPr id="16" name="Rectangle: Single Corner Snipped 18">
              <a:extLst>
                <a:ext uri="{FF2B5EF4-FFF2-40B4-BE49-F238E27FC236}">
                  <a16:creationId xmlns:a16="http://schemas.microsoft.com/office/drawing/2014/main" id="{ED5DFFCD-1EE3-E64E-B51F-BD7D72413E0B}"/>
                </a:ext>
              </a:extLst>
            </p:cNvPr>
            <p:cNvSpPr/>
            <p:nvPr userDrawn="1"/>
          </p:nvSpPr>
          <p:spPr>
            <a:xfrm flipV="1">
              <a:off x="-1" y="1357409"/>
              <a:ext cx="12192000" cy="4917518"/>
            </a:xfrm>
            <a:prstGeom prst="snip1Rect">
              <a:avLst>
                <a:gd name="adj" fmla="val 0"/>
              </a:avLst>
            </a:prstGeom>
            <a:pattFill prst="dkVert">
              <a:fgClr>
                <a:schemeClr val="accent5"/>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17" name="Rectangle: Single Corner Snipped 2">
              <a:extLst>
                <a:ext uri="{FF2B5EF4-FFF2-40B4-BE49-F238E27FC236}">
                  <a16:creationId xmlns:a16="http://schemas.microsoft.com/office/drawing/2014/main" id="{C12DB3CA-8E64-AA43-BFBE-A2CA9A816DBE}"/>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8" name="Freeform: Shape 23">
            <a:extLst>
              <a:ext uri="{FF2B5EF4-FFF2-40B4-BE49-F238E27FC236}">
                <a16:creationId xmlns:a16="http://schemas.microsoft.com/office/drawing/2014/main" id="{A587DEFD-D470-4142-8E0D-A71DDB147C92}"/>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Slide Number Placeholder 4">
            <a:extLst>
              <a:ext uri="{FF2B5EF4-FFF2-40B4-BE49-F238E27FC236}">
                <a16:creationId xmlns:a16="http://schemas.microsoft.com/office/drawing/2014/main" id="{7D9BF857-7910-734D-A217-5E3344220AA2}"/>
              </a:ext>
            </a:extLst>
          </p:cNvPr>
          <p:cNvSpPr txBox="1">
            <a:spLocks/>
          </p:cNvSpPr>
          <p:nvPr userDrawn="1"/>
        </p:nvSpPr>
        <p:spPr>
          <a:xfrm>
            <a:off x="11252200" y="6315075"/>
            <a:ext cx="406400" cy="365125"/>
          </a:xfrm>
          <a:prstGeom prst="rect">
            <a:avLst/>
          </a:prstGeom>
        </p:spPr>
        <p:txBody>
          <a:bodyPr/>
          <a:lstStyle>
            <a:defPPr>
              <a:defRPr lang="en-US"/>
            </a:defPPr>
            <a:lvl1pPr marL="0" algn="l" defTabSz="914400" rtl="0" eaLnBrk="1" latinLnBrk="0" hangingPunct="1">
              <a:defRPr sz="1000" kern="1200">
                <a:solidFill>
                  <a:schemeClr val="bg1"/>
                </a:solidFill>
                <a:latin typeface="Trade Gothic LT Pro" panose="020B05030403030200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66609333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66" r:id="rId4"/>
    <p:sldLayoutId id="2147483654" r:id="rId5"/>
    <p:sldLayoutId id="2147483661" r:id="rId6"/>
    <p:sldLayoutId id="2147483677" r:id="rId7"/>
    <p:sldLayoutId id="2147483674" r:id="rId8"/>
    <p:sldLayoutId id="2147483665" r:id="rId9"/>
    <p:sldLayoutId id="2147483673" r:id="rId10"/>
    <p:sldLayoutId id="2147483662" r:id="rId11"/>
    <p:sldLayoutId id="2147483663" r:id="rId12"/>
    <p:sldLayoutId id="2147483664" r:id="rId13"/>
    <p:sldLayoutId id="2147483675" r:id="rId14"/>
    <p:sldLayoutId id="2147483676" r:id="rId15"/>
    <p:sldLayoutId id="2147483672" r:id="rId16"/>
    <p:sldLayoutId id="2147483667" r:id="rId17"/>
    <p:sldLayoutId id="2147483668"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6"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5"/>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2108203"/>
            <a:ext cx="10058400" cy="3760891"/>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218427" y="6446840"/>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11/30/2021</a:t>
            </a:fld>
            <a:endParaRPr lang="en-US" dirty="0"/>
          </a:p>
        </p:txBody>
      </p:sp>
      <p:sp>
        <p:nvSpPr>
          <p:cNvPr id="5" name="Footer Placeholder 4"/>
          <p:cNvSpPr>
            <a:spLocks noGrp="1"/>
          </p:cNvSpPr>
          <p:nvPr>
            <p:ph type="ftr" sz="quarter" idx="3"/>
          </p:nvPr>
        </p:nvSpPr>
        <p:spPr>
          <a:xfrm>
            <a:off x="1097279" y="6446840"/>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40"/>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0740358"/>
      </p:ext>
    </p:extLst>
  </p:cSld>
  <p:clrMap bg1="lt1" tx1="dk1" bg2="lt2" tx2="dk2" accent1="accent1" accent2="accent2" accent3="accent3" accent4="accent4" accent5="accent5" accent6="accent6" hlink="hlink" folHlink="folHlink"/>
  <p:sldLayoutIdLst>
    <p:sldLayoutId id="2147483680" r:id="rId1"/>
  </p:sldLayoutIdLst>
  <p:hf sldNum="0" hdr="0" ftr="0" dt="0"/>
  <p:txStyles>
    <p:titleStyle>
      <a:lvl1pPr algn="l" defTabSz="914400" rtl="0" eaLnBrk="1" latinLnBrk="0" hangingPunct="1">
        <a:lnSpc>
          <a:spcPct val="90000"/>
        </a:lnSpc>
        <a:spcBef>
          <a:spcPct val="0"/>
        </a:spcBef>
        <a:buNone/>
        <a:defRPr sz="46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3" y="6400027"/>
            <a:ext cx="12185651" cy="457081"/>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4809" y="1897779"/>
            <a:ext cx="9964364"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34" name="Rectangle 33">
            <a:extLst>
              <a:ext uri="{FF2B5EF4-FFF2-40B4-BE49-F238E27FC236}">
                <a16:creationId xmlns:a16="http://schemas.microsoft.com/office/drawing/2014/main" id="{E9BA134F-37B6-498A-B46D-040B86E5D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89" y="893"/>
            <a:ext cx="12183141" cy="6856214"/>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sz="1799"/>
          </a:p>
        </p:txBody>
      </p:sp>
      <p:pic>
        <p:nvPicPr>
          <p:cNvPr id="9" name="Picture 8" descr="Logo, company name&#10;&#10;Description automatically generated">
            <a:extLst>
              <a:ext uri="{FF2B5EF4-FFF2-40B4-BE49-F238E27FC236}">
                <a16:creationId xmlns:a16="http://schemas.microsoft.com/office/drawing/2014/main" id="{75F16473-1A6A-405C-9A8F-60415FD0806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185" y="1530775"/>
            <a:ext cx="3293395" cy="3774665"/>
          </a:xfrm>
          <a:prstGeom prst="rect">
            <a:avLst/>
          </a:prstGeom>
        </p:spPr>
      </p:pic>
      <p:sp>
        <p:nvSpPr>
          <p:cNvPr id="36" name="Rectangle 35">
            <a:extLst>
              <a:ext uri="{FF2B5EF4-FFF2-40B4-BE49-F238E27FC236}">
                <a16:creationId xmlns:a16="http://schemas.microsoft.com/office/drawing/2014/main" id="{2BFE3F30-11E0-4842-8523-7222538C8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44486" y="893"/>
            <a:ext cx="7545913" cy="6856214"/>
          </a:xfrm>
          <a:prstGeom prst="rect">
            <a:avLst/>
          </a:prstGeom>
          <a:solidFill>
            <a:srgbClr val="29446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524AF73-661A-44E2-A4AE-33A342D6A98C}"/>
              </a:ext>
            </a:extLst>
          </p:cNvPr>
          <p:cNvSpPr>
            <a:spLocks noGrp="1"/>
          </p:cNvSpPr>
          <p:nvPr>
            <p:ph type="ctrTitle"/>
          </p:nvPr>
        </p:nvSpPr>
        <p:spPr>
          <a:xfrm>
            <a:off x="5316004" y="517595"/>
            <a:ext cx="6612759" cy="1666067"/>
          </a:xfrm>
        </p:spPr>
        <p:txBody>
          <a:bodyPr vert="horz" lIns="91416" tIns="45708" rIns="91416" bIns="45708" rtlCol="0" anchor="b">
            <a:normAutofit/>
          </a:bodyPr>
          <a:lstStyle/>
          <a:p>
            <a:pPr marL="0" marR="0">
              <a:spcBef>
                <a:spcPts val="0"/>
              </a:spcBef>
              <a:spcAft>
                <a:spcPts val="0"/>
              </a:spcAft>
            </a:pPr>
            <a:r>
              <a:rPr lang="en-US" sz="2800" b="1" dirty="0">
                <a:solidFill>
                  <a:schemeClr val="bg1"/>
                </a:solidFill>
                <a:effectLst/>
                <a:latin typeface="Trebuchet MS" panose="020B0603020202020204" pitchFamily="34" charset="0"/>
                <a:ea typeface="Times New Roman" panose="02020603050405020304" pitchFamily="18" charset="0"/>
              </a:rPr>
              <a:t>THE CANDIDACY PROCESS AND </a:t>
            </a:r>
            <a:br>
              <a:rPr lang="en-US" sz="2800" b="1" dirty="0">
                <a:solidFill>
                  <a:schemeClr val="bg1"/>
                </a:solidFill>
                <a:effectLst/>
                <a:latin typeface="Trebuchet MS" panose="020B0603020202020204" pitchFamily="34" charset="0"/>
                <a:ea typeface="Times New Roman" panose="02020603050405020304" pitchFamily="18" charset="0"/>
              </a:rPr>
            </a:br>
            <a:r>
              <a:rPr lang="en-US" sz="2800" b="1" dirty="0">
                <a:solidFill>
                  <a:schemeClr val="bg1"/>
                </a:solidFill>
                <a:effectLst/>
                <a:latin typeface="Trebuchet MS" panose="020B0603020202020204" pitchFamily="34" charset="0"/>
                <a:ea typeface="Times New Roman" panose="02020603050405020304" pitchFamily="18" charset="0"/>
              </a:rPr>
              <a:t>THE EDUCATION &amp; RECEPTION PROCESS</a:t>
            </a:r>
            <a:br>
              <a:rPr lang="en-US" sz="1800" dirty="0">
                <a:effectLst/>
                <a:latin typeface="Times New Roman" panose="02020603050405020304" pitchFamily="18" charset="0"/>
                <a:ea typeface="Times New Roman" panose="02020603050405020304" pitchFamily="18" charset="0"/>
              </a:rPr>
            </a:br>
            <a:endParaRPr lang="en-US" sz="3999" dirty="0">
              <a:solidFill>
                <a:srgbClr val="FFFFFF"/>
              </a:solidFill>
              <a:latin typeface="Trebuchet MS" panose="020B0603020202020204" pitchFamily="34" charset="0"/>
              <a:ea typeface="Cambria" panose="02040503050406030204" pitchFamily="18" charset="0"/>
            </a:endParaRPr>
          </a:p>
        </p:txBody>
      </p:sp>
      <p:cxnSp>
        <p:nvCxnSpPr>
          <p:cNvPr id="38" name="Straight Connector 37">
            <a:extLst>
              <a:ext uri="{FF2B5EF4-FFF2-40B4-BE49-F238E27FC236}">
                <a16:creationId xmlns:a16="http://schemas.microsoft.com/office/drawing/2014/main" id="{67E7D319-545A-41CD-95DF-4DE4FA8A46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16070" y="2344484"/>
            <a:ext cx="557638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46E18E32-8DF4-4B85-A2EE-D0EB461D9560}"/>
              </a:ext>
            </a:extLst>
          </p:cNvPr>
          <p:cNvSpPr>
            <a:spLocks noGrp="1"/>
          </p:cNvSpPr>
          <p:nvPr>
            <p:ph type="subTitle" idx="1"/>
          </p:nvPr>
        </p:nvSpPr>
        <p:spPr>
          <a:xfrm>
            <a:off x="5316006" y="2505310"/>
            <a:ext cx="6475944" cy="3383021"/>
          </a:xfrm>
        </p:spPr>
        <p:txBody>
          <a:bodyPr vert="horz" lIns="0" tIns="45708" rIns="0" bIns="45708" rtlCol="0">
            <a:normAutofit/>
          </a:bodyPr>
          <a:lstStyle/>
          <a:p>
            <a:pPr>
              <a:lnSpc>
                <a:spcPct val="100000"/>
              </a:lnSpc>
              <a:spcBef>
                <a:spcPts val="100"/>
              </a:spcBef>
            </a:pPr>
            <a:r>
              <a:rPr lang="en-US" sz="1799" dirty="0">
                <a:solidFill>
                  <a:srgbClr val="FFFFFF"/>
                </a:solidFill>
                <a:latin typeface="Trebuchet MS" panose="020B0603020202020204" pitchFamily="34" charset="0"/>
              </a:rPr>
              <a:t>Ministry and Church Vocations</a:t>
            </a:r>
          </a:p>
          <a:p>
            <a:pPr>
              <a:lnSpc>
                <a:spcPct val="100000"/>
              </a:lnSpc>
            </a:pPr>
            <a:endParaRPr lang="en-US" sz="1799" dirty="0">
              <a:solidFill>
                <a:srgbClr val="FFFFFF"/>
              </a:solidFill>
            </a:endParaRPr>
          </a:p>
        </p:txBody>
      </p:sp>
    </p:spTree>
    <p:extLst>
      <p:ext uri="{BB962C8B-B14F-4D97-AF65-F5344CB8AC3E}">
        <p14:creationId xmlns:p14="http://schemas.microsoft.com/office/powerpoint/2010/main" val="924116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3945F-6007-490A-A1F6-6254F151AE10}"/>
              </a:ext>
            </a:extLst>
          </p:cNvPr>
          <p:cNvSpPr>
            <a:spLocks noGrp="1"/>
          </p:cNvSpPr>
          <p:nvPr>
            <p:ph type="title"/>
          </p:nvPr>
        </p:nvSpPr>
        <p:spPr/>
        <p:txBody>
          <a:bodyPr/>
          <a:lstStyle/>
          <a:p>
            <a:r>
              <a:rPr lang="en-US" dirty="0"/>
              <a:t>The Candidacy Process</a:t>
            </a:r>
          </a:p>
        </p:txBody>
      </p:sp>
      <p:sp>
        <p:nvSpPr>
          <p:cNvPr id="3" name="Slide Number Placeholder 2">
            <a:extLst>
              <a:ext uri="{FF2B5EF4-FFF2-40B4-BE49-F238E27FC236}">
                <a16:creationId xmlns:a16="http://schemas.microsoft.com/office/drawing/2014/main" id="{A0F524E9-60CB-4B74-A355-D817F0D8D43E}"/>
              </a:ext>
            </a:extLst>
          </p:cNvPr>
          <p:cNvSpPr>
            <a:spLocks noGrp="1"/>
          </p:cNvSpPr>
          <p:nvPr>
            <p:ph type="sldNum" sz="quarter" idx="12"/>
          </p:nvPr>
        </p:nvSpPr>
        <p:spPr/>
        <p:txBody>
          <a:bodyPr/>
          <a:lstStyle/>
          <a:p>
            <a:fld id="{C263D6C4-4840-40CC-AC84-17E24B3B7BDE}" type="slidenum">
              <a:rPr lang="en-US" noProof="0" smtClean="0"/>
              <a:pPr/>
              <a:t>10</a:t>
            </a:fld>
            <a:endParaRPr lang="en-US" noProof="0" dirty="0"/>
          </a:p>
        </p:txBody>
      </p:sp>
      <p:sp>
        <p:nvSpPr>
          <p:cNvPr id="4" name="Content Placeholder 3">
            <a:extLst>
              <a:ext uri="{FF2B5EF4-FFF2-40B4-BE49-F238E27FC236}">
                <a16:creationId xmlns:a16="http://schemas.microsoft.com/office/drawing/2014/main" id="{18ED15C4-0BE3-4DC9-981A-4D4381ACA5C0}"/>
              </a:ext>
            </a:extLst>
          </p:cNvPr>
          <p:cNvSpPr>
            <a:spLocks noGrp="1"/>
          </p:cNvSpPr>
          <p:nvPr>
            <p:ph idx="1"/>
          </p:nvPr>
        </p:nvSpPr>
        <p:spPr>
          <a:xfrm>
            <a:off x="443365" y="1825625"/>
            <a:ext cx="11215235" cy="4633364"/>
          </a:xfrm>
        </p:spPr>
        <p:txBody>
          <a:bodyPr>
            <a:normAutofit/>
          </a:bodyPr>
          <a:lstStyle/>
          <a:p>
            <a:pPr marL="342900" marR="0" lvl="0" indent="-342900">
              <a:spcBef>
                <a:spcPts val="0"/>
              </a:spcBef>
              <a:spcAft>
                <a:spcPts val="0"/>
              </a:spcAft>
              <a:buFont typeface="Symbol" panose="05050102010706020507" pitchFamily="18" charset="2"/>
              <a:buChar char=""/>
            </a:pPr>
            <a:r>
              <a:rPr lang="en-US" sz="2400" u="sng" dirty="0">
                <a:effectLst/>
                <a:latin typeface="Cambria" panose="02040503050406030204" pitchFamily="18" charset="0"/>
                <a:ea typeface="Times New Roman" panose="02020603050405020304" pitchFamily="18" charset="0"/>
              </a:rPr>
              <a:t>Certification for Ordination</a:t>
            </a:r>
            <a:endParaRPr lang="en-US" sz="2400" u="sng"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Candidate requests interview with presbytery for examination for ordination before graduating</a:t>
            </a:r>
            <a:endParaRPr lang="en-US" sz="20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Presbytery conducts final interview </a:t>
            </a:r>
            <a:endParaRPr lang="en-US" sz="20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See </a:t>
            </a:r>
            <a:r>
              <a:rPr lang="en-US" sz="2000" i="1" dirty="0">
                <a:effectLst/>
                <a:latin typeface="Cambria" panose="02040503050406030204" pitchFamily="18" charset="0"/>
                <a:ea typeface="Times New Roman" panose="02020603050405020304" pitchFamily="18" charset="0"/>
              </a:rPr>
              <a:t>Book of Forms</a:t>
            </a:r>
            <a:r>
              <a:rPr lang="en-US" sz="2000" dirty="0">
                <a:effectLst/>
                <a:latin typeface="Cambria" panose="02040503050406030204" pitchFamily="18" charset="0"/>
                <a:ea typeface="Times New Roman" panose="02020603050405020304" pitchFamily="18" charset="0"/>
              </a:rPr>
              <a:t> sections 205-212 and Appendix J, sections 10-13, for suggested questions</a:t>
            </a:r>
          </a:p>
          <a:p>
            <a:pPr marL="742950" marR="0" lvl="1" indent="-285750">
              <a:spcBef>
                <a:spcPts val="0"/>
              </a:spcBef>
              <a:spcAft>
                <a:spcPts val="0"/>
              </a:spcAft>
              <a:buFont typeface="Courier New" panose="02070309020205020404" pitchFamily="49" charset="0"/>
              <a:buChar char="o"/>
            </a:pPr>
            <a:endParaRPr lang="en-US" sz="2000" dirty="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endParaRPr lang="en-US" sz="2000" dirty="0">
              <a:effectLst/>
              <a:latin typeface="Times New Roman" panose="02020603050405020304" pitchFamily="18" charset="0"/>
              <a:ea typeface="Times New Roman" panose="02020603050405020304" pitchFamily="18" charset="0"/>
            </a:endParaRPr>
          </a:p>
          <a:p>
            <a:pPr marL="285750" indent="-285750">
              <a:spcBef>
                <a:spcPts val="0"/>
              </a:spcBef>
              <a:buFont typeface="Courier New" panose="02070309020205020404" pitchFamily="49" charset="0"/>
              <a:buChar char="o"/>
            </a:pPr>
            <a:r>
              <a:rPr lang="en-US" sz="2400" dirty="0">
                <a:effectLst/>
              </a:rPr>
              <a:t>Review - presbytery certifications:</a:t>
            </a:r>
          </a:p>
          <a:p>
            <a:pPr marL="742950" lvl="1" indent="-285750">
              <a:spcBef>
                <a:spcPts val="0"/>
              </a:spcBef>
              <a:buFont typeface="Courier New" panose="02070309020205020404" pitchFamily="49" charset="0"/>
              <a:buChar char="o"/>
            </a:pPr>
            <a:r>
              <a:rPr lang="en-US" sz="2000" dirty="0"/>
              <a:t>Initial certification </a:t>
            </a:r>
          </a:p>
          <a:p>
            <a:pPr marL="742950" lvl="1" indent="-285750">
              <a:spcBef>
                <a:spcPts val="0"/>
              </a:spcBef>
              <a:buFont typeface="Courier New" panose="02070309020205020404" pitchFamily="49" charset="0"/>
              <a:buChar char="o"/>
            </a:pPr>
            <a:r>
              <a:rPr lang="en-US" sz="2000" dirty="0">
                <a:effectLst/>
              </a:rPr>
              <a:t>First Recertification (with guidance conference and psych reports)</a:t>
            </a:r>
          </a:p>
          <a:p>
            <a:pPr marL="742950" lvl="1" indent="-285750">
              <a:spcBef>
                <a:spcPts val="0"/>
              </a:spcBef>
              <a:buFont typeface="Courier New" panose="02070309020205020404" pitchFamily="49" charset="0"/>
              <a:buChar char="o"/>
            </a:pPr>
            <a:r>
              <a:rPr lang="en-US" sz="2000" dirty="0"/>
              <a:t>Annual Recertification(s)</a:t>
            </a:r>
            <a:endParaRPr lang="en-US" sz="2000" dirty="0">
              <a:effectLst/>
            </a:endParaRPr>
          </a:p>
          <a:p>
            <a:pPr marL="742950" lvl="1" indent="-285750">
              <a:spcBef>
                <a:spcPts val="0"/>
              </a:spcBef>
              <a:buFont typeface="Courier New" panose="02070309020205020404" pitchFamily="49" charset="0"/>
              <a:buChar char="o"/>
            </a:pPr>
            <a:r>
              <a:rPr lang="en-US" sz="2000" dirty="0"/>
              <a:t>Certification for ordination before graduating</a:t>
            </a:r>
          </a:p>
          <a:p>
            <a:pPr marL="457200" lvl="1" indent="0">
              <a:spcBef>
                <a:spcPts val="0"/>
              </a:spcBef>
              <a:buNone/>
            </a:pPr>
            <a:endParaRPr lang="en-US" sz="2000" dirty="0"/>
          </a:p>
          <a:p>
            <a:pPr marL="457200" lvl="1" indent="0">
              <a:spcBef>
                <a:spcPts val="0"/>
              </a:spcBef>
              <a:buNone/>
            </a:pPr>
            <a:r>
              <a:rPr lang="en-US" sz="2000" dirty="0"/>
              <a:t>Note for presbytery clerks: any decisions </a:t>
            </a:r>
            <a:r>
              <a:rPr lang="en-US" sz="2000" i="1" dirty="0"/>
              <a:t>not</a:t>
            </a:r>
            <a:r>
              <a:rPr lang="en-US" sz="2000" dirty="0"/>
              <a:t> to certify, </a:t>
            </a:r>
            <a:r>
              <a:rPr lang="en-US" sz="2000" i="1" dirty="0"/>
              <a:t>not</a:t>
            </a:r>
            <a:r>
              <a:rPr lang="en-US" sz="2000" dirty="0"/>
              <a:t> to recertify, or to remove a candidate’s standing must be reported to all other presbyteries by circular letter, and to the governing board of the candidate’s theological college (</a:t>
            </a:r>
            <a:r>
              <a:rPr lang="en-US" sz="2000" i="1" dirty="0"/>
              <a:t>Book of Forms </a:t>
            </a:r>
            <a:r>
              <a:rPr lang="en-US" sz="2000" dirty="0"/>
              <a:t>203.1)</a:t>
            </a:r>
            <a:endParaRPr lang="en-US" sz="2000" dirty="0">
              <a:effectLst/>
            </a:endParaRPr>
          </a:p>
        </p:txBody>
      </p:sp>
    </p:spTree>
    <p:extLst>
      <p:ext uri="{BB962C8B-B14F-4D97-AF65-F5344CB8AC3E}">
        <p14:creationId xmlns:p14="http://schemas.microsoft.com/office/powerpoint/2010/main" val="4020579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wipe(left)">
                                      <p:cBhvr>
                                        <p:cTn id="11" dur="500"/>
                                        <p:tgtEl>
                                          <p:spTgt spid="4">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left)">
                                      <p:cBhvr>
                                        <p:cTn id="15" dur="500"/>
                                        <p:tgtEl>
                                          <p:spTgt spid="4">
                                            <p:txEl>
                                              <p:pRg st="2" end="2"/>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wipe(left)">
                                      <p:cBhvr>
                                        <p:cTn id="19" dur="500"/>
                                        <p:tgtEl>
                                          <p:spTgt spid="4">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wipe(left)">
                                      <p:cBhvr>
                                        <p:cTn id="24" dur="500"/>
                                        <p:tgtEl>
                                          <p:spTgt spid="4">
                                            <p:txEl>
                                              <p:pRg st="6" end="6"/>
                                            </p:txEl>
                                          </p:spTgt>
                                        </p:tgtEl>
                                      </p:cBhvr>
                                    </p:animEffect>
                                  </p:childTnLst>
                                </p:cTn>
                              </p:par>
                            </p:childTnLst>
                          </p:cTn>
                        </p:par>
                        <p:par>
                          <p:cTn id="25" fill="hold">
                            <p:stCondLst>
                              <p:cond delay="500"/>
                            </p:stCondLst>
                            <p:childTnLst>
                              <p:par>
                                <p:cTn id="26" presetID="22" presetClass="entr" presetSubtype="8" fill="hold" nodeType="after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wipe(left)">
                                      <p:cBhvr>
                                        <p:cTn id="28" dur="500"/>
                                        <p:tgtEl>
                                          <p:spTgt spid="4">
                                            <p:txEl>
                                              <p:pRg st="7" end="7"/>
                                            </p:txEl>
                                          </p:spTgt>
                                        </p:tgtEl>
                                      </p:cBhvr>
                                    </p:animEffect>
                                  </p:childTnLst>
                                </p:cTn>
                              </p:par>
                            </p:childTnLst>
                          </p:cTn>
                        </p:par>
                        <p:par>
                          <p:cTn id="29" fill="hold">
                            <p:stCondLst>
                              <p:cond delay="1000"/>
                            </p:stCondLst>
                            <p:childTnLst>
                              <p:par>
                                <p:cTn id="30" presetID="22" presetClass="entr" presetSubtype="8" fill="hold" nodeType="afterEffect">
                                  <p:stCondLst>
                                    <p:cond delay="0"/>
                                  </p:stCondLst>
                                  <p:childTnLst>
                                    <p:set>
                                      <p:cBhvr>
                                        <p:cTn id="31" dur="1" fill="hold">
                                          <p:stCondLst>
                                            <p:cond delay="0"/>
                                          </p:stCondLst>
                                        </p:cTn>
                                        <p:tgtEl>
                                          <p:spTgt spid="4">
                                            <p:txEl>
                                              <p:pRg st="8" end="8"/>
                                            </p:txEl>
                                          </p:spTgt>
                                        </p:tgtEl>
                                        <p:attrNameLst>
                                          <p:attrName>style.visibility</p:attrName>
                                        </p:attrNameLst>
                                      </p:cBhvr>
                                      <p:to>
                                        <p:strVal val="visible"/>
                                      </p:to>
                                    </p:set>
                                    <p:animEffect transition="in" filter="wipe(left)">
                                      <p:cBhvr>
                                        <p:cTn id="32" dur="500"/>
                                        <p:tgtEl>
                                          <p:spTgt spid="4">
                                            <p:txEl>
                                              <p:pRg st="8" end="8"/>
                                            </p:txEl>
                                          </p:spTgt>
                                        </p:tgtEl>
                                      </p:cBhvr>
                                    </p:animEffect>
                                  </p:childTnLst>
                                </p:cTn>
                              </p:par>
                            </p:childTnLst>
                          </p:cTn>
                        </p:par>
                        <p:par>
                          <p:cTn id="33" fill="hold">
                            <p:stCondLst>
                              <p:cond delay="1500"/>
                            </p:stCondLst>
                            <p:childTnLst>
                              <p:par>
                                <p:cTn id="34" presetID="22" presetClass="entr" presetSubtype="8" fill="hold" nodeType="afterEffect">
                                  <p:stCondLst>
                                    <p:cond delay="0"/>
                                  </p:stCondLst>
                                  <p:childTnLst>
                                    <p:set>
                                      <p:cBhvr>
                                        <p:cTn id="35" dur="1" fill="hold">
                                          <p:stCondLst>
                                            <p:cond delay="0"/>
                                          </p:stCondLst>
                                        </p:cTn>
                                        <p:tgtEl>
                                          <p:spTgt spid="4">
                                            <p:txEl>
                                              <p:pRg st="9" end="9"/>
                                            </p:txEl>
                                          </p:spTgt>
                                        </p:tgtEl>
                                        <p:attrNameLst>
                                          <p:attrName>style.visibility</p:attrName>
                                        </p:attrNameLst>
                                      </p:cBhvr>
                                      <p:to>
                                        <p:strVal val="visible"/>
                                      </p:to>
                                    </p:set>
                                    <p:animEffect transition="in" filter="wipe(left)">
                                      <p:cBhvr>
                                        <p:cTn id="36" dur="500"/>
                                        <p:tgtEl>
                                          <p:spTgt spid="4">
                                            <p:txEl>
                                              <p:pRg st="9" end="9"/>
                                            </p:txEl>
                                          </p:spTgt>
                                        </p:tgtEl>
                                      </p:cBhvr>
                                    </p:animEffect>
                                  </p:childTnLst>
                                </p:cTn>
                              </p:par>
                            </p:childTnLst>
                          </p:cTn>
                        </p:par>
                        <p:par>
                          <p:cTn id="37" fill="hold">
                            <p:stCondLst>
                              <p:cond delay="2000"/>
                            </p:stCondLst>
                            <p:childTnLst>
                              <p:par>
                                <p:cTn id="38" presetID="22" presetClass="entr" presetSubtype="8" fill="hold" nodeType="afterEffect">
                                  <p:stCondLst>
                                    <p:cond delay="0"/>
                                  </p:stCondLst>
                                  <p:childTnLst>
                                    <p:set>
                                      <p:cBhvr>
                                        <p:cTn id="39" dur="1" fill="hold">
                                          <p:stCondLst>
                                            <p:cond delay="0"/>
                                          </p:stCondLst>
                                        </p:cTn>
                                        <p:tgtEl>
                                          <p:spTgt spid="4">
                                            <p:txEl>
                                              <p:pRg st="10" end="10"/>
                                            </p:txEl>
                                          </p:spTgt>
                                        </p:tgtEl>
                                        <p:attrNameLst>
                                          <p:attrName>style.visibility</p:attrName>
                                        </p:attrNameLst>
                                      </p:cBhvr>
                                      <p:to>
                                        <p:strVal val="visible"/>
                                      </p:to>
                                    </p:set>
                                    <p:animEffect transition="in" filter="wipe(left)">
                                      <p:cBhvr>
                                        <p:cTn id="40" dur="500"/>
                                        <p:tgtEl>
                                          <p:spTgt spid="4">
                                            <p:txEl>
                                              <p:pRg st="10" end="10"/>
                                            </p:txEl>
                                          </p:spTgt>
                                        </p:tgtEl>
                                      </p:cBhvr>
                                    </p:animEffect>
                                  </p:childTnLst>
                                </p:cTn>
                              </p:par>
                            </p:childTnLst>
                          </p:cTn>
                        </p:par>
                        <p:par>
                          <p:cTn id="41" fill="hold">
                            <p:stCondLst>
                              <p:cond delay="2500"/>
                            </p:stCondLst>
                            <p:childTnLst>
                              <p:par>
                                <p:cTn id="42" presetID="22" presetClass="entr" presetSubtype="8" fill="hold" nodeType="afterEffect">
                                  <p:stCondLst>
                                    <p:cond delay="0"/>
                                  </p:stCondLst>
                                  <p:childTnLst>
                                    <p:set>
                                      <p:cBhvr>
                                        <p:cTn id="43" dur="1" fill="hold">
                                          <p:stCondLst>
                                            <p:cond delay="0"/>
                                          </p:stCondLst>
                                        </p:cTn>
                                        <p:tgtEl>
                                          <p:spTgt spid="4">
                                            <p:txEl>
                                              <p:pRg st="12" end="12"/>
                                            </p:txEl>
                                          </p:spTgt>
                                        </p:tgtEl>
                                        <p:attrNameLst>
                                          <p:attrName>style.visibility</p:attrName>
                                        </p:attrNameLst>
                                      </p:cBhvr>
                                      <p:to>
                                        <p:strVal val="visible"/>
                                      </p:to>
                                    </p:set>
                                    <p:animEffect transition="in" filter="wipe(left)">
                                      <p:cBhvr>
                                        <p:cTn id="44"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3945F-6007-490A-A1F6-6254F151AE10}"/>
              </a:ext>
            </a:extLst>
          </p:cNvPr>
          <p:cNvSpPr>
            <a:spLocks noGrp="1"/>
          </p:cNvSpPr>
          <p:nvPr>
            <p:ph type="title"/>
          </p:nvPr>
        </p:nvSpPr>
        <p:spPr/>
        <p:txBody>
          <a:bodyPr/>
          <a:lstStyle/>
          <a:p>
            <a:r>
              <a:rPr lang="en-US" dirty="0"/>
              <a:t>The Candidacy Process</a:t>
            </a:r>
          </a:p>
        </p:txBody>
      </p:sp>
      <p:sp>
        <p:nvSpPr>
          <p:cNvPr id="3" name="Slide Number Placeholder 2">
            <a:extLst>
              <a:ext uri="{FF2B5EF4-FFF2-40B4-BE49-F238E27FC236}">
                <a16:creationId xmlns:a16="http://schemas.microsoft.com/office/drawing/2014/main" id="{A0F524E9-60CB-4B74-A355-D817F0D8D43E}"/>
              </a:ext>
            </a:extLst>
          </p:cNvPr>
          <p:cNvSpPr>
            <a:spLocks noGrp="1"/>
          </p:cNvSpPr>
          <p:nvPr>
            <p:ph type="sldNum" sz="quarter" idx="12"/>
          </p:nvPr>
        </p:nvSpPr>
        <p:spPr/>
        <p:txBody>
          <a:bodyPr/>
          <a:lstStyle/>
          <a:p>
            <a:fld id="{C263D6C4-4840-40CC-AC84-17E24B3B7BDE}" type="slidenum">
              <a:rPr lang="en-US" noProof="0" smtClean="0"/>
              <a:pPr/>
              <a:t>11</a:t>
            </a:fld>
            <a:endParaRPr lang="en-US" noProof="0" dirty="0"/>
          </a:p>
        </p:txBody>
      </p:sp>
      <p:sp>
        <p:nvSpPr>
          <p:cNvPr id="4" name="Content Placeholder 3">
            <a:extLst>
              <a:ext uri="{FF2B5EF4-FFF2-40B4-BE49-F238E27FC236}">
                <a16:creationId xmlns:a16="http://schemas.microsoft.com/office/drawing/2014/main" id="{18ED15C4-0BE3-4DC9-981A-4D4381ACA5C0}"/>
              </a:ext>
            </a:extLst>
          </p:cNvPr>
          <p:cNvSpPr>
            <a:spLocks noGrp="1"/>
          </p:cNvSpPr>
          <p:nvPr>
            <p:ph idx="1"/>
          </p:nvPr>
        </p:nvSpPr>
        <p:spPr>
          <a:xfrm>
            <a:off x="443365" y="1825625"/>
            <a:ext cx="11215235" cy="4633364"/>
          </a:xfrm>
        </p:spPr>
        <p:txBody>
          <a:bodyPr>
            <a:normAutofit/>
          </a:bodyPr>
          <a:lstStyle/>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Standard educational pathway to ordination as a minister of Word and Sacraments in the PCC</a:t>
            </a:r>
            <a:endParaRPr lang="en-US" sz="24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University undergraduate degree, followed by</a:t>
            </a:r>
            <a:endParaRPr lang="en-US" sz="20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Master of Divinity degree at a PCC theological college</a:t>
            </a:r>
          </a:p>
          <a:p>
            <a:pPr marL="457200" marR="0" lvl="1" indent="0">
              <a:spcBef>
                <a:spcPts val="0"/>
              </a:spcBef>
              <a:spcAft>
                <a:spcPts val="0"/>
              </a:spcAft>
              <a:buNone/>
            </a:pPr>
            <a:endParaRPr lang="en-US" sz="2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No university undergraduate degree?</a:t>
            </a:r>
            <a:endParaRPr lang="en-US" sz="2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M.Div. from a non-PCC theological college? </a:t>
            </a:r>
            <a:endParaRPr lang="en-US" sz="24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Non-standard pathway involving an application to the Committee on Education and Reception</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65534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wipe(left)">
                                      <p:cBhvr>
                                        <p:cTn id="11" dur="500"/>
                                        <p:tgtEl>
                                          <p:spTgt spid="4">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left)">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wipe(left)">
                                      <p:cBhvr>
                                        <p:cTn id="20" dur="500"/>
                                        <p:tgtEl>
                                          <p:spTgt spid="4">
                                            <p:txEl>
                                              <p:pRg st="4" end="4"/>
                                            </p:txEl>
                                          </p:spTgt>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wipe(left)">
                                      <p:cBhvr>
                                        <p:cTn id="24" dur="500"/>
                                        <p:tgtEl>
                                          <p:spTgt spid="4">
                                            <p:txEl>
                                              <p:pRg st="5" end="5"/>
                                            </p:txEl>
                                          </p:spTgt>
                                        </p:tgtEl>
                                      </p:cBhvr>
                                    </p:animEffect>
                                  </p:childTnLst>
                                </p:cTn>
                              </p:par>
                            </p:childTnLst>
                          </p:cTn>
                        </p:par>
                        <p:par>
                          <p:cTn id="25" fill="hold">
                            <p:stCondLst>
                              <p:cond delay="1000"/>
                            </p:stCondLst>
                            <p:childTnLst>
                              <p:par>
                                <p:cTn id="26" presetID="22" presetClass="entr" presetSubtype="8" fill="hold" nodeType="after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wipe(left)">
                                      <p:cBhvr>
                                        <p:cTn id="28"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A39B013-9F39-4786-89A4-945C97F719D3}"/>
              </a:ext>
            </a:extLst>
          </p:cNvPr>
          <p:cNvSpPr>
            <a:spLocks noGrp="1"/>
          </p:cNvSpPr>
          <p:nvPr>
            <p:ph type="sldNum" sz="quarter" idx="12"/>
          </p:nvPr>
        </p:nvSpPr>
        <p:spPr/>
        <p:txBody>
          <a:bodyPr/>
          <a:lstStyle/>
          <a:p>
            <a:fld id="{C263D6C4-4840-40CC-AC84-17E24B3B7BDE}" type="slidenum">
              <a:rPr lang="en-US" noProof="0" smtClean="0"/>
              <a:pPr/>
              <a:t>12</a:t>
            </a:fld>
            <a:endParaRPr lang="en-US" noProof="0" dirty="0"/>
          </a:p>
        </p:txBody>
      </p:sp>
      <p:sp>
        <p:nvSpPr>
          <p:cNvPr id="7" name="Title 1">
            <a:extLst>
              <a:ext uri="{FF2B5EF4-FFF2-40B4-BE49-F238E27FC236}">
                <a16:creationId xmlns:a16="http://schemas.microsoft.com/office/drawing/2014/main" id="{82EC4E4A-0067-40F5-A8F2-C9D1933225F7}"/>
              </a:ext>
            </a:extLst>
          </p:cNvPr>
          <p:cNvSpPr txBox="1">
            <a:spLocks/>
          </p:cNvSpPr>
          <p:nvPr/>
        </p:nvSpPr>
        <p:spPr>
          <a:xfrm>
            <a:off x="814647" y="2395728"/>
            <a:ext cx="9024297" cy="124358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latin typeface="Cambria" panose="02040503050406030204" pitchFamily="18" charset="0"/>
                <a:ea typeface="Cambria" panose="02040503050406030204" pitchFamily="18" charset="0"/>
              </a:rPr>
              <a:t>Part 2: The Education &amp; </a:t>
            </a:r>
          </a:p>
          <a:p>
            <a:r>
              <a:rPr lang="en-US" dirty="0">
                <a:solidFill>
                  <a:schemeClr val="bg1"/>
                </a:solidFill>
                <a:latin typeface="Cambria" panose="02040503050406030204" pitchFamily="18" charset="0"/>
                <a:ea typeface="Cambria" panose="02040503050406030204" pitchFamily="18" charset="0"/>
              </a:rPr>
              <a:t>Reception Process</a:t>
            </a:r>
          </a:p>
        </p:txBody>
      </p:sp>
      <p:sp>
        <p:nvSpPr>
          <p:cNvPr id="8" name="Subtitle 2">
            <a:extLst>
              <a:ext uri="{FF2B5EF4-FFF2-40B4-BE49-F238E27FC236}">
                <a16:creationId xmlns:a16="http://schemas.microsoft.com/office/drawing/2014/main" id="{63F9E64B-C0CB-4FD6-81EF-E1B70E79A2DD}"/>
              </a:ext>
            </a:extLst>
          </p:cNvPr>
          <p:cNvSpPr txBox="1">
            <a:spLocks/>
          </p:cNvSpPr>
          <p:nvPr/>
        </p:nvSpPr>
        <p:spPr>
          <a:xfrm>
            <a:off x="814647" y="3721608"/>
            <a:ext cx="9024297" cy="868680"/>
          </a:xfrm>
          <a:prstGeom prst="rect">
            <a:avLst/>
          </a:prstGeom>
        </p:spPr>
        <p:txBody>
          <a:bodyPr/>
          <a:lst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solidFill>
                  <a:schemeClr val="bg1"/>
                </a:solidFill>
                <a:latin typeface="Cambria" panose="02040503050406030204" pitchFamily="18" charset="0"/>
                <a:ea typeface="Cambria" panose="02040503050406030204" pitchFamily="18" charset="0"/>
              </a:rPr>
              <a:t>For Presbytery Clerks and Student Committees</a:t>
            </a:r>
          </a:p>
        </p:txBody>
      </p:sp>
      <p:sp>
        <p:nvSpPr>
          <p:cNvPr id="5" name="Oval 4">
            <a:extLst>
              <a:ext uri="{FF2B5EF4-FFF2-40B4-BE49-F238E27FC236}">
                <a16:creationId xmlns:a16="http://schemas.microsoft.com/office/drawing/2014/main" id="{E1FB2DE9-99D6-4627-A60D-244414ED5C77}"/>
              </a:ext>
            </a:extLst>
          </p:cNvPr>
          <p:cNvSpPr/>
          <p:nvPr/>
        </p:nvSpPr>
        <p:spPr>
          <a:xfrm>
            <a:off x="11035376" y="250416"/>
            <a:ext cx="840048" cy="828040"/>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6812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3945F-6007-490A-A1F6-6254F151AE10}"/>
              </a:ext>
            </a:extLst>
          </p:cNvPr>
          <p:cNvSpPr>
            <a:spLocks noGrp="1"/>
          </p:cNvSpPr>
          <p:nvPr>
            <p:ph type="title"/>
          </p:nvPr>
        </p:nvSpPr>
        <p:spPr>
          <a:xfrm>
            <a:off x="444500" y="542925"/>
            <a:ext cx="11214100" cy="535531"/>
          </a:xfrm>
        </p:spPr>
        <p:txBody>
          <a:bodyPr/>
          <a:lstStyle/>
          <a:p>
            <a:r>
              <a:rPr lang="en-US" dirty="0"/>
              <a:t>The Committee on Education &amp; Reception</a:t>
            </a:r>
          </a:p>
        </p:txBody>
      </p:sp>
      <p:sp>
        <p:nvSpPr>
          <p:cNvPr id="3" name="Slide Number Placeholder 2">
            <a:extLst>
              <a:ext uri="{FF2B5EF4-FFF2-40B4-BE49-F238E27FC236}">
                <a16:creationId xmlns:a16="http://schemas.microsoft.com/office/drawing/2014/main" id="{A0F524E9-60CB-4B74-A355-D817F0D8D43E}"/>
              </a:ext>
            </a:extLst>
          </p:cNvPr>
          <p:cNvSpPr>
            <a:spLocks noGrp="1"/>
          </p:cNvSpPr>
          <p:nvPr>
            <p:ph type="sldNum" sz="quarter" idx="12"/>
          </p:nvPr>
        </p:nvSpPr>
        <p:spPr/>
        <p:txBody>
          <a:bodyPr/>
          <a:lstStyle/>
          <a:p>
            <a:fld id="{C263D6C4-4840-40CC-AC84-17E24B3B7BDE}" type="slidenum">
              <a:rPr lang="en-US" noProof="0" smtClean="0"/>
              <a:pPr/>
              <a:t>13</a:t>
            </a:fld>
            <a:endParaRPr lang="en-US" noProof="0" dirty="0"/>
          </a:p>
        </p:txBody>
      </p:sp>
      <p:sp>
        <p:nvSpPr>
          <p:cNvPr id="4" name="Content Placeholder 3">
            <a:extLst>
              <a:ext uri="{FF2B5EF4-FFF2-40B4-BE49-F238E27FC236}">
                <a16:creationId xmlns:a16="http://schemas.microsoft.com/office/drawing/2014/main" id="{18ED15C4-0BE3-4DC9-981A-4D4381ACA5C0}"/>
              </a:ext>
            </a:extLst>
          </p:cNvPr>
          <p:cNvSpPr>
            <a:spLocks noGrp="1"/>
          </p:cNvSpPr>
          <p:nvPr>
            <p:ph idx="1"/>
          </p:nvPr>
        </p:nvSpPr>
        <p:spPr/>
        <p:txBody>
          <a:bodyPr>
            <a:normAutofit lnSpcReduction="10000"/>
          </a:bodyPr>
          <a:lstStyle/>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Standing committee of the Life and Mission Agency (LMA) which reports to the General Assembly (GA) through the LMA, except for its recommendation about applicants where it reports to GA directly (</a:t>
            </a:r>
            <a:r>
              <a:rPr lang="en-US" sz="2400" i="1" dirty="0">
                <a:effectLst/>
                <a:latin typeface="Cambria" panose="02040503050406030204" pitchFamily="18" charset="0"/>
                <a:ea typeface="Times New Roman" panose="02020603050405020304" pitchFamily="18" charset="0"/>
              </a:rPr>
              <a:t>Book of Forms</a:t>
            </a:r>
            <a:r>
              <a:rPr lang="en-US" sz="2400" dirty="0">
                <a:effectLst/>
                <a:latin typeface="Cambria" panose="02040503050406030204" pitchFamily="18" charset="0"/>
                <a:ea typeface="Times New Roman" panose="02020603050405020304" pitchFamily="18" charset="0"/>
              </a:rPr>
              <a:t> 302).</a:t>
            </a:r>
          </a:p>
          <a:p>
            <a:pPr marL="0" marR="0" lvl="0" indent="0">
              <a:spcBef>
                <a:spcPts val="0"/>
              </a:spcBef>
              <a:spcAft>
                <a:spcPts val="0"/>
              </a:spcAft>
              <a:buNone/>
            </a:pPr>
            <a:endParaRPr lang="en-US" sz="2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Role: to equip GA for its decisions concerning those seeking to enter ordained ministry in the PCC through non-standard pathways</a:t>
            </a:r>
          </a:p>
          <a:p>
            <a:pPr marL="0" marR="0" lvl="0" indent="0">
              <a:spcBef>
                <a:spcPts val="0"/>
              </a:spcBef>
              <a:spcAft>
                <a:spcPts val="0"/>
              </a:spcAft>
              <a:buNone/>
            </a:pPr>
            <a:endParaRPr lang="en-US" sz="2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Presbyteries alone have authority to receive ministers and certify candidates for ordination but require permission from GA to exercise that authority</a:t>
            </a:r>
          </a:p>
          <a:p>
            <a:pPr marL="0" marR="0" lvl="0" indent="0">
              <a:spcBef>
                <a:spcPts val="0"/>
              </a:spcBef>
              <a:spcAft>
                <a:spcPts val="0"/>
              </a:spcAft>
              <a:buNone/>
            </a:pPr>
            <a:endParaRPr lang="en-US" sz="2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Committee meets twice a year, once in April and once in November</a:t>
            </a:r>
          </a:p>
          <a:p>
            <a:pPr marL="0" marR="0" lvl="0" indent="0">
              <a:spcBef>
                <a:spcPts val="0"/>
              </a:spcBef>
              <a:spcAft>
                <a:spcPts val="0"/>
              </a:spcAft>
              <a:buNone/>
            </a:pPr>
            <a:endParaRPr lang="en-US" sz="2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Committee’s recommendations go to GA for approval (but committee has power to issue under certain conditions) </a:t>
            </a:r>
            <a:endParaRPr lang="en-US" sz="2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22925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wipe(left)">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wipe(left)">
                                      <p:cBhvr>
                                        <p:cTn id="2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3945F-6007-490A-A1F6-6254F151AE10}"/>
              </a:ext>
            </a:extLst>
          </p:cNvPr>
          <p:cNvSpPr>
            <a:spLocks noGrp="1"/>
          </p:cNvSpPr>
          <p:nvPr>
            <p:ph type="title"/>
          </p:nvPr>
        </p:nvSpPr>
        <p:spPr>
          <a:xfrm>
            <a:off x="444500" y="542925"/>
            <a:ext cx="11214100" cy="535531"/>
          </a:xfrm>
        </p:spPr>
        <p:txBody>
          <a:bodyPr/>
          <a:lstStyle/>
          <a:p>
            <a:r>
              <a:rPr lang="en-US" dirty="0"/>
              <a:t>The Committee on Education &amp; Reception</a:t>
            </a:r>
          </a:p>
        </p:txBody>
      </p:sp>
      <p:sp>
        <p:nvSpPr>
          <p:cNvPr id="3" name="Slide Number Placeholder 2">
            <a:extLst>
              <a:ext uri="{FF2B5EF4-FFF2-40B4-BE49-F238E27FC236}">
                <a16:creationId xmlns:a16="http://schemas.microsoft.com/office/drawing/2014/main" id="{A0F524E9-60CB-4B74-A355-D817F0D8D43E}"/>
              </a:ext>
            </a:extLst>
          </p:cNvPr>
          <p:cNvSpPr>
            <a:spLocks noGrp="1"/>
          </p:cNvSpPr>
          <p:nvPr>
            <p:ph type="sldNum" sz="quarter" idx="12"/>
          </p:nvPr>
        </p:nvSpPr>
        <p:spPr/>
        <p:txBody>
          <a:bodyPr/>
          <a:lstStyle/>
          <a:p>
            <a:fld id="{C263D6C4-4840-40CC-AC84-17E24B3B7BDE}" type="slidenum">
              <a:rPr lang="en-US" noProof="0" smtClean="0"/>
              <a:pPr/>
              <a:t>14</a:t>
            </a:fld>
            <a:endParaRPr lang="en-US" noProof="0" dirty="0"/>
          </a:p>
        </p:txBody>
      </p:sp>
      <p:sp>
        <p:nvSpPr>
          <p:cNvPr id="4" name="Content Placeholder 3">
            <a:extLst>
              <a:ext uri="{FF2B5EF4-FFF2-40B4-BE49-F238E27FC236}">
                <a16:creationId xmlns:a16="http://schemas.microsoft.com/office/drawing/2014/main" id="{18ED15C4-0BE3-4DC9-981A-4D4381ACA5C0}"/>
              </a:ext>
            </a:extLst>
          </p:cNvPr>
          <p:cNvSpPr>
            <a:spLocks noGrp="1"/>
          </p:cNvSpPr>
          <p:nvPr>
            <p:ph idx="1"/>
          </p:nvPr>
        </p:nvSpPr>
        <p:spPr/>
        <p:txBody>
          <a:bodyPr>
            <a:normAutofit fontScale="92500" lnSpcReduction="10000"/>
          </a:bodyPr>
          <a:lstStyle/>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Three types of applications to E&amp;R </a:t>
            </a:r>
          </a:p>
          <a:p>
            <a:pPr marL="0" marR="0" lvl="0" indent="0">
              <a:spcBef>
                <a:spcPts val="0"/>
              </a:spcBef>
              <a:spcAft>
                <a:spcPts val="0"/>
              </a:spcAft>
              <a:buNone/>
            </a:pPr>
            <a:endParaRPr lang="en-US" sz="24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Ordained non-PCC ministers seeking eligibility to be received as ministers in the PCC</a:t>
            </a:r>
            <a:endParaRPr lang="en-US" sz="20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Non-ordained M.Div. graduates from non-PCC theological colleges seeking eligibility for certification for ordination in the PCC</a:t>
            </a:r>
            <a:endParaRPr lang="en-US" sz="20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Individuals between 35 and 65 years of age with no undergraduate degree seeking to become General Assembly Special Courses students</a:t>
            </a:r>
          </a:p>
          <a:p>
            <a:pPr marL="742950" marR="0" lvl="1" indent="-285750">
              <a:spcBef>
                <a:spcPts val="0"/>
              </a:spcBef>
              <a:spcAft>
                <a:spcPts val="0"/>
              </a:spcAft>
              <a:buFont typeface="Courier New" panose="02070309020205020404" pitchFamily="49" charset="0"/>
              <a:buChar char="o"/>
            </a:pPr>
            <a:endParaRPr lang="en-US" sz="2000" dirty="0">
              <a:effectLst/>
              <a:latin typeface="Cambria" panose="020405030504060302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Applicants submit required documentation</a:t>
            </a:r>
          </a:p>
          <a:p>
            <a:pPr marL="0" marR="0" lvl="0" indent="0">
              <a:spcBef>
                <a:spcPts val="0"/>
              </a:spcBef>
              <a:spcAft>
                <a:spcPts val="0"/>
              </a:spcAft>
              <a:buNone/>
            </a:pPr>
            <a:endParaRPr lang="en-US" sz="24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Application form with responses to three questions on vocation to ministry</a:t>
            </a:r>
            <a:endParaRPr lang="en-US" sz="20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Original copies of academic transcripts for all post-secondary degrees</a:t>
            </a:r>
            <a:endParaRPr lang="en-US" sz="20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Three confidential references (sent directly from referees to E&amp;R)</a:t>
            </a:r>
            <a:endParaRPr lang="en-US" sz="20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If living in Canada, endorsement of a PCC presbytery</a:t>
            </a:r>
            <a:endParaRPr lang="en-US" sz="20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If ordained, proof of ordination and a letter of standing from ordaining denomination</a:t>
            </a:r>
          </a:p>
          <a:p>
            <a:pPr marL="742950" marR="0" lvl="1" indent="-285750">
              <a:spcBef>
                <a:spcPts val="0"/>
              </a:spcBef>
              <a:spcAft>
                <a:spcPts val="0"/>
              </a:spcAft>
              <a:buFont typeface="Courier New" panose="02070309020205020404" pitchFamily="49" charset="0"/>
              <a:buChar char="o"/>
            </a:pPr>
            <a:endParaRPr lang="en-US" sz="2000" dirty="0">
              <a:ea typeface="Times New Roman" panose="02020603050405020304" pitchFamily="18" charset="0"/>
            </a:endParaRPr>
          </a:p>
          <a:p>
            <a:pPr marL="285750" indent="-285750">
              <a:spcBef>
                <a:spcPts val="0"/>
              </a:spcBef>
              <a:buFont typeface="Courier New" panose="02070309020205020404" pitchFamily="49" charset="0"/>
              <a:buChar char="o"/>
            </a:pPr>
            <a:r>
              <a:rPr lang="en-US" sz="2400" u="sng" dirty="0">
                <a:effectLst/>
                <a:latin typeface="Times New Roman" panose="02020603050405020304" pitchFamily="18" charset="0"/>
                <a:ea typeface="Times New Roman" panose="02020603050405020304" pitchFamily="18" charset="0"/>
              </a:rPr>
              <a:t>No guarantee that an application will be approved</a:t>
            </a:r>
          </a:p>
          <a:p>
            <a:pPr marL="742950" marR="0" lvl="1" indent="-285750">
              <a:spcBef>
                <a:spcPts val="0"/>
              </a:spcBef>
              <a:spcAft>
                <a:spcPts val="0"/>
              </a:spcAft>
              <a:buFont typeface="Courier New" panose="02070309020205020404" pitchFamily="49" charset="0"/>
              <a:buChar char="o"/>
            </a:pPr>
            <a:endParaRPr lang="en-US" sz="22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658056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left)">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wipe(left)">
                                      <p:cBhvr>
                                        <p:cTn id="27" dur="500"/>
                                        <p:tgtEl>
                                          <p:spTgt spid="4">
                                            <p:txEl>
                                              <p:pRg st="6" end="6"/>
                                            </p:txEl>
                                          </p:spTgt>
                                        </p:tgtEl>
                                      </p:cBhvr>
                                    </p:animEffect>
                                  </p:childTnLst>
                                </p:cTn>
                              </p:par>
                            </p:childTnLst>
                          </p:cTn>
                        </p:par>
                        <p:par>
                          <p:cTn id="28" fill="hold">
                            <p:stCondLst>
                              <p:cond delay="500"/>
                            </p:stCondLst>
                            <p:childTnLst>
                              <p:par>
                                <p:cTn id="29" presetID="22" presetClass="entr" presetSubtype="8" fill="hold" nodeType="after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wipe(left)">
                                      <p:cBhvr>
                                        <p:cTn id="31" dur="500"/>
                                        <p:tgtEl>
                                          <p:spTgt spid="4">
                                            <p:txEl>
                                              <p:pRg st="8" end="8"/>
                                            </p:txEl>
                                          </p:spTgt>
                                        </p:tgtEl>
                                      </p:cBhvr>
                                    </p:animEffect>
                                  </p:childTnLst>
                                </p:cTn>
                              </p:par>
                            </p:childTnLst>
                          </p:cTn>
                        </p:par>
                        <p:par>
                          <p:cTn id="32" fill="hold">
                            <p:stCondLst>
                              <p:cond delay="1000"/>
                            </p:stCondLst>
                            <p:childTnLst>
                              <p:par>
                                <p:cTn id="33" presetID="22" presetClass="entr" presetSubtype="8" fill="hold" nodeType="after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animEffect transition="in" filter="wipe(left)">
                                      <p:cBhvr>
                                        <p:cTn id="35" dur="500"/>
                                        <p:tgtEl>
                                          <p:spTgt spid="4">
                                            <p:txEl>
                                              <p:pRg st="9" end="9"/>
                                            </p:txEl>
                                          </p:spTgt>
                                        </p:tgtEl>
                                      </p:cBhvr>
                                    </p:animEffect>
                                  </p:childTnLst>
                                </p:cTn>
                              </p:par>
                            </p:childTnLst>
                          </p:cTn>
                        </p:par>
                        <p:par>
                          <p:cTn id="36" fill="hold">
                            <p:stCondLst>
                              <p:cond delay="1500"/>
                            </p:stCondLst>
                            <p:childTnLst>
                              <p:par>
                                <p:cTn id="37" presetID="22" presetClass="entr" presetSubtype="8" fill="hold" nodeType="after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animEffect transition="in" filter="wipe(left)">
                                      <p:cBhvr>
                                        <p:cTn id="39" dur="500"/>
                                        <p:tgtEl>
                                          <p:spTgt spid="4">
                                            <p:txEl>
                                              <p:pRg st="10" end="10"/>
                                            </p:txEl>
                                          </p:spTgt>
                                        </p:tgtEl>
                                      </p:cBhvr>
                                    </p:animEffect>
                                  </p:childTnLst>
                                </p:cTn>
                              </p:par>
                            </p:childTnLst>
                          </p:cTn>
                        </p:par>
                        <p:par>
                          <p:cTn id="40" fill="hold">
                            <p:stCondLst>
                              <p:cond delay="2000"/>
                            </p:stCondLst>
                            <p:childTnLst>
                              <p:par>
                                <p:cTn id="41" presetID="22" presetClass="entr" presetSubtype="8" fill="hold" nodeType="afterEffect">
                                  <p:stCondLst>
                                    <p:cond delay="0"/>
                                  </p:stCondLst>
                                  <p:childTnLst>
                                    <p:set>
                                      <p:cBhvr>
                                        <p:cTn id="42" dur="1" fill="hold">
                                          <p:stCondLst>
                                            <p:cond delay="0"/>
                                          </p:stCondLst>
                                        </p:cTn>
                                        <p:tgtEl>
                                          <p:spTgt spid="4">
                                            <p:txEl>
                                              <p:pRg st="11" end="11"/>
                                            </p:txEl>
                                          </p:spTgt>
                                        </p:tgtEl>
                                        <p:attrNameLst>
                                          <p:attrName>style.visibility</p:attrName>
                                        </p:attrNameLst>
                                      </p:cBhvr>
                                      <p:to>
                                        <p:strVal val="visible"/>
                                      </p:to>
                                    </p:set>
                                    <p:animEffect transition="in" filter="wipe(left)">
                                      <p:cBhvr>
                                        <p:cTn id="43" dur="500"/>
                                        <p:tgtEl>
                                          <p:spTgt spid="4">
                                            <p:txEl>
                                              <p:pRg st="11" end="11"/>
                                            </p:txEl>
                                          </p:spTgt>
                                        </p:tgtEl>
                                      </p:cBhvr>
                                    </p:animEffect>
                                  </p:childTnLst>
                                </p:cTn>
                              </p:par>
                            </p:childTnLst>
                          </p:cTn>
                        </p:par>
                        <p:par>
                          <p:cTn id="44" fill="hold">
                            <p:stCondLst>
                              <p:cond delay="2500"/>
                            </p:stCondLst>
                            <p:childTnLst>
                              <p:par>
                                <p:cTn id="45" presetID="22" presetClass="entr" presetSubtype="8" fill="hold" nodeType="afterEffect">
                                  <p:stCondLst>
                                    <p:cond delay="0"/>
                                  </p:stCondLst>
                                  <p:childTnLst>
                                    <p:set>
                                      <p:cBhvr>
                                        <p:cTn id="46" dur="1" fill="hold">
                                          <p:stCondLst>
                                            <p:cond delay="0"/>
                                          </p:stCondLst>
                                        </p:cTn>
                                        <p:tgtEl>
                                          <p:spTgt spid="4">
                                            <p:txEl>
                                              <p:pRg st="12" end="12"/>
                                            </p:txEl>
                                          </p:spTgt>
                                        </p:tgtEl>
                                        <p:attrNameLst>
                                          <p:attrName>style.visibility</p:attrName>
                                        </p:attrNameLst>
                                      </p:cBhvr>
                                      <p:to>
                                        <p:strVal val="visible"/>
                                      </p:to>
                                    </p:set>
                                    <p:animEffect transition="in" filter="wipe(left)">
                                      <p:cBhvr>
                                        <p:cTn id="47" dur="500"/>
                                        <p:tgtEl>
                                          <p:spTgt spid="4">
                                            <p:txEl>
                                              <p:pRg st="12" end="1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4">
                                            <p:txEl>
                                              <p:pRg st="14" end="14"/>
                                            </p:txEl>
                                          </p:spTgt>
                                        </p:tgtEl>
                                        <p:attrNameLst>
                                          <p:attrName>style.visibility</p:attrName>
                                        </p:attrNameLst>
                                      </p:cBhvr>
                                      <p:to>
                                        <p:strVal val="visible"/>
                                      </p:to>
                                    </p:set>
                                    <p:animEffect transition="in" filter="wipe(left)">
                                      <p:cBhvr>
                                        <p:cTn id="52"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3945F-6007-490A-A1F6-6254F151AE10}"/>
              </a:ext>
            </a:extLst>
          </p:cNvPr>
          <p:cNvSpPr>
            <a:spLocks noGrp="1"/>
          </p:cNvSpPr>
          <p:nvPr>
            <p:ph type="title"/>
          </p:nvPr>
        </p:nvSpPr>
        <p:spPr>
          <a:xfrm>
            <a:off x="444499" y="542925"/>
            <a:ext cx="11542453" cy="535531"/>
          </a:xfrm>
        </p:spPr>
        <p:txBody>
          <a:bodyPr/>
          <a:lstStyle/>
          <a:p>
            <a:pPr marL="0" marR="0">
              <a:spcBef>
                <a:spcPts val="0"/>
              </a:spcBef>
              <a:spcAft>
                <a:spcPts val="0"/>
              </a:spcAft>
            </a:pPr>
            <a:r>
              <a:rPr lang="en-US" b="1" dirty="0">
                <a:effectLst/>
                <a:latin typeface="Cambria" panose="02040503050406030204" pitchFamily="18" charset="0"/>
                <a:ea typeface="Times New Roman" panose="02020603050405020304" pitchFamily="18" charset="0"/>
              </a:rPr>
              <a:t>Interim Moderators and Search Committees, Take Note!</a:t>
            </a:r>
            <a:endParaRPr lang="en-US" dirty="0">
              <a:effectLst/>
              <a:latin typeface="Times New Roman" panose="02020603050405020304" pitchFamily="18" charset="0"/>
              <a:ea typeface="Times New Roman" panose="02020603050405020304" pitchFamily="18" charset="0"/>
            </a:endParaRPr>
          </a:p>
        </p:txBody>
      </p:sp>
      <p:sp>
        <p:nvSpPr>
          <p:cNvPr id="3" name="Slide Number Placeholder 2">
            <a:extLst>
              <a:ext uri="{FF2B5EF4-FFF2-40B4-BE49-F238E27FC236}">
                <a16:creationId xmlns:a16="http://schemas.microsoft.com/office/drawing/2014/main" id="{A0F524E9-60CB-4B74-A355-D817F0D8D43E}"/>
              </a:ext>
            </a:extLst>
          </p:cNvPr>
          <p:cNvSpPr>
            <a:spLocks noGrp="1"/>
          </p:cNvSpPr>
          <p:nvPr>
            <p:ph type="sldNum" sz="quarter" idx="12"/>
          </p:nvPr>
        </p:nvSpPr>
        <p:spPr/>
        <p:txBody>
          <a:bodyPr/>
          <a:lstStyle/>
          <a:p>
            <a:fld id="{C263D6C4-4840-40CC-AC84-17E24B3B7BDE}" type="slidenum">
              <a:rPr lang="en-US" noProof="0" smtClean="0"/>
              <a:pPr/>
              <a:t>15</a:t>
            </a:fld>
            <a:endParaRPr lang="en-US" noProof="0" dirty="0"/>
          </a:p>
        </p:txBody>
      </p:sp>
      <p:sp>
        <p:nvSpPr>
          <p:cNvPr id="4" name="Content Placeholder 3">
            <a:extLst>
              <a:ext uri="{FF2B5EF4-FFF2-40B4-BE49-F238E27FC236}">
                <a16:creationId xmlns:a16="http://schemas.microsoft.com/office/drawing/2014/main" id="{18ED15C4-0BE3-4DC9-981A-4D4381ACA5C0}"/>
              </a:ext>
            </a:extLst>
          </p:cNvPr>
          <p:cNvSpPr>
            <a:spLocks noGrp="1"/>
          </p:cNvSpPr>
          <p:nvPr>
            <p:ph idx="1"/>
          </p:nvPr>
        </p:nvSpPr>
        <p:spPr/>
        <p:txBody>
          <a:bodyPr>
            <a:normAutofit lnSpcReduction="10000"/>
          </a:bodyPr>
          <a:lstStyle/>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Who can interim moderators and search committees consider as candidates for pulpit vacancies?  </a:t>
            </a:r>
          </a:p>
          <a:p>
            <a:pPr marL="342900" marR="0" lvl="0" indent="-342900">
              <a:spcBef>
                <a:spcPts val="0"/>
              </a:spcBef>
              <a:spcAft>
                <a:spcPts val="0"/>
              </a:spcAft>
              <a:buFont typeface="Symbol" panose="05050102010706020507" pitchFamily="18" charset="2"/>
              <a:buChar char=""/>
            </a:pPr>
            <a:endParaRPr lang="en-US" sz="22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“No one is eligible for a call but a minister or a candidate certified for ordination of this church in good standing; or a settled pastor of another church that holds the same doctrine, government and discipline as this church. (This is understood to apply to persons approved for reception under section 248.1, Declaratory Act: A&amp;P 1986, p. 357, 31)” – </a:t>
            </a:r>
            <a:r>
              <a:rPr lang="en-US" sz="2400" i="1" dirty="0">
                <a:effectLst/>
                <a:latin typeface="Cambria" panose="02040503050406030204" pitchFamily="18" charset="0"/>
                <a:ea typeface="Times New Roman" panose="02020603050405020304" pitchFamily="18" charset="0"/>
              </a:rPr>
              <a:t>Book of Forms</a:t>
            </a:r>
            <a:r>
              <a:rPr lang="en-US" sz="2400" dirty="0">
                <a:effectLst/>
                <a:latin typeface="Cambria" panose="02040503050406030204" pitchFamily="18" charset="0"/>
                <a:ea typeface="Times New Roman" panose="02020603050405020304" pitchFamily="18" charset="0"/>
              </a:rPr>
              <a:t> 215</a:t>
            </a:r>
          </a:p>
          <a:p>
            <a:pPr marL="0" marR="0" lvl="0" indent="0">
              <a:spcBef>
                <a:spcPts val="0"/>
              </a:spcBef>
              <a:spcAft>
                <a:spcPts val="0"/>
              </a:spcAft>
              <a:buNone/>
            </a:pPr>
            <a:endParaRPr lang="en-US" sz="2200" dirty="0">
              <a:effectLst/>
              <a:latin typeface="Cambria" panose="020405030504060302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Ordained non-PCC ministers seeking eligibility to be received as ministers in the PCC – </a:t>
            </a:r>
            <a:r>
              <a:rPr lang="en-US" sz="2000" u="sng" dirty="0">
                <a:effectLst/>
                <a:latin typeface="Cambria" panose="02040503050406030204" pitchFamily="18" charset="0"/>
                <a:ea typeface="Times New Roman" panose="02020603050405020304" pitchFamily="18" charset="0"/>
              </a:rPr>
              <a:t>must first go through E&amp;R process to be eligible to be considered for a pu</a:t>
            </a:r>
            <a:r>
              <a:rPr lang="en-US" sz="2000" u="sng" dirty="0">
                <a:ea typeface="Times New Roman" panose="02020603050405020304" pitchFamily="18" charset="0"/>
              </a:rPr>
              <a:t>lpit vacancy</a:t>
            </a:r>
            <a:r>
              <a:rPr lang="en-US" sz="2000" u="sng" dirty="0">
                <a:effectLst/>
                <a:latin typeface="Cambria" panose="02040503050406030204" pitchFamily="18" charset="0"/>
                <a:ea typeface="Times New Roman" panose="02020603050405020304" pitchFamily="18" charset="0"/>
              </a:rPr>
              <a:t> </a:t>
            </a:r>
          </a:p>
          <a:p>
            <a:pPr marL="457200" marR="0" lvl="1" indent="0">
              <a:spcBef>
                <a:spcPts val="0"/>
              </a:spcBef>
              <a:spcAft>
                <a:spcPts val="0"/>
              </a:spcAft>
              <a:buNone/>
            </a:pPr>
            <a:endParaRPr lang="en-US" sz="2000" u="sng"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Non-ordained M.Div. graduates from non-PCC theological colleges seeking eligibility for certification for ordination in the PCC – </a:t>
            </a:r>
            <a:r>
              <a:rPr lang="en-US" sz="2000" u="sng" dirty="0">
                <a:effectLst/>
                <a:latin typeface="Cambria" panose="02040503050406030204" pitchFamily="18" charset="0"/>
                <a:ea typeface="Times New Roman" panose="02020603050405020304" pitchFamily="18" charset="0"/>
              </a:rPr>
              <a:t>must first go through E&amp;R process to be eligible to be considered for a pulpit vacancy</a:t>
            </a:r>
            <a:endParaRPr lang="en-US" sz="2000" u="sng"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2200" dirty="0">
              <a:effectLst/>
              <a:latin typeface="Cambria" panose="020405030504060302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2200" dirty="0">
              <a:effectLst/>
              <a:latin typeface="Cambria" panose="02040503050406030204" pitchFamily="18" charset="0"/>
              <a:ea typeface="Times New Roman" panose="02020603050405020304" pitchFamily="18" charset="0"/>
            </a:endParaRPr>
          </a:p>
          <a:p>
            <a:pPr marL="0" marR="0" lvl="0" indent="0">
              <a:spcBef>
                <a:spcPts val="0"/>
              </a:spcBef>
              <a:spcAft>
                <a:spcPts val="0"/>
              </a:spcAft>
              <a:buNone/>
            </a:pPr>
            <a:endParaRPr lang="en-US" sz="22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855352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wipe(left)">
                                      <p:cBhvr>
                                        <p:cTn id="2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3945F-6007-490A-A1F6-6254F151AE10}"/>
              </a:ext>
            </a:extLst>
          </p:cNvPr>
          <p:cNvSpPr>
            <a:spLocks noGrp="1"/>
          </p:cNvSpPr>
          <p:nvPr>
            <p:ph type="title"/>
          </p:nvPr>
        </p:nvSpPr>
        <p:spPr>
          <a:xfrm>
            <a:off x="444500" y="542925"/>
            <a:ext cx="10894060" cy="978729"/>
          </a:xfrm>
        </p:spPr>
        <p:txBody>
          <a:bodyPr/>
          <a:lstStyle/>
          <a:p>
            <a:r>
              <a:rPr lang="en-US" b="1" dirty="0">
                <a:effectLst/>
                <a:latin typeface="Cambria" panose="02040503050406030204" pitchFamily="18" charset="0"/>
                <a:ea typeface="Times New Roman" panose="02020603050405020304" pitchFamily="18" charset="0"/>
                <a:cs typeface="Times New Roman" panose="02020603050405020304" pitchFamily="18" charset="0"/>
              </a:rPr>
              <a:t>Ordained non-PCC ministers seeking eligibility to be received as ministers in the PCC</a:t>
            </a:r>
            <a:endParaRPr lang="en-US" dirty="0"/>
          </a:p>
        </p:txBody>
      </p:sp>
      <p:sp>
        <p:nvSpPr>
          <p:cNvPr id="3" name="Slide Number Placeholder 2">
            <a:extLst>
              <a:ext uri="{FF2B5EF4-FFF2-40B4-BE49-F238E27FC236}">
                <a16:creationId xmlns:a16="http://schemas.microsoft.com/office/drawing/2014/main" id="{A0F524E9-60CB-4B74-A355-D817F0D8D43E}"/>
              </a:ext>
            </a:extLst>
          </p:cNvPr>
          <p:cNvSpPr>
            <a:spLocks noGrp="1"/>
          </p:cNvSpPr>
          <p:nvPr>
            <p:ph type="sldNum" sz="quarter" idx="12"/>
          </p:nvPr>
        </p:nvSpPr>
        <p:spPr/>
        <p:txBody>
          <a:bodyPr/>
          <a:lstStyle/>
          <a:p>
            <a:fld id="{C263D6C4-4840-40CC-AC84-17E24B3B7BDE}" type="slidenum">
              <a:rPr lang="en-US" noProof="0" smtClean="0"/>
              <a:pPr/>
              <a:t>16</a:t>
            </a:fld>
            <a:endParaRPr lang="en-US" noProof="0" dirty="0"/>
          </a:p>
        </p:txBody>
      </p:sp>
      <p:sp>
        <p:nvSpPr>
          <p:cNvPr id="4" name="Content Placeholder 3">
            <a:extLst>
              <a:ext uri="{FF2B5EF4-FFF2-40B4-BE49-F238E27FC236}">
                <a16:creationId xmlns:a16="http://schemas.microsoft.com/office/drawing/2014/main" id="{18ED15C4-0BE3-4DC9-981A-4D4381ACA5C0}"/>
              </a:ext>
            </a:extLst>
          </p:cNvPr>
          <p:cNvSpPr>
            <a:spLocks noGrp="1"/>
          </p:cNvSpPr>
          <p:nvPr>
            <p:ph idx="1"/>
          </p:nvPr>
        </p:nvSpPr>
        <p:spPr/>
        <p:txBody>
          <a:bodyPr/>
          <a:lstStyle/>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Ordained minister in a recognized Christian denomination able to provide proof of ordination and a letter attesting to being a minister in good standing.</a:t>
            </a:r>
          </a:p>
          <a:p>
            <a:pPr marL="0" marR="0" lvl="0" indent="0">
              <a:spcBef>
                <a:spcPts val="0"/>
              </a:spcBef>
              <a:spcAft>
                <a:spcPts val="0"/>
              </a:spcAft>
              <a:buNone/>
            </a:pPr>
            <a:endParaRPr lang="en-US" sz="2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If living in Canada, must obtain the endorsement of a PCC presbytery</a:t>
            </a:r>
          </a:p>
          <a:p>
            <a:pPr marL="800100" lvl="1" indent="-342900">
              <a:spcBef>
                <a:spcPts val="0"/>
              </a:spcBef>
              <a:buFont typeface="Symbol" panose="05050102010706020507" pitchFamily="18" charset="2"/>
              <a:buChar char=""/>
            </a:pPr>
            <a:r>
              <a:rPr lang="en-US" sz="2000" dirty="0">
                <a:ea typeface="Times New Roman" panose="02020603050405020304" pitchFamily="18" charset="0"/>
              </a:rPr>
              <a:t>M</a:t>
            </a:r>
            <a:r>
              <a:rPr lang="en-US" sz="2000" dirty="0">
                <a:effectLst/>
                <a:latin typeface="Cambria" panose="02040503050406030204" pitchFamily="18" charset="0"/>
                <a:ea typeface="Times New Roman" panose="02020603050405020304" pitchFamily="18" charset="0"/>
              </a:rPr>
              <a:t>otion: “That the Presbytery of NAME endorse the application of the Rev. NAME to the Committee on Education and Reception for eligibility to be received as a minister in The Presbyterian Church in Canada.”</a:t>
            </a:r>
            <a:endParaRPr lang="en-US" sz="20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961231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wipe(left)">
                                      <p:cBhvr>
                                        <p:cTn id="16"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3945F-6007-490A-A1F6-6254F151AE10}"/>
              </a:ext>
            </a:extLst>
          </p:cNvPr>
          <p:cNvSpPr>
            <a:spLocks noGrp="1"/>
          </p:cNvSpPr>
          <p:nvPr>
            <p:ph type="title"/>
          </p:nvPr>
        </p:nvSpPr>
        <p:spPr>
          <a:xfrm>
            <a:off x="444500" y="542925"/>
            <a:ext cx="10894060" cy="978729"/>
          </a:xfrm>
        </p:spPr>
        <p:txBody>
          <a:bodyPr/>
          <a:lstStyle/>
          <a:p>
            <a:r>
              <a:rPr lang="en-US" b="1" dirty="0">
                <a:effectLst/>
                <a:latin typeface="Cambria" panose="02040503050406030204" pitchFamily="18" charset="0"/>
                <a:ea typeface="Times New Roman" panose="02020603050405020304" pitchFamily="18" charset="0"/>
                <a:cs typeface="Times New Roman" panose="02020603050405020304" pitchFamily="18" charset="0"/>
              </a:rPr>
              <a:t>Ordained non-PCC ministers seeking eligibility to be received as ministers in the PCC</a:t>
            </a:r>
            <a:endParaRPr lang="en-US" dirty="0"/>
          </a:p>
        </p:txBody>
      </p:sp>
      <p:sp>
        <p:nvSpPr>
          <p:cNvPr id="3" name="Slide Number Placeholder 2">
            <a:extLst>
              <a:ext uri="{FF2B5EF4-FFF2-40B4-BE49-F238E27FC236}">
                <a16:creationId xmlns:a16="http://schemas.microsoft.com/office/drawing/2014/main" id="{A0F524E9-60CB-4B74-A355-D817F0D8D43E}"/>
              </a:ext>
            </a:extLst>
          </p:cNvPr>
          <p:cNvSpPr>
            <a:spLocks noGrp="1"/>
          </p:cNvSpPr>
          <p:nvPr>
            <p:ph type="sldNum" sz="quarter" idx="12"/>
          </p:nvPr>
        </p:nvSpPr>
        <p:spPr/>
        <p:txBody>
          <a:bodyPr/>
          <a:lstStyle/>
          <a:p>
            <a:fld id="{C263D6C4-4840-40CC-AC84-17E24B3B7BDE}" type="slidenum">
              <a:rPr lang="en-US" noProof="0" smtClean="0"/>
              <a:pPr/>
              <a:t>17</a:t>
            </a:fld>
            <a:endParaRPr lang="en-US" noProof="0" dirty="0"/>
          </a:p>
        </p:txBody>
      </p:sp>
      <p:sp>
        <p:nvSpPr>
          <p:cNvPr id="4" name="Content Placeholder 3">
            <a:extLst>
              <a:ext uri="{FF2B5EF4-FFF2-40B4-BE49-F238E27FC236}">
                <a16:creationId xmlns:a16="http://schemas.microsoft.com/office/drawing/2014/main" id="{18ED15C4-0BE3-4DC9-981A-4D4381ACA5C0}"/>
              </a:ext>
            </a:extLst>
          </p:cNvPr>
          <p:cNvSpPr>
            <a:spLocks noGrp="1"/>
          </p:cNvSpPr>
          <p:nvPr>
            <p:ph idx="1"/>
          </p:nvPr>
        </p:nvSpPr>
        <p:spPr>
          <a:xfrm>
            <a:off x="443365" y="1825624"/>
            <a:ext cx="11215235" cy="4112189"/>
          </a:xfrm>
        </p:spPr>
        <p:txBody>
          <a:bodyPr>
            <a:normAutofit/>
          </a:bodyPr>
          <a:lstStyle/>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Meets with E&amp;R Committee</a:t>
            </a:r>
          </a:p>
          <a:p>
            <a:pPr marL="0" marR="0" lvl="0" indent="0">
              <a:spcBef>
                <a:spcPts val="0"/>
              </a:spcBef>
              <a:spcAft>
                <a:spcPts val="0"/>
              </a:spcAft>
              <a:buNone/>
            </a:pPr>
            <a:endParaRPr lang="en-US" sz="24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If committee recommends they not be eligible to be received, application is denied</a:t>
            </a:r>
          </a:p>
          <a:p>
            <a:pPr marL="457200" marR="0" lvl="1" indent="0">
              <a:spcBef>
                <a:spcPts val="0"/>
              </a:spcBef>
              <a:spcAft>
                <a:spcPts val="0"/>
              </a:spcAft>
              <a:buNone/>
            </a:pPr>
            <a:endParaRPr lang="en-US" sz="20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If committee recommends they be eligible to be received, recommendation goes to GA for approval</a:t>
            </a:r>
            <a:endParaRPr lang="en-US" sz="2000" dirty="0">
              <a:effectLst/>
              <a:latin typeface="Times New Roman" panose="02020603050405020304" pitchFamily="18" charset="0"/>
              <a:ea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1800" dirty="0">
                <a:effectLst/>
                <a:latin typeface="Cambria" panose="02040503050406030204" pitchFamily="18" charset="0"/>
                <a:ea typeface="Times New Roman" panose="02020603050405020304" pitchFamily="18" charset="0"/>
              </a:rPr>
              <a:t>Exception: where minister comes from a sibling Reformed denomination with the same doctrine, government, and discipline as the PCC, E&amp;R has power to issue (recommendation does not have to go to GA)</a:t>
            </a:r>
            <a:endParaRPr lang="en-US" sz="1800" dirty="0">
              <a:effectLst/>
              <a:latin typeface="Times New Roman" panose="02020603050405020304" pitchFamily="18" charset="0"/>
              <a:ea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1800" dirty="0">
                <a:effectLst/>
                <a:latin typeface="Cambria" panose="02040503050406030204" pitchFamily="18" charset="0"/>
                <a:ea typeface="Times New Roman" panose="02020603050405020304" pitchFamily="18" charset="0"/>
              </a:rPr>
              <a:t>Examples: Church of Scotland, PCUSA, Presbyterian Church of Korea (Tong Hap)</a:t>
            </a:r>
          </a:p>
          <a:p>
            <a:pPr marL="914400" marR="0" lvl="2" indent="0">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Two month competent objections period (presbyteries circulated)</a:t>
            </a:r>
          </a:p>
          <a:p>
            <a:pPr marL="1200150" lvl="2" indent="-285750">
              <a:spcBef>
                <a:spcPts val="0"/>
              </a:spcBef>
              <a:buFont typeface="Courier New" panose="02070309020205020404" pitchFamily="49" charset="0"/>
              <a:buChar char="o"/>
            </a:pPr>
            <a:r>
              <a:rPr lang="en-US" dirty="0"/>
              <a:t>Information about professional or personal conduct E&amp;R may not have</a:t>
            </a:r>
          </a:p>
        </p:txBody>
      </p:sp>
    </p:spTree>
    <p:extLst>
      <p:ext uri="{BB962C8B-B14F-4D97-AF65-F5344CB8AC3E}">
        <p14:creationId xmlns:p14="http://schemas.microsoft.com/office/powerpoint/2010/main" val="3522704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500"/>
                                        <p:tgtEl>
                                          <p:spTgt spid="4">
                                            <p:txEl>
                                              <p:pRg st="4" end="4"/>
                                            </p:txEl>
                                          </p:spTgt>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wipe(left)">
                                      <p:cBhvr>
                                        <p:cTn id="21" dur="500"/>
                                        <p:tgtEl>
                                          <p:spTgt spid="4">
                                            <p:txEl>
                                              <p:pRg st="5" end="5"/>
                                            </p:txEl>
                                          </p:spTgt>
                                        </p:tgtEl>
                                      </p:cBhvr>
                                    </p:animEffect>
                                  </p:childTnLst>
                                </p:cTn>
                              </p:par>
                            </p:childTnLst>
                          </p:cTn>
                        </p:par>
                        <p:par>
                          <p:cTn id="22" fill="hold">
                            <p:stCondLst>
                              <p:cond delay="1000"/>
                            </p:stCondLst>
                            <p:childTnLst>
                              <p:par>
                                <p:cTn id="23" presetID="22" presetClass="entr" presetSubtype="8" fill="hold" nodeType="after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wipe(left)">
                                      <p:cBhvr>
                                        <p:cTn id="25" dur="500"/>
                                        <p:tgtEl>
                                          <p:spTgt spid="4">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4">
                                            <p:txEl>
                                              <p:pRg st="8" end="8"/>
                                            </p:txEl>
                                          </p:spTgt>
                                        </p:tgtEl>
                                        <p:attrNameLst>
                                          <p:attrName>style.visibility</p:attrName>
                                        </p:attrNameLst>
                                      </p:cBhvr>
                                      <p:to>
                                        <p:strVal val="visible"/>
                                      </p:to>
                                    </p:set>
                                    <p:animEffect transition="in" filter="wipe(left)">
                                      <p:cBhvr>
                                        <p:cTn id="30" dur="500"/>
                                        <p:tgtEl>
                                          <p:spTgt spid="4">
                                            <p:txEl>
                                              <p:pRg st="8" end="8"/>
                                            </p:txEl>
                                          </p:spTgt>
                                        </p:tgtEl>
                                      </p:cBhvr>
                                    </p:animEffect>
                                  </p:childTnLst>
                                </p:cTn>
                              </p:par>
                            </p:childTnLst>
                          </p:cTn>
                        </p:par>
                        <p:par>
                          <p:cTn id="31" fill="hold">
                            <p:stCondLst>
                              <p:cond delay="500"/>
                            </p:stCondLst>
                            <p:childTnLst>
                              <p:par>
                                <p:cTn id="32" presetID="22" presetClass="entr" presetSubtype="8" fill="hold" nodeType="after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wipe(left)">
                                      <p:cBhvr>
                                        <p:cTn id="34"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3945F-6007-490A-A1F6-6254F151AE10}"/>
              </a:ext>
            </a:extLst>
          </p:cNvPr>
          <p:cNvSpPr>
            <a:spLocks noGrp="1"/>
          </p:cNvSpPr>
          <p:nvPr>
            <p:ph type="title"/>
          </p:nvPr>
        </p:nvSpPr>
        <p:spPr>
          <a:xfrm>
            <a:off x="444500" y="542925"/>
            <a:ext cx="10894060" cy="978729"/>
          </a:xfrm>
        </p:spPr>
        <p:txBody>
          <a:bodyPr/>
          <a:lstStyle/>
          <a:p>
            <a:r>
              <a:rPr lang="en-US" b="1" dirty="0">
                <a:effectLst/>
                <a:latin typeface="Cambria" panose="02040503050406030204" pitchFamily="18" charset="0"/>
                <a:ea typeface="Times New Roman" panose="02020603050405020304" pitchFamily="18" charset="0"/>
                <a:cs typeface="Times New Roman" panose="02020603050405020304" pitchFamily="18" charset="0"/>
              </a:rPr>
              <a:t>Ordained non-PCC ministers seeking eligibility to be received as ministers in the PCC</a:t>
            </a:r>
            <a:endParaRPr lang="en-US" dirty="0"/>
          </a:p>
        </p:txBody>
      </p:sp>
      <p:sp>
        <p:nvSpPr>
          <p:cNvPr id="3" name="Slide Number Placeholder 2">
            <a:extLst>
              <a:ext uri="{FF2B5EF4-FFF2-40B4-BE49-F238E27FC236}">
                <a16:creationId xmlns:a16="http://schemas.microsoft.com/office/drawing/2014/main" id="{A0F524E9-60CB-4B74-A355-D817F0D8D43E}"/>
              </a:ext>
            </a:extLst>
          </p:cNvPr>
          <p:cNvSpPr>
            <a:spLocks noGrp="1"/>
          </p:cNvSpPr>
          <p:nvPr>
            <p:ph type="sldNum" sz="quarter" idx="12"/>
          </p:nvPr>
        </p:nvSpPr>
        <p:spPr/>
        <p:txBody>
          <a:bodyPr/>
          <a:lstStyle/>
          <a:p>
            <a:fld id="{C263D6C4-4840-40CC-AC84-17E24B3B7BDE}" type="slidenum">
              <a:rPr lang="en-US" noProof="0" smtClean="0"/>
              <a:pPr/>
              <a:t>18</a:t>
            </a:fld>
            <a:endParaRPr lang="en-US" noProof="0" dirty="0"/>
          </a:p>
        </p:txBody>
      </p:sp>
      <p:sp>
        <p:nvSpPr>
          <p:cNvPr id="4" name="Content Placeholder 3">
            <a:extLst>
              <a:ext uri="{FF2B5EF4-FFF2-40B4-BE49-F238E27FC236}">
                <a16:creationId xmlns:a16="http://schemas.microsoft.com/office/drawing/2014/main" id="{18ED15C4-0BE3-4DC9-981A-4D4381ACA5C0}"/>
              </a:ext>
            </a:extLst>
          </p:cNvPr>
          <p:cNvSpPr>
            <a:spLocks noGrp="1"/>
          </p:cNvSpPr>
          <p:nvPr>
            <p:ph idx="1"/>
          </p:nvPr>
        </p:nvSpPr>
        <p:spPr>
          <a:xfrm>
            <a:off x="443365" y="1825624"/>
            <a:ext cx="11215235" cy="4737221"/>
          </a:xfrm>
        </p:spPr>
        <p:txBody>
          <a:bodyPr>
            <a:normAutofit/>
          </a:bodyPr>
          <a:lstStyle/>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Meets with E&amp;R Committee</a:t>
            </a:r>
          </a:p>
          <a:p>
            <a:pPr marL="457200" marR="0" lvl="1" indent="0">
              <a:spcBef>
                <a:spcPts val="0"/>
              </a:spcBef>
              <a:spcAft>
                <a:spcPts val="0"/>
              </a:spcAft>
              <a:buNone/>
            </a:pPr>
            <a:endParaRPr lang="en-US" sz="20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E&amp;R recommendations have conditions attached</a:t>
            </a:r>
            <a:endParaRPr lang="en-US" sz="2000" dirty="0">
              <a:effectLst/>
              <a:latin typeface="Times New Roman" panose="02020603050405020304" pitchFamily="18" charset="0"/>
              <a:ea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1800" dirty="0">
                <a:effectLst/>
                <a:latin typeface="Cambria" panose="02040503050406030204" pitchFamily="18" charset="0"/>
                <a:ea typeface="Times New Roman" panose="02020603050405020304" pitchFamily="18" charset="0"/>
              </a:rPr>
              <a:t>Must complete courses in PCC church history, PCC polity, and possibly other courses assigned by E&amp;R</a:t>
            </a:r>
            <a:endParaRPr lang="en-US" sz="1800" dirty="0">
              <a:effectLst/>
              <a:latin typeface="Times New Roman" panose="02020603050405020304" pitchFamily="18" charset="0"/>
              <a:ea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1800" dirty="0">
                <a:effectLst/>
                <a:latin typeface="Cambria" panose="02040503050406030204" pitchFamily="18" charset="0"/>
                <a:ea typeface="Times New Roman" panose="02020603050405020304" pitchFamily="18" charset="0"/>
              </a:rPr>
              <a:t>Must complete SASH training (MCV can do this online where requested)</a:t>
            </a:r>
            <a:endParaRPr lang="en-US" sz="1800" dirty="0">
              <a:effectLst/>
              <a:latin typeface="Times New Roman" panose="02020603050405020304" pitchFamily="18" charset="0"/>
              <a:ea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1800" dirty="0">
                <a:effectLst/>
                <a:latin typeface="Cambria" panose="02040503050406030204" pitchFamily="18" charset="0"/>
                <a:ea typeface="Times New Roman" panose="02020603050405020304" pitchFamily="18" charset="0"/>
              </a:rPr>
              <a:t>Only </a:t>
            </a:r>
            <a:r>
              <a:rPr lang="en-US" sz="1800" u="sng" dirty="0">
                <a:effectLst/>
                <a:latin typeface="Cambria" panose="02040503050406030204" pitchFamily="18" charset="0"/>
                <a:ea typeface="Times New Roman" panose="02020603050405020304" pitchFamily="18" charset="0"/>
              </a:rPr>
              <a:t>after</a:t>
            </a:r>
            <a:r>
              <a:rPr lang="en-US" sz="1800" dirty="0">
                <a:effectLst/>
                <a:latin typeface="Cambria" panose="02040503050406030204" pitchFamily="18" charset="0"/>
                <a:ea typeface="Times New Roman" panose="02020603050405020304" pitchFamily="18" charset="0"/>
              </a:rPr>
              <a:t> the conditions are fulfilled can the minister seek a call in the PCC</a:t>
            </a:r>
          </a:p>
          <a:p>
            <a:pPr marL="1143000" marR="0" lvl="2" indent="-228600">
              <a:spcBef>
                <a:spcPts val="0"/>
              </a:spcBef>
              <a:spcAft>
                <a:spcPts val="0"/>
              </a:spcAft>
              <a:buFont typeface="Wingdings" panose="05000000000000000000" pitchFamily="2" charset="2"/>
              <a:buChar char=""/>
            </a:pPr>
            <a:r>
              <a:rPr lang="en-US" sz="1800" dirty="0">
                <a:ea typeface="Times New Roman" panose="02020603050405020304" pitchFamily="18" charset="0"/>
              </a:rPr>
              <a:t>Exception: interim privileges sometimes extended to ministers from sibling Reformed denominations who are assigned only the history and polity courses</a:t>
            </a:r>
          </a:p>
          <a:p>
            <a:pPr lvl="3">
              <a:spcBef>
                <a:spcPts val="0"/>
              </a:spcBef>
              <a:buFont typeface="Wingdings" panose="05000000000000000000" pitchFamily="2" charset="2"/>
              <a:buChar char=""/>
            </a:pPr>
            <a:r>
              <a:rPr lang="en-US" sz="1600" dirty="0">
                <a:ea typeface="Times New Roman" panose="02020603050405020304" pitchFamily="18" charset="0"/>
              </a:rPr>
              <a:t>Can seek a call to a PCC congregation</a:t>
            </a:r>
          </a:p>
          <a:p>
            <a:pPr lvl="3">
              <a:spcBef>
                <a:spcPts val="0"/>
              </a:spcBef>
              <a:buFont typeface="Wingdings" panose="05000000000000000000" pitchFamily="2" charset="2"/>
              <a:buChar char=""/>
            </a:pPr>
            <a:r>
              <a:rPr lang="en-US" sz="1600" dirty="0">
                <a:latin typeface="Times New Roman" panose="02020603050405020304" pitchFamily="18" charset="0"/>
                <a:ea typeface="Times New Roman" panose="02020603050405020304" pitchFamily="18" charset="0"/>
              </a:rPr>
              <a:t>Call can proceed up to the point where it would be placed in the minister’s hands, at which point presbytery tables it</a:t>
            </a:r>
          </a:p>
          <a:p>
            <a:pPr lvl="3">
              <a:spcBef>
                <a:spcPts val="0"/>
              </a:spcBef>
              <a:buFont typeface="Wingdings" panose="05000000000000000000" pitchFamily="2" charset="2"/>
              <a:buChar char=""/>
            </a:pPr>
            <a:r>
              <a:rPr lang="en-US" sz="1600" dirty="0">
                <a:latin typeface="Times New Roman" panose="02020603050405020304" pitchFamily="18" charset="0"/>
                <a:ea typeface="Times New Roman" panose="02020603050405020304" pitchFamily="18" charset="0"/>
              </a:rPr>
              <a:t>Minister can start working in the congregation; minister is received into the PCC at this point and minister’s name goes on appendix to the roll</a:t>
            </a:r>
          </a:p>
          <a:p>
            <a:pPr lvl="3">
              <a:spcBef>
                <a:spcPts val="0"/>
              </a:spcBef>
              <a:buFont typeface="Wingdings" panose="05000000000000000000" pitchFamily="2" charset="2"/>
              <a:buChar char=""/>
            </a:pPr>
            <a:r>
              <a:rPr lang="en-US" sz="1600" dirty="0">
                <a:effectLst/>
                <a:latin typeface="Times New Roman" panose="02020603050405020304" pitchFamily="18" charset="0"/>
                <a:ea typeface="Times New Roman" panose="02020603050405020304" pitchFamily="18" charset="0"/>
              </a:rPr>
              <a:t>Minister has one year to complete the history and polity courses</a:t>
            </a:r>
          </a:p>
          <a:p>
            <a:pPr lvl="3">
              <a:spcBef>
                <a:spcPts val="0"/>
              </a:spcBef>
              <a:buFont typeface="Wingdings" panose="05000000000000000000" pitchFamily="2" charset="2"/>
              <a:buChar char=""/>
            </a:pPr>
            <a:r>
              <a:rPr lang="en-US" sz="1600" dirty="0">
                <a:latin typeface="Times New Roman" panose="02020603050405020304" pitchFamily="18" charset="0"/>
                <a:ea typeface="Times New Roman" panose="02020603050405020304" pitchFamily="18" charset="0"/>
              </a:rPr>
              <a:t>When the courses are complete, presbytery can lift the call from the table and process it in the normal way; minister can be inducted into the congregation and name placed on constituent roll </a:t>
            </a:r>
            <a:endParaRPr lang="en-US" sz="16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82407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left)">
                                      <p:cBhvr>
                                        <p:cTn id="7" dur="500"/>
                                        <p:tgtEl>
                                          <p:spTgt spid="4">
                                            <p:txEl>
                                              <p:pRg st="2" end="2"/>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Effect transition="in" filter="wipe(left)">
                                      <p:cBhvr>
                                        <p:cTn id="11" dur="500"/>
                                        <p:tgtEl>
                                          <p:spTgt spid="4">
                                            <p:txEl>
                                              <p:pRg st="3" end="3"/>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wipe(left)">
                                      <p:cBhvr>
                                        <p:cTn id="15" dur="500"/>
                                        <p:tgtEl>
                                          <p:spTgt spid="4">
                                            <p:txEl>
                                              <p:pRg st="4" end="4"/>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wipe(left)">
                                      <p:cBhvr>
                                        <p:cTn id="19" dur="500"/>
                                        <p:tgtEl>
                                          <p:spTgt spid="4">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wipe(left)">
                                      <p:cBhvr>
                                        <p:cTn id="24" dur="500"/>
                                        <p:tgtEl>
                                          <p:spTgt spid="4">
                                            <p:txEl>
                                              <p:pRg st="6" end="6"/>
                                            </p:txEl>
                                          </p:spTgt>
                                        </p:tgtEl>
                                      </p:cBhvr>
                                    </p:animEffect>
                                  </p:childTnLst>
                                </p:cTn>
                              </p:par>
                            </p:childTnLst>
                          </p:cTn>
                        </p:par>
                        <p:par>
                          <p:cTn id="25" fill="hold">
                            <p:stCondLst>
                              <p:cond delay="500"/>
                            </p:stCondLst>
                            <p:childTnLst>
                              <p:par>
                                <p:cTn id="26" presetID="22" presetClass="entr" presetSubtype="8" fill="hold" nodeType="after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wipe(left)">
                                      <p:cBhvr>
                                        <p:cTn id="28" dur="500"/>
                                        <p:tgtEl>
                                          <p:spTgt spid="4">
                                            <p:txEl>
                                              <p:pRg st="7" end="7"/>
                                            </p:txEl>
                                          </p:spTgt>
                                        </p:tgtEl>
                                      </p:cBhvr>
                                    </p:animEffect>
                                  </p:childTnLst>
                                </p:cTn>
                              </p:par>
                            </p:childTnLst>
                          </p:cTn>
                        </p:par>
                        <p:par>
                          <p:cTn id="29" fill="hold">
                            <p:stCondLst>
                              <p:cond delay="1000"/>
                            </p:stCondLst>
                            <p:childTnLst>
                              <p:par>
                                <p:cTn id="30" presetID="22" presetClass="entr" presetSubtype="8" fill="hold" nodeType="afterEffect">
                                  <p:stCondLst>
                                    <p:cond delay="0"/>
                                  </p:stCondLst>
                                  <p:childTnLst>
                                    <p:set>
                                      <p:cBhvr>
                                        <p:cTn id="31" dur="1" fill="hold">
                                          <p:stCondLst>
                                            <p:cond delay="0"/>
                                          </p:stCondLst>
                                        </p:cTn>
                                        <p:tgtEl>
                                          <p:spTgt spid="4">
                                            <p:txEl>
                                              <p:pRg st="8" end="8"/>
                                            </p:txEl>
                                          </p:spTgt>
                                        </p:tgtEl>
                                        <p:attrNameLst>
                                          <p:attrName>style.visibility</p:attrName>
                                        </p:attrNameLst>
                                      </p:cBhvr>
                                      <p:to>
                                        <p:strVal val="visible"/>
                                      </p:to>
                                    </p:set>
                                    <p:animEffect transition="in" filter="wipe(left)">
                                      <p:cBhvr>
                                        <p:cTn id="32" dur="500"/>
                                        <p:tgtEl>
                                          <p:spTgt spid="4">
                                            <p:txEl>
                                              <p:pRg st="8" end="8"/>
                                            </p:txEl>
                                          </p:spTgt>
                                        </p:tgtEl>
                                      </p:cBhvr>
                                    </p:animEffect>
                                  </p:childTnLst>
                                </p:cTn>
                              </p:par>
                            </p:childTnLst>
                          </p:cTn>
                        </p:par>
                        <p:par>
                          <p:cTn id="33" fill="hold">
                            <p:stCondLst>
                              <p:cond delay="1500"/>
                            </p:stCondLst>
                            <p:childTnLst>
                              <p:par>
                                <p:cTn id="34" presetID="22" presetClass="entr" presetSubtype="8" fill="hold" nodeType="afterEffect">
                                  <p:stCondLst>
                                    <p:cond delay="0"/>
                                  </p:stCondLst>
                                  <p:childTnLst>
                                    <p:set>
                                      <p:cBhvr>
                                        <p:cTn id="35" dur="1" fill="hold">
                                          <p:stCondLst>
                                            <p:cond delay="0"/>
                                          </p:stCondLst>
                                        </p:cTn>
                                        <p:tgtEl>
                                          <p:spTgt spid="4">
                                            <p:txEl>
                                              <p:pRg st="9" end="9"/>
                                            </p:txEl>
                                          </p:spTgt>
                                        </p:tgtEl>
                                        <p:attrNameLst>
                                          <p:attrName>style.visibility</p:attrName>
                                        </p:attrNameLst>
                                      </p:cBhvr>
                                      <p:to>
                                        <p:strVal val="visible"/>
                                      </p:to>
                                    </p:set>
                                    <p:animEffect transition="in" filter="wipe(left)">
                                      <p:cBhvr>
                                        <p:cTn id="36" dur="500"/>
                                        <p:tgtEl>
                                          <p:spTgt spid="4">
                                            <p:txEl>
                                              <p:pRg st="9" end="9"/>
                                            </p:txEl>
                                          </p:spTgt>
                                        </p:tgtEl>
                                      </p:cBhvr>
                                    </p:animEffect>
                                  </p:childTnLst>
                                </p:cTn>
                              </p:par>
                            </p:childTnLst>
                          </p:cTn>
                        </p:par>
                        <p:par>
                          <p:cTn id="37" fill="hold">
                            <p:stCondLst>
                              <p:cond delay="2000"/>
                            </p:stCondLst>
                            <p:childTnLst>
                              <p:par>
                                <p:cTn id="38" presetID="22" presetClass="entr" presetSubtype="8" fill="hold" nodeType="afterEffect">
                                  <p:stCondLst>
                                    <p:cond delay="0"/>
                                  </p:stCondLst>
                                  <p:childTnLst>
                                    <p:set>
                                      <p:cBhvr>
                                        <p:cTn id="39" dur="1" fill="hold">
                                          <p:stCondLst>
                                            <p:cond delay="0"/>
                                          </p:stCondLst>
                                        </p:cTn>
                                        <p:tgtEl>
                                          <p:spTgt spid="4">
                                            <p:txEl>
                                              <p:pRg st="10" end="10"/>
                                            </p:txEl>
                                          </p:spTgt>
                                        </p:tgtEl>
                                        <p:attrNameLst>
                                          <p:attrName>style.visibility</p:attrName>
                                        </p:attrNameLst>
                                      </p:cBhvr>
                                      <p:to>
                                        <p:strVal val="visible"/>
                                      </p:to>
                                    </p:set>
                                    <p:animEffect transition="in" filter="wipe(left)">
                                      <p:cBhvr>
                                        <p:cTn id="40" dur="500"/>
                                        <p:tgtEl>
                                          <p:spTgt spid="4">
                                            <p:txEl>
                                              <p:pRg st="10" end="10"/>
                                            </p:txEl>
                                          </p:spTgt>
                                        </p:tgtEl>
                                      </p:cBhvr>
                                    </p:animEffect>
                                  </p:childTnLst>
                                </p:cTn>
                              </p:par>
                            </p:childTnLst>
                          </p:cTn>
                        </p:par>
                        <p:par>
                          <p:cTn id="41" fill="hold">
                            <p:stCondLst>
                              <p:cond delay="2500"/>
                            </p:stCondLst>
                            <p:childTnLst>
                              <p:par>
                                <p:cTn id="42" presetID="22" presetClass="entr" presetSubtype="8" fill="hold" nodeType="afterEffect">
                                  <p:stCondLst>
                                    <p:cond delay="0"/>
                                  </p:stCondLst>
                                  <p:childTnLst>
                                    <p:set>
                                      <p:cBhvr>
                                        <p:cTn id="43" dur="1" fill="hold">
                                          <p:stCondLst>
                                            <p:cond delay="0"/>
                                          </p:stCondLst>
                                        </p:cTn>
                                        <p:tgtEl>
                                          <p:spTgt spid="4">
                                            <p:txEl>
                                              <p:pRg st="11" end="11"/>
                                            </p:txEl>
                                          </p:spTgt>
                                        </p:tgtEl>
                                        <p:attrNameLst>
                                          <p:attrName>style.visibility</p:attrName>
                                        </p:attrNameLst>
                                      </p:cBhvr>
                                      <p:to>
                                        <p:strVal val="visible"/>
                                      </p:to>
                                    </p:set>
                                    <p:animEffect transition="in" filter="wipe(left)">
                                      <p:cBhvr>
                                        <p:cTn id="44"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3945F-6007-490A-A1F6-6254F151AE10}"/>
              </a:ext>
            </a:extLst>
          </p:cNvPr>
          <p:cNvSpPr>
            <a:spLocks noGrp="1"/>
          </p:cNvSpPr>
          <p:nvPr>
            <p:ph type="title"/>
          </p:nvPr>
        </p:nvSpPr>
        <p:spPr>
          <a:xfrm>
            <a:off x="444499" y="542925"/>
            <a:ext cx="11542453" cy="951030"/>
          </a:xfrm>
        </p:spPr>
        <p:txBody>
          <a:bodyPr/>
          <a:lstStyle/>
          <a:p>
            <a:pPr marL="0" marR="0">
              <a:spcBef>
                <a:spcPts val="0"/>
              </a:spcBef>
              <a:spcAft>
                <a:spcPts val="0"/>
              </a:spcAft>
            </a:pPr>
            <a:r>
              <a:rPr lang="en-US" sz="3100" b="1" dirty="0">
                <a:effectLst/>
                <a:latin typeface="Cambria" panose="02040503050406030204" pitchFamily="18" charset="0"/>
                <a:ea typeface="Times New Roman" panose="02020603050405020304" pitchFamily="18" charset="0"/>
              </a:rPr>
              <a:t>Non-ordained M.Div. graduates from non-PCC theological colleges seeking eligibility for certification for ordination in the PCC</a:t>
            </a:r>
            <a:endParaRPr lang="en-US" sz="3100" dirty="0">
              <a:effectLst/>
              <a:latin typeface="Times New Roman" panose="02020603050405020304" pitchFamily="18" charset="0"/>
              <a:ea typeface="Times New Roman" panose="02020603050405020304" pitchFamily="18" charset="0"/>
            </a:endParaRPr>
          </a:p>
        </p:txBody>
      </p:sp>
      <p:sp>
        <p:nvSpPr>
          <p:cNvPr id="3" name="Slide Number Placeholder 2">
            <a:extLst>
              <a:ext uri="{FF2B5EF4-FFF2-40B4-BE49-F238E27FC236}">
                <a16:creationId xmlns:a16="http://schemas.microsoft.com/office/drawing/2014/main" id="{A0F524E9-60CB-4B74-A355-D817F0D8D43E}"/>
              </a:ext>
            </a:extLst>
          </p:cNvPr>
          <p:cNvSpPr>
            <a:spLocks noGrp="1"/>
          </p:cNvSpPr>
          <p:nvPr>
            <p:ph type="sldNum" sz="quarter" idx="12"/>
          </p:nvPr>
        </p:nvSpPr>
        <p:spPr/>
        <p:txBody>
          <a:bodyPr/>
          <a:lstStyle/>
          <a:p>
            <a:fld id="{C263D6C4-4840-40CC-AC84-17E24B3B7BDE}" type="slidenum">
              <a:rPr lang="en-US" noProof="0" smtClean="0"/>
              <a:pPr/>
              <a:t>19</a:t>
            </a:fld>
            <a:endParaRPr lang="en-US" noProof="0" dirty="0"/>
          </a:p>
        </p:txBody>
      </p:sp>
      <p:sp>
        <p:nvSpPr>
          <p:cNvPr id="4" name="Content Placeholder 3">
            <a:extLst>
              <a:ext uri="{FF2B5EF4-FFF2-40B4-BE49-F238E27FC236}">
                <a16:creationId xmlns:a16="http://schemas.microsoft.com/office/drawing/2014/main" id="{18ED15C4-0BE3-4DC9-981A-4D4381ACA5C0}"/>
              </a:ext>
            </a:extLst>
          </p:cNvPr>
          <p:cNvSpPr>
            <a:spLocks noGrp="1"/>
          </p:cNvSpPr>
          <p:nvPr>
            <p:ph idx="1"/>
          </p:nvPr>
        </p:nvSpPr>
        <p:spPr/>
        <p:txBody>
          <a:bodyPr/>
          <a:lstStyle/>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Must enter the PCC candidacy process (presbytery certification, guidance conference, psych testing) after membership in a PCC congregation for </a:t>
            </a:r>
            <a:r>
              <a:rPr lang="en-US" sz="2400" u="sng" dirty="0">
                <a:effectLst/>
                <a:latin typeface="Cambria" panose="02040503050406030204" pitchFamily="18" charset="0"/>
                <a:ea typeface="Times New Roman" panose="02020603050405020304" pitchFamily="18" charset="0"/>
              </a:rPr>
              <a:t>at least 1 year</a:t>
            </a:r>
          </a:p>
          <a:p>
            <a:pPr marL="0" marR="0" lvl="0" indent="0">
              <a:spcBef>
                <a:spcPts val="0"/>
              </a:spcBef>
              <a:spcAft>
                <a:spcPts val="0"/>
              </a:spcAft>
              <a:buNone/>
            </a:pPr>
            <a:endParaRPr lang="en-US" sz="2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Must be a member of a PCC congregation for </a:t>
            </a:r>
            <a:r>
              <a:rPr lang="en-US" sz="2400" u="sng" dirty="0">
                <a:effectLst/>
                <a:latin typeface="Cambria" panose="02040503050406030204" pitchFamily="18" charset="0"/>
                <a:ea typeface="Times New Roman" panose="02020603050405020304" pitchFamily="18" charset="0"/>
              </a:rPr>
              <a:t>at least 2 years </a:t>
            </a:r>
            <a:r>
              <a:rPr lang="en-US" sz="2400" dirty="0">
                <a:effectLst/>
                <a:latin typeface="Cambria" panose="02040503050406030204" pitchFamily="18" charset="0"/>
                <a:ea typeface="Times New Roman" panose="02020603050405020304" pitchFamily="18" charset="0"/>
              </a:rPr>
              <a:t>before making an application to E&amp;R</a:t>
            </a:r>
          </a:p>
          <a:p>
            <a:pPr marL="0" marR="0" lvl="0" indent="0">
              <a:spcBef>
                <a:spcPts val="0"/>
              </a:spcBef>
              <a:spcAft>
                <a:spcPts val="0"/>
              </a:spcAft>
              <a:buNone/>
            </a:pPr>
            <a:endParaRPr lang="en-US" sz="2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Must obtain the endorsement of a PCC presbytery</a:t>
            </a:r>
          </a:p>
          <a:p>
            <a:pPr marL="800100" lvl="1" indent="-342900">
              <a:spcBef>
                <a:spcPts val="0"/>
              </a:spcBef>
              <a:buFont typeface="Symbol" panose="05050102010706020507" pitchFamily="18" charset="2"/>
              <a:buChar char=""/>
            </a:pPr>
            <a:r>
              <a:rPr lang="en-US" sz="2000" dirty="0">
                <a:ea typeface="Times New Roman" panose="02020603050405020304" pitchFamily="18" charset="0"/>
              </a:rPr>
              <a:t>M</a:t>
            </a:r>
            <a:r>
              <a:rPr lang="en-US" sz="2000" dirty="0">
                <a:effectLst/>
                <a:latin typeface="Cambria" panose="02040503050406030204" pitchFamily="18" charset="0"/>
                <a:ea typeface="Times New Roman" panose="02020603050405020304" pitchFamily="18" charset="0"/>
              </a:rPr>
              <a:t>otion: “That the Presbytery of NAME endorse the application of NAME to the Committee on Education and Reception, as an M.Div. graduate from a non-PCC theological college, for eligibility for certification for ordination.”</a:t>
            </a:r>
            <a:endParaRPr lang="en-US" sz="20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Note: this is a separate recommendation from certification as a candidate for ministry – motion: “That NAME be certified as a candidate for ministry.”</a:t>
            </a:r>
            <a:endParaRPr lang="en-US" sz="20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456868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500"/>
                                        <p:tgtEl>
                                          <p:spTgt spid="4">
                                            <p:txEl>
                                              <p:pRg st="4" end="4"/>
                                            </p:txEl>
                                          </p:spTgt>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wipe(left)">
                                      <p:cBhvr>
                                        <p:cTn id="21" dur="500"/>
                                        <p:tgtEl>
                                          <p:spTgt spid="4">
                                            <p:txEl>
                                              <p:pRg st="5" end="5"/>
                                            </p:txEl>
                                          </p:spTgt>
                                        </p:tgtEl>
                                      </p:cBhvr>
                                    </p:animEffect>
                                  </p:childTnLst>
                                </p:cTn>
                              </p:par>
                            </p:childTnLst>
                          </p:cTn>
                        </p:par>
                        <p:par>
                          <p:cTn id="22" fill="hold">
                            <p:stCondLst>
                              <p:cond delay="1000"/>
                            </p:stCondLst>
                            <p:childTnLst>
                              <p:par>
                                <p:cTn id="23" presetID="22" presetClass="entr" presetSubtype="8" fill="hold" nodeType="after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wipe(left)">
                                      <p:cBhvr>
                                        <p:cTn id="25"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303427B-F93E-448C-87DC-1E5C1FA9B753}"/>
              </a:ext>
            </a:extLst>
          </p:cNvPr>
          <p:cNvSpPr>
            <a:spLocks noGrp="1"/>
          </p:cNvSpPr>
          <p:nvPr>
            <p:ph type="title"/>
          </p:nvPr>
        </p:nvSpPr>
        <p:spPr>
          <a:xfrm>
            <a:off x="444500" y="542925"/>
            <a:ext cx="6432550" cy="978729"/>
          </a:xfrm>
        </p:spPr>
        <p:txBody>
          <a:bodyPr/>
          <a:lstStyle/>
          <a:p>
            <a:r>
              <a:rPr lang="en-US" b="1" dirty="0">
                <a:effectLst/>
                <a:latin typeface="Cambria" panose="02040503050406030204" pitchFamily="18" charset="0"/>
              </a:rPr>
              <a:t>Overall Purpose and Goal</a:t>
            </a:r>
            <a:br>
              <a:rPr lang="en-US" sz="1800" dirty="0">
                <a:effectLst/>
                <a:latin typeface="Times New Roman" panose="02020603050405020304" pitchFamily="18" charset="0"/>
                <a:ea typeface="Times New Roman" panose="02020603050405020304" pitchFamily="18" charset="0"/>
              </a:rPr>
            </a:br>
            <a:endParaRPr lang="en-US" dirty="0"/>
          </a:p>
        </p:txBody>
      </p:sp>
      <p:sp>
        <p:nvSpPr>
          <p:cNvPr id="2" name="Slide Number Placeholder 1">
            <a:extLst>
              <a:ext uri="{FF2B5EF4-FFF2-40B4-BE49-F238E27FC236}">
                <a16:creationId xmlns:a16="http://schemas.microsoft.com/office/drawing/2014/main" id="{2A39B013-9F39-4786-89A4-945C97F719D3}"/>
              </a:ext>
            </a:extLst>
          </p:cNvPr>
          <p:cNvSpPr>
            <a:spLocks noGrp="1"/>
          </p:cNvSpPr>
          <p:nvPr>
            <p:ph type="sldNum" sz="quarter" idx="12"/>
          </p:nvPr>
        </p:nvSpPr>
        <p:spPr/>
        <p:txBody>
          <a:bodyPr/>
          <a:lstStyle/>
          <a:p>
            <a:fld id="{C263D6C4-4840-40CC-AC84-17E24B3B7BDE}" type="slidenum">
              <a:rPr lang="en-US" noProof="0" smtClean="0"/>
              <a:pPr/>
              <a:t>2</a:t>
            </a:fld>
            <a:endParaRPr lang="en-US" noProof="0" dirty="0"/>
          </a:p>
        </p:txBody>
      </p:sp>
      <p:sp>
        <p:nvSpPr>
          <p:cNvPr id="8" name="Subtitle 2">
            <a:extLst>
              <a:ext uri="{FF2B5EF4-FFF2-40B4-BE49-F238E27FC236}">
                <a16:creationId xmlns:a16="http://schemas.microsoft.com/office/drawing/2014/main" id="{63F9E64B-C0CB-4FD6-81EF-E1B70E79A2DD}"/>
              </a:ext>
            </a:extLst>
          </p:cNvPr>
          <p:cNvSpPr txBox="1">
            <a:spLocks/>
          </p:cNvSpPr>
          <p:nvPr/>
        </p:nvSpPr>
        <p:spPr>
          <a:xfrm>
            <a:off x="444501" y="1762125"/>
            <a:ext cx="10890249" cy="2828163"/>
          </a:xfrm>
          <a:prstGeom prst="rect">
            <a:avLst/>
          </a:prstGeom>
        </p:spPr>
        <p:txBody>
          <a:bodyPr/>
          <a:lst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spcBef>
                <a:spcPts val="0"/>
              </a:spcBef>
              <a:spcAft>
                <a:spcPts val="0"/>
              </a:spcAft>
              <a:buNone/>
            </a:pPr>
            <a:r>
              <a:rPr lang="en-US" sz="2400" dirty="0">
                <a:solidFill>
                  <a:schemeClr val="bg1"/>
                </a:solidFill>
                <a:effectLst/>
                <a:latin typeface="Cambria" panose="02040503050406030204" pitchFamily="18" charset="0"/>
                <a:ea typeface="Cambria" panose="02040503050406030204" pitchFamily="18" charset="0"/>
              </a:rPr>
              <a:t>The overall purpose and goal of the candidacy process and the Education and Reception process is </a:t>
            </a:r>
          </a:p>
          <a:p>
            <a:pPr marL="0" marR="0" indent="0">
              <a:spcBef>
                <a:spcPts val="0"/>
              </a:spcBef>
              <a:spcAft>
                <a:spcPts val="0"/>
              </a:spcAft>
              <a:buNone/>
            </a:pPr>
            <a:endParaRPr lang="en-US" sz="2400" dirty="0">
              <a:solidFill>
                <a:schemeClr val="bg1"/>
              </a:solidFill>
              <a:effectLst/>
              <a:latin typeface="Cambria" panose="02040503050406030204" pitchFamily="18" charset="0"/>
              <a:ea typeface="Cambria" panose="02040503050406030204" pitchFamily="18" charset="0"/>
            </a:endParaRPr>
          </a:p>
          <a:p>
            <a:pPr>
              <a:spcBef>
                <a:spcPts val="0"/>
              </a:spcBef>
            </a:pPr>
            <a:r>
              <a:rPr lang="en-US" sz="2400" dirty="0">
                <a:solidFill>
                  <a:schemeClr val="bg1"/>
                </a:solidFill>
                <a:effectLst/>
                <a:latin typeface="Cambria" panose="02040503050406030204" pitchFamily="18" charset="0"/>
                <a:ea typeface="Cambria" panose="02040503050406030204" pitchFamily="18" charset="0"/>
              </a:rPr>
              <a:t>to find the best possible candidates for ministry of Word and Sacraments to serve in The Presbyterian Church in Canada </a:t>
            </a:r>
          </a:p>
          <a:p>
            <a:pPr>
              <a:spcBef>
                <a:spcPts val="0"/>
              </a:spcBef>
            </a:pPr>
            <a:endParaRPr lang="en-US" sz="2400" dirty="0">
              <a:solidFill>
                <a:schemeClr val="bg1"/>
              </a:solidFill>
              <a:effectLst/>
              <a:latin typeface="Cambria" panose="02040503050406030204" pitchFamily="18" charset="0"/>
              <a:ea typeface="Cambria" panose="02040503050406030204" pitchFamily="18" charset="0"/>
            </a:endParaRPr>
          </a:p>
          <a:p>
            <a:pPr>
              <a:spcBef>
                <a:spcPts val="0"/>
              </a:spcBef>
            </a:pPr>
            <a:r>
              <a:rPr lang="en-US" sz="2400" dirty="0">
                <a:solidFill>
                  <a:schemeClr val="bg1"/>
                </a:solidFill>
                <a:latin typeface="Cambria" panose="02040503050406030204" pitchFamily="18" charset="0"/>
                <a:ea typeface="Cambria" panose="02040503050406030204" pitchFamily="18" charset="0"/>
              </a:rPr>
              <a:t>in </a:t>
            </a:r>
            <a:r>
              <a:rPr lang="en-US" sz="2400" dirty="0">
                <a:solidFill>
                  <a:schemeClr val="bg1"/>
                </a:solidFill>
                <a:effectLst/>
                <a:latin typeface="Cambria" panose="02040503050406030204" pitchFamily="18" charset="0"/>
                <a:ea typeface="Cambria" panose="02040503050406030204" pitchFamily="18" charset="0"/>
              </a:rPr>
              <a:t>a shared discernment process involving sessions, presbyteries, theological colleges, and Ministry and Church Vocations (MCV).  </a:t>
            </a:r>
          </a:p>
        </p:txBody>
      </p:sp>
      <p:sp>
        <p:nvSpPr>
          <p:cNvPr id="5" name="Oval 4">
            <a:extLst>
              <a:ext uri="{FF2B5EF4-FFF2-40B4-BE49-F238E27FC236}">
                <a16:creationId xmlns:a16="http://schemas.microsoft.com/office/drawing/2014/main" id="{E1FB2DE9-99D6-4627-A60D-244414ED5C77}"/>
              </a:ext>
            </a:extLst>
          </p:cNvPr>
          <p:cNvSpPr/>
          <p:nvPr/>
        </p:nvSpPr>
        <p:spPr>
          <a:xfrm>
            <a:off x="11035376" y="250416"/>
            <a:ext cx="840048" cy="828040"/>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81506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3945F-6007-490A-A1F6-6254F151AE10}"/>
              </a:ext>
            </a:extLst>
          </p:cNvPr>
          <p:cNvSpPr>
            <a:spLocks noGrp="1"/>
          </p:cNvSpPr>
          <p:nvPr>
            <p:ph type="title"/>
          </p:nvPr>
        </p:nvSpPr>
        <p:spPr>
          <a:xfrm>
            <a:off x="444499" y="542925"/>
            <a:ext cx="11542453" cy="951030"/>
          </a:xfrm>
        </p:spPr>
        <p:txBody>
          <a:bodyPr/>
          <a:lstStyle/>
          <a:p>
            <a:pPr marL="0" marR="0">
              <a:spcBef>
                <a:spcPts val="0"/>
              </a:spcBef>
              <a:spcAft>
                <a:spcPts val="0"/>
              </a:spcAft>
            </a:pPr>
            <a:r>
              <a:rPr lang="en-US" sz="3100" b="1" dirty="0">
                <a:effectLst/>
                <a:latin typeface="Cambria" panose="02040503050406030204" pitchFamily="18" charset="0"/>
                <a:ea typeface="Times New Roman" panose="02020603050405020304" pitchFamily="18" charset="0"/>
              </a:rPr>
              <a:t>Non-ordained M.Div. graduates from non-PCC theological colleges seeking eligibility for certification for ordination in the PCC.</a:t>
            </a:r>
            <a:endParaRPr lang="en-US" sz="3100" dirty="0">
              <a:effectLst/>
              <a:latin typeface="Times New Roman" panose="02020603050405020304" pitchFamily="18" charset="0"/>
              <a:ea typeface="Times New Roman" panose="02020603050405020304" pitchFamily="18" charset="0"/>
            </a:endParaRPr>
          </a:p>
        </p:txBody>
      </p:sp>
      <p:sp>
        <p:nvSpPr>
          <p:cNvPr id="3" name="Slide Number Placeholder 2">
            <a:extLst>
              <a:ext uri="{FF2B5EF4-FFF2-40B4-BE49-F238E27FC236}">
                <a16:creationId xmlns:a16="http://schemas.microsoft.com/office/drawing/2014/main" id="{A0F524E9-60CB-4B74-A355-D817F0D8D43E}"/>
              </a:ext>
            </a:extLst>
          </p:cNvPr>
          <p:cNvSpPr>
            <a:spLocks noGrp="1"/>
          </p:cNvSpPr>
          <p:nvPr>
            <p:ph type="sldNum" sz="quarter" idx="12"/>
          </p:nvPr>
        </p:nvSpPr>
        <p:spPr/>
        <p:txBody>
          <a:bodyPr/>
          <a:lstStyle/>
          <a:p>
            <a:fld id="{C263D6C4-4840-40CC-AC84-17E24B3B7BDE}" type="slidenum">
              <a:rPr lang="en-US" noProof="0" smtClean="0"/>
              <a:pPr/>
              <a:t>20</a:t>
            </a:fld>
            <a:endParaRPr lang="en-US" noProof="0" dirty="0"/>
          </a:p>
        </p:txBody>
      </p:sp>
      <p:sp>
        <p:nvSpPr>
          <p:cNvPr id="4" name="Content Placeholder 3">
            <a:extLst>
              <a:ext uri="{FF2B5EF4-FFF2-40B4-BE49-F238E27FC236}">
                <a16:creationId xmlns:a16="http://schemas.microsoft.com/office/drawing/2014/main" id="{18ED15C4-0BE3-4DC9-981A-4D4381ACA5C0}"/>
              </a:ext>
            </a:extLst>
          </p:cNvPr>
          <p:cNvSpPr>
            <a:spLocks noGrp="1"/>
          </p:cNvSpPr>
          <p:nvPr>
            <p:ph idx="1"/>
          </p:nvPr>
        </p:nvSpPr>
        <p:spPr/>
        <p:txBody>
          <a:bodyPr/>
          <a:lstStyle/>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Meets with E&amp;R Committee</a:t>
            </a:r>
          </a:p>
          <a:p>
            <a:pPr marL="0" marR="0" lvl="0" indent="0">
              <a:spcBef>
                <a:spcPts val="0"/>
              </a:spcBef>
              <a:spcAft>
                <a:spcPts val="0"/>
              </a:spcAft>
              <a:buNone/>
            </a:pPr>
            <a:endParaRPr lang="en-US" sz="24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If committee recommends they not be eligible to be received, application is denied</a:t>
            </a:r>
          </a:p>
          <a:p>
            <a:pPr marL="457200" marR="0" lvl="1" indent="0">
              <a:spcBef>
                <a:spcPts val="0"/>
              </a:spcBef>
              <a:spcAft>
                <a:spcPts val="0"/>
              </a:spcAft>
              <a:buNone/>
            </a:pPr>
            <a:endParaRPr lang="en-US" sz="20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If committee recommends they be eligible to be received, recommendation goes to GA for approval</a:t>
            </a:r>
          </a:p>
          <a:p>
            <a:pPr marL="457200" marR="0" lvl="1" indent="0">
              <a:spcBef>
                <a:spcPts val="0"/>
              </a:spcBef>
              <a:spcAft>
                <a:spcPts val="0"/>
              </a:spcAft>
              <a:buNone/>
            </a:pPr>
            <a:endParaRPr lang="en-US" sz="20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Three month competent objections period (presbyteries circulated)</a:t>
            </a:r>
          </a:p>
          <a:p>
            <a:pPr marL="1200150" lvl="2" indent="-285750">
              <a:spcBef>
                <a:spcPts val="0"/>
              </a:spcBef>
              <a:buFont typeface="Courier New" panose="02070309020205020404" pitchFamily="49" charset="0"/>
              <a:buChar char="o"/>
            </a:pPr>
            <a:r>
              <a:rPr lang="en-US" sz="1800" dirty="0"/>
              <a:t>Information about professional or personal conduct E&amp;R may not have</a:t>
            </a:r>
            <a:endParaRPr lang="en-US" sz="2000" dirty="0">
              <a:effectLst/>
              <a:latin typeface="Cambria" panose="02040503050406030204" pitchFamily="18" charset="0"/>
              <a:ea typeface="Times New Roman" panose="02020603050405020304" pitchFamily="18" charset="0"/>
            </a:endParaRPr>
          </a:p>
          <a:p>
            <a:pPr marL="457200" marR="0" lvl="1" indent="0">
              <a:spcBef>
                <a:spcPts val="0"/>
              </a:spcBef>
              <a:spcAft>
                <a:spcPts val="0"/>
              </a:spcAft>
              <a:buNone/>
            </a:pPr>
            <a:endParaRPr lang="en-US" sz="20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E&amp;R recommendations have conditions attached</a:t>
            </a:r>
            <a:endParaRPr lang="en-US" sz="2000" dirty="0">
              <a:effectLst/>
              <a:latin typeface="Times New Roman" panose="02020603050405020304" pitchFamily="18" charset="0"/>
              <a:ea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1800" dirty="0">
                <a:effectLst/>
                <a:latin typeface="Cambria" panose="02040503050406030204" pitchFamily="18" charset="0"/>
                <a:ea typeface="Times New Roman" panose="02020603050405020304" pitchFamily="18" charset="0"/>
              </a:rPr>
              <a:t>Must complete courses in PCC church history, PCC polity, and possibly other courses assigned by E&amp;R</a:t>
            </a:r>
            <a:endParaRPr lang="en-US" sz="1800" dirty="0">
              <a:effectLst/>
              <a:latin typeface="Times New Roman" panose="02020603050405020304" pitchFamily="18" charset="0"/>
              <a:ea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1800" dirty="0">
                <a:effectLst/>
                <a:latin typeface="Cambria" panose="02040503050406030204" pitchFamily="18" charset="0"/>
                <a:ea typeface="Times New Roman" panose="02020603050405020304" pitchFamily="18" charset="0"/>
              </a:rPr>
              <a:t>Must complete SASH training</a:t>
            </a:r>
            <a:endParaRPr lang="en-US" sz="1800" dirty="0">
              <a:effectLst/>
              <a:latin typeface="Times New Roman" panose="02020603050405020304" pitchFamily="18" charset="0"/>
              <a:ea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1800" dirty="0">
                <a:effectLst/>
                <a:latin typeface="Cambria" panose="02040503050406030204" pitchFamily="18" charset="0"/>
                <a:ea typeface="Times New Roman" panose="02020603050405020304" pitchFamily="18" charset="0"/>
              </a:rPr>
              <a:t>Only </a:t>
            </a:r>
            <a:r>
              <a:rPr lang="en-US" sz="1800" u="sng" dirty="0">
                <a:effectLst/>
                <a:latin typeface="Cambria" panose="02040503050406030204" pitchFamily="18" charset="0"/>
                <a:ea typeface="Times New Roman" panose="02020603050405020304" pitchFamily="18" charset="0"/>
              </a:rPr>
              <a:t>after</a:t>
            </a:r>
            <a:r>
              <a:rPr lang="en-US" sz="1800" dirty="0">
                <a:effectLst/>
                <a:latin typeface="Cambria" panose="02040503050406030204" pitchFamily="18" charset="0"/>
                <a:ea typeface="Times New Roman" panose="02020603050405020304" pitchFamily="18" charset="0"/>
              </a:rPr>
              <a:t> the conditions are fulfilled can the candidate seek a call in the PCC</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678821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wipe(left)">
                                      <p:cBhvr>
                                        <p:cTn id="22" dur="500"/>
                                        <p:tgtEl>
                                          <p:spTgt spid="4">
                                            <p:txEl>
                                              <p:pRg st="6" end="6"/>
                                            </p:txEl>
                                          </p:spTgt>
                                        </p:tgtEl>
                                      </p:cBhvr>
                                    </p:animEffect>
                                  </p:childTnLst>
                                </p:cTn>
                              </p:par>
                            </p:childTnLst>
                          </p:cTn>
                        </p:par>
                        <p:par>
                          <p:cTn id="23" fill="hold">
                            <p:stCondLst>
                              <p:cond delay="500"/>
                            </p:stCondLst>
                            <p:childTnLst>
                              <p:par>
                                <p:cTn id="24" presetID="22" presetClass="entr" presetSubtype="8" fill="hold" nodeType="afterEffect">
                                  <p:stCondLst>
                                    <p:cond delay="0"/>
                                  </p:stCondLst>
                                  <p:childTnLst>
                                    <p:set>
                                      <p:cBhvr>
                                        <p:cTn id="25" dur="1" fill="hold">
                                          <p:stCondLst>
                                            <p:cond delay="0"/>
                                          </p:stCondLst>
                                        </p:cTn>
                                        <p:tgtEl>
                                          <p:spTgt spid="4">
                                            <p:txEl>
                                              <p:pRg st="7" end="7"/>
                                            </p:txEl>
                                          </p:spTgt>
                                        </p:tgtEl>
                                        <p:attrNameLst>
                                          <p:attrName>style.visibility</p:attrName>
                                        </p:attrNameLst>
                                      </p:cBhvr>
                                      <p:to>
                                        <p:strVal val="visible"/>
                                      </p:to>
                                    </p:set>
                                    <p:animEffect transition="in" filter="wipe(left)">
                                      <p:cBhvr>
                                        <p:cTn id="26" dur="500"/>
                                        <p:tgtEl>
                                          <p:spTgt spid="4">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wipe(left)">
                                      <p:cBhvr>
                                        <p:cTn id="31" dur="500"/>
                                        <p:tgtEl>
                                          <p:spTgt spid="4">
                                            <p:txEl>
                                              <p:pRg st="9" end="9"/>
                                            </p:txEl>
                                          </p:spTgt>
                                        </p:tgtEl>
                                      </p:cBhvr>
                                    </p:animEffect>
                                  </p:childTnLst>
                                </p:cTn>
                              </p:par>
                            </p:childTnLst>
                          </p:cTn>
                        </p:par>
                        <p:par>
                          <p:cTn id="32" fill="hold">
                            <p:stCondLst>
                              <p:cond delay="500"/>
                            </p:stCondLst>
                            <p:childTnLst>
                              <p:par>
                                <p:cTn id="33" presetID="22" presetClass="entr" presetSubtype="8" fill="hold" nodeType="after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Effect transition="in" filter="wipe(left)">
                                      <p:cBhvr>
                                        <p:cTn id="35" dur="500"/>
                                        <p:tgtEl>
                                          <p:spTgt spid="4">
                                            <p:txEl>
                                              <p:pRg st="10" end="10"/>
                                            </p:txEl>
                                          </p:spTgt>
                                        </p:tgtEl>
                                      </p:cBhvr>
                                    </p:animEffect>
                                  </p:childTnLst>
                                </p:cTn>
                              </p:par>
                            </p:childTnLst>
                          </p:cTn>
                        </p:par>
                        <p:par>
                          <p:cTn id="36" fill="hold">
                            <p:stCondLst>
                              <p:cond delay="1000"/>
                            </p:stCondLst>
                            <p:childTnLst>
                              <p:par>
                                <p:cTn id="37" presetID="22" presetClass="entr" presetSubtype="8" fill="hold" nodeType="after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animEffect transition="in" filter="wipe(left)">
                                      <p:cBhvr>
                                        <p:cTn id="39" dur="500"/>
                                        <p:tgtEl>
                                          <p:spTgt spid="4">
                                            <p:txEl>
                                              <p:pRg st="11" end="11"/>
                                            </p:txEl>
                                          </p:spTgt>
                                        </p:tgtEl>
                                      </p:cBhvr>
                                    </p:animEffect>
                                  </p:childTnLst>
                                </p:cTn>
                              </p:par>
                            </p:childTnLst>
                          </p:cTn>
                        </p:par>
                        <p:par>
                          <p:cTn id="40" fill="hold">
                            <p:stCondLst>
                              <p:cond delay="1500"/>
                            </p:stCondLst>
                            <p:childTnLst>
                              <p:par>
                                <p:cTn id="41" presetID="22" presetClass="entr" presetSubtype="8" fill="hold" nodeType="afterEffect">
                                  <p:stCondLst>
                                    <p:cond delay="0"/>
                                  </p:stCondLst>
                                  <p:childTnLst>
                                    <p:set>
                                      <p:cBhvr>
                                        <p:cTn id="42" dur="1" fill="hold">
                                          <p:stCondLst>
                                            <p:cond delay="0"/>
                                          </p:stCondLst>
                                        </p:cTn>
                                        <p:tgtEl>
                                          <p:spTgt spid="4">
                                            <p:txEl>
                                              <p:pRg st="12" end="12"/>
                                            </p:txEl>
                                          </p:spTgt>
                                        </p:tgtEl>
                                        <p:attrNameLst>
                                          <p:attrName>style.visibility</p:attrName>
                                        </p:attrNameLst>
                                      </p:cBhvr>
                                      <p:to>
                                        <p:strVal val="visible"/>
                                      </p:to>
                                    </p:set>
                                    <p:animEffect transition="in" filter="wipe(left)">
                                      <p:cBhvr>
                                        <p:cTn id="43"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3945F-6007-490A-A1F6-6254F151AE10}"/>
              </a:ext>
            </a:extLst>
          </p:cNvPr>
          <p:cNvSpPr>
            <a:spLocks noGrp="1"/>
          </p:cNvSpPr>
          <p:nvPr>
            <p:ph type="title"/>
          </p:nvPr>
        </p:nvSpPr>
        <p:spPr>
          <a:xfrm>
            <a:off x="444499" y="542925"/>
            <a:ext cx="11542453" cy="951030"/>
          </a:xfrm>
        </p:spPr>
        <p:txBody>
          <a:bodyPr/>
          <a:lstStyle/>
          <a:p>
            <a:pPr marL="0" marR="0">
              <a:spcBef>
                <a:spcPts val="0"/>
              </a:spcBef>
              <a:spcAft>
                <a:spcPts val="0"/>
              </a:spcAft>
            </a:pPr>
            <a:r>
              <a:rPr lang="en-US" sz="3100" b="1" dirty="0">
                <a:effectLst/>
                <a:latin typeface="Cambria" panose="02040503050406030204" pitchFamily="18" charset="0"/>
                <a:ea typeface="Times New Roman" panose="02020603050405020304" pitchFamily="18" charset="0"/>
              </a:rPr>
              <a:t>Individuals 35 to 65 years of age with no undergraduate degree seeking to become General Assembly Special Courses students</a:t>
            </a:r>
            <a:endParaRPr lang="en-US" sz="3100" dirty="0">
              <a:effectLst/>
              <a:latin typeface="Times New Roman" panose="02020603050405020304" pitchFamily="18" charset="0"/>
              <a:ea typeface="Times New Roman" panose="02020603050405020304" pitchFamily="18" charset="0"/>
            </a:endParaRPr>
          </a:p>
        </p:txBody>
      </p:sp>
      <p:sp>
        <p:nvSpPr>
          <p:cNvPr id="3" name="Slide Number Placeholder 2">
            <a:extLst>
              <a:ext uri="{FF2B5EF4-FFF2-40B4-BE49-F238E27FC236}">
                <a16:creationId xmlns:a16="http://schemas.microsoft.com/office/drawing/2014/main" id="{A0F524E9-60CB-4B74-A355-D817F0D8D43E}"/>
              </a:ext>
            </a:extLst>
          </p:cNvPr>
          <p:cNvSpPr>
            <a:spLocks noGrp="1"/>
          </p:cNvSpPr>
          <p:nvPr>
            <p:ph type="sldNum" sz="quarter" idx="12"/>
          </p:nvPr>
        </p:nvSpPr>
        <p:spPr/>
        <p:txBody>
          <a:bodyPr/>
          <a:lstStyle/>
          <a:p>
            <a:fld id="{C263D6C4-4840-40CC-AC84-17E24B3B7BDE}" type="slidenum">
              <a:rPr lang="en-US" noProof="0" smtClean="0"/>
              <a:pPr/>
              <a:t>21</a:t>
            </a:fld>
            <a:endParaRPr lang="en-US" noProof="0" dirty="0"/>
          </a:p>
        </p:txBody>
      </p:sp>
      <p:sp>
        <p:nvSpPr>
          <p:cNvPr id="4" name="Content Placeholder 3">
            <a:extLst>
              <a:ext uri="{FF2B5EF4-FFF2-40B4-BE49-F238E27FC236}">
                <a16:creationId xmlns:a16="http://schemas.microsoft.com/office/drawing/2014/main" id="{18ED15C4-0BE3-4DC9-981A-4D4381ACA5C0}"/>
              </a:ext>
            </a:extLst>
          </p:cNvPr>
          <p:cNvSpPr>
            <a:spLocks noGrp="1"/>
          </p:cNvSpPr>
          <p:nvPr>
            <p:ph idx="1"/>
          </p:nvPr>
        </p:nvSpPr>
        <p:spPr/>
        <p:txBody>
          <a:bodyPr/>
          <a:lstStyle/>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Must enter the PCC candidacy process (presbytery certification, guidance conference, psych testing)</a:t>
            </a:r>
          </a:p>
          <a:p>
            <a:pPr marL="342900" marR="0" lvl="0" indent="-342900">
              <a:spcBef>
                <a:spcPts val="0"/>
              </a:spcBef>
              <a:spcAft>
                <a:spcPts val="0"/>
              </a:spcAft>
              <a:buFont typeface="Symbol" panose="05050102010706020507" pitchFamily="18" charset="2"/>
              <a:buChar char=""/>
            </a:pPr>
            <a:endParaRPr lang="en-US" sz="2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Must obtain the endorsement of a PCC presbytery</a:t>
            </a:r>
          </a:p>
          <a:p>
            <a:pPr marL="800100" lvl="1" indent="-342900">
              <a:spcBef>
                <a:spcPts val="0"/>
              </a:spcBef>
              <a:buFont typeface="Symbol" panose="05050102010706020507" pitchFamily="18" charset="2"/>
              <a:buChar char=""/>
            </a:pPr>
            <a:r>
              <a:rPr lang="en-US" sz="2000" dirty="0">
                <a:ea typeface="Times New Roman" panose="02020603050405020304" pitchFamily="18" charset="0"/>
              </a:rPr>
              <a:t>M</a:t>
            </a:r>
            <a:r>
              <a:rPr lang="en-US" sz="2000" dirty="0">
                <a:effectLst/>
                <a:latin typeface="Cambria" panose="02040503050406030204" pitchFamily="18" charset="0"/>
                <a:ea typeface="Times New Roman" panose="02020603050405020304" pitchFamily="18" charset="0"/>
              </a:rPr>
              <a:t>otion: “That the Presbytery of NAME endorse the application of NAME to the Committee on Education and Reception for a General Assembly Special Course.”</a:t>
            </a:r>
            <a:endParaRPr lang="en-US" sz="20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Note: this is a separate recommendation from certification as a candidate for ministry – motion: “That NAME be certified as a candidate for ministry.”</a:t>
            </a:r>
            <a:endParaRPr lang="en-US" sz="20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636203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wipe(left)">
                                      <p:cBhvr>
                                        <p:cTn id="16" dur="500"/>
                                        <p:tgtEl>
                                          <p:spTgt spid="4">
                                            <p:txEl>
                                              <p:pRg st="3" end="3"/>
                                            </p:txEl>
                                          </p:spTgt>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wipe(left)">
                                      <p:cBhvr>
                                        <p:cTn id="2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3945F-6007-490A-A1F6-6254F151AE10}"/>
              </a:ext>
            </a:extLst>
          </p:cNvPr>
          <p:cNvSpPr>
            <a:spLocks noGrp="1"/>
          </p:cNvSpPr>
          <p:nvPr>
            <p:ph type="title"/>
          </p:nvPr>
        </p:nvSpPr>
        <p:spPr>
          <a:xfrm>
            <a:off x="444499" y="542925"/>
            <a:ext cx="11542453" cy="951030"/>
          </a:xfrm>
        </p:spPr>
        <p:txBody>
          <a:bodyPr/>
          <a:lstStyle/>
          <a:p>
            <a:pPr marL="0" marR="0">
              <a:spcBef>
                <a:spcPts val="0"/>
              </a:spcBef>
              <a:spcAft>
                <a:spcPts val="0"/>
              </a:spcAft>
            </a:pPr>
            <a:r>
              <a:rPr lang="en-US" sz="3100" b="1" dirty="0">
                <a:effectLst/>
                <a:latin typeface="Cambria" panose="02040503050406030204" pitchFamily="18" charset="0"/>
                <a:ea typeface="Times New Roman" panose="02020603050405020304" pitchFamily="18" charset="0"/>
              </a:rPr>
              <a:t>Individuals 35 to 65 years of age with no undergraduate degree seeking to become General Assembly Special Courses students</a:t>
            </a:r>
            <a:endParaRPr lang="en-US" sz="3100" dirty="0">
              <a:effectLst/>
              <a:latin typeface="Times New Roman" panose="02020603050405020304" pitchFamily="18" charset="0"/>
              <a:ea typeface="Times New Roman" panose="02020603050405020304" pitchFamily="18" charset="0"/>
            </a:endParaRPr>
          </a:p>
        </p:txBody>
      </p:sp>
      <p:sp>
        <p:nvSpPr>
          <p:cNvPr id="3" name="Slide Number Placeholder 2">
            <a:extLst>
              <a:ext uri="{FF2B5EF4-FFF2-40B4-BE49-F238E27FC236}">
                <a16:creationId xmlns:a16="http://schemas.microsoft.com/office/drawing/2014/main" id="{A0F524E9-60CB-4B74-A355-D817F0D8D43E}"/>
              </a:ext>
            </a:extLst>
          </p:cNvPr>
          <p:cNvSpPr>
            <a:spLocks noGrp="1"/>
          </p:cNvSpPr>
          <p:nvPr>
            <p:ph type="sldNum" sz="quarter" idx="12"/>
          </p:nvPr>
        </p:nvSpPr>
        <p:spPr/>
        <p:txBody>
          <a:bodyPr/>
          <a:lstStyle/>
          <a:p>
            <a:fld id="{C263D6C4-4840-40CC-AC84-17E24B3B7BDE}" type="slidenum">
              <a:rPr lang="en-US" noProof="0" smtClean="0"/>
              <a:pPr/>
              <a:t>22</a:t>
            </a:fld>
            <a:endParaRPr lang="en-US" noProof="0" dirty="0"/>
          </a:p>
        </p:txBody>
      </p:sp>
      <p:sp>
        <p:nvSpPr>
          <p:cNvPr id="4" name="Content Placeholder 3">
            <a:extLst>
              <a:ext uri="{FF2B5EF4-FFF2-40B4-BE49-F238E27FC236}">
                <a16:creationId xmlns:a16="http://schemas.microsoft.com/office/drawing/2014/main" id="{18ED15C4-0BE3-4DC9-981A-4D4381ACA5C0}"/>
              </a:ext>
            </a:extLst>
          </p:cNvPr>
          <p:cNvSpPr>
            <a:spLocks noGrp="1"/>
          </p:cNvSpPr>
          <p:nvPr>
            <p:ph idx="1"/>
          </p:nvPr>
        </p:nvSpPr>
        <p:spPr/>
        <p:txBody>
          <a:bodyPr/>
          <a:lstStyle/>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Meets with E&amp;R Committee</a:t>
            </a:r>
          </a:p>
          <a:p>
            <a:pPr marL="0" marR="0" lvl="0" indent="0">
              <a:spcBef>
                <a:spcPts val="0"/>
              </a:spcBef>
              <a:spcAft>
                <a:spcPts val="0"/>
              </a:spcAft>
              <a:buNone/>
            </a:pPr>
            <a:endParaRPr lang="en-US" sz="24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200" dirty="0">
                <a:effectLst/>
                <a:latin typeface="Cambria" panose="02040503050406030204" pitchFamily="18" charset="0"/>
                <a:ea typeface="Times New Roman" panose="02020603050405020304" pitchFamily="18" charset="0"/>
              </a:rPr>
              <a:t>If committee recommends “no”, application is denied</a:t>
            </a:r>
          </a:p>
          <a:p>
            <a:pPr marL="457200" marR="0" lvl="1" indent="0">
              <a:spcBef>
                <a:spcPts val="0"/>
              </a:spcBef>
              <a:spcAft>
                <a:spcPts val="0"/>
              </a:spcAft>
              <a:buNone/>
            </a:pPr>
            <a:endParaRPr lang="en-US" sz="22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200" dirty="0">
                <a:effectLst/>
                <a:latin typeface="Cambria" panose="02040503050406030204" pitchFamily="18" charset="0"/>
                <a:ea typeface="Times New Roman" panose="02020603050405020304" pitchFamily="18" charset="0"/>
              </a:rPr>
              <a:t>If committee recommends “yes,” recommendation goes to GA for approval</a:t>
            </a:r>
          </a:p>
          <a:p>
            <a:pPr marL="457200" marR="0" lvl="1" indent="0">
              <a:spcBef>
                <a:spcPts val="0"/>
              </a:spcBef>
              <a:spcAft>
                <a:spcPts val="0"/>
              </a:spcAft>
              <a:buNone/>
            </a:pPr>
            <a:endParaRPr lang="en-US" sz="22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200" dirty="0">
                <a:effectLst/>
                <a:latin typeface="Cambria" panose="02040503050406030204" pitchFamily="18" charset="0"/>
                <a:ea typeface="Times New Roman" panose="02020603050405020304" pitchFamily="18" charset="0"/>
              </a:rPr>
              <a:t>For applicants between 35-40 years of age, 2 full years (= 20 semester courses) in Arts, followed by 3 full years (= 60 semester courses) in theology = M.Div.</a:t>
            </a:r>
          </a:p>
          <a:p>
            <a:pPr marL="457200" marR="0" lvl="1" indent="0">
              <a:spcBef>
                <a:spcPts val="0"/>
              </a:spcBef>
              <a:spcAft>
                <a:spcPts val="0"/>
              </a:spcAft>
              <a:buNone/>
            </a:pPr>
            <a:endParaRPr lang="en-US" sz="22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200" dirty="0">
                <a:effectLst/>
                <a:latin typeface="Cambria" panose="02040503050406030204" pitchFamily="18" charset="0"/>
                <a:ea typeface="Times New Roman" panose="02020603050405020304" pitchFamily="18" charset="0"/>
              </a:rPr>
              <a:t>For applicants between 41-59 years of age, 1 full year (= 10 semester courses) in Arts, followed by 3 full years (= 60 semester courses) in theology = M.Div.</a:t>
            </a:r>
            <a:endParaRPr lang="en-US" sz="22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41929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wipe(left)">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wipe(left)">
                                      <p:cBhvr>
                                        <p:cTn id="2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71B5F902-B7F7-4630-B83F-5F7B5870E049}"/>
              </a:ext>
            </a:extLst>
          </p:cNvPr>
          <p:cNvGraphicFramePr>
            <a:graphicFrameLocks noGrp="1"/>
          </p:cNvGraphicFramePr>
          <p:nvPr>
            <p:extLst>
              <p:ext uri="{D42A27DB-BD31-4B8C-83A1-F6EECF244321}">
                <p14:modId xmlns:p14="http://schemas.microsoft.com/office/powerpoint/2010/main" val="112503080"/>
              </p:ext>
            </p:extLst>
          </p:nvPr>
        </p:nvGraphicFramePr>
        <p:xfrm>
          <a:off x="442916" y="2654300"/>
          <a:ext cx="11214096" cy="3522662"/>
        </p:xfrm>
        <a:graphic>
          <a:graphicData uri="http://schemas.openxmlformats.org/drawingml/2006/table">
            <a:tbl>
              <a:tblPr firstRow="1" firstCol="1">
                <a:tableStyleId>{5C22544A-7EE6-4342-B048-85BDC9FD1C3A}</a:tableStyleId>
              </a:tblPr>
              <a:tblGrid>
                <a:gridCol w="1418636">
                  <a:extLst>
                    <a:ext uri="{9D8B030D-6E8A-4147-A177-3AD203B41FA5}">
                      <a16:colId xmlns:a16="http://schemas.microsoft.com/office/drawing/2014/main" val="453122365"/>
                    </a:ext>
                  </a:extLst>
                </a:gridCol>
                <a:gridCol w="3169746">
                  <a:extLst>
                    <a:ext uri="{9D8B030D-6E8A-4147-A177-3AD203B41FA5}">
                      <a16:colId xmlns:a16="http://schemas.microsoft.com/office/drawing/2014/main" val="3274134087"/>
                    </a:ext>
                  </a:extLst>
                </a:gridCol>
                <a:gridCol w="1344564">
                  <a:extLst>
                    <a:ext uri="{9D8B030D-6E8A-4147-A177-3AD203B41FA5}">
                      <a16:colId xmlns:a16="http://schemas.microsoft.com/office/drawing/2014/main" val="551375908"/>
                    </a:ext>
                  </a:extLst>
                </a:gridCol>
                <a:gridCol w="3959346">
                  <a:extLst>
                    <a:ext uri="{9D8B030D-6E8A-4147-A177-3AD203B41FA5}">
                      <a16:colId xmlns:a16="http://schemas.microsoft.com/office/drawing/2014/main" val="437040204"/>
                    </a:ext>
                  </a:extLst>
                </a:gridCol>
                <a:gridCol w="1321804">
                  <a:extLst>
                    <a:ext uri="{9D8B030D-6E8A-4147-A177-3AD203B41FA5}">
                      <a16:colId xmlns:a16="http://schemas.microsoft.com/office/drawing/2014/main" val="1183957179"/>
                    </a:ext>
                  </a:extLst>
                </a:gridCol>
              </a:tblGrid>
              <a:tr h="719960">
                <a:tc>
                  <a:txBody>
                    <a:bodyPr/>
                    <a:lstStyle/>
                    <a:p>
                      <a:pPr marL="0" marR="0" algn="l">
                        <a:spcBef>
                          <a:spcPts val="0"/>
                        </a:spcBef>
                        <a:spcAft>
                          <a:spcPts val="0"/>
                        </a:spcAf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4628" marR="64628" marT="0" marB="0"/>
                </a:tc>
                <a:tc>
                  <a:txBody>
                    <a:bodyPr/>
                    <a:lstStyle/>
                    <a:p>
                      <a:pPr marL="0" marR="0" algn="ctr">
                        <a:spcBef>
                          <a:spcPts val="0"/>
                        </a:spcBef>
                        <a:spcAft>
                          <a:spcPts val="0"/>
                        </a:spcAft>
                      </a:pPr>
                      <a:r>
                        <a:rPr lang="en-US" sz="1400" dirty="0">
                          <a:effectLst/>
                        </a:rPr>
                        <a:t>Need presbytery endorsement/ certification?</a:t>
                      </a:r>
                      <a:endParaRPr lang="en-US" sz="2000" dirty="0">
                        <a:effectLst/>
                        <a:latin typeface="Times New Roman" panose="02020603050405020304" pitchFamily="18" charset="0"/>
                        <a:ea typeface="Times New Roman" panose="02020603050405020304" pitchFamily="18" charset="0"/>
                      </a:endParaRPr>
                    </a:p>
                  </a:txBody>
                  <a:tcPr marL="64628" marR="64628" marT="0" marB="0"/>
                </a:tc>
                <a:tc>
                  <a:txBody>
                    <a:bodyPr/>
                    <a:lstStyle/>
                    <a:p>
                      <a:pPr marL="0" marR="0" algn="ctr">
                        <a:spcBef>
                          <a:spcPts val="0"/>
                        </a:spcBef>
                        <a:spcAft>
                          <a:spcPts val="0"/>
                        </a:spcAft>
                      </a:pPr>
                      <a:r>
                        <a:rPr lang="en-US" sz="1400" dirty="0">
                          <a:effectLst/>
                        </a:rPr>
                        <a:t>Undergo Candidacy Process? </a:t>
                      </a:r>
                      <a:endParaRPr lang="en-US" sz="1400" dirty="0">
                        <a:effectLst/>
                        <a:latin typeface="Times New Roman" panose="02020603050405020304" pitchFamily="18" charset="0"/>
                        <a:ea typeface="Times New Roman" panose="02020603050405020304" pitchFamily="18" charset="0"/>
                      </a:endParaRPr>
                    </a:p>
                  </a:txBody>
                  <a:tcPr marL="64628" marR="64628" marT="0" marB="0"/>
                </a:tc>
                <a:tc>
                  <a:txBody>
                    <a:bodyPr/>
                    <a:lstStyle/>
                    <a:p>
                      <a:pPr marL="0" marR="0" algn="ctr">
                        <a:spcBef>
                          <a:spcPts val="0"/>
                        </a:spcBef>
                        <a:spcAft>
                          <a:spcPts val="0"/>
                        </a:spcAft>
                      </a:pPr>
                      <a:r>
                        <a:rPr lang="en-US" sz="1400" dirty="0">
                          <a:effectLst/>
                        </a:rPr>
                        <a:t>Need presbytery endorsement/ </a:t>
                      </a:r>
                    </a:p>
                    <a:p>
                      <a:pPr marL="0" marR="0" algn="ctr">
                        <a:spcBef>
                          <a:spcPts val="0"/>
                        </a:spcBef>
                        <a:spcAft>
                          <a:spcPts val="0"/>
                        </a:spcAft>
                      </a:pPr>
                      <a:r>
                        <a:rPr lang="en-US" sz="1400" dirty="0">
                          <a:effectLst/>
                        </a:rPr>
                        <a:t>certification?</a:t>
                      </a:r>
                      <a:endParaRPr lang="en-US" sz="1400" dirty="0">
                        <a:effectLst/>
                        <a:latin typeface="Times New Roman" panose="02020603050405020304" pitchFamily="18" charset="0"/>
                        <a:ea typeface="Times New Roman" panose="02020603050405020304" pitchFamily="18" charset="0"/>
                      </a:endParaRPr>
                    </a:p>
                  </a:txBody>
                  <a:tcPr marL="64628" marR="64628" marT="0" marB="0"/>
                </a:tc>
                <a:tc>
                  <a:txBody>
                    <a:bodyPr/>
                    <a:lstStyle/>
                    <a:p>
                      <a:pPr marL="0" marR="0" algn="ctr">
                        <a:spcBef>
                          <a:spcPts val="0"/>
                        </a:spcBef>
                        <a:spcAft>
                          <a:spcPts val="0"/>
                        </a:spcAft>
                      </a:pPr>
                      <a:r>
                        <a:rPr lang="en-US" sz="1400" dirty="0">
                          <a:effectLst/>
                        </a:rPr>
                        <a:t>Undergo Candidacy Process?</a:t>
                      </a:r>
                      <a:endParaRPr lang="en-US" sz="1400" dirty="0">
                        <a:effectLst/>
                        <a:latin typeface="Times New Roman" panose="02020603050405020304" pitchFamily="18" charset="0"/>
                        <a:ea typeface="Times New Roman" panose="02020603050405020304" pitchFamily="18" charset="0"/>
                      </a:endParaRPr>
                    </a:p>
                  </a:txBody>
                  <a:tcPr marL="64628" marR="64628" marT="0" marB="0"/>
                </a:tc>
                <a:extLst>
                  <a:ext uri="{0D108BD9-81ED-4DB2-BD59-A6C34878D82A}">
                    <a16:rowId xmlns:a16="http://schemas.microsoft.com/office/drawing/2014/main" val="1531604597"/>
                  </a:ext>
                </a:extLst>
              </a:tr>
              <a:tr h="719960">
                <a:tc>
                  <a:txBody>
                    <a:bodyPr/>
                    <a:lstStyle/>
                    <a:p>
                      <a:pPr marL="0" marR="0" algn="l">
                        <a:spcBef>
                          <a:spcPts val="0"/>
                        </a:spcBef>
                        <a:spcAft>
                          <a:spcPts val="0"/>
                        </a:spcAft>
                      </a:pPr>
                      <a:r>
                        <a:rPr lang="en-US" sz="1600" dirty="0">
                          <a:effectLst/>
                        </a:rPr>
                        <a:t>Ordained Minister</a:t>
                      </a:r>
                      <a:endParaRPr lang="en-US" sz="2400" dirty="0">
                        <a:effectLst/>
                        <a:latin typeface="Times New Roman" panose="02020603050405020304" pitchFamily="18" charset="0"/>
                        <a:ea typeface="Times New Roman" panose="02020603050405020304" pitchFamily="18" charset="0"/>
                      </a:endParaRPr>
                    </a:p>
                  </a:txBody>
                  <a:tcPr marL="64628" marR="64628" marT="0" marB="0"/>
                </a:tc>
                <a:tc>
                  <a:txBody>
                    <a:bodyPr/>
                    <a:lstStyle/>
                    <a:p>
                      <a:pPr marL="0" marR="0" algn="l">
                        <a:spcBef>
                          <a:spcPts val="0"/>
                        </a:spcBef>
                        <a:spcAft>
                          <a:spcPts val="0"/>
                        </a:spcAft>
                      </a:pPr>
                      <a:r>
                        <a:rPr lang="en-US" sz="1200" dirty="0">
                          <a:effectLst/>
                        </a:rPr>
                        <a:t>Yes – </a:t>
                      </a:r>
                    </a:p>
                    <a:p>
                      <a:pPr marL="457200" marR="0" algn="l">
                        <a:spcBef>
                          <a:spcPts val="0"/>
                        </a:spcBef>
                        <a:spcAft>
                          <a:spcPts val="0"/>
                        </a:spcAft>
                      </a:pPr>
                      <a:r>
                        <a:rPr lang="en-US" sz="1200" dirty="0">
                          <a:effectLst/>
                        </a:rPr>
                        <a:t>Endorsement for E&amp;R application</a:t>
                      </a:r>
                      <a:endParaRPr lang="en-US" sz="1200" dirty="0">
                        <a:effectLst/>
                        <a:latin typeface="Times New Roman" panose="02020603050405020304" pitchFamily="18" charset="0"/>
                        <a:ea typeface="Times New Roman" panose="02020603050405020304" pitchFamily="18" charset="0"/>
                      </a:endParaRPr>
                    </a:p>
                  </a:txBody>
                  <a:tcPr marL="64628" marR="64628" marT="0" marB="0"/>
                </a:tc>
                <a:tc>
                  <a:txBody>
                    <a:bodyPr/>
                    <a:lstStyle/>
                    <a:p>
                      <a:pPr marL="0" marR="0" algn="ctr">
                        <a:spcBef>
                          <a:spcPts val="0"/>
                        </a:spcBef>
                        <a:spcAft>
                          <a:spcPts val="0"/>
                        </a:spcAft>
                      </a:pPr>
                      <a:r>
                        <a:rPr lang="en-US" sz="1200" dirty="0">
                          <a:effectLst/>
                        </a:rPr>
                        <a:t>No</a:t>
                      </a:r>
                      <a:endParaRPr lang="en-US" sz="1200" dirty="0">
                        <a:effectLst/>
                        <a:latin typeface="Times New Roman" panose="02020603050405020304" pitchFamily="18" charset="0"/>
                        <a:ea typeface="Times New Roman" panose="02020603050405020304" pitchFamily="18" charset="0"/>
                      </a:endParaRPr>
                    </a:p>
                  </a:txBody>
                  <a:tcPr marL="64628" marR="64628" marT="0" marB="0"/>
                </a:tc>
                <a:tc>
                  <a:txBody>
                    <a:bodyPr/>
                    <a:lstStyle/>
                    <a:p>
                      <a:pPr marL="0" marR="0" algn="ctr">
                        <a:spcBef>
                          <a:spcPts val="0"/>
                        </a:spcBef>
                        <a:spcAft>
                          <a:spcPts val="0"/>
                        </a:spcAft>
                      </a:pPr>
                      <a:r>
                        <a:rPr lang="en-US" sz="1200">
                          <a:effectLst/>
                        </a:rPr>
                        <a:t>No</a:t>
                      </a:r>
                      <a:endParaRPr lang="en-US" sz="1200">
                        <a:effectLst/>
                        <a:latin typeface="Times New Roman" panose="02020603050405020304" pitchFamily="18" charset="0"/>
                        <a:ea typeface="Times New Roman" panose="02020603050405020304" pitchFamily="18" charset="0"/>
                      </a:endParaRPr>
                    </a:p>
                  </a:txBody>
                  <a:tcPr marL="64628" marR="64628" marT="0" marB="0"/>
                </a:tc>
                <a:tc>
                  <a:txBody>
                    <a:bodyPr/>
                    <a:lstStyle/>
                    <a:p>
                      <a:pPr marL="0" marR="0" algn="ctr">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64628" marR="64628" marT="0" marB="0"/>
                </a:tc>
                <a:extLst>
                  <a:ext uri="{0D108BD9-81ED-4DB2-BD59-A6C34878D82A}">
                    <a16:rowId xmlns:a16="http://schemas.microsoft.com/office/drawing/2014/main" val="3313301384"/>
                  </a:ext>
                </a:extLst>
              </a:tr>
              <a:tr h="1041371">
                <a:tc>
                  <a:txBody>
                    <a:bodyPr/>
                    <a:lstStyle/>
                    <a:p>
                      <a:pPr marL="0" marR="0" algn="l">
                        <a:spcBef>
                          <a:spcPts val="0"/>
                        </a:spcBef>
                        <a:spcAft>
                          <a:spcPts val="0"/>
                        </a:spcAft>
                      </a:pPr>
                      <a:r>
                        <a:rPr lang="en-US" sz="1600" dirty="0">
                          <a:effectLst/>
                        </a:rPr>
                        <a:t>Non-ordained Non-PCC </a:t>
                      </a:r>
                      <a:r>
                        <a:rPr lang="en-US" sz="1600" dirty="0" err="1">
                          <a:effectLst/>
                        </a:rPr>
                        <a:t>M.Div</a:t>
                      </a:r>
                      <a:endParaRPr lang="en-US" sz="2400" dirty="0">
                        <a:effectLst/>
                        <a:latin typeface="Times New Roman" panose="02020603050405020304" pitchFamily="18" charset="0"/>
                        <a:ea typeface="Times New Roman" panose="02020603050405020304" pitchFamily="18" charset="0"/>
                      </a:endParaRPr>
                    </a:p>
                  </a:txBody>
                  <a:tcPr marL="64628" marR="64628" marT="0" marB="0"/>
                </a:tc>
                <a:tc>
                  <a:txBody>
                    <a:bodyPr/>
                    <a:lstStyle/>
                    <a:p>
                      <a:pPr marL="0" marR="0" algn="l">
                        <a:spcBef>
                          <a:spcPts val="0"/>
                        </a:spcBef>
                        <a:spcAft>
                          <a:spcPts val="0"/>
                        </a:spcAft>
                      </a:pPr>
                      <a:r>
                        <a:rPr lang="en-US" sz="1200" dirty="0">
                          <a:effectLst/>
                        </a:rPr>
                        <a:t>Yes – </a:t>
                      </a:r>
                    </a:p>
                    <a:p>
                      <a:pPr marL="342900" marR="0" lvl="0" indent="-342900" algn="l">
                        <a:spcBef>
                          <a:spcPts val="0"/>
                        </a:spcBef>
                        <a:spcAft>
                          <a:spcPts val="0"/>
                        </a:spcAft>
                        <a:buFont typeface="+mj-lt"/>
                        <a:buAutoNum type="arabicParenBoth"/>
                      </a:pPr>
                      <a:r>
                        <a:rPr lang="en-US" sz="1200" dirty="0">
                          <a:effectLst/>
                        </a:rPr>
                        <a:t>Endorsement for E&amp;R application</a:t>
                      </a:r>
                    </a:p>
                    <a:p>
                      <a:pPr marL="342900" marR="0" lvl="0" indent="-342900" algn="l">
                        <a:spcBef>
                          <a:spcPts val="0"/>
                        </a:spcBef>
                        <a:spcAft>
                          <a:spcPts val="0"/>
                        </a:spcAft>
                        <a:buFont typeface="+mj-lt"/>
                        <a:buAutoNum type="arabicParenBoth"/>
                      </a:pPr>
                      <a:r>
                        <a:rPr lang="en-US" sz="1200" dirty="0">
                          <a:effectLst/>
                        </a:rPr>
                        <a:t>Certification as candidate for ministry</a:t>
                      </a:r>
                      <a:endParaRPr lang="en-US" sz="1200" dirty="0">
                        <a:effectLst/>
                        <a:latin typeface="Times New Roman" panose="02020603050405020304" pitchFamily="18" charset="0"/>
                        <a:ea typeface="Times New Roman" panose="02020603050405020304" pitchFamily="18" charset="0"/>
                      </a:endParaRPr>
                    </a:p>
                  </a:txBody>
                  <a:tcPr marL="64628" marR="64628" marT="0" marB="0"/>
                </a:tc>
                <a:tc>
                  <a:txBody>
                    <a:bodyPr/>
                    <a:lstStyle/>
                    <a:p>
                      <a:pPr marL="0" marR="0" algn="ctr">
                        <a:spcBef>
                          <a:spcPts val="0"/>
                        </a:spcBef>
                        <a:spcAft>
                          <a:spcPts val="0"/>
                        </a:spcAft>
                      </a:pPr>
                      <a:r>
                        <a:rPr lang="en-US" sz="1200" dirty="0">
                          <a:effectLst/>
                        </a:rPr>
                        <a:t>Yes</a:t>
                      </a:r>
                      <a:endParaRPr lang="en-US" sz="1200" dirty="0">
                        <a:effectLst/>
                        <a:latin typeface="Times New Roman" panose="02020603050405020304" pitchFamily="18" charset="0"/>
                        <a:ea typeface="Times New Roman" panose="02020603050405020304" pitchFamily="18" charset="0"/>
                      </a:endParaRPr>
                    </a:p>
                  </a:txBody>
                  <a:tcPr marL="64628" marR="64628" marT="0" marB="0"/>
                </a:tc>
                <a:tc>
                  <a:txBody>
                    <a:bodyPr/>
                    <a:lstStyle/>
                    <a:p>
                      <a:pPr marL="0" marR="0" algn="ctr">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64628" marR="64628" marT="0" marB="0"/>
                </a:tc>
                <a:tc>
                  <a:txBody>
                    <a:bodyPr/>
                    <a:lstStyle/>
                    <a:p>
                      <a:pPr marL="0" marR="0" algn="ctr">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64628" marR="64628" marT="0" marB="0"/>
                </a:tc>
                <a:extLst>
                  <a:ext uri="{0D108BD9-81ED-4DB2-BD59-A6C34878D82A}">
                    <a16:rowId xmlns:a16="http://schemas.microsoft.com/office/drawing/2014/main" val="1170084152"/>
                  </a:ext>
                </a:extLst>
              </a:tr>
              <a:tr h="1041371">
                <a:tc>
                  <a:txBody>
                    <a:bodyPr/>
                    <a:lstStyle/>
                    <a:p>
                      <a:pPr marL="0" marR="0" algn="l">
                        <a:spcBef>
                          <a:spcPts val="0"/>
                        </a:spcBef>
                        <a:spcAft>
                          <a:spcPts val="0"/>
                        </a:spcAft>
                      </a:pPr>
                      <a:r>
                        <a:rPr lang="en-US" sz="1600" dirty="0">
                          <a:effectLst/>
                        </a:rPr>
                        <a:t>GA Special Courses</a:t>
                      </a:r>
                      <a:endParaRPr lang="en-US" sz="2400" dirty="0">
                        <a:effectLst/>
                        <a:latin typeface="Times New Roman" panose="02020603050405020304" pitchFamily="18" charset="0"/>
                        <a:ea typeface="Times New Roman" panose="02020603050405020304" pitchFamily="18" charset="0"/>
                      </a:endParaRPr>
                    </a:p>
                  </a:txBody>
                  <a:tcPr marL="64628" marR="64628" marT="0" marB="0"/>
                </a:tc>
                <a:tc>
                  <a:txBody>
                    <a:bodyPr/>
                    <a:lstStyle/>
                    <a:p>
                      <a:pPr marL="0" marR="0" algn="l">
                        <a:spcBef>
                          <a:spcPts val="0"/>
                        </a:spcBef>
                        <a:spcAft>
                          <a:spcPts val="0"/>
                        </a:spcAft>
                      </a:pPr>
                      <a:r>
                        <a:rPr lang="en-US" sz="1200" dirty="0">
                          <a:effectLst/>
                        </a:rPr>
                        <a:t>Yes – </a:t>
                      </a:r>
                    </a:p>
                    <a:p>
                      <a:pPr marL="342900" marR="0" lvl="0" indent="-342900" algn="l">
                        <a:spcBef>
                          <a:spcPts val="0"/>
                        </a:spcBef>
                        <a:spcAft>
                          <a:spcPts val="0"/>
                        </a:spcAft>
                        <a:buFont typeface="+mj-lt"/>
                        <a:buAutoNum type="arabicParenBoth"/>
                      </a:pPr>
                      <a:r>
                        <a:rPr lang="en-US" sz="1200" dirty="0">
                          <a:effectLst/>
                        </a:rPr>
                        <a:t>Endorsement for E&amp;R application</a:t>
                      </a:r>
                    </a:p>
                    <a:p>
                      <a:pPr marL="342900" marR="0" lvl="0" indent="-342900" algn="l">
                        <a:spcBef>
                          <a:spcPts val="0"/>
                        </a:spcBef>
                        <a:spcAft>
                          <a:spcPts val="0"/>
                        </a:spcAft>
                        <a:buFont typeface="+mj-lt"/>
                        <a:buAutoNum type="arabicParenBoth"/>
                      </a:pPr>
                      <a:r>
                        <a:rPr lang="en-US" sz="1200" dirty="0">
                          <a:effectLst/>
                        </a:rPr>
                        <a:t>Certification as candidate for ministry</a:t>
                      </a:r>
                      <a:endParaRPr lang="en-US" sz="1200" dirty="0">
                        <a:effectLst/>
                        <a:latin typeface="Times New Roman" panose="02020603050405020304" pitchFamily="18" charset="0"/>
                        <a:ea typeface="Times New Roman" panose="02020603050405020304" pitchFamily="18" charset="0"/>
                      </a:endParaRPr>
                    </a:p>
                  </a:txBody>
                  <a:tcPr marL="64628" marR="64628" marT="0" marB="0"/>
                </a:tc>
                <a:tc>
                  <a:txBody>
                    <a:bodyPr/>
                    <a:lstStyle/>
                    <a:p>
                      <a:pPr marL="0" marR="0" algn="ctr">
                        <a:spcBef>
                          <a:spcPts val="0"/>
                        </a:spcBef>
                        <a:spcAft>
                          <a:spcPts val="0"/>
                        </a:spcAft>
                      </a:pPr>
                      <a:r>
                        <a:rPr lang="en-US" sz="1200">
                          <a:effectLst/>
                        </a:rPr>
                        <a:t>Yes</a:t>
                      </a:r>
                      <a:endParaRPr lang="en-US" sz="1200">
                        <a:effectLst/>
                        <a:latin typeface="Times New Roman" panose="02020603050405020304" pitchFamily="18" charset="0"/>
                        <a:ea typeface="Times New Roman" panose="02020603050405020304" pitchFamily="18" charset="0"/>
                      </a:endParaRPr>
                    </a:p>
                  </a:txBody>
                  <a:tcPr marL="64628" marR="64628" marT="0" marB="0"/>
                </a:tc>
                <a:tc>
                  <a:txBody>
                    <a:bodyPr/>
                    <a:lstStyle/>
                    <a:p>
                      <a:pPr marL="0" marR="0" algn="ctr">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64628" marR="64628" marT="0" marB="0"/>
                </a:tc>
                <a:tc>
                  <a:txBody>
                    <a:bodyPr/>
                    <a:lstStyle/>
                    <a:p>
                      <a:pPr marL="0" marR="0" algn="ctr">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64628" marR="64628" marT="0" marB="0"/>
                </a:tc>
                <a:extLst>
                  <a:ext uri="{0D108BD9-81ED-4DB2-BD59-A6C34878D82A}">
                    <a16:rowId xmlns:a16="http://schemas.microsoft.com/office/drawing/2014/main" val="3517002692"/>
                  </a:ext>
                </a:extLst>
              </a:tr>
            </a:tbl>
          </a:graphicData>
        </a:graphic>
      </p:graphicFrame>
      <p:sp>
        <p:nvSpPr>
          <p:cNvPr id="2" name="Title 1">
            <a:extLst>
              <a:ext uri="{FF2B5EF4-FFF2-40B4-BE49-F238E27FC236}">
                <a16:creationId xmlns:a16="http://schemas.microsoft.com/office/drawing/2014/main" id="{FC0ED9CF-6574-4D42-B000-90AA4BBFE9D2}"/>
              </a:ext>
            </a:extLst>
          </p:cNvPr>
          <p:cNvSpPr>
            <a:spLocks noGrp="1"/>
          </p:cNvSpPr>
          <p:nvPr>
            <p:ph type="title"/>
          </p:nvPr>
        </p:nvSpPr>
        <p:spPr>
          <a:xfrm>
            <a:off x="444500" y="542925"/>
            <a:ext cx="11214100" cy="535531"/>
          </a:xfrm>
        </p:spPr>
        <p:txBody>
          <a:bodyPr wrap="square" anchor="t">
            <a:normAutofit/>
          </a:bodyPr>
          <a:lstStyle/>
          <a:p>
            <a:r>
              <a:rPr lang="en-US" dirty="0"/>
              <a:t>Types of Applications Chart</a:t>
            </a:r>
          </a:p>
        </p:txBody>
      </p:sp>
      <p:sp>
        <p:nvSpPr>
          <p:cNvPr id="3" name="Slide Number Placeholder 2">
            <a:extLst>
              <a:ext uri="{FF2B5EF4-FFF2-40B4-BE49-F238E27FC236}">
                <a16:creationId xmlns:a16="http://schemas.microsoft.com/office/drawing/2014/main" id="{0DB1A0E3-9673-4560-B960-BE55F440E604}"/>
              </a:ext>
            </a:extLst>
          </p:cNvPr>
          <p:cNvSpPr>
            <a:spLocks noGrp="1"/>
          </p:cNvSpPr>
          <p:nvPr>
            <p:ph type="sldNum" sz="quarter" idx="12"/>
          </p:nvPr>
        </p:nvSpPr>
        <p:spPr>
          <a:xfrm>
            <a:off x="11252200" y="6315075"/>
            <a:ext cx="406400" cy="365125"/>
          </a:xfrm>
        </p:spPr>
        <p:txBody>
          <a:bodyPr anchor="ctr">
            <a:normAutofit/>
          </a:bodyPr>
          <a:lstStyle/>
          <a:p>
            <a:pPr>
              <a:spcAft>
                <a:spcPts val="600"/>
              </a:spcAft>
            </a:pPr>
            <a:fld id="{C263D6C4-4840-40CC-AC84-17E24B3B7BDE}" type="slidenum">
              <a:rPr lang="en-US" noProof="0" smtClean="0"/>
              <a:pPr>
                <a:spcAft>
                  <a:spcPts val="600"/>
                </a:spcAft>
              </a:pPr>
              <a:t>23</a:t>
            </a:fld>
            <a:endParaRPr lang="en-US" noProof="0"/>
          </a:p>
        </p:txBody>
      </p:sp>
      <p:graphicFrame>
        <p:nvGraphicFramePr>
          <p:cNvPr id="5" name="Content Placeholder 4">
            <a:extLst>
              <a:ext uri="{FF2B5EF4-FFF2-40B4-BE49-F238E27FC236}">
                <a16:creationId xmlns:a16="http://schemas.microsoft.com/office/drawing/2014/main" id="{7B75DB93-E2E3-49AB-A6C8-373E0F3907F9}"/>
              </a:ext>
            </a:extLst>
          </p:cNvPr>
          <p:cNvGraphicFramePr>
            <a:graphicFrameLocks noGrp="1"/>
          </p:cNvGraphicFramePr>
          <p:nvPr>
            <p:ph idx="1"/>
            <p:extLst>
              <p:ext uri="{D42A27DB-BD31-4B8C-83A1-F6EECF244321}">
                <p14:modId xmlns:p14="http://schemas.microsoft.com/office/powerpoint/2010/main" val="4130718321"/>
              </p:ext>
            </p:extLst>
          </p:nvPr>
        </p:nvGraphicFramePr>
        <p:xfrm>
          <a:off x="1862051" y="1825625"/>
          <a:ext cx="9794961" cy="747713"/>
        </p:xfrm>
        <a:graphic>
          <a:graphicData uri="http://schemas.openxmlformats.org/drawingml/2006/table">
            <a:tbl>
              <a:tblPr firstRow="1" firstCol="1">
                <a:tableStyleId>{5C22544A-7EE6-4342-B048-85BDC9FD1C3A}</a:tableStyleId>
              </a:tblPr>
              <a:tblGrid>
                <a:gridCol w="4522124">
                  <a:extLst>
                    <a:ext uri="{9D8B030D-6E8A-4147-A177-3AD203B41FA5}">
                      <a16:colId xmlns:a16="http://schemas.microsoft.com/office/drawing/2014/main" val="3944662176"/>
                    </a:ext>
                  </a:extLst>
                </a:gridCol>
                <a:gridCol w="5272837">
                  <a:extLst>
                    <a:ext uri="{9D8B030D-6E8A-4147-A177-3AD203B41FA5}">
                      <a16:colId xmlns:a16="http://schemas.microsoft.com/office/drawing/2014/main" val="2323023795"/>
                    </a:ext>
                  </a:extLst>
                </a:gridCol>
              </a:tblGrid>
              <a:tr h="747713">
                <a:tc>
                  <a:txBody>
                    <a:bodyPr/>
                    <a:lstStyle/>
                    <a:p>
                      <a:pPr marL="0" marR="0" algn="ctr">
                        <a:spcBef>
                          <a:spcPts val="0"/>
                        </a:spcBef>
                        <a:spcAft>
                          <a:spcPts val="0"/>
                        </a:spcAft>
                      </a:pPr>
                      <a:endParaRPr lang="en-US" sz="1100" dirty="0">
                        <a:effectLst/>
                      </a:endParaRPr>
                    </a:p>
                    <a:p>
                      <a:pPr marL="0" marR="0" algn="ctr">
                        <a:spcBef>
                          <a:spcPts val="0"/>
                        </a:spcBef>
                        <a:spcAft>
                          <a:spcPts val="0"/>
                        </a:spcAft>
                      </a:pPr>
                      <a:r>
                        <a:rPr lang="en-US" sz="1600" dirty="0">
                          <a:effectLst/>
                        </a:rPr>
                        <a:t>In Canada</a:t>
                      </a:r>
                      <a:endParaRPr lang="en-US" sz="2400" dirty="0">
                        <a:effectLst/>
                        <a:latin typeface="Times New Roman" panose="02020603050405020304" pitchFamily="18" charset="0"/>
                        <a:ea typeface="Times New Roman" panose="02020603050405020304" pitchFamily="18" charset="0"/>
                      </a:endParaRPr>
                    </a:p>
                  </a:txBody>
                  <a:tcPr marL="66942" marR="66942" marT="0" marB="0"/>
                </a:tc>
                <a:tc>
                  <a:txBody>
                    <a:bodyPr/>
                    <a:lstStyle/>
                    <a:p>
                      <a:pPr marL="0" marR="0" algn="ctr">
                        <a:spcBef>
                          <a:spcPts val="0"/>
                        </a:spcBef>
                        <a:spcAft>
                          <a:spcPts val="0"/>
                        </a:spcAft>
                      </a:pPr>
                      <a:endParaRPr lang="en-US" sz="1000" dirty="0">
                        <a:effectLst/>
                      </a:endParaRPr>
                    </a:p>
                    <a:p>
                      <a:pPr marL="0" marR="0" algn="ctr">
                        <a:spcBef>
                          <a:spcPts val="0"/>
                        </a:spcBef>
                        <a:spcAft>
                          <a:spcPts val="0"/>
                        </a:spcAft>
                      </a:pPr>
                      <a:r>
                        <a:rPr lang="en-US" sz="1600" dirty="0">
                          <a:effectLst/>
                        </a:rPr>
                        <a:t>Not in Canada</a:t>
                      </a:r>
                      <a:endParaRPr lang="en-US" sz="1600" dirty="0">
                        <a:effectLst/>
                        <a:latin typeface="Times New Roman" panose="02020603050405020304" pitchFamily="18" charset="0"/>
                        <a:ea typeface="Times New Roman" panose="02020603050405020304" pitchFamily="18" charset="0"/>
                      </a:endParaRPr>
                    </a:p>
                  </a:txBody>
                  <a:tcPr marL="66942" marR="66942" marT="0" marB="0"/>
                </a:tc>
                <a:extLst>
                  <a:ext uri="{0D108BD9-81ED-4DB2-BD59-A6C34878D82A}">
                    <a16:rowId xmlns:a16="http://schemas.microsoft.com/office/drawing/2014/main" val="688611410"/>
                  </a:ext>
                </a:extLst>
              </a:tr>
            </a:tbl>
          </a:graphicData>
        </a:graphic>
      </p:graphicFrame>
    </p:spTree>
    <p:extLst>
      <p:ext uri="{BB962C8B-B14F-4D97-AF65-F5344CB8AC3E}">
        <p14:creationId xmlns:p14="http://schemas.microsoft.com/office/powerpoint/2010/main" val="2329927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3945F-6007-490A-A1F6-6254F151AE10}"/>
              </a:ext>
            </a:extLst>
          </p:cNvPr>
          <p:cNvSpPr>
            <a:spLocks noGrp="1"/>
          </p:cNvSpPr>
          <p:nvPr>
            <p:ph type="title"/>
          </p:nvPr>
        </p:nvSpPr>
        <p:spPr>
          <a:xfrm>
            <a:off x="444499" y="542925"/>
            <a:ext cx="11542453" cy="521681"/>
          </a:xfrm>
        </p:spPr>
        <p:txBody>
          <a:bodyPr/>
          <a:lstStyle/>
          <a:p>
            <a:pPr marL="0" marR="0">
              <a:spcBef>
                <a:spcPts val="0"/>
              </a:spcBef>
              <a:spcAft>
                <a:spcPts val="0"/>
              </a:spcAft>
            </a:pPr>
            <a:r>
              <a:rPr lang="en-US" sz="3100" dirty="0">
                <a:latin typeface="Times New Roman" panose="02020603050405020304" pitchFamily="18" charset="0"/>
                <a:ea typeface="Times New Roman" panose="02020603050405020304" pitchFamily="18" charset="0"/>
              </a:rPr>
              <a:t>E&amp;R Recommendations</a:t>
            </a:r>
            <a:endParaRPr lang="en-US" sz="3100" dirty="0">
              <a:effectLst/>
              <a:latin typeface="Times New Roman" panose="02020603050405020304" pitchFamily="18" charset="0"/>
              <a:ea typeface="Times New Roman" panose="02020603050405020304" pitchFamily="18" charset="0"/>
            </a:endParaRPr>
          </a:p>
        </p:txBody>
      </p:sp>
      <p:sp>
        <p:nvSpPr>
          <p:cNvPr id="3" name="Slide Number Placeholder 2">
            <a:extLst>
              <a:ext uri="{FF2B5EF4-FFF2-40B4-BE49-F238E27FC236}">
                <a16:creationId xmlns:a16="http://schemas.microsoft.com/office/drawing/2014/main" id="{A0F524E9-60CB-4B74-A355-D817F0D8D43E}"/>
              </a:ext>
            </a:extLst>
          </p:cNvPr>
          <p:cNvSpPr>
            <a:spLocks noGrp="1"/>
          </p:cNvSpPr>
          <p:nvPr>
            <p:ph type="sldNum" sz="quarter" idx="12"/>
          </p:nvPr>
        </p:nvSpPr>
        <p:spPr/>
        <p:txBody>
          <a:bodyPr/>
          <a:lstStyle/>
          <a:p>
            <a:fld id="{C263D6C4-4840-40CC-AC84-17E24B3B7BDE}" type="slidenum">
              <a:rPr lang="en-US" noProof="0" smtClean="0"/>
              <a:pPr/>
              <a:t>24</a:t>
            </a:fld>
            <a:endParaRPr lang="en-US" noProof="0" dirty="0"/>
          </a:p>
        </p:txBody>
      </p:sp>
      <p:sp>
        <p:nvSpPr>
          <p:cNvPr id="4" name="Content Placeholder 3">
            <a:extLst>
              <a:ext uri="{FF2B5EF4-FFF2-40B4-BE49-F238E27FC236}">
                <a16:creationId xmlns:a16="http://schemas.microsoft.com/office/drawing/2014/main" id="{18ED15C4-0BE3-4DC9-981A-4D4381ACA5C0}"/>
              </a:ext>
            </a:extLst>
          </p:cNvPr>
          <p:cNvSpPr>
            <a:spLocks noGrp="1"/>
          </p:cNvSpPr>
          <p:nvPr>
            <p:ph idx="1"/>
          </p:nvPr>
        </p:nvSpPr>
        <p:spPr/>
        <p:txBody>
          <a:bodyPr>
            <a:normAutofit fontScale="92500"/>
          </a:bodyPr>
          <a:lstStyle/>
          <a:p>
            <a:pPr marL="342900" indent="-342900">
              <a:spcBef>
                <a:spcPts val="0"/>
              </a:spcBef>
              <a:buFont typeface="Symbol" panose="05050102010706020507" pitchFamily="18" charset="2"/>
              <a:buChar char=""/>
            </a:pPr>
            <a:r>
              <a:rPr lang="en-US" sz="2400" dirty="0">
                <a:ea typeface="Times New Roman" panose="02020603050405020304" pitchFamily="18" charset="0"/>
              </a:rPr>
              <a:t>Presbyteries are responsible for tracking completion of applicant’s eligibility conditions </a:t>
            </a:r>
          </a:p>
          <a:p>
            <a:pPr marL="342900" indent="-342900">
              <a:spcBef>
                <a:spcPts val="0"/>
              </a:spcBef>
              <a:buFont typeface="Symbol" panose="05050102010706020507" pitchFamily="18" charset="2"/>
              <a:buChar char=""/>
            </a:pPr>
            <a:endParaRPr lang="en-US" sz="2400" dirty="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a typeface="Times New Roman" panose="02020603050405020304" pitchFamily="18" charset="0"/>
              </a:rPr>
              <a:t>Eligibility recommendations are good for 3 years from the date of the decision made by GA (or by E&amp;R where it has power to issue)</a:t>
            </a:r>
          </a:p>
          <a:p>
            <a:pPr marL="342900" marR="0" lvl="0" indent="-342900">
              <a:spcBef>
                <a:spcPts val="0"/>
              </a:spcBef>
              <a:spcAft>
                <a:spcPts val="0"/>
              </a:spcAft>
              <a:buFont typeface="Symbol" panose="05050102010706020507" pitchFamily="18" charset="2"/>
              <a:buChar char=""/>
            </a:pPr>
            <a:endParaRPr lang="en-US" sz="2400" dirty="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a typeface="Times New Roman" panose="02020603050405020304" pitchFamily="18" charset="0"/>
              </a:rPr>
              <a:t>Eligibility recommendations may be renewed upon application to E&amp;R</a:t>
            </a:r>
          </a:p>
          <a:p>
            <a:pPr marL="800100" lvl="1" indent="-342900">
              <a:spcBef>
                <a:spcPts val="0"/>
              </a:spcBef>
              <a:buFont typeface="Symbol" panose="05050102010706020507" pitchFamily="18" charset="2"/>
              <a:buChar char=""/>
            </a:pPr>
            <a:r>
              <a:rPr lang="en-US" sz="2000" dirty="0">
                <a:ea typeface="Times New Roman" panose="02020603050405020304" pitchFamily="18" charset="0"/>
              </a:rPr>
              <a:t>Renewal applications must be made before eligibility expires</a:t>
            </a:r>
          </a:p>
          <a:p>
            <a:pPr marL="800100" lvl="1" indent="-342900">
              <a:spcBef>
                <a:spcPts val="0"/>
              </a:spcBef>
              <a:buFont typeface="Symbol" panose="05050102010706020507" pitchFamily="18" charset="2"/>
              <a:buChar char=""/>
            </a:pPr>
            <a:r>
              <a:rPr lang="en-US" sz="2000" dirty="0">
                <a:ea typeface="Times New Roman" panose="02020603050405020304" pitchFamily="18" charset="0"/>
              </a:rPr>
              <a:t>Renewal applications are not guaranteed</a:t>
            </a:r>
          </a:p>
          <a:p>
            <a:pPr marL="800100" lvl="1" indent="-342900">
              <a:spcBef>
                <a:spcPts val="0"/>
              </a:spcBef>
              <a:buFont typeface="Symbol" panose="05050102010706020507" pitchFamily="18" charset="2"/>
              <a:buChar char=""/>
            </a:pPr>
            <a:r>
              <a:rPr lang="en-US" sz="2000" dirty="0">
                <a:ea typeface="Times New Roman" panose="02020603050405020304" pitchFamily="18" charset="0"/>
              </a:rPr>
              <a:t>Where eligibility is renewed, any conditions attached to the original application still apply and must be completed</a:t>
            </a:r>
          </a:p>
          <a:p>
            <a:pPr marL="800100" lvl="1" indent="-342900">
              <a:spcBef>
                <a:spcPts val="0"/>
              </a:spcBef>
              <a:buFont typeface="Symbol" panose="05050102010706020507" pitchFamily="18" charset="2"/>
              <a:buChar char=""/>
            </a:pPr>
            <a:endParaRPr lang="en-US" sz="2000" dirty="0">
              <a:ea typeface="Times New Roman" panose="02020603050405020304" pitchFamily="18" charset="0"/>
            </a:endParaRPr>
          </a:p>
          <a:p>
            <a:pPr marL="342900" indent="-342900">
              <a:spcBef>
                <a:spcPts val="0"/>
              </a:spcBef>
              <a:buFont typeface="Symbol" panose="05050102010706020507" pitchFamily="18" charset="2"/>
              <a:buChar char=""/>
            </a:pPr>
            <a:r>
              <a:rPr lang="en-US" sz="2400" dirty="0">
                <a:ea typeface="Times New Roman" panose="02020603050405020304" pitchFamily="18" charset="0"/>
              </a:rPr>
              <a:t>Eligibility expires after 3 years where</a:t>
            </a:r>
          </a:p>
          <a:p>
            <a:pPr marL="800100" lvl="1" indent="-342900">
              <a:spcBef>
                <a:spcPts val="0"/>
              </a:spcBef>
              <a:buFont typeface="Symbol" panose="05050102010706020507" pitchFamily="18" charset="2"/>
              <a:buChar char=""/>
            </a:pPr>
            <a:r>
              <a:rPr lang="en-US" sz="2000" dirty="0">
                <a:effectLst/>
                <a:latin typeface="Cambria" panose="02040503050406030204" pitchFamily="18" charset="0"/>
                <a:ea typeface="Times New Roman" panose="02020603050405020304" pitchFamily="18" charset="0"/>
              </a:rPr>
              <a:t>applicant does not complete required studies to fulfil conditions; or</a:t>
            </a:r>
          </a:p>
          <a:p>
            <a:pPr marL="800100" lvl="1" indent="-342900">
              <a:spcBef>
                <a:spcPts val="0"/>
              </a:spcBef>
              <a:buFont typeface="Symbol" panose="05050102010706020507" pitchFamily="18" charset="2"/>
              <a:buChar char=""/>
            </a:pPr>
            <a:r>
              <a:rPr lang="en-US" sz="2000" dirty="0">
                <a:effectLst/>
                <a:latin typeface="Cambria" panose="02040503050406030204" pitchFamily="18" charset="0"/>
                <a:ea typeface="Times New Roman" panose="02020603050405020304" pitchFamily="18" charset="0"/>
              </a:rPr>
              <a:t>applicant does not receive a call or appointment</a:t>
            </a:r>
          </a:p>
          <a:p>
            <a:pPr marL="800100" lvl="1" indent="-342900">
              <a:spcBef>
                <a:spcPts val="0"/>
              </a:spcBef>
              <a:buFont typeface="Symbol" panose="05050102010706020507" pitchFamily="18" charset="2"/>
              <a:buChar char=""/>
            </a:pPr>
            <a:r>
              <a:rPr lang="en-US" sz="2000" dirty="0">
                <a:ea typeface="Times New Roman" panose="02020603050405020304" pitchFamily="18" charset="0"/>
              </a:rPr>
              <a:t>applicant must make a new application to E&amp;R </a:t>
            </a:r>
            <a:endParaRPr lang="en-US" sz="2000" dirty="0">
              <a:effectLst/>
              <a:latin typeface="Cambria" panose="02040503050406030204" pitchFamily="18" charset="0"/>
              <a:ea typeface="Times New Roman" panose="02020603050405020304" pitchFamily="18" charset="0"/>
            </a:endParaRPr>
          </a:p>
          <a:p>
            <a:pPr marL="800100" lvl="1" indent="-342900">
              <a:spcBef>
                <a:spcPts val="0"/>
              </a:spcBef>
              <a:buFont typeface="Symbol" panose="05050102010706020507" pitchFamily="18" charset="2"/>
              <a:buChar char=""/>
            </a:pPr>
            <a:endParaRPr lang="en-US" sz="2000" dirty="0">
              <a:effectLst/>
              <a:latin typeface="Cambria" panose="02040503050406030204" pitchFamily="18" charset="0"/>
              <a:ea typeface="Times New Roman" panose="02020603050405020304" pitchFamily="18" charset="0"/>
            </a:endParaRPr>
          </a:p>
          <a:p>
            <a:pPr marL="800100" lvl="1" indent="-342900">
              <a:spcBef>
                <a:spcPts val="0"/>
              </a:spcBef>
              <a:buFont typeface="Symbol" panose="05050102010706020507" pitchFamily="18" charset="2"/>
              <a:buChar char=""/>
            </a:pPr>
            <a:endParaRPr lang="en-US" sz="2000" dirty="0">
              <a:effectLst/>
              <a:latin typeface="Cambria" panose="02040503050406030204" pitchFamily="18" charset="0"/>
              <a:ea typeface="Times New Roman" panose="02020603050405020304" pitchFamily="18" charset="0"/>
            </a:endParaRPr>
          </a:p>
          <a:p>
            <a:pPr marL="0" marR="0" lvl="0" indent="0">
              <a:spcBef>
                <a:spcPts val="0"/>
              </a:spcBef>
              <a:spcAft>
                <a:spcPts val="0"/>
              </a:spcAft>
              <a:buNone/>
            </a:pPr>
            <a:endParaRPr lang="en-US" sz="2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2435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500"/>
                                        <p:tgtEl>
                                          <p:spTgt spid="4">
                                            <p:txEl>
                                              <p:pRg st="4" end="4"/>
                                            </p:txEl>
                                          </p:spTgt>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wipe(left)">
                                      <p:cBhvr>
                                        <p:cTn id="21" dur="500"/>
                                        <p:tgtEl>
                                          <p:spTgt spid="4">
                                            <p:txEl>
                                              <p:pRg st="5" end="5"/>
                                            </p:txEl>
                                          </p:spTgt>
                                        </p:tgtEl>
                                      </p:cBhvr>
                                    </p:animEffect>
                                  </p:childTnLst>
                                </p:cTn>
                              </p:par>
                            </p:childTnLst>
                          </p:cTn>
                        </p:par>
                        <p:par>
                          <p:cTn id="22" fill="hold">
                            <p:stCondLst>
                              <p:cond delay="1000"/>
                            </p:stCondLst>
                            <p:childTnLst>
                              <p:par>
                                <p:cTn id="23" presetID="22" presetClass="entr" presetSubtype="8" fill="hold" nodeType="after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wipe(left)">
                                      <p:cBhvr>
                                        <p:cTn id="25" dur="500"/>
                                        <p:tgtEl>
                                          <p:spTgt spid="4">
                                            <p:txEl>
                                              <p:pRg st="6" end="6"/>
                                            </p:txEl>
                                          </p:spTgt>
                                        </p:tgtEl>
                                      </p:cBhvr>
                                    </p:animEffect>
                                  </p:childTnLst>
                                </p:cTn>
                              </p:par>
                            </p:childTnLst>
                          </p:cTn>
                        </p:par>
                        <p:par>
                          <p:cTn id="26" fill="hold">
                            <p:stCondLst>
                              <p:cond delay="1500"/>
                            </p:stCondLst>
                            <p:childTnLst>
                              <p:par>
                                <p:cTn id="27" presetID="22" presetClass="entr" presetSubtype="8" fill="hold" nodeType="after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animEffect transition="in" filter="wipe(left)">
                                      <p:cBhvr>
                                        <p:cTn id="29" dur="500"/>
                                        <p:tgtEl>
                                          <p:spTgt spid="4">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wipe(left)">
                                      <p:cBhvr>
                                        <p:cTn id="34" dur="500"/>
                                        <p:tgtEl>
                                          <p:spTgt spid="4">
                                            <p:txEl>
                                              <p:pRg st="9" end="9"/>
                                            </p:txEl>
                                          </p:spTgt>
                                        </p:tgtEl>
                                      </p:cBhvr>
                                    </p:animEffect>
                                  </p:childTnLst>
                                </p:cTn>
                              </p:par>
                            </p:childTnLst>
                          </p:cTn>
                        </p:par>
                        <p:par>
                          <p:cTn id="35" fill="hold">
                            <p:stCondLst>
                              <p:cond delay="500"/>
                            </p:stCondLst>
                            <p:childTnLst>
                              <p:par>
                                <p:cTn id="36" presetID="22" presetClass="entr" presetSubtype="8" fill="hold" nodeType="afterEffect">
                                  <p:stCondLst>
                                    <p:cond delay="0"/>
                                  </p:stCondLst>
                                  <p:childTnLst>
                                    <p:set>
                                      <p:cBhvr>
                                        <p:cTn id="37" dur="1" fill="hold">
                                          <p:stCondLst>
                                            <p:cond delay="0"/>
                                          </p:stCondLst>
                                        </p:cTn>
                                        <p:tgtEl>
                                          <p:spTgt spid="4">
                                            <p:txEl>
                                              <p:pRg st="10" end="10"/>
                                            </p:txEl>
                                          </p:spTgt>
                                        </p:tgtEl>
                                        <p:attrNameLst>
                                          <p:attrName>style.visibility</p:attrName>
                                        </p:attrNameLst>
                                      </p:cBhvr>
                                      <p:to>
                                        <p:strVal val="visible"/>
                                      </p:to>
                                    </p:set>
                                    <p:animEffect transition="in" filter="wipe(left)">
                                      <p:cBhvr>
                                        <p:cTn id="38" dur="500"/>
                                        <p:tgtEl>
                                          <p:spTgt spid="4">
                                            <p:txEl>
                                              <p:pRg st="10" end="10"/>
                                            </p:txEl>
                                          </p:spTgt>
                                        </p:tgtEl>
                                      </p:cBhvr>
                                    </p:animEffect>
                                  </p:childTnLst>
                                </p:cTn>
                              </p:par>
                            </p:childTnLst>
                          </p:cTn>
                        </p:par>
                        <p:par>
                          <p:cTn id="39" fill="hold">
                            <p:stCondLst>
                              <p:cond delay="1000"/>
                            </p:stCondLst>
                            <p:childTnLst>
                              <p:par>
                                <p:cTn id="40" presetID="22" presetClass="entr" presetSubtype="8" fill="hold" nodeType="afterEffect">
                                  <p:stCondLst>
                                    <p:cond delay="0"/>
                                  </p:stCondLst>
                                  <p:childTnLst>
                                    <p:set>
                                      <p:cBhvr>
                                        <p:cTn id="41" dur="1" fill="hold">
                                          <p:stCondLst>
                                            <p:cond delay="0"/>
                                          </p:stCondLst>
                                        </p:cTn>
                                        <p:tgtEl>
                                          <p:spTgt spid="4">
                                            <p:txEl>
                                              <p:pRg st="11" end="11"/>
                                            </p:txEl>
                                          </p:spTgt>
                                        </p:tgtEl>
                                        <p:attrNameLst>
                                          <p:attrName>style.visibility</p:attrName>
                                        </p:attrNameLst>
                                      </p:cBhvr>
                                      <p:to>
                                        <p:strVal val="visible"/>
                                      </p:to>
                                    </p:set>
                                    <p:animEffect transition="in" filter="wipe(left)">
                                      <p:cBhvr>
                                        <p:cTn id="42" dur="500"/>
                                        <p:tgtEl>
                                          <p:spTgt spid="4">
                                            <p:txEl>
                                              <p:pRg st="11" end="11"/>
                                            </p:txEl>
                                          </p:spTgt>
                                        </p:tgtEl>
                                      </p:cBhvr>
                                    </p:animEffect>
                                  </p:childTnLst>
                                </p:cTn>
                              </p:par>
                            </p:childTnLst>
                          </p:cTn>
                        </p:par>
                        <p:par>
                          <p:cTn id="43" fill="hold">
                            <p:stCondLst>
                              <p:cond delay="1500"/>
                            </p:stCondLst>
                            <p:childTnLst>
                              <p:par>
                                <p:cTn id="44" presetID="22" presetClass="entr" presetSubtype="8" fill="hold" nodeType="afterEffect">
                                  <p:stCondLst>
                                    <p:cond delay="0"/>
                                  </p:stCondLst>
                                  <p:childTnLst>
                                    <p:set>
                                      <p:cBhvr>
                                        <p:cTn id="45" dur="1" fill="hold">
                                          <p:stCondLst>
                                            <p:cond delay="0"/>
                                          </p:stCondLst>
                                        </p:cTn>
                                        <p:tgtEl>
                                          <p:spTgt spid="4">
                                            <p:txEl>
                                              <p:pRg st="12" end="12"/>
                                            </p:txEl>
                                          </p:spTgt>
                                        </p:tgtEl>
                                        <p:attrNameLst>
                                          <p:attrName>style.visibility</p:attrName>
                                        </p:attrNameLst>
                                      </p:cBhvr>
                                      <p:to>
                                        <p:strVal val="visible"/>
                                      </p:to>
                                    </p:set>
                                    <p:animEffect transition="in" filter="wipe(left)">
                                      <p:cBhvr>
                                        <p:cTn id="46"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3945F-6007-490A-A1F6-6254F151AE10}"/>
              </a:ext>
            </a:extLst>
          </p:cNvPr>
          <p:cNvSpPr>
            <a:spLocks noGrp="1"/>
          </p:cNvSpPr>
          <p:nvPr>
            <p:ph type="title"/>
          </p:nvPr>
        </p:nvSpPr>
        <p:spPr>
          <a:xfrm>
            <a:off x="444499" y="542925"/>
            <a:ext cx="11542453" cy="521681"/>
          </a:xfrm>
        </p:spPr>
        <p:txBody>
          <a:bodyPr/>
          <a:lstStyle/>
          <a:p>
            <a:pPr marL="0" marR="0">
              <a:spcBef>
                <a:spcPts val="0"/>
              </a:spcBef>
              <a:spcAft>
                <a:spcPts val="0"/>
              </a:spcAft>
            </a:pPr>
            <a:r>
              <a:rPr lang="en-US" sz="3100" dirty="0">
                <a:latin typeface="Times New Roman" panose="02020603050405020304" pitchFamily="18" charset="0"/>
                <a:ea typeface="Times New Roman" panose="02020603050405020304" pitchFamily="18" charset="0"/>
              </a:rPr>
              <a:t>Concerns about E&amp;R Recommendation</a:t>
            </a:r>
            <a:endParaRPr lang="en-US" sz="3100" dirty="0">
              <a:effectLst/>
              <a:latin typeface="Times New Roman" panose="02020603050405020304" pitchFamily="18" charset="0"/>
              <a:ea typeface="Times New Roman" panose="02020603050405020304" pitchFamily="18" charset="0"/>
            </a:endParaRPr>
          </a:p>
        </p:txBody>
      </p:sp>
      <p:sp>
        <p:nvSpPr>
          <p:cNvPr id="3" name="Slide Number Placeholder 2">
            <a:extLst>
              <a:ext uri="{FF2B5EF4-FFF2-40B4-BE49-F238E27FC236}">
                <a16:creationId xmlns:a16="http://schemas.microsoft.com/office/drawing/2014/main" id="{A0F524E9-60CB-4B74-A355-D817F0D8D43E}"/>
              </a:ext>
            </a:extLst>
          </p:cNvPr>
          <p:cNvSpPr>
            <a:spLocks noGrp="1"/>
          </p:cNvSpPr>
          <p:nvPr>
            <p:ph type="sldNum" sz="quarter" idx="12"/>
          </p:nvPr>
        </p:nvSpPr>
        <p:spPr/>
        <p:txBody>
          <a:bodyPr/>
          <a:lstStyle/>
          <a:p>
            <a:fld id="{C263D6C4-4840-40CC-AC84-17E24B3B7BDE}" type="slidenum">
              <a:rPr lang="en-US" noProof="0" smtClean="0"/>
              <a:pPr/>
              <a:t>25</a:t>
            </a:fld>
            <a:endParaRPr lang="en-US" noProof="0" dirty="0"/>
          </a:p>
        </p:txBody>
      </p:sp>
      <p:sp>
        <p:nvSpPr>
          <p:cNvPr id="4" name="Content Placeholder 3">
            <a:extLst>
              <a:ext uri="{FF2B5EF4-FFF2-40B4-BE49-F238E27FC236}">
                <a16:creationId xmlns:a16="http://schemas.microsoft.com/office/drawing/2014/main" id="{18ED15C4-0BE3-4DC9-981A-4D4381ACA5C0}"/>
              </a:ext>
            </a:extLst>
          </p:cNvPr>
          <p:cNvSpPr>
            <a:spLocks noGrp="1"/>
          </p:cNvSpPr>
          <p:nvPr>
            <p:ph idx="1"/>
          </p:nvPr>
        </p:nvSpPr>
        <p:spPr/>
        <p:txBody>
          <a:bodyPr>
            <a:normAutofit lnSpcReduction="10000"/>
          </a:bodyPr>
          <a:lstStyle/>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What if a presbytery has concerns about the E&amp;R committee’s recommendation for a presbytery-endorsed application?</a:t>
            </a:r>
          </a:p>
          <a:p>
            <a:pPr marL="0" marR="0" lvl="0" indent="0">
              <a:spcBef>
                <a:spcPts val="0"/>
              </a:spcBef>
              <a:spcAft>
                <a:spcPts val="0"/>
              </a:spcAft>
              <a:buNone/>
            </a:pPr>
            <a:endParaRPr lang="en-US" sz="24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200" dirty="0">
                <a:effectLst/>
                <a:latin typeface="Cambria" panose="02040503050406030204" pitchFamily="18" charset="0"/>
                <a:ea typeface="Times New Roman" panose="02020603050405020304" pitchFamily="18" charset="0"/>
              </a:rPr>
              <a:t>E&amp;R does not give reasons for its decisions (confidential material and references)</a:t>
            </a:r>
          </a:p>
          <a:p>
            <a:pPr marL="457200" marR="0" lvl="1" indent="0">
              <a:spcBef>
                <a:spcPts val="0"/>
              </a:spcBef>
              <a:spcAft>
                <a:spcPts val="0"/>
              </a:spcAft>
              <a:buNone/>
            </a:pPr>
            <a:endParaRPr lang="en-US" sz="22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200" dirty="0">
                <a:effectLst/>
                <a:latin typeface="Cambria" panose="02040503050406030204" pitchFamily="18" charset="0"/>
                <a:ea typeface="Times New Roman" panose="02020603050405020304" pitchFamily="18" charset="0"/>
              </a:rPr>
              <a:t>Representatives from endorsing presbytery meet with E&amp;R </a:t>
            </a:r>
            <a:r>
              <a:rPr lang="en-US" sz="2200" dirty="0">
                <a:ea typeface="Times New Roman" panose="02020603050405020304" pitchFamily="18" charset="0"/>
              </a:rPr>
              <a:t>convener and secretary </a:t>
            </a:r>
            <a:r>
              <a:rPr lang="en-US" sz="2200" dirty="0">
                <a:effectLst/>
                <a:latin typeface="Cambria" panose="02040503050406030204" pitchFamily="18" charset="0"/>
                <a:ea typeface="Times New Roman" panose="02020603050405020304" pitchFamily="18" charset="0"/>
              </a:rPr>
              <a:t>by videoconference</a:t>
            </a:r>
          </a:p>
          <a:p>
            <a:pPr marL="457200" marR="0" lvl="1" indent="0">
              <a:spcBef>
                <a:spcPts val="0"/>
              </a:spcBef>
              <a:spcAft>
                <a:spcPts val="0"/>
              </a:spcAft>
              <a:buNone/>
            </a:pPr>
            <a:endParaRPr lang="en-US" sz="22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200" dirty="0">
                <a:effectLst/>
                <a:latin typeface="Cambria" panose="02040503050406030204" pitchFamily="18" charset="0"/>
                <a:ea typeface="Times New Roman" panose="02020603050405020304" pitchFamily="18" charset="0"/>
              </a:rPr>
              <a:t>Convener and secretary are in “listening mode;” new information will be taken to the full E&amp;R committee for consideration and </a:t>
            </a:r>
            <a:r>
              <a:rPr lang="en-US" sz="2200" i="1" dirty="0">
                <a:effectLst/>
                <a:latin typeface="Cambria" panose="02040503050406030204" pitchFamily="18" charset="0"/>
                <a:ea typeface="Times New Roman" panose="02020603050405020304" pitchFamily="18" charset="0"/>
              </a:rPr>
              <a:t>may</a:t>
            </a:r>
            <a:r>
              <a:rPr lang="en-US" sz="2200" dirty="0">
                <a:effectLst/>
                <a:latin typeface="Cambria" panose="02040503050406030204" pitchFamily="18" charset="0"/>
                <a:ea typeface="Times New Roman" panose="02020603050405020304" pitchFamily="18" charset="0"/>
              </a:rPr>
              <a:t> result in a revision of the recommendation</a:t>
            </a:r>
          </a:p>
          <a:p>
            <a:pPr marL="457200" marR="0" lvl="1" indent="0">
              <a:spcBef>
                <a:spcPts val="0"/>
              </a:spcBef>
              <a:spcAft>
                <a:spcPts val="0"/>
              </a:spcAft>
              <a:buNone/>
            </a:pPr>
            <a:endParaRPr lang="en-US" sz="22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200" dirty="0">
                <a:effectLst/>
                <a:latin typeface="Cambria" panose="02040503050406030204" pitchFamily="18" charset="0"/>
                <a:ea typeface="Times New Roman" panose="02020603050405020304" pitchFamily="18" charset="0"/>
              </a:rPr>
              <a:t>Appropriate tim</a:t>
            </a:r>
            <a:r>
              <a:rPr lang="en-US" sz="2200" dirty="0">
                <a:ea typeface="Times New Roman" panose="02020603050405020304" pitchFamily="18" charset="0"/>
              </a:rPr>
              <a:t>e for this conversation is </a:t>
            </a:r>
            <a:r>
              <a:rPr lang="en-US" sz="2200" i="1" dirty="0">
                <a:ea typeface="Times New Roman" panose="02020603050405020304" pitchFamily="18" charset="0"/>
              </a:rPr>
              <a:t>before</a:t>
            </a:r>
            <a:r>
              <a:rPr lang="en-US" sz="2200" dirty="0">
                <a:ea typeface="Times New Roman" panose="02020603050405020304" pitchFamily="18" charset="0"/>
              </a:rPr>
              <a:t> E&amp;R’s recommendation goes to GA for final approval (</a:t>
            </a:r>
            <a:r>
              <a:rPr lang="en-US" sz="2200" i="1" dirty="0">
                <a:ea typeface="Times New Roman" panose="02020603050405020304" pitchFamily="18" charset="0"/>
              </a:rPr>
              <a:t>Book of Forms </a:t>
            </a:r>
            <a:r>
              <a:rPr lang="en-US" sz="2200" dirty="0">
                <a:ea typeface="Times New Roman" panose="02020603050405020304" pitchFamily="18" charset="0"/>
              </a:rPr>
              <a:t>302.1)</a:t>
            </a:r>
            <a:endParaRPr lang="en-US" sz="22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623497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wipe(left)">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wipe(left)">
                                      <p:cBhvr>
                                        <p:cTn id="2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3" y="6400027"/>
            <a:ext cx="12185651" cy="457081"/>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4809" y="1897779"/>
            <a:ext cx="9964364"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34" name="Rectangle 33">
            <a:extLst>
              <a:ext uri="{FF2B5EF4-FFF2-40B4-BE49-F238E27FC236}">
                <a16:creationId xmlns:a16="http://schemas.microsoft.com/office/drawing/2014/main" id="{E9BA134F-37B6-498A-B46D-040B86E5D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89" y="893"/>
            <a:ext cx="12183141" cy="6856214"/>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sz="1799"/>
          </a:p>
        </p:txBody>
      </p:sp>
      <p:pic>
        <p:nvPicPr>
          <p:cNvPr id="9" name="Picture 8" descr="Logo, company name&#10;&#10;Description automatically generated">
            <a:extLst>
              <a:ext uri="{FF2B5EF4-FFF2-40B4-BE49-F238E27FC236}">
                <a16:creationId xmlns:a16="http://schemas.microsoft.com/office/drawing/2014/main" id="{75F16473-1A6A-405C-9A8F-60415FD0806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185" y="1530775"/>
            <a:ext cx="3293395" cy="3774665"/>
          </a:xfrm>
          <a:prstGeom prst="rect">
            <a:avLst/>
          </a:prstGeom>
        </p:spPr>
      </p:pic>
      <p:sp>
        <p:nvSpPr>
          <p:cNvPr id="36" name="Rectangle 35">
            <a:extLst>
              <a:ext uri="{FF2B5EF4-FFF2-40B4-BE49-F238E27FC236}">
                <a16:creationId xmlns:a16="http://schemas.microsoft.com/office/drawing/2014/main" id="{2BFE3F30-11E0-4842-8523-7222538C8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44486" y="893"/>
            <a:ext cx="7545913" cy="6856214"/>
          </a:xfrm>
          <a:prstGeom prst="rect">
            <a:avLst/>
          </a:prstGeom>
          <a:solidFill>
            <a:srgbClr val="29446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524AF73-661A-44E2-A4AE-33A342D6A98C}"/>
              </a:ext>
            </a:extLst>
          </p:cNvPr>
          <p:cNvSpPr>
            <a:spLocks noGrp="1"/>
          </p:cNvSpPr>
          <p:nvPr>
            <p:ph type="ctrTitle"/>
          </p:nvPr>
        </p:nvSpPr>
        <p:spPr>
          <a:xfrm>
            <a:off x="5316004" y="517595"/>
            <a:ext cx="6612759" cy="1666067"/>
          </a:xfrm>
        </p:spPr>
        <p:txBody>
          <a:bodyPr vert="horz" lIns="91416" tIns="45708" rIns="91416" bIns="45708" rtlCol="0" anchor="b">
            <a:normAutofit/>
          </a:bodyPr>
          <a:lstStyle/>
          <a:p>
            <a:pPr marL="0" marR="0">
              <a:spcBef>
                <a:spcPts val="0"/>
              </a:spcBef>
              <a:spcAft>
                <a:spcPts val="0"/>
              </a:spcAft>
            </a:pPr>
            <a:r>
              <a:rPr lang="en-US" sz="2800" b="1" dirty="0">
                <a:solidFill>
                  <a:schemeClr val="bg1"/>
                </a:solidFill>
                <a:effectLst/>
                <a:latin typeface="Trebuchet MS" panose="020B0603020202020204" pitchFamily="34" charset="0"/>
                <a:ea typeface="Times New Roman" panose="02020603050405020304" pitchFamily="18" charset="0"/>
              </a:rPr>
              <a:t>THE CANDIDACY PROCESS AND </a:t>
            </a:r>
            <a:br>
              <a:rPr lang="en-US" sz="2800" b="1" dirty="0">
                <a:solidFill>
                  <a:schemeClr val="bg1"/>
                </a:solidFill>
                <a:effectLst/>
                <a:latin typeface="Trebuchet MS" panose="020B0603020202020204" pitchFamily="34" charset="0"/>
                <a:ea typeface="Times New Roman" panose="02020603050405020304" pitchFamily="18" charset="0"/>
              </a:rPr>
            </a:br>
            <a:r>
              <a:rPr lang="en-US" sz="2800" b="1" dirty="0">
                <a:solidFill>
                  <a:schemeClr val="bg1"/>
                </a:solidFill>
                <a:effectLst/>
                <a:latin typeface="Trebuchet MS" panose="020B0603020202020204" pitchFamily="34" charset="0"/>
                <a:ea typeface="Times New Roman" panose="02020603050405020304" pitchFamily="18" charset="0"/>
              </a:rPr>
              <a:t>THE EDUCATION &amp; RECEPTION PROCESS</a:t>
            </a:r>
            <a:br>
              <a:rPr lang="en-US" sz="1800" dirty="0">
                <a:effectLst/>
                <a:latin typeface="Times New Roman" panose="02020603050405020304" pitchFamily="18" charset="0"/>
                <a:ea typeface="Times New Roman" panose="02020603050405020304" pitchFamily="18" charset="0"/>
              </a:rPr>
            </a:br>
            <a:endParaRPr lang="en-US" sz="3999" dirty="0">
              <a:solidFill>
                <a:srgbClr val="FFFFFF"/>
              </a:solidFill>
              <a:latin typeface="Trebuchet MS" panose="020B0603020202020204" pitchFamily="34" charset="0"/>
              <a:ea typeface="Cambria" panose="02040503050406030204" pitchFamily="18" charset="0"/>
            </a:endParaRPr>
          </a:p>
        </p:txBody>
      </p:sp>
      <p:cxnSp>
        <p:nvCxnSpPr>
          <p:cNvPr id="38" name="Straight Connector 37">
            <a:extLst>
              <a:ext uri="{FF2B5EF4-FFF2-40B4-BE49-F238E27FC236}">
                <a16:creationId xmlns:a16="http://schemas.microsoft.com/office/drawing/2014/main" id="{67E7D319-545A-41CD-95DF-4DE4FA8A46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16070" y="2344484"/>
            <a:ext cx="557638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46E18E32-8DF4-4B85-A2EE-D0EB461D9560}"/>
              </a:ext>
            </a:extLst>
          </p:cNvPr>
          <p:cNvSpPr>
            <a:spLocks noGrp="1"/>
          </p:cNvSpPr>
          <p:nvPr>
            <p:ph type="subTitle" idx="1"/>
          </p:nvPr>
        </p:nvSpPr>
        <p:spPr>
          <a:xfrm>
            <a:off x="5316006" y="2505310"/>
            <a:ext cx="6475944" cy="3383021"/>
          </a:xfrm>
        </p:spPr>
        <p:txBody>
          <a:bodyPr vert="horz" lIns="0" tIns="45708" rIns="0" bIns="45708" rtlCol="0">
            <a:normAutofit/>
          </a:bodyPr>
          <a:lstStyle/>
          <a:p>
            <a:pPr>
              <a:lnSpc>
                <a:spcPct val="100000"/>
              </a:lnSpc>
              <a:spcBef>
                <a:spcPts val="100"/>
              </a:spcBef>
            </a:pPr>
            <a:r>
              <a:rPr lang="en-US" sz="1799" dirty="0">
                <a:solidFill>
                  <a:srgbClr val="FFFFFF"/>
                </a:solidFill>
                <a:latin typeface="Trebuchet MS" panose="020B0603020202020204" pitchFamily="34" charset="0"/>
              </a:rPr>
              <a:t>Ministry and Church Vocations</a:t>
            </a:r>
          </a:p>
          <a:p>
            <a:pPr>
              <a:lnSpc>
                <a:spcPct val="100000"/>
              </a:lnSpc>
            </a:pPr>
            <a:endParaRPr lang="en-US" sz="1799" dirty="0">
              <a:solidFill>
                <a:srgbClr val="FFFFFF"/>
              </a:solidFill>
            </a:endParaRPr>
          </a:p>
        </p:txBody>
      </p:sp>
    </p:spTree>
    <p:extLst>
      <p:ext uri="{BB962C8B-B14F-4D97-AF65-F5344CB8AC3E}">
        <p14:creationId xmlns:p14="http://schemas.microsoft.com/office/powerpoint/2010/main" val="1977299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A39B013-9F39-4786-89A4-945C97F719D3}"/>
              </a:ext>
            </a:extLst>
          </p:cNvPr>
          <p:cNvSpPr>
            <a:spLocks noGrp="1"/>
          </p:cNvSpPr>
          <p:nvPr>
            <p:ph type="sldNum" sz="quarter" idx="12"/>
          </p:nvPr>
        </p:nvSpPr>
        <p:spPr/>
        <p:txBody>
          <a:bodyPr/>
          <a:lstStyle/>
          <a:p>
            <a:fld id="{C263D6C4-4840-40CC-AC84-17E24B3B7BDE}" type="slidenum">
              <a:rPr lang="en-US" noProof="0" smtClean="0"/>
              <a:pPr/>
              <a:t>3</a:t>
            </a:fld>
            <a:endParaRPr lang="en-US" noProof="0" dirty="0"/>
          </a:p>
        </p:txBody>
      </p:sp>
      <p:sp>
        <p:nvSpPr>
          <p:cNvPr id="7" name="Title 1">
            <a:extLst>
              <a:ext uri="{FF2B5EF4-FFF2-40B4-BE49-F238E27FC236}">
                <a16:creationId xmlns:a16="http://schemas.microsoft.com/office/drawing/2014/main" id="{82EC4E4A-0067-40F5-A8F2-C9D1933225F7}"/>
              </a:ext>
            </a:extLst>
          </p:cNvPr>
          <p:cNvSpPr txBox="1">
            <a:spLocks/>
          </p:cNvSpPr>
          <p:nvPr/>
        </p:nvSpPr>
        <p:spPr>
          <a:xfrm>
            <a:off x="814647" y="2395728"/>
            <a:ext cx="9024297" cy="124358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latin typeface="Cambria" panose="02040503050406030204" pitchFamily="18" charset="0"/>
                <a:ea typeface="Cambria" panose="02040503050406030204" pitchFamily="18" charset="0"/>
              </a:rPr>
              <a:t>Part 1: The Candidacy Process</a:t>
            </a:r>
          </a:p>
        </p:txBody>
      </p:sp>
      <p:sp>
        <p:nvSpPr>
          <p:cNvPr id="8" name="Subtitle 2">
            <a:extLst>
              <a:ext uri="{FF2B5EF4-FFF2-40B4-BE49-F238E27FC236}">
                <a16:creationId xmlns:a16="http://schemas.microsoft.com/office/drawing/2014/main" id="{63F9E64B-C0CB-4FD6-81EF-E1B70E79A2DD}"/>
              </a:ext>
            </a:extLst>
          </p:cNvPr>
          <p:cNvSpPr txBox="1">
            <a:spLocks/>
          </p:cNvSpPr>
          <p:nvPr/>
        </p:nvSpPr>
        <p:spPr>
          <a:xfrm>
            <a:off x="814647" y="3721608"/>
            <a:ext cx="9024297" cy="868680"/>
          </a:xfrm>
          <a:prstGeom prst="rect">
            <a:avLst/>
          </a:prstGeom>
        </p:spPr>
        <p:txBody>
          <a:bodyPr/>
          <a:lst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solidFill>
                  <a:schemeClr val="bg1"/>
                </a:solidFill>
                <a:latin typeface="Cambria" panose="02040503050406030204" pitchFamily="18" charset="0"/>
                <a:ea typeface="Cambria" panose="02040503050406030204" pitchFamily="18" charset="0"/>
              </a:rPr>
              <a:t>For Presbytery Clerks and Student Committees</a:t>
            </a:r>
          </a:p>
        </p:txBody>
      </p:sp>
      <p:sp>
        <p:nvSpPr>
          <p:cNvPr id="5" name="Oval 4">
            <a:extLst>
              <a:ext uri="{FF2B5EF4-FFF2-40B4-BE49-F238E27FC236}">
                <a16:creationId xmlns:a16="http://schemas.microsoft.com/office/drawing/2014/main" id="{E1FB2DE9-99D6-4627-A60D-244414ED5C77}"/>
              </a:ext>
            </a:extLst>
          </p:cNvPr>
          <p:cNvSpPr/>
          <p:nvPr/>
        </p:nvSpPr>
        <p:spPr>
          <a:xfrm>
            <a:off x="11035376" y="250416"/>
            <a:ext cx="840048" cy="828040"/>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3579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3945F-6007-490A-A1F6-6254F151AE10}"/>
              </a:ext>
            </a:extLst>
          </p:cNvPr>
          <p:cNvSpPr>
            <a:spLocks noGrp="1"/>
          </p:cNvSpPr>
          <p:nvPr>
            <p:ph type="title"/>
          </p:nvPr>
        </p:nvSpPr>
        <p:spPr/>
        <p:txBody>
          <a:bodyPr/>
          <a:lstStyle/>
          <a:p>
            <a:r>
              <a:rPr lang="en-US" dirty="0"/>
              <a:t>The Candidacy Process</a:t>
            </a:r>
          </a:p>
        </p:txBody>
      </p:sp>
      <p:sp>
        <p:nvSpPr>
          <p:cNvPr id="3" name="Slide Number Placeholder 2">
            <a:extLst>
              <a:ext uri="{FF2B5EF4-FFF2-40B4-BE49-F238E27FC236}">
                <a16:creationId xmlns:a16="http://schemas.microsoft.com/office/drawing/2014/main" id="{A0F524E9-60CB-4B74-A355-D817F0D8D43E}"/>
              </a:ext>
            </a:extLst>
          </p:cNvPr>
          <p:cNvSpPr>
            <a:spLocks noGrp="1"/>
          </p:cNvSpPr>
          <p:nvPr>
            <p:ph type="sldNum" sz="quarter" idx="12"/>
          </p:nvPr>
        </p:nvSpPr>
        <p:spPr/>
        <p:txBody>
          <a:bodyPr/>
          <a:lstStyle/>
          <a:p>
            <a:fld id="{C263D6C4-4840-40CC-AC84-17E24B3B7BDE}" type="slidenum">
              <a:rPr lang="en-US" noProof="0" smtClean="0"/>
              <a:pPr/>
              <a:t>4</a:t>
            </a:fld>
            <a:endParaRPr lang="en-US" noProof="0" dirty="0"/>
          </a:p>
        </p:txBody>
      </p:sp>
      <p:sp>
        <p:nvSpPr>
          <p:cNvPr id="4" name="Content Placeholder 3">
            <a:extLst>
              <a:ext uri="{FF2B5EF4-FFF2-40B4-BE49-F238E27FC236}">
                <a16:creationId xmlns:a16="http://schemas.microsoft.com/office/drawing/2014/main" id="{18ED15C4-0BE3-4DC9-981A-4D4381ACA5C0}"/>
              </a:ext>
            </a:extLst>
          </p:cNvPr>
          <p:cNvSpPr>
            <a:spLocks noGrp="1"/>
          </p:cNvSpPr>
          <p:nvPr>
            <p:ph idx="1"/>
          </p:nvPr>
        </p:nvSpPr>
        <p:spPr>
          <a:xfrm>
            <a:off x="443365" y="1817312"/>
            <a:ext cx="11215235" cy="4351338"/>
          </a:xfrm>
        </p:spPr>
        <p:txBody>
          <a:bodyPr/>
          <a:lstStyle/>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Call to ordained ministry of Word and Sacraments in PCC has two dimensions</a:t>
            </a:r>
            <a:endParaRPr lang="en-US" sz="24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Inner, vertical dimension: candidate senses an inner call from God to ministry</a:t>
            </a:r>
            <a:endParaRPr lang="en-US" sz="20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Outer, horizontal dimension: candidate’s call is tested and affirmed by the wider church</a:t>
            </a:r>
          </a:p>
          <a:p>
            <a:pPr marL="457200" marR="0" lvl="1" indent="0">
              <a:spcBef>
                <a:spcPts val="0"/>
              </a:spcBef>
              <a:spcAft>
                <a:spcPts val="0"/>
              </a:spcAft>
              <a:buNone/>
            </a:pPr>
            <a:endParaRPr lang="en-US" sz="2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Prospective candidate must be a member of a PCC congregation for </a:t>
            </a:r>
            <a:r>
              <a:rPr lang="en-US" sz="2400" u="sng" dirty="0">
                <a:effectLst/>
                <a:latin typeface="Cambria" panose="02040503050406030204" pitchFamily="18" charset="0"/>
                <a:ea typeface="Times New Roman" panose="02020603050405020304" pitchFamily="18" charset="0"/>
              </a:rPr>
              <a:t>at least 1 year</a:t>
            </a:r>
          </a:p>
          <a:p>
            <a:pPr marL="342900" marR="0" lvl="0" indent="-342900">
              <a:spcBef>
                <a:spcPts val="0"/>
              </a:spcBef>
              <a:spcAft>
                <a:spcPts val="0"/>
              </a:spcAft>
              <a:buFont typeface="Symbol" panose="05050102010706020507" pitchFamily="18" charset="2"/>
              <a:buChar char=""/>
            </a:pPr>
            <a:endParaRPr lang="en-US" sz="2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Prospective candidate must have a university undergraduate degree (standard pathway)</a:t>
            </a:r>
            <a:endParaRPr lang="en-US" sz="24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Alternative pathway for those aged 35-60 with no undergraduate degree</a:t>
            </a:r>
            <a:endParaRPr lang="en-US" sz="20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Alternative pathway for those with M.Div. from non-PCC theological college</a:t>
            </a:r>
            <a:endParaRPr lang="en-US" sz="20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More about this later</a:t>
            </a:r>
            <a:endParaRPr lang="en-US" sz="20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98783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wipe(left)">
                                      <p:cBhvr>
                                        <p:cTn id="11" dur="500"/>
                                        <p:tgtEl>
                                          <p:spTgt spid="4">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left)">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wipe(left)">
                                      <p:cBhvr>
                                        <p:cTn id="20" dur="500"/>
                                        <p:tgtEl>
                                          <p:spTgt spid="4">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wipe(left)">
                                      <p:cBhvr>
                                        <p:cTn id="25" dur="500"/>
                                        <p:tgtEl>
                                          <p:spTgt spid="4">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animEffect transition="in" filter="wipe(left)">
                                      <p:cBhvr>
                                        <p:cTn id="30" dur="500"/>
                                        <p:tgtEl>
                                          <p:spTgt spid="4">
                                            <p:txEl>
                                              <p:pRg st="7" end="7"/>
                                            </p:txEl>
                                          </p:spTgt>
                                        </p:tgtEl>
                                      </p:cBhvr>
                                    </p:animEffect>
                                  </p:childTnLst>
                                </p:cTn>
                              </p:par>
                            </p:childTnLst>
                          </p:cTn>
                        </p:par>
                        <p:par>
                          <p:cTn id="31" fill="hold">
                            <p:stCondLst>
                              <p:cond delay="500"/>
                            </p:stCondLst>
                            <p:childTnLst>
                              <p:par>
                                <p:cTn id="32" presetID="22" presetClass="entr" presetSubtype="8" fill="hold" nodeType="afterEffect">
                                  <p:stCondLst>
                                    <p:cond delay="0"/>
                                  </p:stCondLst>
                                  <p:childTnLst>
                                    <p:set>
                                      <p:cBhvr>
                                        <p:cTn id="33" dur="1" fill="hold">
                                          <p:stCondLst>
                                            <p:cond delay="0"/>
                                          </p:stCondLst>
                                        </p:cTn>
                                        <p:tgtEl>
                                          <p:spTgt spid="4">
                                            <p:txEl>
                                              <p:pRg st="8" end="8"/>
                                            </p:txEl>
                                          </p:spTgt>
                                        </p:tgtEl>
                                        <p:attrNameLst>
                                          <p:attrName>style.visibility</p:attrName>
                                        </p:attrNameLst>
                                      </p:cBhvr>
                                      <p:to>
                                        <p:strVal val="visible"/>
                                      </p:to>
                                    </p:set>
                                    <p:animEffect transition="in" filter="wipe(left)">
                                      <p:cBhvr>
                                        <p:cTn id="34" dur="500"/>
                                        <p:tgtEl>
                                          <p:spTgt spid="4">
                                            <p:txEl>
                                              <p:pRg st="8" end="8"/>
                                            </p:txEl>
                                          </p:spTgt>
                                        </p:tgtEl>
                                      </p:cBhvr>
                                    </p:animEffect>
                                  </p:childTnLst>
                                </p:cTn>
                              </p:par>
                            </p:childTnLst>
                          </p:cTn>
                        </p:par>
                        <p:par>
                          <p:cTn id="35" fill="hold">
                            <p:stCondLst>
                              <p:cond delay="1000"/>
                            </p:stCondLst>
                            <p:childTnLst>
                              <p:par>
                                <p:cTn id="36" presetID="22" presetClass="entr" presetSubtype="8" fill="hold" nodeType="afterEffect">
                                  <p:stCondLst>
                                    <p:cond delay="0"/>
                                  </p:stCondLst>
                                  <p:childTnLst>
                                    <p:set>
                                      <p:cBhvr>
                                        <p:cTn id="37" dur="1" fill="hold">
                                          <p:stCondLst>
                                            <p:cond delay="0"/>
                                          </p:stCondLst>
                                        </p:cTn>
                                        <p:tgtEl>
                                          <p:spTgt spid="4">
                                            <p:txEl>
                                              <p:pRg st="9" end="9"/>
                                            </p:txEl>
                                          </p:spTgt>
                                        </p:tgtEl>
                                        <p:attrNameLst>
                                          <p:attrName>style.visibility</p:attrName>
                                        </p:attrNameLst>
                                      </p:cBhvr>
                                      <p:to>
                                        <p:strVal val="visible"/>
                                      </p:to>
                                    </p:set>
                                    <p:animEffect transition="in" filter="wipe(left)">
                                      <p:cBhvr>
                                        <p:cTn id="38"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3945F-6007-490A-A1F6-6254F151AE10}"/>
              </a:ext>
            </a:extLst>
          </p:cNvPr>
          <p:cNvSpPr>
            <a:spLocks noGrp="1"/>
          </p:cNvSpPr>
          <p:nvPr>
            <p:ph type="title"/>
          </p:nvPr>
        </p:nvSpPr>
        <p:spPr/>
        <p:txBody>
          <a:bodyPr/>
          <a:lstStyle/>
          <a:p>
            <a:r>
              <a:rPr lang="en-US" dirty="0"/>
              <a:t>The Candidacy Process</a:t>
            </a:r>
          </a:p>
        </p:txBody>
      </p:sp>
      <p:sp>
        <p:nvSpPr>
          <p:cNvPr id="3" name="Slide Number Placeholder 2">
            <a:extLst>
              <a:ext uri="{FF2B5EF4-FFF2-40B4-BE49-F238E27FC236}">
                <a16:creationId xmlns:a16="http://schemas.microsoft.com/office/drawing/2014/main" id="{A0F524E9-60CB-4B74-A355-D817F0D8D43E}"/>
              </a:ext>
            </a:extLst>
          </p:cNvPr>
          <p:cNvSpPr>
            <a:spLocks noGrp="1"/>
          </p:cNvSpPr>
          <p:nvPr>
            <p:ph type="sldNum" sz="quarter" idx="12"/>
          </p:nvPr>
        </p:nvSpPr>
        <p:spPr/>
        <p:txBody>
          <a:bodyPr/>
          <a:lstStyle/>
          <a:p>
            <a:fld id="{C263D6C4-4840-40CC-AC84-17E24B3B7BDE}" type="slidenum">
              <a:rPr lang="en-US" noProof="0" smtClean="0"/>
              <a:pPr/>
              <a:t>5</a:t>
            </a:fld>
            <a:endParaRPr lang="en-US" noProof="0" dirty="0"/>
          </a:p>
        </p:txBody>
      </p:sp>
      <p:sp>
        <p:nvSpPr>
          <p:cNvPr id="4" name="Content Placeholder 3">
            <a:extLst>
              <a:ext uri="{FF2B5EF4-FFF2-40B4-BE49-F238E27FC236}">
                <a16:creationId xmlns:a16="http://schemas.microsoft.com/office/drawing/2014/main" id="{18ED15C4-0BE3-4DC9-981A-4D4381ACA5C0}"/>
              </a:ext>
            </a:extLst>
          </p:cNvPr>
          <p:cNvSpPr>
            <a:spLocks noGrp="1"/>
          </p:cNvSpPr>
          <p:nvPr>
            <p:ph idx="1"/>
          </p:nvPr>
        </p:nvSpPr>
        <p:spPr/>
        <p:txBody>
          <a:bodyPr>
            <a:normAutofit/>
          </a:bodyPr>
          <a:lstStyle/>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Prospective candidate approaches session to request recommendation to presbytery as a certified candidate for ministry</a:t>
            </a:r>
            <a:endParaRPr lang="en-US" sz="24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200" dirty="0">
                <a:effectLst/>
                <a:latin typeface="Cambria" panose="02040503050406030204" pitchFamily="18" charset="0"/>
                <a:ea typeface="Times New Roman" panose="02020603050405020304" pitchFamily="18" charset="0"/>
              </a:rPr>
              <a:t>Prospective candidate meets with session for interview </a:t>
            </a:r>
          </a:p>
          <a:p>
            <a:pPr marL="742950" marR="0" lvl="1" indent="-285750">
              <a:spcBef>
                <a:spcPts val="0"/>
              </a:spcBef>
              <a:spcAft>
                <a:spcPts val="0"/>
              </a:spcAft>
              <a:buFont typeface="Courier New" panose="02070309020205020404" pitchFamily="49" charset="0"/>
              <a:buChar char="o"/>
            </a:pPr>
            <a:r>
              <a:rPr lang="en-US" sz="2200" dirty="0">
                <a:ea typeface="Times New Roman" panose="02020603050405020304" pitchFamily="18" charset="0"/>
              </a:rPr>
              <a:t>S</a:t>
            </a:r>
            <a:r>
              <a:rPr lang="en-US" sz="2200" dirty="0">
                <a:effectLst/>
                <a:latin typeface="Cambria" panose="02040503050406030204" pitchFamily="18" charset="0"/>
                <a:ea typeface="Times New Roman" panose="02020603050405020304" pitchFamily="18" charset="0"/>
              </a:rPr>
              <a:t>ee </a:t>
            </a:r>
            <a:r>
              <a:rPr lang="en-US" sz="2200" i="1" dirty="0">
                <a:effectLst/>
                <a:latin typeface="Cambria" panose="02040503050406030204" pitchFamily="18" charset="0"/>
                <a:ea typeface="Times New Roman" panose="02020603050405020304" pitchFamily="18" charset="0"/>
              </a:rPr>
              <a:t>Book of Forms </a:t>
            </a:r>
            <a:r>
              <a:rPr lang="en-US" sz="2200" dirty="0">
                <a:effectLst/>
                <a:latin typeface="Cambria" panose="02040503050406030204" pitchFamily="18" charset="0"/>
                <a:ea typeface="Times New Roman" panose="02020603050405020304" pitchFamily="18" charset="0"/>
              </a:rPr>
              <a:t>Appendix J, section 4, for suggested questions for sessions</a:t>
            </a:r>
            <a:endParaRPr lang="en-US" sz="22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200" dirty="0">
                <a:effectLst/>
                <a:latin typeface="Cambria" panose="02040503050406030204" pitchFamily="18" charset="0"/>
                <a:ea typeface="Times New Roman" panose="02020603050405020304" pitchFamily="18" charset="0"/>
              </a:rPr>
              <a:t>If favourable, session makes recommendation to presbytery</a:t>
            </a:r>
          </a:p>
          <a:p>
            <a:pPr marL="742950" marR="0" lvl="1" indent="-285750">
              <a:spcBef>
                <a:spcPts val="0"/>
              </a:spcBef>
              <a:spcAft>
                <a:spcPts val="0"/>
              </a:spcAft>
              <a:buFont typeface="Courier New" panose="02070309020205020404" pitchFamily="49" charset="0"/>
              <a:buChar char="o"/>
            </a:pPr>
            <a:endParaRPr lang="en-US" sz="2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Presbytery receives session recommendation – refers to Student Committee for follow-up</a:t>
            </a:r>
            <a:endParaRPr lang="en-US" sz="24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200" dirty="0">
                <a:effectLst/>
                <a:latin typeface="Cambria" panose="02040503050406030204" pitchFamily="18" charset="0"/>
                <a:ea typeface="Times New Roman" panose="02020603050405020304" pitchFamily="18" charset="0"/>
              </a:rPr>
              <a:t>Committee interviews prospective candidate</a:t>
            </a:r>
            <a:r>
              <a:rPr lang="en-US" sz="2000" dirty="0">
                <a:effectLst/>
                <a:latin typeface="Cambria" panose="020405030504060302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dirty="0">
                <a:effectLst/>
                <a:latin typeface="Cambria" panose="02040503050406030204" pitchFamily="18" charset="0"/>
                <a:ea typeface="Times New Roman" panose="02020603050405020304" pitchFamily="18" charset="0"/>
              </a:rPr>
              <a:t>See </a:t>
            </a:r>
            <a:r>
              <a:rPr lang="en-US" i="1" dirty="0">
                <a:effectLst/>
                <a:latin typeface="Cambria" panose="02040503050406030204" pitchFamily="18" charset="0"/>
                <a:ea typeface="Times New Roman" panose="02020603050405020304" pitchFamily="18" charset="0"/>
              </a:rPr>
              <a:t>Book of Forms</a:t>
            </a:r>
            <a:r>
              <a:rPr lang="en-US" dirty="0">
                <a:effectLst/>
                <a:latin typeface="Cambria" panose="02040503050406030204" pitchFamily="18" charset="0"/>
                <a:ea typeface="Times New Roman" panose="02020603050405020304" pitchFamily="18" charset="0"/>
              </a:rPr>
              <a:t> Appendix J</a:t>
            </a:r>
            <a:r>
              <a:rPr lang="en-US" dirty="0">
                <a:ea typeface="Times New Roman" panose="02020603050405020304" pitchFamily="18" charset="0"/>
              </a:rPr>
              <a:t>, </a:t>
            </a:r>
            <a:r>
              <a:rPr lang="en-US" dirty="0">
                <a:effectLst/>
                <a:latin typeface="Cambria" panose="02040503050406030204" pitchFamily="18" charset="0"/>
                <a:ea typeface="Times New Roman" panose="02020603050405020304" pitchFamily="18" charset="0"/>
              </a:rPr>
              <a:t>sections 6 and 7, for suggested questions for presbyteries</a:t>
            </a:r>
            <a:endParaRPr lang="en-US" dirty="0">
              <a:effectLst/>
              <a:latin typeface="Times New Roman" panose="02020603050405020304" pitchFamily="18" charset="0"/>
              <a:ea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dirty="0">
                <a:effectLst/>
                <a:latin typeface="Cambria" panose="02040503050406030204" pitchFamily="18" charset="0"/>
                <a:ea typeface="Times New Roman" panose="02020603050405020304" pitchFamily="18" charset="0"/>
              </a:rPr>
              <a:t>Faith and doctrine</a:t>
            </a:r>
            <a:endParaRPr lang="en-US" dirty="0">
              <a:effectLst/>
              <a:latin typeface="Times New Roman" panose="02020603050405020304" pitchFamily="18" charset="0"/>
              <a:ea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dirty="0">
                <a:effectLst/>
                <a:latin typeface="Cambria" panose="02040503050406030204" pitchFamily="18" charset="0"/>
                <a:ea typeface="Times New Roman" panose="02020603050405020304" pitchFamily="18" charset="0"/>
              </a:rPr>
              <a:t>Gifts and temperament for ministry</a:t>
            </a:r>
            <a:endParaRPr lang="en-US" dirty="0">
              <a:effectLst/>
              <a:latin typeface="Times New Roman" panose="02020603050405020304" pitchFamily="18" charset="0"/>
              <a:ea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dirty="0">
                <a:effectLst/>
                <a:latin typeface="Cambria" panose="02040503050406030204" pitchFamily="18" charset="0"/>
                <a:ea typeface="Times New Roman" panose="02020603050405020304" pitchFamily="18" charset="0"/>
              </a:rPr>
              <a:t>Academic ability, practical skills, life experience</a:t>
            </a:r>
            <a:endParaRPr lang="en-US" dirty="0">
              <a:effectLst/>
              <a:latin typeface="Times New Roman" panose="02020603050405020304" pitchFamily="18" charset="0"/>
              <a:ea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dirty="0">
                <a:effectLst/>
                <a:latin typeface="Cambria" panose="02040503050406030204" pitchFamily="18" charset="0"/>
                <a:ea typeface="Times New Roman" panose="02020603050405020304" pitchFamily="18" charset="0"/>
              </a:rPr>
              <a:t>Spiritual maturity, leadership potential </a:t>
            </a:r>
            <a:endParaRPr lang="en-US"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88413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wipe(left)">
                                      <p:cBhvr>
                                        <p:cTn id="11" dur="500"/>
                                        <p:tgtEl>
                                          <p:spTgt spid="4">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left)">
                                      <p:cBhvr>
                                        <p:cTn id="15" dur="500"/>
                                        <p:tgtEl>
                                          <p:spTgt spid="4">
                                            <p:txEl>
                                              <p:pRg st="2" end="2"/>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wipe(left)">
                                      <p:cBhvr>
                                        <p:cTn id="19" dur="500"/>
                                        <p:tgtEl>
                                          <p:spTgt spid="4">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wipe(left)">
                                      <p:cBhvr>
                                        <p:cTn id="24" dur="500"/>
                                        <p:tgtEl>
                                          <p:spTgt spid="4">
                                            <p:txEl>
                                              <p:pRg st="5" end="5"/>
                                            </p:txEl>
                                          </p:spTgt>
                                        </p:tgtEl>
                                      </p:cBhvr>
                                    </p:animEffect>
                                  </p:childTnLst>
                                </p:cTn>
                              </p:par>
                            </p:childTnLst>
                          </p:cTn>
                        </p:par>
                        <p:par>
                          <p:cTn id="25" fill="hold">
                            <p:stCondLst>
                              <p:cond delay="500"/>
                            </p:stCondLst>
                            <p:childTnLst>
                              <p:par>
                                <p:cTn id="26" presetID="22" presetClass="entr" presetSubtype="8" fill="hold" nodeType="after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wipe(left)">
                                      <p:cBhvr>
                                        <p:cTn id="28" dur="500"/>
                                        <p:tgtEl>
                                          <p:spTgt spid="4">
                                            <p:txEl>
                                              <p:pRg st="6" end="6"/>
                                            </p:txEl>
                                          </p:spTgt>
                                        </p:tgtEl>
                                      </p:cBhvr>
                                    </p:animEffect>
                                  </p:childTnLst>
                                </p:cTn>
                              </p:par>
                            </p:childTnLst>
                          </p:cTn>
                        </p:par>
                        <p:par>
                          <p:cTn id="29" fill="hold">
                            <p:stCondLst>
                              <p:cond delay="1000"/>
                            </p:stCondLst>
                            <p:childTnLst>
                              <p:par>
                                <p:cTn id="30" presetID="22" presetClass="entr" presetSubtype="8" fill="hold" nodeType="after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wipe(left)">
                                      <p:cBhvr>
                                        <p:cTn id="32" dur="500"/>
                                        <p:tgtEl>
                                          <p:spTgt spid="4">
                                            <p:txEl>
                                              <p:pRg st="7" end="7"/>
                                            </p:txEl>
                                          </p:spTgt>
                                        </p:tgtEl>
                                      </p:cBhvr>
                                    </p:animEffect>
                                  </p:childTnLst>
                                </p:cTn>
                              </p:par>
                            </p:childTnLst>
                          </p:cTn>
                        </p:par>
                        <p:par>
                          <p:cTn id="33" fill="hold">
                            <p:stCondLst>
                              <p:cond delay="1500"/>
                            </p:stCondLst>
                            <p:childTnLst>
                              <p:par>
                                <p:cTn id="34" presetID="22" presetClass="entr" presetSubtype="8" fill="hold" nodeType="afterEffect">
                                  <p:stCondLst>
                                    <p:cond delay="0"/>
                                  </p:stCondLst>
                                  <p:childTnLst>
                                    <p:set>
                                      <p:cBhvr>
                                        <p:cTn id="35" dur="1" fill="hold">
                                          <p:stCondLst>
                                            <p:cond delay="0"/>
                                          </p:stCondLst>
                                        </p:cTn>
                                        <p:tgtEl>
                                          <p:spTgt spid="4">
                                            <p:txEl>
                                              <p:pRg st="8" end="8"/>
                                            </p:txEl>
                                          </p:spTgt>
                                        </p:tgtEl>
                                        <p:attrNameLst>
                                          <p:attrName>style.visibility</p:attrName>
                                        </p:attrNameLst>
                                      </p:cBhvr>
                                      <p:to>
                                        <p:strVal val="visible"/>
                                      </p:to>
                                    </p:set>
                                    <p:animEffect transition="in" filter="wipe(left)">
                                      <p:cBhvr>
                                        <p:cTn id="36" dur="500"/>
                                        <p:tgtEl>
                                          <p:spTgt spid="4">
                                            <p:txEl>
                                              <p:pRg st="8" end="8"/>
                                            </p:txEl>
                                          </p:spTgt>
                                        </p:tgtEl>
                                      </p:cBhvr>
                                    </p:animEffect>
                                  </p:childTnLst>
                                </p:cTn>
                              </p:par>
                            </p:childTnLst>
                          </p:cTn>
                        </p:par>
                        <p:par>
                          <p:cTn id="37" fill="hold">
                            <p:stCondLst>
                              <p:cond delay="2000"/>
                            </p:stCondLst>
                            <p:childTnLst>
                              <p:par>
                                <p:cTn id="38" presetID="22" presetClass="entr" presetSubtype="8" fill="hold" nodeType="afterEffect">
                                  <p:stCondLst>
                                    <p:cond delay="0"/>
                                  </p:stCondLst>
                                  <p:childTnLst>
                                    <p:set>
                                      <p:cBhvr>
                                        <p:cTn id="39" dur="1" fill="hold">
                                          <p:stCondLst>
                                            <p:cond delay="0"/>
                                          </p:stCondLst>
                                        </p:cTn>
                                        <p:tgtEl>
                                          <p:spTgt spid="4">
                                            <p:txEl>
                                              <p:pRg st="9" end="9"/>
                                            </p:txEl>
                                          </p:spTgt>
                                        </p:tgtEl>
                                        <p:attrNameLst>
                                          <p:attrName>style.visibility</p:attrName>
                                        </p:attrNameLst>
                                      </p:cBhvr>
                                      <p:to>
                                        <p:strVal val="visible"/>
                                      </p:to>
                                    </p:set>
                                    <p:animEffect transition="in" filter="wipe(left)">
                                      <p:cBhvr>
                                        <p:cTn id="40" dur="500"/>
                                        <p:tgtEl>
                                          <p:spTgt spid="4">
                                            <p:txEl>
                                              <p:pRg st="9" end="9"/>
                                            </p:txEl>
                                          </p:spTgt>
                                        </p:tgtEl>
                                      </p:cBhvr>
                                    </p:animEffect>
                                  </p:childTnLst>
                                </p:cTn>
                              </p:par>
                            </p:childTnLst>
                          </p:cTn>
                        </p:par>
                        <p:par>
                          <p:cTn id="41" fill="hold">
                            <p:stCondLst>
                              <p:cond delay="2500"/>
                            </p:stCondLst>
                            <p:childTnLst>
                              <p:par>
                                <p:cTn id="42" presetID="22" presetClass="entr" presetSubtype="8" fill="hold" nodeType="afterEffect">
                                  <p:stCondLst>
                                    <p:cond delay="0"/>
                                  </p:stCondLst>
                                  <p:childTnLst>
                                    <p:set>
                                      <p:cBhvr>
                                        <p:cTn id="43" dur="1" fill="hold">
                                          <p:stCondLst>
                                            <p:cond delay="0"/>
                                          </p:stCondLst>
                                        </p:cTn>
                                        <p:tgtEl>
                                          <p:spTgt spid="4">
                                            <p:txEl>
                                              <p:pRg st="10" end="10"/>
                                            </p:txEl>
                                          </p:spTgt>
                                        </p:tgtEl>
                                        <p:attrNameLst>
                                          <p:attrName>style.visibility</p:attrName>
                                        </p:attrNameLst>
                                      </p:cBhvr>
                                      <p:to>
                                        <p:strVal val="visible"/>
                                      </p:to>
                                    </p:set>
                                    <p:animEffect transition="in" filter="wipe(left)">
                                      <p:cBhvr>
                                        <p:cTn id="44" dur="500"/>
                                        <p:tgtEl>
                                          <p:spTgt spid="4">
                                            <p:txEl>
                                              <p:pRg st="10" end="10"/>
                                            </p:txEl>
                                          </p:spTgt>
                                        </p:tgtEl>
                                      </p:cBhvr>
                                    </p:animEffect>
                                  </p:childTnLst>
                                </p:cTn>
                              </p:par>
                            </p:childTnLst>
                          </p:cTn>
                        </p:par>
                        <p:par>
                          <p:cTn id="45" fill="hold">
                            <p:stCondLst>
                              <p:cond delay="3000"/>
                            </p:stCondLst>
                            <p:childTnLst>
                              <p:par>
                                <p:cTn id="46" presetID="22" presetClass="entr" presetSubtype="8" fill="hold" nodeType="afterEffect">
                                  <p:stCondLst>
                                    <p:cond delay="0"/>
                                  </p:stCondLst>
                                  <p:childTnLst>
                                    <p:set>
                                      <p:cBhvr>
                                        <p:cTn id="47" dur="1" fill="hold">
                                          <p:stCondLst>
                                            <p:cond delay="0"/>
                                          </p:stCondLst>
                                        </p:cTn>
                                        <p:tgtEl>
                                          <p:spTgt spid="4">
                                            <p:txEl>
                                              <p:pRg st="11" end="11"/>
                                            </p:txEl>
                                          </p:spTgt>
                                        </p:tgtEl>
                                        <p:attrNameLst>
                                          <p:attrName>style.visibility</p:attrName>
                                        </p:attrNameLst>
                                      </p:cBhvr>
                                      <p:to>
                                        <p:strVal val="visible"/>
                                      </p:to>
                                    </p:set>
                                    <p:animEffect transition="in" filter="wipe(left)">
                                      <p:cBhvr>
                                        <p:cTn id="48"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3945F-6007-490A-A1F6-6254F151AE10}"/>
              </a:ext>
            </a:extLst>
          </p:cNvPr>
          <p:cNvSpPr>
            <a:spLocks noGrp="1"/>
          </p:cNvSpPr>
          <p:nvPr>
            <p:ph type="title"/>
          </p:nvPr>
        </p:nvSpPr>
        <p:spPr/>
        <p:txBody>
          <a:bodyPr/>
          <a:lstStyle/>
          <a:p>
            <a:r>
              <a:rPr lang="en-US" dirty="0"/>
              <a:t>The Candidacy Process</a:t>
            </a:r>
          </a:p>
        </p:txBody>
      </p:sp>
      <p:sp>
        <p:nvSpPr>
          <p:cNvPr id="3" name="Slide Number Placeholder 2">
            <a:extLst>
              <a:ext uri="{FF2B5EF4-FFF2-40B4-BE49-F238E27FC236}">
                <a16:creationId xmlns:a16="http://schemas.microsoft.com/office/drawing/2014/main" id="{A0F524E9-60CB-4B74-A355-D817F0D8D43E}"/>
              </a:ext>
            </a:extLst>
          </p:cNvPr>
          <p:cNvSpPr>
            <a:spLocks noGrp="1"/>
          </p:cNvSpPr>
          <p:nvPr>
            <p:ph type="sldNum" sz="quarter" idx="12"/>
          </p:nvPr>
        </p:nvSpPr>
        <p:spPr/>
        <p:txBody>
          <a:bodyPr/>
          <a:lstStyle/>
          <a:p>
            <a:fld id="{C263D6C4-4840-40CC-AC84-17E24B3B7BDE}" type="slidenum">
              <a:rPr lang="en-US" noProof="0" smtClean="0"/>
              <a:pPr/>
              <a:t>6</a:t>
            </a:fld>
            <a:endParaRPr lang="en-US" noProof="0" dirty="0"/>
          </a:p>
        </p:txBody>
      </p:sp>
      <p:sp>
        <p:nvSpPr>
          <p:cNvPr id="4" name="Content Placeholder 3">
            <a:extLst>
              <a:ext uri="{FF2B5EF4-FFF2-40B4-BE49-F238E27FC236}">
                <a16:creationId xmlns:a16="http://schemas.microsoft.com/office/drawing/2014/main" id="{18ED15C4-0BE3-4DC9-981A-4D4381ACA5C0}"/>
              </a:ext>
            </a:extLst>
          </p:cNvPr>
          <p:cNvSpPr>
            <a:spLocks noGrp="1"/>
          </p:cNvSpPr>
          <p:nvPr>
            <p:ph idx="1"/>
          </p:nvPr>
        </p:nvSpPr>
        <p:spPr/>
        <p:txBody>
          <a:bodyPr/>
          <a:lstStyle/>
          <a:p>
            <a:pPr marL="742950" marR="0" lvl="1" indent="-285750">
              <a:spcBef>
                <a:spcPts val="0"/>
              </a:spcBef>
              <a:spcAft>
                <a:spcPts val="0"/>
              </a:spcAft>
              <a:buFont typeface="Courier New" panose="02070309020205020404" pitchFamily="49" charset="0"/>
              <a:buChar char="o"/>
            </a:pPr>
            <a:r>
              <a:rPr lang="en-US" sz="2200" dirty="0">
                <a:effectLst/>
                <a:latin typeface="Cambria" panose="02040503050406030204" pitchFamily="18" charset="0"/>
                <a:ea typeface="Times New Roman" panose="02020603050405020304" pitchFamily="18" charset="0"/>
              </a:rPr>
              <a:t>Candidate should have a copy of a vulnerable sector police records check (dated within 5 years)</a:t>
            </a:r>
          </a:p>
          <a:p>
            <a:pPr marL="457200" marR="0" lvl="1" indent="0">
              <a:spcBef>
                <a:spcPts val="0"/>
              </a:spcBef>
              <a:spcAft>
                <a:spcPts val="0"/>
              </a:spcAft>
              <a:buNone/>
            </a:pPr>
            <a:endParaRPr lang="en-US" sz="22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200" dirty="0">
                <a:effectLst/>
                <a:latin typeface="Cambria" panose="02040503050406030204" pitchFamily="18" charset="0"/>
                <a:ea typeface="Times New Roman" panose="02020603050405020304" pitchFamily="18" charset="0"/>
              </a:rPr>
              <a:t>If favourable, committee prepares report with recommendation to presbytery </a:t>
            </a:r>
          </a:p>
          <a:p>
            <a:pPr marL="1200150" lvl="2" indent="-285750">
              <a:spcBef>
                <a:spcPts val="0"/>
              </a:spcBef>
              <a:buFont typeface="Courier New" panose="02070309020205020404" pitchFamily="49" charset="0"/>
              <a:buChar char="o"/>
            </a:pPr>
            <a:r>
              <a:rPr lang="en-US" dirty="0">
                <a:ea typeface="Times New Roman" panose="02020603050405020304" pitchFamily="18" charset="0"/>
              </a:rPr>
              <a:t>Motion: </a:t>
            </a:r>
            <a:r>
              <a:rPr lang="en-US" dirty="0">
                <a:effectLst/>
                <a:ea typeface="Times New Roman" panose="02020603050405020304" pitchFamily="18" charset="0"/>
              </a:rPr>
              <a:t>“That NAME be certified as a candidate for ministry.”</a:t>
            </a:r>
            <a:endParaRPr lang="en-US" dirty="0">
              <a:effectLst/>
              <a:latin typeface="Times New Roman" panose="02020603050405020304" pitchFamily="18" charset="0"/>
              <a:ea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u="sng" dirty="0">
                <a:effectLst/>
                <a:ea typeface="Times New Roman" panose="02020603050405020304" pitchFamily="18" charset="0"/>
              </a:rPr>
              <a:t>Initial certification</a:t>
            </a:r>
            <a:endParaRPr lang="en-US" u="sng" dirty="0">
              <a:effectLst/>
              <a:latin typeface="Times New Roman" panose="02020603050405020304" pitchFamily="18" charset="0"/>
              <a:ea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dirty="0">
                <a:effectLst/>
                <a:latin typeface="Cambria" panose="02040503050406030204" pitchFamily="18" charset="0"/>
                <a:ea typeface="Times New Roman" panose="02020603050405020304" pitchFamily="18" charset="0"/>
              </a:rPr>
              <a:t>No option for provisional or conditional certification at this point</a:t>
            </a:r>
          </a:p>
          <a:p>
            <a:pPr marL="914400" marR="0" lvl="2" indent="0">
              <a:spcBef>
                <a:spcPts val="0"/>
              </a:spcBef>
              <a:spcAft>
                <a:spcPts val="0"/>
              </a:spcAft>
              <a:buNone/>
            </a:pPr>
            <a:endParaRPr lang="en-US" sz="22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200" dirty="0">
                <a:effectLst/>
                <a:latin typeface="Cambria" panose="02040503050406030204" pitchFamily="18" charset="0"/>
                <a:ea typeface="Times New Roman" panose="02020603050405020304" pitchFamily="18" charset="0"/>
              </a:rPr>
              <a:t>Presbytery accepts recommendation and certifies candidate</a:t>
            </a:r>
            <a:endParaRPr lang="en-US" sz="2200" dirty="0">
              <a:effectLst/>
              <a:latin typeface="Times New Roman" panose="02020603050405020304" pitchFamily="18" charset="0"/>
              <a:ea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dirty="0">
                <a:effectLst/>
                <a:latin typeface="Cambria" panose="02040503050406030204" pitchFamily="18" charset="0"/>
                <a:ea typeface="Times New Roman" panose="02020603050405020304" pitchFamily="18" charset="0"/>
              </a:rPr>
              <a:t>Presbytery clerk sends extract of minute to: </a:t>
            </a:r>
            <a:endParaRPr lang="en-US" dirty="0">
              <a:effectLst/>
              <a:latin typeface="Times New Roman" panose="02020603050405020304" pitchFamily="18" charset="0"/>
              <a:ea typeface="Times New Roman" panose="02020603050405020304" pitchFamily="18" charset="0"/>
            </a:endParaRPr>
          </a:p>
          <a:p>
            <a:pPr marL="1600200" marR="0" lvl="3" indent="-228600">
              <a:spcBef>
                <a:spcPts val="0"/>
              </a:spcBef>
              <a:spcAft>
                <a:spcPts val="0"/>
              </a:spcAft>
              <a:buFont typeface="Symbol" panose="05050102010706020507" pitchFamily="18" charset="2"/>
              <a:buChar char=""/>
            </a:pPr>
            <a:r>
              <a:rPr lang="en-US" dirty="0">
                <a:effectLst/>
                <a:latin typeface="Cambria" panose="02040503050406030204" pitchFamily="18" charset="0"/>
                <a:ea typeface="Times New Roman" panose="02020603050405020304" pitchFamily="18" charset="0"/>
              </a:rPr>
              <a:t>PCC theological college where candidate will study </a:t>
            </a:r>
            <a:endParaRPr lang="en-US" dirty="0">
              <a:effectLst/>
              <a:latin typeface="Times New Roman" panose="02020603050405020304" pitchFamily="18" charset="0"/>
              <a:ea typeface="Times New Roman" panose="02020603050405020304" pitchFamily="18" charset="0"/>
            </a:endParaRPr>
          </a:p>
          <a:p>
            <a:pPr marL="1600200" marR="0" lvl="3" indent="-228600">
              <a:spcBef>
                <a:spcPts val="0"/>
              </a:spcBef>
              <a:spcAft>
                <a:spcPts val="0"/>
              </a:spcAft>
              <a:buFont typeface="Symbol" panose="05050102010706020507" pitchFamily="18" charset="2"/>
              <a:buChar char=""/>
            </a:pPr>
            <a:r>
              <a:rPr lang="en-US" dirty="0">
                <a:effectLst/>
                <a:latin typeface="Cambria" panose="02040503050406030204" pitchFamily="18" charset="0"/>
                <a:ea typeface="Times New Roman" panose="02020603050405020304" pitchFamily="18" charset="0"/>
              </a:rPr>
              <a:t>Ministry and Church Vocations</a:t>
            </a:r>
            <a:endParaRPr lang="en-US"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029294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wipe(left)">
                                      <p:cBhvr>
                                        <p:cTn id="21" dur="500"/>
                                        <p:tgtEl>
                                          <p:spTgt spid="4">
                                            <p:txEl>
                                              <p:pRg st="4" end="4"/>
                                            </p:txEl>
                                          </p:spTgt>
                                        </p:tgtEl>
                                      </p:cBhvr>
                                    </p:animEffect>
                                  </p:childTnLst>
                                </p:cTn>
                              </p:par>
                            </p:childTnLst>
                          </p:cTn>
                        </p:par>
                        <p:par>
                          <p:cTn id="22" fill="hold">
                            <p:stCondLst>
                              <p:cond delay="1000"/>
                            </p:stCondLst>
                            <p:childTnLst>
                              <p:par>
                                <p:cTn id="23" presetID="22" presetClass="entr" presetSubtype="8" fill="hold" nodeType="after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wipe(left)">
                                      <p:cBhvr>
                                        <p:cTn id="25" dur="500"/>
                                        <p:tgtEl>
                                          <p:spTgt spid="4">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animEffect transition="in" filter="wipe(left)">
                                      <p:cBhvr>
                                        <p:cTn id="30" dur="500"/>
                                        <p:tgtEl>
                                          <p:spTgt spid="4">
                                            <p:txEl>
                                              <p:pRg st="7" end="7"/>
                                            </p:txEl>
                                          </p:spTgt>
                                        </p:tgtEl>
                                      </p:cBhvr>
                                    </p:animEffect>
                                  </p:childTnLst>
                                </p:cTn>
                              </p:par>
                            </p:childTnLst>
                          </p:cTn>
                        </p:par>
                        <p:par>
                          <p:cTn id="31" fill="hold">
                            <p:stCondLst>
                              <p:cond delay="500"/>
                            </p:stCondLst>
                            <p:childTnLst>
                              <p:par>
                                <p:cTn id="32" presetID="22" presetClass="entr" presetSubtype="8" fill="hold" nodeType="afterEffect">
                                  <p:stCondLst>
                                    <p:cond delay="0"/>
                                  </p:stCondLst>
                                  <p:childTnLst>
                                    <p:set>
                                      <p:cBhvr>
                                        <p:cTn id="33" dur="1" fill="hold">
                                          <p:stCondLst>
                                            <p:cond delay="0"/>
                                          </p:stCondLst>
                                        </p:cTn>
                                        <p:tgtEl>
                                          <p:spTgt spid="4">
                                            <p:txEl>
                                              <p:pRg st="8" end="8"/>
                                            </p:txEl>
                                          </p:spTgt>
                                        </p:tgtEl>
                                        <p:attrNameLst>
                                          <p:attrName>style.visibility</p:attrName>
                                        </p:attrNameLst>
                                      </p:cBhvr>
                                      <p:to>
                                        <p:strVal val="visible"/>
                                      </p:to>
                                    </p:set>
                                    <p:animEffect transition="in" filter="wipe(left)">
                                      <p:cBhvr>
                                        <p:cTn id="34" dur="500"/>
                                        <p:tgtEl>
                                          <p:spTgt spid="4">
                                            <p:txEl>
                                              <p:pRg st="8" end="8"/>
                                            </p:txEl>
                                          </p:spTgt>
                                        </p:tgtEl>
                                      </p:cBhvr>
                                    </p:animEffect>
                                  </p:childTnLst>
                                </p:cTn>
                              </p:par>
                            </p:childTnLst>
                          </p:cTn>
                        </p:par>
                        <p:par>
                          <p:cTn id="35" fill="hold">
                            <p:stCondLst>
                              <p:cond delay="1000"/>
                            </p:stCondLst>
                            <p:childTnLst>
                              <p:par>
                                <p:cTn id="36" presetID="22" presetClass="entr" presetSubtype="8" fill="hold" nodeType="afterEffect">
                                  <p:stCondLst>
                                    <p:cond delay="0"/>
                                  </p:stCondLst>
                                  <p:childTnLst>
                                    <p:set>
                                      <p:cBhvr>
                                        <p:cTn id="37" dur="1" fill="hold">
                                          <p:stCondLst>
                                            <p:cond delay="0"/>
                                          </p:stCondLst>
                                        </p:cTn>
                                        <p:tgtEl>
                                          <p:spTgt spid="4">
                                            <p:txEl>
                                              <p:pRg st="9" end="9"/>
                                            </p:txEl>
                                          </p:spTgt>
                                        </p:tgtEl>
                                        <p:attrNameLst>
                                          <p:attrName>style.visibility</p:attrName>
                                        </p:attrNameLst>
                                      </p:cBhvr>
                                      <p:to>
                                        <p:strVal val="visible"/>
                                      </p:to>
                                    </p:set>
                                    <p:animEffect transition="in" filter="wipe(left)">
                                      <p:cBhvr>
                                        <p:cTn id="38" dur="500"/>
                                        <p:tgtEl>
                                          <p:spTgt spid="4">
                                            <p:txEl>
                                              <p:pRg st="9" end="9"/>
                                            </p:txEl>
                                          </p:spTgt>
                                        </p:tgtEl>
                                      </p:cBhvr>
                                    </p:animEffect>
                                  </p:childTnLst>
                                </p:cTn>
                              </p:par>
                            </p:childTnLst>
                          </p:cTn>
                        </p:par>
                        <p:par>
                          <p:cTn id="39" fill="hold">
                            <p:stCondLst>
                              <p:cond delay="1500"/>
                            </p:stCondLst>
                            <p:childTnLst>
                              <p:par>
                                <p:cTn id="40" presetID="22" presetClass="entr" presetSubtype="8" fill="hold" nodeType="afterEffect">
                                  <p:stCondLst>
                                    <p:cond delay="0"/>
                                  </p:stCondLst>
                                  <p:childTnLst>
                                    <p:set>
                                      <p:cBhvr>
                                        <p:cTn id="41" dur="1" fill="hold">
                                          <p:stCondLst>
                                            <p:cond delay="0"/>
                                          </p:stCondLst>
                                        </p:cTn>
                                        <p:tgtEl>
                                          <p:spTgt spid="4">
                                            <p:txEl>
                                              <p:pRg st="10" end="10"/>
                                            </p:txEl>
                                          </p:spTgt>
                                        </p:tgtEl>
                                        <p:attrNameLst>
                                          <p:attrName>style.visibility</p:attrName>
                                        </p:attrNameLst>
                                      </p:cBhvr>
                                      <p:to>
                                        <p:strVal val="visible"/>
                                      </p:to>
                                    </p:set>
                                    <p:animEffect transition="in" filter="wipe(left)">
                                      <p:cBhvr>
                                        <p:cTn id="42"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3945F-6007-490A-A1F6-6254F151AE10}"/>
              </a:ext>
            </a:extLst>
          </p:cNvPr>
          <p:cNvSpPr>
            <a:spLocks noGrp="1"/>
          </p:cNvSpPr>
          <p:nvPr>
            <p:ph type="title"/>
          </p:nvPr>
        </p:nvSpPr>
        <p:spPr/>
        <p:txBody>
          <a:bodyPr/>
          <a:lstStyle/>
          <a:p>
            <a:r>
              <a:rPr lang="en-US" dirty="0"/>
              <a:t>The Candidacy Process</a:t>
            </a:r>
          </a:p>
        </p:txBody>
      </p:sp>
      <p:sp>
        <p:nvSpPr>
          <p:cNvPr id="3" name="Slide Number Placeholder 2">
            <a:extLst>
              <a:ext uri="{FF2B5EF4-FFF2-40B4-BE49-F238E27FC236}">
                <a16:creationId xmlns:a16="http://schemas.microsoft.com/office/drawing/2014/main" id="{A0F524E9-60CB-4B74-A355-D817F0D8D43E}"/>
              </a:ext>
            </a:extLst>
          </p:cNvPr>
          <p:cNvSpPr>
            <a:spLocks noGrp="1"/>
          </p:cNvSpPr>
          <p:nvPr>
            <p:ph type="sldNum" sz="quarter" idx="12"/>
          </p:nvPr>
        </p:nvSpPr>
        <p:spPr/>
        <p:txBody>
          <a:bodyPr/>
          <a:lstStyle/>
          <a:p>
            <a:fld id="{C263D6C4-4840-40CC-AC84-17E24B3B7BDE}" type="slidenum">
              <a:rPr lang="en-US" noProof="0" smtClean="0"/>
              <a:pPr/>
              <a:t>7</a:t>
            </a:fld>
            <a:endParaRPr lang="en-US" noProof="0" dirty="0"/>
          </a:p>
        </p:txBody>
      </p:sp>
      <p:sp>
        <p:nvSpPr>
          <p:cNvPr id="4" name="Content Placeholder 3">
            <a:extLst>
              <a:ext uri="{FF2B5EF4-FFF2-40B4-BE49-F238E27FC236}">
                <a16:creationId xmlns:a16="http://schemas.microsoft.com/office/drawing/2014/main" id="{18ED15C4-0BE3-4DC9-981A-4D4381ACA5C0}"/>
              </a:ext>
            </a:extLst>
          </p:cNvPr>
          <p:cNvSpPr>
            <a:spLocks noGrp="1"/>
          </p:cNvSpPr>
          <p:nvPr>
            <p:ph idx="1"/>
          </p:nvPr>
        </p:nvSpPr>
        <p:spPr>
          <a:xfrm>
            <a:off x="443365" y="1825625"/>
            <a:ext cx="11393959" cy="4633364"/>
          </a:xfrm>
        </p:spPr>
        <p:txBody>
          <a:bodyPr>
            <a:normAutofit fontScale="92500" lnSpcReduction="20000"/>
          </a:bodyPr>
          <a:lstStyle/>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Candidate begins studies at PCC theological college</a:t>
            </a:r>
            <a:endParaRPr lang="en-US" sz="24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200" dirty="0">
                <a:effectLst/>
                <a:latin typeface="Cambria" panose="02040503050406030204" pitchFamily="18" charset="0"/>
                <a:ea typeface="Times New Roman" panose="02020603050405020304" pitchFamily="18" charset="0"/>
              </a:rPr>
              <a:t>College sends annual reports to presbytery on student progress</a:t>
            </a:r>
            <a:endParaRPr lang="en-US" sz="22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200" dirty="0">
                <a:effectLst/>
                <a:latin typeface="Cambria" panose="02040503050406030204" pitchFamily="18" charset="0"/>
                <a:ea typeface="Times New Roman" panose="02020603050405020304" pitchFamily="18" charset="0"/>
              </a:rPr>
              <a:t>College reports are needed for recertification</a:t>
            </a:r>
          </a:p>
          <a:p>
            <a:pPr marL="457200" marR="0" lvl="1" indent="0">
              <a:spcBef>
                <a:spcPts val="0"/>
              </a:spcBef>
              <a:spcAft>
                <a:spcPts val="0"/>
              </a:spcAft>
              <a:buNone/>
            </a:pPr>
            <a:endParaRPr lang="en-US" sz="22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1771650" algn="l"/>
              </a:tabLst>
            </a:pPr>
            <a:r>
              <a:rPr lang="en-US" sz="2400" dirty="0">
                <a:effectLst/>
                <a:latin typeface="Cambria" panose="02040503050406030204" pitchFamily="18" charset="0"/>
                <a:ea typeface="Times New Roman" panose="02020603050405020304" pitchFamily="18" charset="0"/>
              </a:rPr>
              <a:t>Candidate attends mandatory </a:t>
            </a:r>
            <a:r>
              <a:rPr lang="en-US" sz="2400" u="sng" dirty="0">
                <a:effectLst/>
                <a:latin typeface="Cambria" panose="02040503050406030204" pitchFamily="18" charset="0"/>
                <a:ea typeface="Times New Roman" panose="02020603050405020304" pitchFamily="18" charset="0"/>
              </a:rPr>
              <a:t>Guidance Conference</a:t>
            </a:r>
            <a:r>
              <a:rPr lang="en-US" sz="2400" dirty="0">
                <a:effectLst/>
                <a:latin typeface="Cambria" panose="02040503050406030204" pitchFamily="18" charset="0"/>
                <a:ea typeface="Times New Roman" panose="02020603050405020304" pitchFamily="18" charset="0"/>
              </a:rPr>
              <a:t>, ideally between first and second year of studies</a:t>
            </a:r>
            <a:endParaRPr lang="en-US" sz="24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200" dirty="0">
                <a:effectLst/>
                <a:latin typeface="Cambria" panose="02040503050406030204" pitchFamily="18" charset="0"/>
                <a:ea typeface="Times New Roman" panose="02020603050405020304" pitchFamily="18" charset="0"/>
              </a:rPr>
              <a:t>Four-day discernment event at Crieff Hills - interviews, activities</a:t>
            </a:r>
            <a:endParaRPr lang="en-US" sz="22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200" dirty="0">
                <a:effectLst/>
                <a:latin typeface="Cambria" panose="02040503050406030204" pitchFamily="18" charset="0"/>
                <a:ea typeface="Times New Roman" panose="02020603050405020304" pitchFamily="18" charset="0"/>
              </a:rPr>
              <a:t>Counselors prepare report with recommendation to presbytery regarding recertification</a:t>
            </a:r>
            <a:endParaRPr lang="en-US" sz="2200" dirty="0">
              <a:effectLst/>
              <a:latin typeface="Times New Roman" panose="02020603050405020304" pitchFamily="18" charset="0"/>
              <a:ea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dirty="0">
                <a:effectLst/>
                <a:latin typeface="Cambria" panose="02040503050406030204" pitchFamily="18" charset="0"/>
                <a:ea typeface="Times New Roman" panose="02020603050405020304" pitchFamily="18" charset="0"/>
              </a:rPr>
              <a:t>Yes</a:t>
            </a:r>
            <a:endParaRPr lang="en-US" dirty="0">
              <a:effectLst/>
              <a:latin typeface="Times New Roman" panose="02020603050405020304" pitchFamily="18" charset="0"/>
              <a:ea typeface="Times New Roman" panose="02020603050405020304" pitchFamily="18" charset="0"/>
            </a:endParaRPr>
          </a:p>
          <a:p>
            <a:pPr lvl="2">
              <a:spcBef>
                <a:spcPts val="0"/>
              </a:spcBef>
              <a:buFont typeface="Wingdings" panose="05000000000000000000" pitchFamily="2" charset="2"/>
              <a:buChar char=""/>
            </a:pPr>
            <a:r>
              <a:rPr lang="en-US" dirty="0">
                <a:effectLst/>
                <a:latin typeface="Cambria" panose="02040503050406030204" pitchFamily="18" charset="0"/>
                <a:ea typeface="Times New Roman" panose="02020603050405020304" pitchFamily="18" charset="0"/>
              </a:rPr>
              <a:t>Yes, with conditions – candidate needs more knowledge, experience, skills development </a:t>
            </a:r>
          </a:p>
          <a:p>
            <a:pPr lvl="3">
              <a:spcBef>
                <a:spcPts val="0"/>
              </a:spcBef>
              <a:buFont typeface="Wingdings" panose="05000000000000000000" pitchFamily="2" charset="2"/>
              <a:buChar char=""/>
            </a:pPr>
            <a:r>
              <a:rPr lang="en-US" dirty="0">
                <a:effectLst/>
                <a:latin typeface="Cambria" panose="02040503050406030204" pitchFamily="18" charset="0"/>
                <a:ea typeface="Times New Roman" panose="02020603050405020304" pitchFamily="18" charset="0"/>
              </a:rPr>
              <a:t>(</a:t>
            </a:r>
            <a:r>
              <a:rPr lang="en-US" i="1" dirty="0">
                <a:effectLst/>
                <a:latin typeface="Cambria" panose="02040503050406030204" pitchFamily="18" charset="0"/>
                <a:ea typeface="Times New Roman" panose="02020603050405020304" pitchFamily="18" charset="0"/>
              </a:rPr>
              <a:t>e.g., </a:t>
            </a:r>
            <a:r>
              <a:rPr lang="en-US" dirty="0"/>
              <a:t>take a unit of CPE; complete a field placement; work with a mentor; learn more about the PCC and how it works; return to guidance conference)</a:t>
            </a:r>
            <a:endParaRPr lang="en-US" dirty="0">
              <a:effectLst/>
              <a:latin typeface="Times New Roman" panose="02020603050405020304" pitchFamily="18" charset="0"/>
              <a:ea typeface="Times New Roman" panose="02020603050405020304" pitchFamily="18" charset="0"/>
            </a:endParaRPr>
          </a:p>
          <a:p>
            <a:pPr lvl="2">
              <a:spcBef>
                <a:spcPts val="100"/>
              </a:spcBef>
              <a:spcAft>
                <a:spcPts val="100"/>
              </a:spcAft>
            </a:pPr>
            <a:r>
              <a:rPr lang="en-US" dirty="0">
                <a:effectLst/>
                <a:ea typeface="Times New Roman" panose="02020603050405020304" pitchFamily="18" charset="0"/>
              </a:rPr>
              <a:t>Not at this time - </a:t>
            </a:r>
            <a:r>
              <a:rPr lang="en-US" dirty="0"/>
              <a:t>candidate needs significant healing, knowledge, learning, skills development</a:t>
            </a:r>
          </a:p>
          <a:p>
            <a:pPr lvl="3">
              <a:spcBef>
                <a:spcPts val="100"/>
              </a:spcBef>
              <a:spcAft>
                <a:spcPts val="100"/>
              </a:spcAft>
            </a:pPr>
            <a:r>
              <a:rPr lang="en-US" dirty="0"/>
              <a:t>(</a:t>
            </a:r>
            <a:r>
              <a:rPr lang="en-US" i="1" dirty="0"/>
              <a:t>e.g.</a:t>
            </a:r>
            <a:r>
              <a:rPr lang="en-US" dirty="0"/>
              <a:t>, seek professional counselling; gain experience in general life of the church and variety of ministry situations; work on articulating call to ministry and understanding of role of minister; return to guidance conference</a:t>
            </a:r>
            <a:endParaRPr lang="en-US" dirty="0">
              <a:effectLst/>
              <a:latin typeface="Times New Roman" panose="02020603050405020304" pitchFamily="18" charset="0"/>
              <a:ea typeface="Times New Roman" panose="02020603050405020304" pitchFamily="18" charset="0"/>
            </a:endParaRPr>
          </a:p>
          <a:p>
            <a:pPr marL="1143000" marR="0" lvl="2" indent="-228600">
              <a:spcBef>
                <a:spcPts val="100"/>
              </a:spcBef>
              <a:spcAft>
                <a:spcPts val="100"/>
              </a:spcAft>
              <a:buFont typeface="Wingdings" panose="05000000000000000000" pitchFamily="2" charset="2"/>
              <a:buChar char=""/>
            </a:pPr>
            <a:r>
              <a:rPr lang="en-US" dirty="0">
                <a:effectLst/>
                <a:latin typeface="Cambria" panose="02040503050406030204" pitchFamily="18" charset="0"/>
                <a:ea typeface="Times New Roman" panose="02020603050405020304" pitchFamily="18" charset="0"/>
              </a:rPr>
              <a:t>No</a:t>
            </a:r>
            <a:endParaRPr lang="en-US"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dirty="0">
                <a:effectLst/>
                <a:latin typeface="Cambria" panose="02040503050406030204" pitchFamily="18" charset="0"/>
                <a:ea typeface="Times New Roman" panose="02020603050405020304" pitchFamily="18" charset="0"/>
              </a:rPr>
              <a:t>Copy of confidential report sent to presbytery, to PCC theological college, and to MCV</a:t>
            </a:r>
            <a:endParaRPr lang="en-US"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dirty="0">
                <a:effectLst/>
                <a:latin typeface="Cambria" panose="02040503050406030204" pitchFamily="18" charset="0"/>
                <a:ea typeface="Times New Roman" panose="02020603050405020304" pitchFamily="18" charset="0"/>
              </a:rPr>
              <a:t>Recommendation is advisory; presbyteries alone have authority to decide on recertification</a:t>
            </a:r>
            <a:endParaRPr lang="en-US"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029952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wipe(left)">
                                      <p:cBhvr>
                                        <p:cTn id="11" dur="500"/>
                                        <p:tgtEl>
                                          <p:spTgt spid="4">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left)">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wipe(left)">
                                      <p:cBhvr>
                                        <p:cTn id="20" dur="500"/>
                                        <p:tgtEl>
                                          <p:spTgt spid="4">
                                            <p:txEl>
                                              <p:pRg st="4" end="4"/>
                                            </p:txEl>
                                          </p:spTgt>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wipe(left)">
                                      <p:cBhvr>
                                        <p:cTn id="24" dur="500"/>
                                        <p:tgtEl>
                                          <p:spTgt spid="4">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Effect transition="in" filter="wipe(left)">
                                      <p:cBhvr>
                                        <p:cTn id="29" dur="500"/>
                                        <p:tgtEl>
                                          <p:spTgt spid="4">
                                            <p:txEl>
                                              <p:pRg st="6" end="6"/>
                                            </p:txEl>
                                          </p:spTgt>
                                        </p:tgtEl>
                                      </p:cBhvr>
                                    </p:animEffect>
                                  </p:childTnLst>
                                </p:cTn>
                              </p:par>
                            </p:childTnLst>
                          </p:cTn>
                        </p:par>
                        <p:par>
                          <p:cTn id="30" fill="hold">
                            <p:stCondLst>
                              <p:cond delay="500"/>
                            </p:stCondLst>
                            <p:childTnLst>
                              <p:par>
                                <p:cTn id="31" presetID="22" presetClass="entr" presetSubtype="8" fill="hold" nodeType="after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animEffect transition="in" filter="wipe(left)">
                                      <p:cBhvr>
                                        <p:cTn id="33" dur="500"/>
                                        <p:tgtEl>
                                          <p:spTgt spid="4">
                                            <p:txEl>
                                              <p:pRg st="7" end="7"/>
                                            </p:txEl>
                                          </p:spTgt>
                                        </p:tgtEl>
                                      </p:cBhvr>
                                    </p:animEffect>
                                  </p:childTnLst>
                                </p:cTn>
                              </p:par>
                            </p:childTnLst>
                          </p:cTn>
                        </p:par>
                        <p:par>
                          <p:cTn id="34" fill="hold">
                            <p:stCondLst>
                              <p:cond delay="1000"/>
                            </p:stCondLst>
                            <p:childTnLst>
                              <p:par>
                                <p:cTn id="35" presetID="22" presetClass="entr" presetSubtype="8" fill="hold" nodeType="after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wipe(left)">
                                      <p:cBhvr>
                                        <p:cTn id="37" dur="500"/>
                                        <p:tgtEl>
                                          <p:spTgt spid="4">
                                            <p:txEl>
                                              <p:pRg st="8" end="8"/>
                                            </p:txEl>
                                          </p:spTgt>
                                        </p:tgtEl>
                                      </p:cBhvr>
                                    </p:animEffect>
                                  </p:childTnLst>
                                </p:cTn>
                              </p:par>
                            </p:childTnLst>
                          </p:cTn>
                        </p:par>
                        <p:par>
                          <p:cTn id="38" fill="hold">
                            <p:stCondLst>
                              <p:cond delay="1500"/>
                            </p:stCondLst>
                            <p:childTnLst>
                              <p:par>
                                <p:cTn id="39" presetID="22" presetClass="entr" presetSubtype="8" fill="hold" nodeType="afterEffect">
                                  <p:stCondLst>
                                    <p:cond delay="0"/>
                                  </p:stCondLst>
                                  <p:childTnLst>
                                    <p:set>
                                      <p:cBhvr>
                                        <p:cTn id="40" dur="1" fill="hold">
                                          <p:stCondLst>
                                            <p:cond delay="0"/>
                                          </p:stCondLst>
                                        </p:cTn>
                                        <p:tgtEl>
                                          <p:spTgt spid="4">
                                            <p:txEl>
                                              <p:pRg st="9" end="9"/>
                                            </p:txEl>
                                          </p:spTgt>
                                        </p:tgtEl>
                                        <p:attrNameLst>
                                          <p:attrName>style.visibility</p:attrName>
                                        </p:attrNameLst>
                                      </p:cBhvr>
                                      <p:to>
                                        <p:strVal val="visible"/>
                                      </p:to>
                                    </p:set>
                                    <p:animEffect transition="in" filter="wipe(left)">
                                      <p:cBhvr>
                                        <p:cTn id="41" dur="500"/>
                                        <p:tgtEl>
                                          <p:spTgt spid="4">
                                            <p:txEl>
                                              <p:pRg st="9" end="9"/>
                                            </p:txEl>
                                          </p:spTgt>
                                        </p:tgtEl>
                                      </p:cBhvr>
                                    </p:animEffect>
                                  </p:childTnLst>
                                </p:cTn>
                              </p:par>
                            </p:childTnLst>
                          </p:cTn>
                        </p:par>
                        <p:par>
                          <p:cTn id="42" fill="hold">
                            <p:stCondLst>
                              <p:cond delay="2000"/>
                            </p:stCondLst>
                            <p:childTnLst>
                              <p:par>
                                <p:cTn id="43" presetID="22" presetClass="entr" presetSubtype="8" fill="hold" nodeType="afterEffect">
                                  <p:stCondLst>
                                    <p:cond delay="0"/>
                                  </p:stCondLst>
                                  <p:childTnLst>
                                    <p:set>
                                      <p:cBhvr>
                                        <p:cTn id="44" dur="1" fill="hold">
                                          <p:stCondLst>
                                            <p:cond delay="0"/>
                                          </p:stCondLst>
                                        </p:cTn>
                                        <p:tgtEl>
                                          <p:spTgt spid="4">
                                            <p:txEl>
                                              <p:pRg st="10" end="10"/>
                                            </p:txEl>
                                          </p:spTgt>
                                        </p:tgtEl>
                                        <p:attrNameLst>
                                          <p:attrName>style.visibility</p:attrName>
                                        </p:attrNameLst>
                                      </p:cBhvr>
                                      <p:to>
                                        <p:strVal val="visible"/>
                                      </p:to>
                                    </p:set>
                                    <p:animEffect transition="in" filter="wipe(left)">
                                      <p:cBhvr>
                                        <p:cTn id="45" dur="500"/>
                                        <p:tgtEl>
                                          <p:spTgt spid="4">
                                            <p:txEl>
                                              <p:pRg st="10" end="10"/>
                                            </p:txEl>
                                          </p:spTgt>
                                        </p:tgtEl>
                                      </p:cBhvr>
                                    </p:animEffect>
                                  </p:childTnLst>
                                </p:cTn>
                              </p:par>
                            </p:childTnLst>
                          </p:cTn>
                        </p:par>
                        <p:par>
                          <p:cTn id="46" fill="hold">
                            <p:stCondLst>
                              <p:cond delay="2500"/>
                            </p:stCondLst>
                            <p:childTnLst>
                              <p:par>
                                <p:cTn id="47" presetID="22" presetClass="entr" presetSubtype="8" fill="hold" nodeType="afterEffect">
                                  <p:stCondLst>
                                    <p:cond delay="0"/>
                                  </p:stCondLst>
                                  <p:childTnLst>
                                    <p:set>
                                      <p:cBhvr>
                                        <p:cTn id="48" dur="1" fill="hold">
                                          <p:stCondLst>
                                            <p:cond delay="0"/>
                                          </p:stCondLst>
                                        </p:cTn>
                                        <p:tgtEl>
                                          <p:spTgt spid="4">
                                            <p:txEl>
                                              <p:pRg st="11" end="11"/>
                                            </p:txEl>
                                          </p:spTgt>
                                        </p:tgtEl>
                                        <p:attrNameLst>
                                          <p:attrName>style.visibility</p:attrName>
                                        </p:attrNameLst>
                                      </p:cBhvr>
                                      <p:to>
                                        <p:strVal val="visible"/>
                                      </p:to>
                                    </p:set>
                                    <p:animEffect transition="in" filter="wipe(left)">
                                      <p:cBhvr>
                                        <p:cTn id="49" dur="500"/>
                                        <p:tgtEl>
                                          <p:spTgt spid="4">
                                            <p:txEl>
                                              <p:pRg st="11" end="11"/>
                                            </p:txEl>
                                          </p:spTgt>
                                        </p:tgtEl>
                                      </p:cBhvr>
                                    </p:animEffect>
                                  </p:childTnLst>
                                </p:cTn>
                              </p:par>
                            </p:childTnLst>
                          </p:cTn>
                        </p:par>
                        <p:par>
                          <p:cTn id="50" fill="hold">
                            <p:stCondLst>
                              <p:cond delay="3000"/>
                            </p:stCondLst>
                            <p:childTnLst>
                              <p:par>
                                <p:cTn id="51" presetID="22" presetClass="entr" presetSubtype="8" fill="hold" nodeType="afterEffect">
                                  <p:stCondLst>
                                    <p:cond delay="0"/>
                                  </p:stCondLst>
                                  <p:childTnLst>
                                    <p:set>
                                      <p:cBhvr>
                                        <p:cTn id="52" dur="1" fill="hold">
                                          <p:stCondLst>
                                            <p:cond delay="0"/>
                                          </p:stCondLst>
                                        </p:cTn>
                                        <p:tgtEl>
                                          <p:spTgt spid="4">
                                            <p:txEl>
                                              <p:pRg st="12" end="12"/>
                                            </p:txEl>
                                          </p:spTgt>
                                        </p:tgtEl>
                                        <p:attrNameLst>
                                          <p:attrName>style.visibility</p:attrName>
                                        </p:attrNameLst>
                                      </p:cBhvr>
                                      <p:to>
                                        <p:strVal val="visible"/>
                                      </p:to>
                                    </p:set>
                                    <p:animEffect transition="in" filter="wipe(left)">
                                      <p:cBhvr>
                                        <p:cTn id="53" dur="500"/>
                                        <p:tgtEl>
                                          <p:spTgt spid="4">
                                            <p:txEl>
                                              <p:pRg st="12" end="1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4">
                                            <p:txEl>
                                              <p:pRg st="13" end="13"/>
                                            </p:txEl>
                                          </p:spTgt>
                                        </p:tgtEl>
                                        <p:attrNameLst>
                                          <p:attrName>style.visibility</p:attrName>
                                        </p:attrNameLst>
                                      </p:cBhvr>
                                      <p:to>
                                        <p:strVal val="visible"/>
                                      </p:to>
                                    </p:set>
                                    <p:animEffect transition="in" filter="wipe(left)">
                                      <p:cBhvr>
                                        <p:cTn id="58" dur="500"/>
                                        <p:tgtEl>
                                          <p:spTgt spid="4">
                                            <p:txEl>
                                              <p:pRg st="13" end="13"/>
                                            </p:txEl>
                                          </p:spTgt>
                                        </p:tgtEl>
                                      </p:cBhvr>
                                    </p:animEffect>
                                  </p:childTnLst>
                                </p:cTn>
                              </p:par>
                            </p:childTnLst>
                          </p:cTn>
                        </p:par>
                        <p:par>
                          <p:cTn id="59" fill="hold">
                            <p:stCondLst>
                              <p:cond delay="500"/>
                            </p:stCondLst>
                            <p:childTnLst>
                              <p:par>
                                <p:cTn id="60" presetID="22" presetClass="entr" presetSubtype="8" fill="hold" nodeType="afterEffect">
                                  <p:stCondLst>
                                    <p:cond delay="0"/>
                                  </p:stCondLst>
                                  <p:childTnLst>
                                    <p:set>
                                      <p:cBhvr>
                                        <p:cTn id="61" dur="1" fill="hold">
                                          <p:stCondLst>
                                            <p:cond delay="0"/>
                                          </p:stCondLst>
                                        </p:cTn>
                                        <p:tgtEl>
                                          <p:spTgt spid="4">
                                            <p:txEl>
                                              <p:pRg st="14" end="14"/>
                                            </p:txEl>
                                          </p:spTgt>
                                        </p:tgtEl>
                                        <p:attrNameLst>
                                          <p:attrName>style.visibility</p:attrName>
                                        </p:attrNameLst>
                                      </p:cBhvr>
                                      <p:to>
                                        <p:strVal val="visible"/>
                                      </p:to>
                                    </p:set>
                                    <p:animEffect transition="in" filter="wipe(left)">
                                      <p:cBhvr>
                                        <p:cTn id="62"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3945F-6007-490A-A1F6-6254F151AE10}"/>
              </a:ext>
            </a:extLst>
          </p:cNvPr>
          <p:cNvSpPr>
            <a:spLocks noGrp="1"/>
          </p:cNvSpPr>
          <p:nvPr>
            <p:ph type="title"/>
          </p:nvPr>
        </p:nvSpPr>
        <p:spPr/>
        <p:txBody>
          <a:bodyPr/>
          <a:lstStyle/>
          <a:p>
            <a:r>
              <a:rPr lang="en-US" dirty="0"/>
              <a:t>The Candidacy Process</a:t>
            </a:r>
          </a:p>
        </p:txBody>
      </p:sp>
      <p:sp>
        <p:nvSpPr>
          <p:cNvPr id="3" name="Slide Number Placeholder 2">
            <a:extLst>
              <a:ext uri="{FF2B5EF4-FFF2-40B4-BE49-F238E27FC236}">
                <a16:creationId xmlns:a16="http://schemas.microsoft.com/office/drawing/2014/main" id="{A0F524E9-60CB-4B74-A355-D817F0D8D43E}"/>
              </a:ext>
            </a:extLst>
          </p:cNvPr>
          <p:cNvSpPr>
            <a:spLocks noGrp="1"/>
          </p:cNvSpPr>
          <p:nvPr>
            <p:ph type="sldNum" sz="quarter" idx="12"/>
          </p:nvPr>
        </p:nvSpPr>
        <p:spPr/>
        <p:txBody>
          <a:bodyPr/>
          <a:lstStyle/>
          <a:p>
            <a:fld id="{C263D6C4-4840-40CC-AC84-17E24B3B7BDE}" type="slidenum">
              <a:rPr lang="en-US" noProof="0" smtClean="0"/>
              <a:pPr/>
              <a:t>8</a:t>
            </a:fld>
            <a:endParaRPr lang="en-US" noProof="0" dirty="0"/>
          </a:p>
        </p:txBody>
      </p:sp>
      <p:sp>
        <p:nvSpPr>
          <p:cNvPr id="4" name="Content Placeholder 3">
            <a:extLst>
              <a:ext uri="{FF2B5EF4-FFF2-40B4-BE49-F238E27FC236}">
                <a16:creationId xmlns:a16="http://schemas.microsoft.com/office/drawing/2014/main" id="{18ED15C4-0BE3-4DC9-981A-4D4381ACA5C0}"/>
              </a:ext>
            </a:extLst>
          </p:cNvPr>
          <p:cNvSpPr>
            <a:spLocks noGrp="1"/>
          </p:cNvSpPr>
          <p:nvPr>
            <p:ph idx="1"/>
          </p:nvPr>
        </p:nvSpPr>
        <p:spPr>
          <a:xfrm>
            <a:off x="443365" y="1825625"/>
            <a:ext cx="11215235" cy="4633364"/>
          </a:xfrm>
        </p:spPr>
        <p:txBody>
          <a:bodyPr>
            <a:normAutofit/>
          </a:bodyPr>
          <a:lstStyle/>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Candidate undergoes mandatory </a:t>
            </a:r>
            <a:r>
              <a:rPr lang="en-US" sz="2400" u="sng" dirty="0">
                <a:effectLst/>
                <a:latin typeface="Cambria" panose="02040503050406030204" pitchFamily="18" charset="0"/>
                <a:ea typeface="Times New Roman" panose="02020603050405020304" pitchFamily="18" charset="0"/>
              </a:rPr>
              <a:t>psychological testing</a:t>
            </a:r>
            <a:r>
              <a:rPr lang="en-US" sz="2400" dirty="0">
                <a:effectLst/>
                <a:latin typeface="Cambria" panose="02040503050406030204" pitchFamily="18" charset="0"/>
                <a:ea typeface="Times New Roman" panose="02020603050405020304" pitchFamily="18" charset="0"/>
              </a:rPr>
              <a:t>, ideally during first year of studies</a:t>
            </a:r>
            <a:r>
              <a:rPr lang="en-US" sz="2200" dirty="0">
                <a:effectLst/>
                <a:latin typeface="Cambria" panose="02040503050406030204" pitchFamily="18" charset="0"/>
                <a:ea typeface="Times New Roman" panose="02020603050405020304" pitchFamily="18" charset="0"/>
              </a:rPr>
              <a:t>.</a:t>
            </a:r>
            <a:endParaRPr lang="en-US" sz="22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Testing administered by registered psychologist approved by MCV</a:t>
            </a:r>
            <a:endParaRPr lang="en-US" sz="20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Evaluation of psychological health, interpersonal competency, intellectual and cognitive functioning</a:t>
            </a:r>
            <a:endParaRPr lang="en-US" sz="20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Cost is split evenly between presbytery and MCV </a:t>
            </a:r>
            <a:endParaRPr lang="en-US" sz="20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Confidential report is shared with presbytery and theological college</a:t>
            </a:r>
            <a:endParaRPr lang="en-US" dirty="0">
              <a:effectLst/>
              <a:latin typeface="Cambria" panose="02040503050406030204" pitchFamily="18" charset="0"/>
              <a:ea typeface="Times New Roman" panose="02020603050405020304" pitchFamily="18" charset="0"/>
            </a:endParaRPr>
          </a:p>
          <a:p>
            <a:pPr marL="457200" marR="0" lvl="1" indent="0">
              <a:spcBef>
                <a:spcPts val="0"/>
              </a:spcBef>
              <a:spcAft>
                <a:spcPts val="0"/>
              </a:spcAft>
              <a:buNone/>
            </a:pPr>
            <a:endParaRPr lang="en-US" sz="2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rPr>
              <a:t>Summer student placement</a:t>
            </a:r>
            <a:endParaRPr lang="en-US" sz="24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If the candidate does a summer student placement in another presbytery, that presbytery must send a written report to the certifying presbytery (</a:t>
            </a:r>
            <a:r>
              <a:rPr lang="en-US" sz="2000" i="1" dirty="0">
                <a:effectLst/>
                <a:latin typeface="Cambria" panose="02040503050406030204" pitchFamily="18" charset="0"/>
                <a:ea typeface="Times New Roman" panose="02020603050405020304" pitchFamily="18" charset="0"/>
              </a:rPr>
              <a:t>Book of Forms</a:t>
            </a:r>
            <a:r>
              <a:rPr lang="en-US" sz="2000" dirty="0">
                <a:effectLst/>
                <a:latin typeface="Cambria" panose="02040503050406030204" pitchFamily="18" charset="0"/>
                <a:ea typeface="Times New Roman" panose="02020603050405020304" pitchFamily="18" charset="0"/>
              </a:rPr>
              <a:t> 204)</a:t>
            </a:r>
            <a:endParaRPr lang="en-US" sz="20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Report must comment on candidate’s “deportment and suitability” for ministry</a:t>
            </a:r>
            <a:endParaRPr lang="en-US" sz="20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Recertification cannot take place without report</a:t>
            </a:r>
            <a:endParaRPr lang="en-US" sz="20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250783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wipe(left)">
                                      <p:cBhvr>
                                        <p:cTn id="11" dur="500"/>
                                        <p:tgtEl>
                                          <p:spTgt spid="4">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left)">
                                      <p:cBhvr>
                                        <p:cTn id="15" dur="500"/>
                                        <p:tgtEl>
                                          <p:spTgt spid="4">
                                            <p:txEl>
                                              <p:pRg st="2" end="2"/>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wipe(left)">
                                      <p:cBhvr>
                                        <p:cTn id="19" dur="500"/>
                                        <p:tgtEl>
                                          <p:spTgt spid="4">
                                            <p:txEl>
                                              <p:pRg st="3" end="3"/>
                                            </p:txEl>
                                          </p:spTgt>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ipe(left)">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wipe(left)">
                                      <p:cBhvr>
                                        <p:cTn id="28" dur="500"/>
                                        <p:tgtEl>
                                          <p:spTgt spid="4">
                                            <p:txEl>
                                              <p:pRg st="6" end="6"/>
                                            </p:txEl>
                                          </p:spTgt>
                                        </p:tgtEl>
                                      </p:cBhvr>
                                    </p:animEffect>
                                  </p:childTnLst>
                                </p:cTn>
                              </p:par>
                            </p:childTnLst>
                          </p:cTn>
                        </p:par>
                        <p:par>
                          <p:cTn id="29" fill="hold">
                            <p:stCondLst>
                              <p:cond delay="500"/>
                            </p:stCondLst>
                            <p:childTnLst>
                              <p:par>
                                <p:cTn id="30" presetID="22" presetClass="entr" presetSubtype="8" fill="hold" nodeType="after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wipe(left)">
                                      <p:cBhvr>
                                        <p:cTn id="32" dur="500"/>
                                        <p:tgtEl>
                                          <p:spTgt spid="4">
                                            <p:txEl>
                                              <p:pRg st="7" end="7"/>
                                            </p:txEl>
                                          </p:spTgt>
                                        </p:tgtEl>
                                      </p:cBhvr>
                                    </p:animEffect>
                                  </p:childTnLst>
                                </p:cTn>
                              </p:par>
                            </p:childTnLst>
                          </p:cTn>
                        </p:par>
                        <p:par>
                          <p:cTn id="33" fill="hold">
                            <p:stCondLst>
                              <p:cond delay="1000"/>
                            </p:stCondLst>
                            <p:childTnLst>
                              <p:par>
                                <p:cTn id="34" presetID="22" presetClass="entr" presetSubtype="8" fill="hold" nodeType="afterEffect">
                                  <p:stCondLst>
                                    <p:cond delay="0"/>
                                  </p:stCondLst>
                                  <p:childTnLst>
                                    <p:set>
                                      <p:cBhvr>
                                        <p:cTn id="35" dur="1" fill="hold">
                                          <p:stCondLst>
                                            <p:cond delay="0"/>
                                          </p:stCondLst>
                                        </p:cTn>
                                        <p:tgtEl>
                                          <p:spTgt spid="4">
                                            <p:txEl>
                                              <p:pRg st="8" end="8"/>
                                            </p:txEl>
                                          </p:spTgt>
                                        </p:tgtEl>
                                        <p:attrNameLst>
                                          <p:attrName>style.visibility</p:attrName>
                                        </p:attrNameLst>
                                      </p:cBhvr>
                                      <p:to>
                                        <p:strVal val="visible"/>
                                      </p:to>
                                    </p:set>
                                    <p:animEffect transition="in" filter="wipe(left)">
                                      <p:cBhvr>
                                        <p:cTn id="36" dur="500"/>
                                        <p:tgtEl>
                                          <p:spTgt spid="4">
                                            <p:txEl>
                                              <p:pRg st="8" end="8"/>
                                            </p:txEl>
                                          </p:spTgt>
                                        </p:tgtEl>
                                      </p:cBhvr>
                                    </p:animEffect>
                                  </p:childTnLst>
                                </p:cTn>
                              </p:par>
                            </p:childTnLst>
                          </p:cTn>
                        </p:par>
                        <p:par>
                          <p:cTn id="37" fill="hold">
                            <p:stCondLst>
                              <p:cond delay="1500"/>
                            </p:stCondLst>
                            <p:childTnLst>
                              <p:par>
                                <p:cTn id="38" presetID="22" presetClass="entr" presetSubtype="8" fill="hold" nodeType="afterEffect">
                                  <p:stCondLst>
                                    <p:cond delay="0"/>
                                  </p:stCondLst>
                                  <p:childTnLst>
                                    <p:set>
                                      <p:cBhvr>
                                        <p:cTn id="39" dur="1" fill="hold">
                                          <p:stCondLst>
                                            <p:cond delay="0"/>
                                          </p:stCondLst>
                                        </p:cTn>
                                        <p:tgtEl>
                                          <p:spTgt spid="4">
                                            <p:txEl>
                                              <p:pRg st="9" end="9"/>
                                            </p:txEl>
                                          </p:spTgt>
                                        </p:tgtEl>
                                        <p:attrNameLst>
                                          <p:attrName>style.visibility</p:attrName>
                                        </p:attrNameLst>
                                      </p:cBhvr>
                                      <p:to>
                                        <p:strVal val="visible"/>
                                      </p:to>
                                    </p:set>
                                    <p:animEffect transition="in" filter="wipe(left)">
                                      <p:cBhvr>
                                        <p:cTn id="40"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3945F-6007-490A-A1F6-6254F151AE10}"/>
              </a:ext>
            </a:extLst>
          </p:cNvPr>
          <p:cNvSpPr>
            <a:spLocks noGrp="1"/>
          </p:cNvSpPr>
          <p:nvPr>
            <p:ph type="title"/>
          </p:nvPr>
        </p:nvSpPr>
        <p:spPr/>
        <p:txBody>
          <a:bodyPr/>
          <a:lstStyle/>
          <a:p>
            <a:r>
              <a:rPr lang="en-US" dirty="0"/>
              <a:t>The Candidacy Process</a:t>
            </a:r>
          </a:p>
        </p:txBody>
      </p:sp>
      <p:sp>
        <p:nvSpPr>
          <p:cNvPr id="3" name="Slide Number Placeholder 2">
            <a:extLst>
              <a:ext uri="{FF2B5EF4-FFF2-40B4-BE49-F238E27FC236}">
                <a16:creationId xmlns:a16="http://schemas.microsoft.com/office/drawing/2014/main" id="{A0F524E9-60CB-4B74-A355-D817F0D8D43E}"/>
              </a:ext>
            </a:extLst>
          </p:cNvPr>
          <p:cNvSpPr>
            <a:spLocks noGrp="1"/>
          </p:cNvSpPr>
          <p:nvPr>
            <p:ph type="sldNum" sz="quarter" idx="12"/>
          </p:nvPr>
        </p:nvSpPr>
        <p:spPr/>
        <p:txBody>
          <a:bodyPr/>
          <a:lstStyle/>
          <a:p>
            <a:fld id="{C263D6C4-4840-40CC-AC84-17E24B3B7BDE}" type="slidenum">
              <a:rPr lang="en-US" noProof="0" smtClean="0"/>
              <a:pPr/>
              <a:t>9</a:t>
            </a:fld>
            <a:endParaRPr lang="en-US" noProof="0" dirty="0"/>
          </a:p>
        </p:txBody>
      </p:sp>
      <p:sp>
        <p:nvSpPr>
          <p:cNvPr id="4" name="Content Placeholder 3">
            <a:extLst>
              <a:ext uri="{FF2B5EF4-FFF2-40B4-BE49-F238E27FC236}">
                <a16:creationId xmlns:a16="http://schemas.microsoft.com/office/drawing/2014/main" id="{18ED15C4-0BE3-4DC9-981A-4D4381ACA5C0}"/>
              </a:ext>
            </a:extLst>
          </p:cNvPr>
          <p:cNvSpPr>
            <a:spLocks noGrp="1"/>
          </p:cNvSpPr>
          <p:nvPr>
            <p:ph idx="1"/>
          </p:nvPr>
        </p:nvSpPr>
        <p:spPr>
          <a:xfrm>
            <a:off x="443365" y="1825625"/>
            <a:ext cx="11215235" cy="4633364"/>
          </a:xfrm>
        </p:spPr>
        <p:txBody>
          <a:bodyPr>
            <a:normAutofit/>
          </a:bodyPr>
          <a:lstStyle/>
          <a:p>
            <a:pPr marL="342900" marR="0" lvl="0" indent="-342900">
              <a:spcBef>
                <a:spcPts val="0"/>
              </a:spcBef>
              <a:spcAft>
                <a:spcPts val="0"/>
              </a:spcAft>
              <a:buFont typeface="Symbol" panose="05050102010706020507" pitchFamily="18" charset="2"/>
              <a:buChar char=""/>
            </a:pPr>
            <a:r>
              <a:rPr lang="en-US" sz="2400" u="sng" dirty="0">
                <a:effectLst/>
                <a:latin typeface="Cambria" panose="02040503050406030204" pitchFamily="18" charset="0"/>
                <a:ea typeface="Times New Roman" panose="02020603050405020304" pitchFamily="18" charset="0"/>
              </a:rPr>
              <a:t>First Recertification</a:t>
            </a:r>
            <a:r>
              <a:rPr lang="en-US" sz="2400" dirty="0">
                <a:effectLst/>
                <a:latin typeface="Cambria" panose="02040503050406030204" pitchFamily="18" charset="0"/>
                <a:ea typeface="Times New Roman" panose="02020603050405020304" pitchFamily="18" charset="0"/>
              </a:rPr>
              <a:t> (after first year of studies) </a:t>
            </a:r>
            <a:endParaRPr lang="en-US" sz="24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Presbytery interviews candidate after receiving guidance conference report, psych report, college report, and summer placement report (where applicable) and makes recommendation regarding recertification</a:t>
            </a:r>
            <a:endParaRPr lang="en-US" sz="2000" dirty="0">
              <a:effectLst/>
              <a:latin typeface="Times New Roman" panose="02020603050405020304" pitchFamily="18" charset="0"/>
              <a:ea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1800" dirty="0">
                <a:effectLst/>
                <a:latin typeface="Cambria" panose="02040503050406030204" pitchFamily="18" charset="0"/>
                <a:ea typeface="Times New Roman" panose="02020603050405020304" pitchFamily="18" charset="0"/>
              </a:rPr>
              <a:t>Where these reports have not been received, the presbytery should not recertify, but instead make a motion to extend initial certification</a:t>
            </a:r>
            <a:endParaRPr lang="en-US" sz="18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See </a:t>
            </a:r>
            <a:r>
              <a:rPr lang="en-US" sz="2000" i="1" dirty="0">
                <a:effectLst/>
                <a:latin typeface="Cambria" panose="02040503050406030204" pitchFamily="18" charset="0"/>
                <a:ea typeface="Times New Roman" panose="02020603050405020304" pitchFamily="18" charset="0"/>
              </a:rPr>
              <a:t>Book of Forms</a:t>
            </a:r>
            <a:r>
              <a:rPr lang="en-US" sz="2000" dirty="0">
                <a:effectLst/>
                <a:latin typeface="Cambria" panose="02040503050406030204" pitchFamily="18" charset="0"/>
                <a:ea typeface="Times New Roman" panose="02020603050405020304" pitchFamily="18" charset="0"/>
              </a:rPr>
              <a:t> Appendix J, section 8, for suggested questions</a:t>
            </a:r>
            <a:endParaRPr lang="en-US" sz="20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rPr>
              <a:t>Conditional recertification is permitted at this point</a:t>
            </a:r>
          </a:p>
          <a:p>
            <a:pPr marL="742950" marR="0" lvl="1" indent="-285750">
              <a:spcBef>
                <a:spcPts val="0"/>
              </a:spcBef>
              <a:spcAft>
                <a:spcPts val="0"/>
              </a:spcAft>
              <a:buFont typeface="Courier New" panose="02070309020205020404" pitchFamily="49" charset="0"/>
              <a:buChar char="o"/>
            </a:pPr>
            <a:r>
              <a:rPr lang="en-US" sz="2000" dirty="0">
                <a:effectLst/>
                <a:latin typeface="Cambria" panose="02040503050406030204" pitchFamily="18" charset="0"/>
                <a:ea typeface="Times New Roman" panose="02020603050405020304" pitchFamily="18" charset="0"/>
                <a:cs typeface="Times New Roman" panose="02020603050405020304" pitchFamily="18" charset="0"/>
              </a:rPr>
              <a:t>Presbytery identifies issues or growth areas candidate must work on before recertification </a:t>
            </a:r>
          </a:p>
          <a:p>
            <a:r>
              <a:rPr lang="en-US" sz="2400" u="sng" dirty="0">
                <a:cs typeface="Times New Roman" panose="02020603050405020304" pitchFamily="18" charset="0"/>
              </a:rPr>
              <a:t>Annual Recertifications</a:t>
            </a:r>
          </a:p>
          <a:p>
            <a:pPr lvl="1"/>
            <a:r>
              <a:rPr lang="en-US" sz="2000" dirty="0">
                <a:cs typeface="Times New Roman" panose="02020603050405020304" pitchFamily="18" charset="0"/>
              </a:rPr>
              <a:t>Presbytery student committee meets with candidate annually and makes recommendation regarding recertification</a:t>
            </a:r>
            <a:endParaRPr lang="en-US" sz="2000" dirty="0"/>
          </a:p>
        </p:txBody>
      </p:sp>
    </p:spTree>
    <p:extLst>
      <p:ext uri="{BB962C8B-B14F-4D97-AF65-F5344CB8AC3E}">
        <p14:creationId xmlns:p14="http://schemas.microsoft.com/office/powerpoint/2010/main" val="2611827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wipe(left)">
                                      <p:cBhvr>
                                        <p:cTn id="11" dur="500"/>
                                        <p:tgtEl>
                                          <p:spTgt spid="4">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left)">
                                      <p:cBhvr>
                                        <p:cTn id="15" dur="500"/>
                                        <p:tgtEl>
                                          <p:spTgt spid="4">
                                            <p:txEl>
                                              <p:pRg st="2" end="2"/>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wipe(left)">
                                      <p:cBhvr>
                                        <p:cTn id="19" dur="500"/>
                                        <p:tgtEl>
                                          <p:spTgt spid="4">
                                            <p:txEl>
                                              <p:pRg st="3" end="3"/>
                                            </p:txEl>
                                          </p:spTgt>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ipe(left)">
                                      <p:cBhvr>
                                        <p:cTn id="23" dur="500"/>
                                        <p:tgtEl>
                                          <p:spTgt spid="4">
                                            <p:txEl>
                                              <p:pRg st="4" end="4"/>
                                            </p:txEl>
                                          </p:spTgt>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wipe(left)">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wipe(left)">
                                      <p:cBhvr>
                                        <p:cTn id="32" dur="500"/>
                                        <p:tgtEl>
                                          <p:spTgt spid="4">
                                            <p:txEl>
                                              <p:pRg st="6" end="6"/>
                                            </p:txEl>
                                          </p:spTgt>
                                        </p:tgtEl>
                                      </p:cBhvr>
                                    </p:animEffect>
                                  </p:childTnLst>
                                </p:cTn>
                              </p:par>
                            </p:childTnLst>
                          </p:cTn>
                        </p:par>
                        <p:par>
                          <p:cTn id="33" fill="hold">
                            <p:stCondLst>
                              <p:cond delay="500"/>
                            </p:stCondLst>
                            <p:childTnLst>
                              <p:par>
                                <p:cTn id="34" presetID="22" presetClass="entr" presetSubtype="8" fill="hold" nodeType="afterEffect">
                                  <p:stCondLst>
                                    <p:cond delay="0"/>
                                  </p:stCondLst>
                                  <p:childTnLst>
                                    <p:set>
                                      <p:cBhvr>
                                        <p:cTn id="35" dur="1" fill="hold">
                                          <p:stCondLst>
                                            <p:cond delay="0"/>
                                          </p:stCondLst>
                                        </p:cTn>
                                        <p:tgtEl>
                                          <p:spTgt spid="4">
                                            <p:txEl>
                                              <p:pRg st="7" end="7"/>
                                            </p:txEl>
                                          </p:spTgt>
                                        </p:tgtEl>
                                        <p:attrNameLst>
                                          <p:attrName>style.visibility</p:attrName>
                                        </p:attrNameLst>
                                      </p:cBhvr>
                                      <p:to>
                                        <p:strVal val="visible"/>
                                      </p:to>
                                    </p:set>
                                    <p:animEffect transition="in" filter="wipe(left)">
                                      <p:cBhvr>
                                        <p:cTn id="36"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PCC">
      <a:dk1>
        <a:srgbClr val="1E3C72"/>
      </a:dk1>
      <a:lt1>
        <a:sysClr val="window" lastClr="FFFFFF"/>
      </a:lt1>
      <a:dk2>
        <a:srgbClr val="D11F2B"/>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66687569_Modern blue presentation_AAS_v5" id="{C7B59113-CD15-4341-96CA-86E715D5BE98}" vid="{5A8FDAEB-3DF3-4B3C-A708-49813F8D6F85}"/>
    </a:ext>
  </a:extLst>
</a:theme>
</file>

<file path=ppt/theme/theme2.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Georgia Pro Cond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peak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103400-4A22-4E35-B588-4C4D426389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757914-1161-4661-9696-421FD6935CDD}">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5B26E0C9-B2AA-42E6-97B6-E1B7D9EAF1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Modern blue presentation</Template>
  <TotalTime>1044</TotalTime>
  <Words>2982</Words>
  <Application>Microsoft Office PowerPoint</Application>
  <PresentationFormat>Widescreen</PresentationFormat>
  <Paragraphs>303</Paragraphs>
  <Slides>26</Slides>
  <Notes>2</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26</vt:i4>
      </vt:variant>
    </vt:vector>
  </HeadingPairs>
  <TitlesOfParts>
    <vt:vector size="40" baseType="lpstr">
      <vt:lpstr>Arial</vt:lpstr>
      <vt:lpstr>Calibri</vt:lpstr>
      <vt:lpstr>Calisto MT</vt:lpstr>
      <vt:lpstr>Cambria</vt:lpstr>
      <vt:lpstr>Courier New</vt:lpstr>
      <vt:lpstr>Georgia Pro Cond Light</vt:lpstr>
      <vt:lpstr>Speak Pro</vt:lpstr>
      <vt:lpstr>Symbol</vt:lpstr>
      <vt:lpstr>Times New Roman</vt:lpstr>
      <vt:lpstr>Trade Gothic LT Pro</vt:lpstr>
      <vt:lpstr>Trebuchet MS</vt:lpstr>
      <vt:lpstr>Wingdings</vt:lpstr>
      <vt:lpstr>Office Theme</vt:lpstr>
      <vt:lpstr>RetrospectVTI</vt:lpstr>
      <vt:lpstr>THE CANDIDACY PROCESS AND  THE EDUCATION &amp; RECEPTION PROCESS </vt:lpstr>
      <vt:lpstr>Overall Purpose and Goal </vt:lpstr>
      <vt:lpstr>PowerPoint Presentation</vt:lpstr>
      <vt:lpstr>The Candidacy Process</vt:lpstr>
      <vt:lpstr>The Candidacy Process</vt:lpstr>
      <vt:lpstr>The Candidacy Process</vt:lpstr>
      <vt:lpstr>The Candidacy Process</vt:lpstr>
      <vt:lpstr>The Candidacy Process</vt:lpstr>
      <vt:lpstr>The Candidacy Process</vt:lpstr>
      <vt:lpstr>The Candidacy Process</vt:lpstr>
      <vt:lpstr>The Candidacy Process</vt:lpstr>
      <vt:lpstr>PowerPoint Presentation</vt:lpstr>
      <vt:lpstr>The Committee on Education &amp; Reception</vt:lpstr>
      <vt:lpstr>The Committee on Education &amp; Reception</vt:lpstr>
      <vt:lpstr>Interim Moderators and Search Committees, Take Note!</vt:lpstr>
      <vt:lpstr>Ordained non-PCC ministers seeking eligibility to be received as ministers in the PCC</vt:lpstr>
      <vt:lpstr>Ordained non-PCC ministers seeking eligibility to be received as ministers in the PCC</vt:lpstr>
      <vt:lpstr>Ordained non-PCC ministers seeking eligibility to be received as ministers in the PCC</vt:lpstr>
      <vt:lpstr>Non-ordained M.Div. graduates from non-PCC theological colleges seeking eligibility for certification for ordination in the PCC</vt:lpstr>
      <vt:lpstr>Non-ordained M.Div. graduates from non-PCC theological colleges seeking eligibility for certification for ordination in the PCC.</vt:lpstr>
      <vt:lpstr>Individuals 35 to 65 years of age with no undergraduate degree seeking to become General Assembly Special Courses students</vt:lpstr>
      <vt:lpstr>Individuals 35 to 65 years of age with no undergraduate degree seeking to become General Assembly Special Courses students</vt:lpstr>
      <vt:lpstr>Types of Applications Chart</vt:lpstr>
      <vt:lpstr>E&amp;R Recommendations</vt:lpstr>
      <vt:lpstr>Concerns about E&amp;R Recommendation</vt:lpstr>
      <vt:lpstr>THE CANDIDACY PROCESS AND  THE EDUCATION &amp; RECEPTION PROCESS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Tim Purvis</dc:creator>
  <cp:lastModifiedBy>Tim Purvis</cp:lastModifiedBy>
  <cp:revision>72</cp:revision>
  <dcterms:created xsi:type="dcterms:W3CDTF">2021-03-24T15:35:03Z</dcterms:created>
  <dcterms:modified xsi:type="dcterms:W3CDTF">2021-11-30T15:49:22Z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