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57" saveSubsetFonts="1">
  <p:sldMasterIdLst>
    <p:sldMasterId id="2147483648" r:id="rId1"/>
  </p:sldMasterIdLst>
  <p:notesMasterIdLst>
    <p:notesMasterId r:id="rId114"/>
  </p:notesMasterIdLst>
  <p:sldIdLst>
    <p:sldId id="256" r:id="rId2"/>
    <p:sldId id="622" r:id="rId3"/>
    <p:sldId id="617" r:id="rId4"/>
    <p:sldId id="704" r:id="rId5"/>
    <p:sldId id="502" r:id="rId6"/>
    <p:sldId id="651" r:id="rId7"/>
    <p:sldId id="557" r:id="rId8"/>
    <p:sldId id="624" r:id="rId9"/>
    <p:sldId id="599" r:id="rId10"/>
    <p:sldId id="262" r:id="rId11"/>
    <p:sldId id="590" r:id="rId12"/>
    <p:sldId id="457" r:id="rId13"/>
    <p:sldId id="456" r:id="rId14"/>
    <p:sldId id="372" r:id="rId15"/>
    <p:sldId id="728" r:id="rId16"/>
    <p:sldId id="716" r:id="rId17"/>
    <p:sldId id="722" r:id="rId18"/>
    <p:sldId id="721" r:id="rId19"/>
    <p:sldId id="729" r:id="rId20"/>
    <p:sldId id="694" r:id="rId21"/>
    <p:sldId id="718" r:id="rId22"/>
    <p:sldId id="724" r:id="rId23"/>
    <p:sldId id="719" r:id="rId24"/>
    <p:sldId id="725" r:id="rId25"/>
    <p:sldId id="673" r:id="rId26"/>
    <p:sldId id="663" r:id="rId27"/>
    <p:sldId id="562" r:id="rId28"/>
    <p:sldId id="675" r:id="rId29"/>
    <p:sldId id="676" r:id="rId30"/>
    <p:sldId id="612" r:id="rId31"/>
    <p:sldId id="600" r:id="rId32"/>
    <p:sldId id="690" r:id="rId33"/>
    <p:sldId id="692" r:id="rId34"/>
    <p:sldId id="607" r:id="rId35"/>
    <p:sldId id="693" r:id="rId36"/>
    <p:sldId id="662" r:id="rId37"/>
    <p:sldId id="671" r:id="rId38"/>
    <p:sldId id="681" r:id="rId39"/>
    <p:sldId id="726" r:id="rId40"/>
    <p:sldId id="417" r:id="rId41"/>
    <p:sldId id="597" r:id="rId42"/>
    <p:sldId id="565" r:id="rId43"/>
    <p:sldId id="532" r:id="rId44"/>
    <p:sldId id="566" r:id="rId45"/>
    <p:sldId id="474" r:id="rId46"/>
    <p:sldId id="602" r:id="rId47"/>
    <p:sldId id="734" r:id="rId48"/>
    <p:sldId id="265" r:id="rId49"/>
    <p:sldId id="510" r:id="rId50"/>
    <p:sldId id="593" r:id="rId51"/>
    <p:sldId id="705" r:id="rId52"/>
    <p:sldId id="706" r:id="rId53"/>
    <p:sldId id="707" r:id="rId54"/>
    <p:sldId id="708" r:id="rId55"/>
    <p:sldId id="709" r:id="rId56"/>
    <p:sldId id="710" r:id="rId57"/>
    <p:sldId id="711" r:id="rId58"/>
    <p:sldId id="712" r:id="rId59"/>
    <p:sldId id="730" r:id="rId60"/>
    <p:sldId id="713" r:id="rId61"/>
    <p:sldId id="680" r:id="rId62"/>
    <p:sldId id="714" r:id="rId63"/>
    <p:sldId id="559" r:id="rId64"/>
    <p:sldId id="560" r:id="rId65"/>
    <p:sldId id="743" r:id="rId66"/>
    <p:sldId id="715" r:id="rId67"/>
    <p:sldId id="666" r:id="rId68"/>
    <p:sldId id="613" r:id="rId69"/>
    <p:sldId id="682" r:id="rId70"/>
    <p:sldId id="742" r:id="rId71"/>
    <p:sldId id="686" r:id="rId72"/>
    <p:sldId id="688" r:id="rId73"/>
    <p:sldId id="687" r:id="rId74"/>
    <p:sldId id="689" r:id="rId75"/>
    <p:sldId id="735" r:id="rId76"/>
    <p:sldId id="683" r:id="rId77"/>
    <p:sldId id="684" r:id="rId78"/>
    <p:sldId id="685" r:id="rId79"/>
    <p:sldId id="678" r:id="rId80"/>
    <p:sldId id="616" r:id="rId81"/>
    <p:sldId id="679" r:id="rId82"/>
    <p:sldId id="561" r:id="rId83"/>
    <p:sldId id="738" r:id="rId84"/>
    <p:sldId id="605" r:id="rId85"/>
    <p:sldId id="657" r:id="rId86"/>
    <p:sldId id="668" r:id="rId87"/>
    <p:sldId id="698" r:id="rId88"/>
    <p:sldId id="739" r:id="rId89"/>
    <p:sldId id="659" r:id="rId90"/>
    <p:sldId id="701" r:id="rId91"/>
    <p:sldId id="700" r:id="rId92"/>
    <p:sldId id="731" r:id="rId93"/>
    <p:sldId id="732" r:id="rId94"/>
    <p:sldId id="733" r:id="rId95"/>
    <p:sldId id="740" r:id="rId96"/>
    <p:sldId id="515" r:id="rId97"/>
    <p:sldId id="658" r:id="rId98"/>
    <p:sldId id="737" r:id="rId99"/>
    <p:sldId id="736" r:id="rId100"/>
    <p:sldId id="741" r:id="rId101"/>
    <p:sldId id="661" r:id="rId102"/>
    <p:sldId id="587" r:id="rId103"/>
    <p:sldId id="594" r:id="rId104"/>
    <p:sldId id="595" r:id="rId105"/>
    <p:sldId id="596" r:id="rId106"/>
    <p:sldId id="511" r:id="rId107"/>
    <p:sldId id="727" r:id="rId108"/>
    <p:sldId id="336" r:id="rId109"/>
    <p:sldId id="619" r:id="rId110"/>
    <p:sldId id="702" r:id="rId111"/>
    <p:sldId id="703" r:id="rId112"/>
    <p:sldId id="625" r:id="rId113"/>
  </p:sldIdLst>
  <p:sldSz cx="12192000" cy="6858000"/>
  <p:notesSz cx="7315200" cy="9601200"/>
  <p:custDataLst>
    <p:tags r:id="rId1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Plater" initials="KP" lastIdx="6" clrIdx="0">
    <p:extLst>
      <p:ext uri="{19B8F6BF-5375-455C-9EA6-DF929625EA0E}">
        <p15:presenceInfo xmlns:p15="http://schemas.microsoft.com/office/powerpoint/2012/main" userId="S::Kplater@presbyterian.ca::7c2870e0-4ce3-4b33-8061-6cc0cb8696a4" providerId="AD"/>
      </p:ext>
    </p:extLst>
  </p:cmAuthor>
  <p:cmAuthor id="2" name="Jim MacDonald" initials="JM" lastIdx="3" clrIdx="1">
    <p:extLst>
      <p:ext uri="{19B8F6BF-5375-455C-9EA6-DF929625EA0E}">
        <p15:presenceInfo xmlns:p15="http://schemas.microsoft.com/office/powerpoint/2012/main" userId="S::JMacDonald@presbyterian.ca::54905850-a2d6-495b-8386-4451d61af2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8EA"/>
    <a:srgbClr val="FFFFCC"/>
    <a:srgbClr val="F9F9F9"/>
    <a:srgbClr val="CCFFFF"/>
    <a:srgbClr val="FFDDE8"/>
    <a:srgbClr val="1E3C71"/>
    <a:srgbClr val="D1202B"/>
    <a:srgbClr val="FFFB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52" autoAdjust="0"/>
    <p:restoredTop sz="61747" autoAdjust="0"/>
  </p:normalViewPr>
  <p:slideViewPr>
    <p:cSldViewPr snapToGrid="0">
      <p:cViewPr varScale="1">
        <p:scale>
          <a:sx n="42" d="100"/>
          <a:sy n="42" d="100"/>
        </p:scale>
        <p:origin x="868" y="36"/>
      </p:cViewPr>
      <p:guideLst/>
    </p:cSldViewPr>
  </p:slideViewPr>
  <p:outlineViewPr>
    <p:cViewPr>
      <p:scale>
        <a:sx n="33" d="100"/>
        <a:sy n="33" d="100"/>
      </p:scale>
      <p:origin x="0" y="-9504"/>
    </p:cViewPr>
  </p:outlineViewPr>
  <p:notesTextViewPr>
    <p:cViewPr>
      <p:scale>
        <a:sx n="1" d="1"/>
        <a:sy n="1" d="1"/>
      </p:scale>
      <p:origin x="0" y="0"/>
    </p:cViewPr>
  </p:notesTextViewPr>
  <p:sorterViewPr>
    <p:cViewPr varScale="1">
      <p:scale>
        <a:sx n="1" d="1"/>
        <a:sy n="1" d="1"/>
      </p:scale>
      <p:origin x="0" y="-28216"/>
    </p:cViewPr>
  </p:sorterViewPr>
  <p:notesViewPr>
    <p:cSldViewPr snapToGrid="0">
      <p:cViewPr varScale="1">
        <p:scale>
          <a:sx n="51" d="100"/>
          <a:sy n="51" d="100"/>
        </p:scale>
        <p:origin x="2808" y="3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_rels/data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A89433-224E-4FE6-BD10-67D5160115D3}"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C185B851-7F7A-421F-BAF8-B2E63D201D68}">
      <dgm:prSet/>
      <dgm:spPr/>
      <dgm:t>
        <a:bodyPr/>
        <a:lstStyle/>
        <a:p>
          <a:r>
            <a:rPr lang="en-US" dirty="0"/>
            <a:t>“We are inviting you to invest yourself through the resources that God has given you – your energy, your prayers and your money – in this work to which God has called us.”  </a:t>
          </a:r>
        </a:p>
      </dgm:t>
    </dgm:pt>
    <dgm:pt modelId="{70FFF7CD-91D1-4D3F-B46B-25C1FB2C0ECF}" type="parTrans" cxnId="{D6621F40-D594-4275-8034-D18497C4C71B}">
      <dgm:prSet/>
      <dgm:spPr/>
      <dgm:t>
        <a:bodyPr/>
        <a:lstStyle/>
        <a:p>
          <a:endParaRPr lang="en-US"/>
        </a:p>
      </dgm:t>
    </dgm:pt>
    <dgm:pt modelId="{6A22CBCF-AB8E-488B-99A6-9D74E8D1817B}" type="sibTrans" cxnId="{D6621F40-D594-4275-8034-D18497C4C71B}">
      <dgm:prSet/>
      <dgm:spPr/>
      <dgm:t>
        <a:bodyPr/>
        <a:lstStyle/>
        <a:p>
          <a:endParaRPr lang="en-US"/>
        </a:p>
      </dgm:t>
    </dgm:pt>
    <dgm:pt modelId="{058F7793-306C-460B-AB03-4CF7E6CABFDC}">
      <dgm:prSet/>
      <dgm:spPr/>
      <dgm:t>
        <a:bodyPr/>
        <a:lstStyle/>
        <a:p>
          <a:r>
            <a:rPr lang="en-US"/>
            <a:t>Henri Nouwen, Spirituality of Fundraising</a:t>
          </a:r>
        </a:p>
      </dgm:t>
    </dgm:pt>
    <dgm:pt modelId="{8B5A7CDF-07FB-4C7B-95F6-9EC7B325CB58}" type="parTrans" cxnId="{9C667EFC-C0B4-4DCF-9B6B-4BFB40D35799}">
      <dgm:prSet/>
      <dgm:spPr/>
      <dgm:t>
        <a:bodyPr/>
        <a:lstStyle/>
        <a:p>
          <a:endParaRPr lang="en-US"/>
        </a:p>
      </dgm:t>
    </dgm:pt>
    <dgm:pt modelId="{6CAC8F63-5FC2-4146-9ABC-426C9A5886A8}" type="sibTrans" cxnId="{9C667EFC-C0B4-4DCF-9B6B-4BFB40D35799}">
      <dgm:prSet/>
      <dgm:spPr/>
      <dgm:t>
        <a:bodyPr/>
        <a:lstStyle/>
        <a:p>
          <a:endParaRPr lang="en-US"/>
        </a:p>
      </dgm:t>
    </dgm:pt>
    <dgm:pt modelId="{35B88585-E998-4AED-AF64-9C0530DC9776}" type="pres">
      <dgm:prSet presAssocID="{35A89433-224E-4FE6-BD10-67D5160115D3}" presName="vert0" presStyleCnt="0">
        <dgm:presLayoutVars>
          <dgm:dir/>
          <dgm:animOne val="branch"/>
          <dgm:animLvl val="lvl"/>
        </dgm:presLayoutVars>
      </dgm:prSet>
      <dgm:spPr/>
    </dgm:pt>
    <dgm:pt modelId="{F2EC9C34-1AEE-46D1-86E1-E81F3D853E5B}" type="pres">
      <dgm:prSet presAssocID="{C185B851-7F7A-421F-BAF8-B2E63D201D68}" presName="thickLine" presStyleLbl="alignNode1" presStyleIdx="0" presStyleCnt="2"/>
      <dgm:spPr/>
    </dgm:pt>
    <dgm:pt modelId="{73471107-EEE9-4BC9-A8F1-61C4C95317DB}" type="pres">
      <dgm:prSet presAssocID="{C185B851-7F7A-421F-BAF8-B2E63D201D68}" presName="horz1" presStyleCnt="0"/>
      <dgm:spPr/>
    </dgm:pt>
    <dgm:pt modelId="{8DD34085-B055-4B42-9C1F-43E455457946}" type="pres">
      <dgm:prSet presAssocID="{C185B851-7F7A-421F-BAF8-B2E63D201D68}" presName="tx1" presStyleLbl="revTx" presStyleIdx="0" presStyleCnt="2" custScaleY="200000"/>
      <dgm:spPr/>
    </dgm:pt>
    <dgm:pt modelId="{6AE4EC23-CBC2-4419-8428-4C2CC271B716}" type="pres">
      <dgm:prSet presAssocID="{C185B851-7F7A-421F-BAF8-B2E63D201D68}" presName="vert1" presStyleCnt="0"/>
      <dgm:spPr/>
    </dgm:pt>
    <dgm:pt modelId="{19B657EB-993B-4D2C-8CDE-98E50AF4D5AF}" type="pres">
      <dgm:prSet presAssocID="{058F7793-306C-460B-AB03-4CF7E6CABFDC}" presName="thickLine" presStyleLbl="alignNode1" presStyleIdx="1" presStyleCnt="2"/>
      <dgm:spPr/>
    </dgm:pt>
    <dgm:pt modelId="{974856B8-5181-4164-99C7-5B13D5DA5AE0}" type="pres">
      <dgm:prSet presAssocID="{058F7793-306C-460B-AB03-4CF7E6CABFDC}" presName="horz1" presStyleCnt="0"/>
      <dgm:spPr/>
    </dgm:pt>
    <dgm:pt modelId="{8E1611E8-B44E-4228-88BE-33E48C5476F5}" type="pres">
      <dgm:prSet presAssocID="{058F7793-306C-460B-AB03-4CF7E6CABFDC}" presName="tx1" presStyleLbl="revTx" presStyleIdx="1" presStyleCnt="2"/>
      <dgm:spPr/>
    </dgm:pt>
    <dgm:pt modelId="{DCADAA42-77B4-410F-985C-6FB0C22FF1B2}" type="pres">
      <dgm:prSet presAssocID="{058F7793-306C-460B-AB03-4CF7E6CABFDC}" presName="vert1" presStyleCnt="0"/>
      <dgm:spPr/>
    </dgm:pt>
  </dgm:ptLst>
  <dgm:cxnLst>
    <dgm:cxn modelId="{069FD90C-08B1-4D4B-A583-334D8A0CB608}" type="presOf" srcId="{058F7793-306C-460B-AB03-4CF7E6CABFDC}" destId="{8E1611E8-B44E-4228-88BE-33E48C5476F5}" srcOrd="0" destOrd="0" presId="urn:microsoft.com/office/officeart/2008/layout/LinedList"/>
    <dgm:cxn modelId="{30885B12-5A94-4E8B-AE2C-0454F8396E31}" type="presOf" srcId="{35A89433-224E-4FE6-BD10-67D5160115D3}" destId="{35B88585-E998-4AED-AF64-9C0530DC9776}" srcOrd="0" destOrd="0" presId="urn:microsoft.com/office/officeart/2008/layout/LinedList"/>
    <dgm:cxn modelId="{D6621F40-D594-4275-8034-D18497C4C71B}" srcId="{35A89433-224E-4FE6-BD10-67D5160115D3}" destId="{C185B851-7F7A-421F-BAF8-B2E63D201D68}" srcOrd="0" destOrd="0" parTransId="{70FFF7CD-91D1-4D3F-B46B-25C1FB2C0ECF}" sibTransId="{6A22CBCF-AB8E-488B-99A6-9D74E8D1817B}"/>
    <dgm:cxn modelId="{A9D801D4-7793-47EE-A887-9DF0A884CC88}" type="presOf" srcId="{C185B851-7F7A-421F-BAF8-B2E63D201D68}" destId="{8DD34085-B055-4B42-9C1F-43E455457946}" srcOrd="0" destOrd="0" presId="urn:microsoft.com/office/officeart/2008/layout/LinedList"/>
    <dgm:cxn modelId="{9C667EFC-C0B4-4DCF-9B6B-4BFB40D35799}" srcId="{35A89433-224E-4FE6-BD10-67D5160115D3}" destId="{058F7793-306C-460B-AB03-4CF7E6CABFDC}" srcOrd="1" destOrd="0" parTransId="{8B5A7CDF-07FB-4C7B-95F6-9EC7B325CB58}" sibTransId="{6CAC8F63-5FC2-4146-9ABC-426C9A5886A8}"/>
    <dgm:cxn modelId="{38E90DC4-AA2F-44DD-AFD2-109482B4D740}" type="presParOf" srcId="{35B88585-E998-4AED-AF64-9C0530DC9776}" destId="{F2EC9C34-1AEE-46D1-86E1-E81F3D853E5B}" srcOrd="0" destOrd="0" presId="urn:microsoft.com/office/officeart/2008/layout/LinedList"/>
    <dgm:cxn modelId="{6D5D9A32-22B6-4944-AB63-C345E1A4457F}" type="presParOf" srcId="{35B88585-E998-4AED-AF64-9C0530DC9776}" destId="{73471107-EEE9-4BC9-A8F1-61C4C95317DB}" srcOrd="1" destOrd="0" presId="urn:microsoft.com/office/officeart/2008/layout/LinedList"/>
    <dgm:cxn modelId="{87CBF4B5-EFE5-4DB1-8178-E409B7EF9D88}" type="presParOf" srcId="{73471107-EEE9-4BC9-A8F1-61C4C95317DB}" destId="{8DD34085-B055-4B42-9C1F-43E455457946}" srcOrd="0" destOrd="0" presId="urn:microsoft.com/office/officeart/2008/layout/LinedList"/>
    <dgm:cxn modelId="{B1798A90-BF52-4245-8FEB-13599D14080D}" type="presParOf" srcId="{73471107-EEE9-4BC9-A8F1-61C4C95317DB}" destId="{6AE4EC23-CBC2-4419-8428-4C2CC271B716}" srcOrd="1" destOrd="0" presId="urn:microsoft.com/office/officeart/2008/layout/LinedList"/>
    <dgm:cxn modelId="{2C957313-074E-41CB-B7E8-6906FAD53A28}" type="presParOf" srcId="{35B88585-E998-4AED-AF64-9C0530DC9776}" destId="{19B657EB-993B-4D2C-8CDE-98E50AF4D5AF}" srcOrd="2" destOrd="0" presId="urn:microsoft.com/office/officeart/2008/layout/LinedList"/>
    <dgm:cxn modelId="{B5D14A24-B737-4E27-818A-FB73583CF8A2}" type="presParOf" srcId="{35B88585-E998-4AED-AF64-9C0530DC9776}" destId="{974856B8-5181-4164-99C7-5B13D5DA5AE0}" srcOrd="3" destOrd="0" presId="urn:microsoft.com/office/officeart/2008/layout/LinedList"/>
    <dgm:cxn modelId="{493C72E8-97A1-47EC-BCCB-49E79AEA2598}" type="presParOf" srcId="{974856B8-5181-4164-99C7-5B13D5DA5AE0}" destId="{8E1611E8-B44E-4228-88BE-33E48C5476F5}" srcOrd="0" destOrd="0" presId="urn:microsoft.com/office/officeart/2008/layout/LinedList"/>
    <dgm:cxn modelId="{23AA8C01-BCC8-4E2A-86CE-C4AF30142B4F}" type="presParOf" srcId="{974856B8-5181-4164-99C7-5B13D5DA5AE0}" destId="{DCADAA42-77B4-410F-985C-6FB0C22FF1B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5CBE46-FB82-4723-AB68-4D8387A4F3E9}"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6521382D-9D82-4972-95D5-DD43F8F19BC5}">
      <dgm:prSet/>
      <dgm:spPr>
        <a:solidFill>
          <a:schemeClr val="accent1"/>
        </a:solidFill>
      </dgm:spPr>
      <dgm:t>
        <a:bodyPr/>
        <a:lstStyle/>
        <a:p>
          <a:r>
            <a:rPr kumimoji="1" lang="en-US" dirty="0"/>
            <a:t>75% of net income reportable in any one year (except Quebec)</a:t>
          </a:r>
          <a:endParaRPr lang="en-US" dirty="0"/>
        </a:p>
      </dgm:t>
    </dgm:pt>
    <dgm:pt modelId="{FA15D0A5-C163-4FFB-A593-62B3526C42CC}" type="parTrans" cxnId="{E432FD4C-B495-40DB-A177-A5DDD9739BA1}">
      <dgm:prSet/>
      <dgm:spPr/>
      <dgm:t>
        <a:bodyPr/>
        <a:lstStyle/>
        <a:p>
          <a:endParaRPr lang="en-US"/>
        </a:p>
      </dgm:t>
    </dgm:pt>
    <dgm:pt modelId="{39DB6FEE-355D-4908-8F19-099F38C57B82}" type="sibTrans" cxnId="{E432FD4C-B495-40DB-A177-A5DDD9739BA1}">
      <dgm:prSet/>
      <dgm:spPr/>
      <dgm:t>
        <a:bodyPr/>
        <a:lstStyle/>
        <a:p>
          <a:endParaRPr lang="en-US"/>
        </a:p>
      </dgm:t>
    </dgm:pt>
    <dgm:pt modelId="{0BEB2656-0C9F-4470-B34F-FBF968066929}">
      <dgm:prSet/>
      <dgm:spPr>
        <a:solidFill>
          <a:schemeClr val="accent1"/>
        </a:solidFill>
      </dgm:spPr>
      <dgm:t>
        <a:bodyPr/>
        <a:lstStyle/>
        <a:p>
          <a:r>
            <a:rPr kumimoji="1" lang="en-US" dirty="0"/>
            <a:t>Carry forward for 5 years</a:t>
          </a:r>
          <a:endParaRPr lang="en-US" dirty="0"/>
        </a:p>
      </dgm:t>
    </dgm:pt>
    <dgm:pt modelId="{1E6076EA-311B-4E2C-9EA3-1F95BEAF8FE1}" type="parTrans" cxnId="{1AB75558-FBAA-4C09-B5B9-BDE75CF45B0D}">
      <dgm:prSet/>
      <dgm:spPr/>
      <dgm:t>
        <a:bodyPr/>
        <a:lstStyle/>
        <a:p>
          <a:endParaRPr lang="en-US"/>
        </a:p>
      </dgm:t>
    </dgm:pt>
    <dgm:pt modelId="{310D5E3B-BF33-46D0-947B-CB59D8B857D4}" type="sibTrans" cxnId="{1AB75558-FBAA-4C09-B5B9-BDE75CF45B0D}">
      <dgm:prSet/>
      <dgm:spPr/>
      <dgm:t>
        <a:bodyPr/>
        <a:lstStyle/>
        <a:p>
          <a:endParaRPr lang="en-US"/>
        </a:p>
      </dgm:t>
    </dgm:pt>
    <dgm:pt modelId="{EBE1FBEA-FB3F-45CD-95AD-FA10F4024BF0}">
      <dgm:prSet/>
      <dgm:spPr>
        <a:solidFill>
          <a:schemeClr val="accent1"/>
        </a:solidFill>
      </dgm:spPr>
      <dgm:t>
        <a:bodyPr/>
        <a:lstStyle/>
        <a:p>
          <a:r>
            <a:rPr kumimoji="1" lang="en-US" dirty="0"/>
            <a:t>Spouses can split receipts</a:t>
          </a:r>
          <a:endParaRPr lang="en-US" dirty="0"/>
        </a:p>
      </dgm:t>
    </dgm:pt>
    <dgm:pt modelId="{420545EA-8A76-497A-A7E1-3052A28B0CEF}" type="parTrans" cxnId="{5E47105B-C6D7-4918-B72D-304A59B4D83C}">
      <dgm:prSet/>
      <dgm:spPr/>
      <dgm:t>
        <a:bodyPr/>
        <a:lstStyle/>
        <a:p>
          <a:endParaRPr lang="en-US"/>
        </a:p>
      </dgm:t>
    </dgm:pt>
    <dgm:pt modelId="{94242AD7-F669-4C2C-A6AE-8E9ACDF4C00A}" type="sibTrans" cxnId="{5E47105B-C6D7-4918-B72D-304A59B4D83C}">
      <dgm:prSet/>
      <dgm:spPr/>
      <dgm:t>
        <a:bodyPr/>
        <a:lstStyle/>
        <a:p>
          <a:endParaRPr lang="en-US"/>
        </a:p>
      </dgm:t>
    </dgm:pt>
    <dgm:pt modelId="{69182A22-BA04-488D-B810-6F3CBDE7D619}" type="pres">
      <dgm:prSet presAssocID="{6F5CBE46-FB82-4723-AB68-4D8387A4F3E9}" presName="linear" presStyleCnt="0">
        <dgm:presLayoutVars>
          <dgm:animLvl val="lvl"/>
          <dgm:resizeHandles val="exact"/>
        </dgm:presLayoutVars>
      </dgm:prSet>
      <dgm:spPr/>
    </dgm:pt>
    <dgm:pt modelId="{0A30E366-101A-48F1-AB63-3C66E97F9060}" type="pres">
      <dgm:prSet presAssocID="{6521382D-9D82-4972-95D5-DD43F8F19BC5}" presName="parentText" presStyleLbl="node1" presStyleIdx="0" presStyleCnt="3">
        <dgm:presLayoutVars>
          <dgm:chMax val="0"/>
          <dgm:bulletEnabled val="1"/>
        </dgm:presLayoutVars>
      </dgm:prSet>
      <dgm:spPr/>
    </dgm:pt>
    <dgm:pt modelId="{51841A9A-043B-4BF7-9896-E2F31D3DBE30}" type="pres">
      <dgm:prSet presAssocID="{39DB6FEE-355D-4908-8F19-099F38C57B82}" presName="spacer" presStyleCnt="0"/>
      <dgm:spPr/>
    </dgm:pt>
    <dgm:pt modelId="{EDD09282-BB06-4310-A1D0-762D9FF16300}" type="pres">
      <dgm:prSet presAssocID="{0BEB2656-0C9F-4470-B34F-FBF968066929}" presName="parentText" presStyleLbl="node1" presStyleIdx="1" presStyleCnt="3">
        <dgm:presLayoutVars>
          <dgm:chMax val="0"/>
          <dgm:bulletEnabled val="1"/>
        </dgm:presLayoutVars>
      </dgm:prSet>
      <dgm:spPr/>
    </dgm:pt>
    <dgm:pt modelId="{9C08A504-A10E-4930-BE4C-EEA220258BAF}" type="pres">
      <dgm:prSet presAssocID="{310D5E3B-BF33-46D0-947B-CB59D8B857D4}" presName="spacer" presStyleCnt="0"/>
      <dgm:spPr/>
    </dgm:pt>
    <dgm:pt modelId="{425B2E88-B9FE-466B-837F-5F5DD008B35A}" type="pres">
      <dgm:prSet presAssocID="{EBE1FBEA-FB3F-45CD-95AD-FA10F4024BF0}" presName="parentText" presStyleLbl="node1" presStyleIdx="2" presStyleCnt="3">
        <dgm:presLayoutVars>
          <dgm:chMax val="0"/>
          <dgm:bulletEnabled val="1"/>
        </dgm:presLayoutVars>
      </dgm:prSet>
      <dgm:spPr/>
    </dgm:pt>
  </dgm:ptLst>
  <dgm:cxnLst>
    <dgm:cxn modelId="{5E47105B-C6D7-4918-B72D-304A59B4D83C}" srcId="{6F5CBE46-FB82-4723-AB68-4D8387A4F3E9}" destId="{EBE1FBEA-FB3F-45CD-95AD-FA10F4024BF0}" srcOrd="2" destOrd="0" parTransId="{420545EA-8A76-497A-A7E1-3052A28B0CEF}" sibTransId="{94242AD7-F669-4C2C-A6AE-8E9ACDF4C00A}"/>
    <dgm:cxn modelId="{D6BAD047-6D7B-4851-876C-955F639B614A}" type="presOf" srcId="{6F5CBE46-FB82-4723-AB68-4D8387A4F3E9}" destId="{69182A22-BA04-488D-B810-6F3CBDE7D619}" srcOrd="0" destOrd="0" presId="urn:microsoft.com/office/officeart/2005/8/layout/vList2"/>
    <dgm:cxn modelId="{E432FD4C-B495-40DB-A177-A5DDD9739BA1}" srcId="{6F5CBE46-FB82-4723-AB68-4D8387A4F3E9}" destId="{6521382D-9D82-4972-95D5-DD43F8F19BC5}" srcOrd="0" destOrd="0" parTransId="{FA15D0A5-C163-4FFB-A593-62B3526C42CC}" sibTransId="{39DB6FEE-355D-4908-8F19-099F38C57B82}"/>
    <dgm:cxn modelId="{B285496D-E2E3-4AA9-A42A-A909583CBD91}" type="presOf" srcId="{EBE1FBEA-FB3F-45CD-95AD-FA10F4024BF0}" destId="{425B2E88-B9FE-466B-837F-5F5DD008B35A}" srcOrd="0" destOrd="0" presId="urn:microsoft.com/office/officeart/2005/8/layout/vList2"/>
    <dgm:cxn modelId="{1AB75558-FBAA-4C09-B5B9-BDE75CF45B0D}" srcId="{6F5CBE46-FB82-4723-AB68-4D8387A4F3E9}" destId="{0BEB2656-0C9F-4470-B34F-FBF968066929}" srcOrd="1" destOrd="0" parTransId="{1E6076EA-311B-4E2C-9EA3-1F95BEAF8FE1}" sibTransId="{310D5E3B-BF33-46D0-947B-CB59D8B857D4}"/>
    <dgm:cxn modelId="{8C451389-324F-485E-B203-12842958587D}" type="presOf" srcId="{0BEB2656-0C9F-4470-B34F-FBF968066929}" destId="{EDD09282-BB06-4310-A1D0-762D9FF16300}" srcOrd="0" destOrd="0" presId="urn:microsoft.com/office/officeart/2005/8/layout/vList2"/>
    <dgm:cxn modelId="{71589DB5-325D-49EC-88BF-57CCCFC432EE}" type="presOf" srcId="{6521382D-9D82-4972-95D5-DD43F8F19BC5}" destId="{0A30E366-101A-48F1-AB63-3C66E97F9060}" srcOrd="0" destOrd="0" presId="urn:microsoft.com/office/officeart/2005/8/layout/vList2"/>
    <dgm:cxn modelId="{CC39FF3B-3F32-4DF6-A9A1-68D6EA8D5B05}" type="presParOf" srcId="{69182A22-BA04-488D-B810-6F3CBDE7D619}" destId="{0A30E366-101A-48F1-AB63-3C66E97F9060}" srcOrd="0" destOrd="0" presId="urn:microsoft.com/office/officeart/2005/8/layout/vList2"/>
    <dgm:cxn modelId="{4E5989B9-A070-4FCF-AB9C-1873B50C24B6}" type="presParOf" srcId="{69182A22-BA04-488D-B810-6F3CBDE7D619}" destId="{51841A9A-043B-4BF7-9896-E2F31D3DBE30}" srcOrd="1" destOrd="0" presId="urn:microsoft.com/office/officeart/2005/8/layout/vList2"/>
    <dgm:cxn modelId="{562BBC51-9E80-4C4A-8743-6DFCC27C2181}" type="presParOf" srcId="{69182A22-BA04-488D-B810-6F3CBDE7D619}" destId="{EDD09282-BB06-4310-A1D0-762D9FF16300}" srcOrd="2" destOrd="0" presId="urn:microsoft.com/office/officeart/2005/8/layout/vList2"/>
    <dgm:cxn modelId="{2CB895FC-1F85-4C44-9E94-F8100AAA537B}" type="presParOf" srcId="{69182A22-BA04-488D-B810-6F3CBDE7D619}" destId="{9C08A504-A10E-4930-BE4C-EEA220258BAF}" srcOrd="3" destOrd="0" presId="urn:microsoft.com/office/officeart/2005/8/layout/vList2"/>
    <dgm:cxn modelId="{A89BCD7F-D515-4622-BFE4-39A7134125D3}" type="presParOf" srcId="{69182A22-BA04-488D-B810-6F3CBDE7D619}" destId="{425B2E88-B9FE-466B-837F-5F5DD008B35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DC60D5-F45B-47B1-B506-E788C538728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417BF03-0CF7-45C5-A5D9-7AB8321ED7B0}">
      <dgm:prSet custT="1"/>
      <dgm:spPr/>
      <dgm:t>
        <a:bodyPr/>
        <a:lstStyle/>
        <a:p>
          <a:pPr>
            <a:lnSpc>
              <a:spcPct val="100000"/>
            </a:lnSpc>
          </a:pPr>
          <a:r>
            <a:rPr kumimoji="1" lang="en-US" sz="2000">
              <a:latin typeface="Roboto" panose="02000000000000000000" pitchFamily="2" charset="0"/>
              <a:ea typeface="Roboto" panose="02000000000000000000" pitchFamily="2" charset="0"/>
            </a:rPr>
            <a:t>Probably your largest tax bill because all property deemed disposed</a:t>
          </a:r>
          <a:endParaRPr lang="en-US" sz="2000" dirty="0">
            <a:latin typeface="Roboto" panose="02000000000000000000" pitchFamily="2" charset="0"/>
            <a:ea typeface="Roboto" panose="02000000000000000000" pitchFamily="2" charset="0"/>
          </a:endParaRPr>
        </a:p>
      </dgm:t>
    </dgm:pt>
    <dgm:pt modelId="{5F97730E-02BE-4477-95EF-99B06D490DF3}" type="parTrans" cxnId="{8AB51362-340B-4C20-90A9-903316787C3A}">
      <dgm:prSet/>
      <dgm:spPr/>
      <dgm:t>
        <a:bodyPr/>
        <a:lstStyle/>
        <a:p>
          <a:endParaRPr lang="en-US"/>
        </a:p>
      </dgm:t>
    </dgm:pt>
    <dgm:pt modelId="{79F1DE65-A279-4F88-AC31-908A4EAEEFAF}" type="sibTrans" cxnId="{8AB51362-340B-4C20-90A9-903316787C3A}">
      <dgm:prSet/>
      <dgm:spPr/>
      <dgm:t>
        <a:bodyPr/>
        <a:lstStyle/>
        <a:p>
          <a:endParaRPr lang="en-US"/>
        </a:p>
      </dgm:t>
    </dgm:pt>
    <dgm:pt modelId="{08089290-88F2-4052-9A4E-3DFE0986919D}">
      <dgm:prSet custT="1"/>
      <dgm:spPr/>
      <dgm:t>
        <a:bodyPr/>
        <a:lstStyle/>
        <a:p>
          <a:pPr>
            <a:lnSpc>
              <a:spcPct val="100000"/>
            </a:lnSpc>
          </a:pPr>
          <a:r>
            <a:rPr kumimoji="1" lang="en-US" sz="2000" dirty="0">
              <a:latin typeface="Roboto" panose="02000000000000000000" pitchFamily="2" charset="0"/>
              <a:ea typeface="Roboto" panose="02000000000000000000" pitchFamily="2" charset="0"/>
            </a:rPr>
            <a:t>Final (terminal) tax return and estate tax return</a:t>
          </a:r>
          <a:endParaRPr lang="en-US" sz="2000" dirty="0">
            <a:latin typeface="Roboto" panose="02000000000000000000" pitchFamily="2" charset="0"/>
            <a:ea typeface="Roboto" panose="02000000000000000000" pitchFamily="2" charset="0"/>
          </a:endParaRPr>
        </a:p>
      </dgm:t>
    </dgm:pt>
    <dgm:pt modelId="{6119CA6E-86AF-48D2-9246-DC284A008904}" type="parTrans" cxnId="{AB99DAB4-2D3F-41B9-A238-26415EB1D043}">
      <dgm:prSet/>
      <dgm:spPr/>
      <dgm:t>
        <a:bodyPr/>
        <a:lstStyle/>
        <a:p>
          <a:endParaRPr lang="en-US"/>
        </a:p>
      </dgm:t>
    </dgm:pt>
    <dgm:pt modelId="{B23404C0-FEF7-4DF7-A40F-5243F7424707}" type="sibTrans" cxnId="{AB99DAB4-2D3F-41B9-A238-26415EB1D043}">
      <dgm:prSet/>
      <dgm:spPr/>
      <dgm:t>
        <a:bodyPr/>
        <a:lstStyle/>
        <a:p>
          <a:endParaRPr lang="en-US"/>
        </a:p>
      </dgm:t>
    </dgm:pt>
    <dgm:pt modelId="{746D41BB-EDD9-4624-93D3-BEEAB295BB8C}">
      <dgm:prSet custT="1"/>
      <dgm:spPr/>
      <dgm:t>
        <a:bodyPr/>
        <a:lstStyle/>
        <a:p>
          <a:pPr>
            <a:lnSpc>
              <a:spcPct val="100000"/>
            </a:lnSpc>
          </a:pPr>
          <a:r>
            <a:rPr kumimoji="1" lang="en-US" sz="1800" dirty="0">
              <a:latin typeface="Roboto" panose="02000000000000000000" pitchFamily="2" charset="0"/>
              <a:ea typeface="Roboto" panose="02000000000000000000" pitchFamily="2" charset="0"/>
            </a:rPr>
            <a:t>Graduated Rate Estate stretches savings to help use all tax credits. </a:t>
          </a:r>
          <a:endParaRPr lang="en-US" sz="1800" dirty="0">
            <a:latin typeface="Roboto" panose="02000000000000000000" pitchFamily="2" charset="0"/>
            <a:ea typeface="Roboto" panose="02000000000000000000" pitchFamily="2" charset="0"/>
          </a:endParaRPr>
        </a:p>
      </dgm:t>
    </dgm:pt>
    <dgm:pt modelId="{CC7FDED9-B26D-4A76-9AAB-30ADCF2FA8E7}" type="parTrans" cxnId="{23E5336F-7D7B-4E23-8031-F025B7A914E9}">
      <dgm:prSet/>
      <dgm:spPr/>
      <dgm:t>
        <a:bodyPr/>
        <a:lstStyle/>
        <a:p>
          <a:endParaRPr lang="en-US"/>
        </a:p>
      </dgm:t>
    </dgm:pt>
    <dgm:pt modelId="{5F23BEE7-2B37-4901-B7CC-4AAA66B8ECDA}" type="sibTrans" cxnId="{23E5336F-7D7B-4E23-8031-F025B7A914E9}">
      <dgm:prSet/>
      <dgm:spPr/>
      <dgm:t>
        <a:bodyPr/>
        <a:lstStyle/>
        <a:p>
          <a:endParaRPr lang="en-US"/>
        </a:p>
      </dgm:t>
    </dgm:pt>
    <dgm:pt modelId="{928109B2-7434-4986-96E1-C0F44717A952}" type="pres">
      <dgm:prSet presAssocID="{2DDC60D5-F45B-47B1-B506-E788C5387287}" presName="root" presStyleCnt="0">
        <dgm:presLayoutVars>
          <dgm:dir/>
          <dgm:resizeHandles val="exact"/>
        </dgm:presLayoutVars>
      </dgm:prSet>
      <dgm:spPr/>
    </dgm:pt>
    <dgm:pt modelId="{FC801419-7BE1-471E-B84B-EC939230CBC3}" type="pres">
      <dgm:prSet presAssocID="{4417BF03-0CF7-45C5-A5D9-7AB8321ED7B0}" presName="compNode" presStyleCnt="0"/>
      <dgm:spPr/>
    </dgm:pt>
    <dgm:pt modelId="{A1FAECA0-9F2C-4F09-977A-06ECA5016695}" type="pres">
      <dgm:prSet presAssocID="{4417BF03-0CF7-45C5-A5D9-7AB8321ED7B0}" presName="bgRect" presStyleLbl="bgShp" presStyleIdx="0" presStyleCnt="3"/>
      <dgm:spPr/>
    </dgm:pt>
    <dgm:pt modelId="{91B98715-E78C-42FC-9FC6-F89245B514A2}" type="pres">
      <dgm:prSet presAssocID="{4417BF03-0CF7-45C5-A5D9-7AB8321ED7B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ouse"/>
        </a:ext>
      </dgm:extLst>
    </dgm:pt>
    <dgm:pt modelId="{BE734513-C473-4075-812A-5456B2362322}" type="pres">
      <dgm:prSet presAssocID="{4417BF03-0CF7-45C5-A5D9-7AB8321ED7B0}" presName="spaceRect" presStyleCnt="0"/>
      <dgm:spPr/>
    </dgm:pt>
    <dgm:pt modelId="{A7B7E72B-CEC4-49FD-90A5-3A6EEB917473}" type="pres">
      <dgm:prSet presAssocID="{4417BF03-0CF7-45C5-A5D9-7AB8321ED7B0}" presName="parTx" presStyleLbl="revTx" presStyleIdx="0" presStyleCnt="3">
        <dgm:presLayoutVars>
          <dgm:chMax val="0"/>
          <dgm:chPref val="0"/>
        </dgm:presLayoutVars>
      </dgm:prSet>
      <dgm:spPr/>
    </dgm:pt>
    <dgm:pt modelId="{A772B423-1CD2-4EF9-9D42-36AD5E2E5B29}" type="pres">
      <dgm:prSet presAssocID="{79F1DE65-A279-4F88-AC31-908A4EAEEFAF}" presName="sibTrans" presStyleCnt="0"/>
      <dgm:spPr/>
    </dgm:pt>
    <dgm:pt modelId="{801CED02-BA09-47B3-98B6-D96AEBE0868E}" type="pres">
      <dgm:prSet presAssocID="{08089290-88F2-4052-9A4E-3DFE0986919D}" presName="compNode" presStyleCnt="0"/>
      <dgm:spPr/>
    </dgm:pt>
    <dgm:pt modelId="{BBAE26DA-7C55-4CF6-9AB5-2DADD4D1FF65}" type="pres">
      <dgm:prSet presAssocID="{08089290-88F2-4052-9A4E-3DFE0986919D}" presName="bgRect" presStyleLbl="bgShp" presStyleIdx="1" presStyleCnt="3"/>
      <dgm:spPr/>
    </dgm:pt>
    <dgm:pt modelId="{3A9D165E-D382-4F98-98DD-E40308525DF8}" type="pres">
      <dgm:prSet presAssocID="{08089290-88F2-4052-9A4E-3DFE0986919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20649150-854D-4AD0-9B21-6829F65A86F2}" type="pres">
      <dgm:prSet presAssocID="{08089290-88F2-4052-9A4E-3DFE0986919D}" presName="spaceRect" presStyleCnt="0"/>
      <dgm:spPr/>
    </dgm:pt>
    <dgm:pt modelId="{3CB3A61B-0E8E-41B1-A461-F04EC44513EC}" type="pres">
      <dgm:prSet presAssocID="{08089290-88F2-4052-9A4E-3DFE0986919D}" presName="parTx" presStyleLbl="revTx" presStyleIdx="1" presStyleCnt="3">
        <dgm:presLayoutVars>
          <dgm:chMax val="0"/>
          <dgm:chPref val="0"/>
        </dgm:presLayoutVars>
      </dgm:prSet>
      <dgm:spPr/>
    </dgm:pt>
    <dgm:pt modelId="{BC0C0DC8-2699-4967-BAE4-1B120E3E4DDF}" type="pres">
      <dgm:prSet presAssocID="{B23404C0-FEF7-4DF7-A40F-5243F7424707}" presName="sibTrans" presStyleCnt="0"/>
      <dgm:spPr/>
    </dgm:pt>
    <dgm:pt modelId="{E4B2C9B3-35EF-4146-A389-8C0E88624A8B}" type="pres">
      <dgm:prSet presAssocID="{746D41BB-EDD9-4624-93D3-BEEAB295BB8C}" presName="compNode" presStyleCnt="0"/>
      <dgm:spPr/>
    </dgm:pt>
    <dgm:pt modelId="{EE8BF532-41C6-4DF9-ADCF-6E844711DA0D}" type="pres">
      <dgm:prSet presAssocID="{746D41BB-EDD9-4624-93D3-BEEAB295BB8C}" presName="bgRect" presStyleLbl="bgShp" presStyleIdx="2" presStyleCnt="3"/>
      <dgm:spPr/>
    </dgm:pt>
    <dgm:pt modelId="{84DF547F-7BEF-4A35-B562-BDFF7EE5255B}" type="pres">
      <dgm:prSet presAssocID="{746D41BB-EDD9-4624-93D3-BEEAB295BB8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llar"/>
        </a:ext>
      </dgm:extLst>
    </dgm:pt>
    <dgm:pt modelId="{8824DC07-F72C-49D0-AF81-B2ACAC2FA540}" type="pres">
      <dgm:prSet presAssocID="{746D41BB-EDD9-4624-93D3-BEEAB295BB8C}" presName="spaceRect" presStyleCnt="0"/>
      <dgm:spPr/>
    </dgm:pt>
    <dgm:pt modelId="{FCD1AACA-1FFF-4576-95C6-8EDB5450FB34}" type="pres">
      <dgm:prSet presAssocID="{746D41BB-EDD9-4624-93D3-BEEAB295BB8C}" presName="parTx" presStyleLbl="revTx" presStyleIdx="2" presStyleCnt="3">
        <dgm:presLayoutVars>
          <dgm:chMax val="0"/>
          <dgm:chPref val="0"/>
        </dgm:presLayoutVars>
      </dgm:prSet>
      <dgm:spPr/>
    </dgm:pt>
  </dgm:ptLst>
  <dgm:cxnLst>
    <dgm:cxn modelId="{123B205B-9743-4DCD-8D2A-8C94CE37DB11}" type="presOf" srcId="{746D41BB-EDD9-4624-93D3-BEEAB295BB8C}" destId="{FCD1AACA-1FFF-4576-95C6-8EDB5450FB34}" srcOrd="0" destOrd="0" presId="urn:microsoft.com/office/officeart/2018/2/layout/IconVerticalSolidList"/>
    <dgm:cxn modelId="{8AB51362-340B-4C20-90A9-903316787C3A}" srcId="{2DDC60D5-F45B-47B1-B506-E788C5387287}" destId="{4417BF03-0CF7-45C5-A5D9-7AB8321ED7B0}" srcOrd="0" destOrd="0" parTransId="{5F97730E-02BE-4477-95EF-99B06D490DF3}" sibTransId="{79F1DE65-A279-4F88-AC31-908A4EAEEFAF}"/>
    <dgm:cxn modelId="{23E5336F-7D7B-4E23-8031-F025B7A914E9}" srcId="{2DDC60D5-F45B-47B1-B506-E788C5387287}" destId="{746D41BB-EDD9-4624-93D3-BEEAB295BB8C}" srcOrd="2" destOrd="0" parTransId="{CC7FDED9-B26D-4A76-9AAB-30ADCF2FA8E7}" sibTransId="{5F23BEE7-2B37-4901-B7CC-4AAA66B8ECDA}"/>
    <dgm:cxn modelId="{E8DB9D8A-A739-40D8-ACB0-0D951DBA3C85}" type="presOf" srcId="{2DDC60D5-F45B-47B1-B506-E788C5387287}" destId="{928109B2-7434-4986-96E1-C0F44717A952}" srcOrd="0" destOrd="0" presId="urn:microsoft.com/office/officeart/2018/2/layout/IconVerticalSolidList"/>
    <dgm:cxn modelId="{AB99DAB4-2D3F-41B9-A238-26415EB1D043}" srcId="{2DDC60D5-F45B-47B1-B506-E788C5387287}" destId="{08089290-88F2-4052-9A4E-3DFE0986919D}" srcOrd="1" destOrd="0" parTransId="{6119CA6E-86AF-48D2-9246-DC284A008904}" sibTransId="{B23404C0-FEF7-4DF7-A40F-5243F7424707}"/>
    <dgm:cxn modelId="{85128ADD-3518-42CD-B31F-35C812D7EE37}" type="presOf" srcId="{08089290-88F2-4052-9A4E-3DFE0986919D}" destId="{3CB3A61B-0E8E-41B1-A461-F04EC44513EC}" srcOrd="0" destOrd="0" presId="urn:microsoft.com/office/officeart/2018/2/layout/IconVerticalSolidList"/>
    <dgm:cxn modelId="{311FF6E9-ED4B-4E7D-8915-D5D249D16174}" type="presOf" srcId="{4417BF03-0CF7-45C5-A5D9-7AB8321ED7B0}" destId="{A7B7E72B-CEC4-49FD-90A5-3A6EEB917473}" srcOrd="0" destOrd="0" presId="urn:microsoft.com/office/officeart/2018/2/layout/IconVerticalSolidList"/>
    <dgm:cxn modelId="{3D801999-C4EA-4D39-8EF2-0704EE4550B6}" type="presParOf" srcId="{928109B2-7434-4986-96E1-C0F44717A952}" destId="{FC801419-7BE1-471E-B84B-EC939230CBC3}" srcOrd="0" destOrd="0" presId="urn:microsoft.com/office/officeart/2018/2/layout/IconVerticalSolidList"/>
    <dgm:cxn modelId="{83BA4927-04BC-47F4-9B6C-A015BC122EB6}" type="presParOf" srcId="{FC801419-7BE1-471E-B84B-EC939230CBC3}" destId="{A1FAECA0-9F2C-4F09-977A-06ECA5016695}" srcOrd="0" destOrd="0" presId="urn:microsoft.com/office/officeart/2018/2/layout/IconVerticalSolidList"/>
    <dgm:cxn modelId="{70DC3C27-A552-4E7F-8326-3A5D637816AE}" type="presParOf" srcId="{FC801419-7BE1-471E-B84B-EC939230CBC3}" destId="{91B98715-E78C-42FC-9FC6-F89245B514A2}" srcOrd="1" destOrd="0" presId="urn:microsoft.com/office/officeart/2018/2/layout/IconVerticalSolidList"/>
    <dgm:cxn modelId="{5B384F0B-6B14-4B6C-8C83-6AA368701298}" type="presParOf" srcId="{FC801419-7BE1-471E-B84B-EC939230CBC3}" destId="{BE734513-C473-4075-812A-5456B2362322}" srcOrd="2" destOrd="0" presId="urn:microsoft.com/office/officeart/2018/2/layout/IconVerticalSolidList"/>
    <dgm:cxn modelId="{C561153F-2CF9-4899-BA58-7E5728877A9F}" type="presParOf" srcId="{FC801419-7BE1-471E-B84B-EC939230CBC3}" destId="{A7B7E72B-CEC4-49FD-90A5-3A6EEB917473}" srcOrd="3" destOrd="0" presId="urn:microsoft.com/office/officeart/2018/2/layout/IconVerticalSolidList"/>
    <dgm:cxn modelId="{A315244C-847E-4900-BA6B-971163380A8E}" type="presParOf" srcId="{928109B2-7434-4986-96E1-C0F44717A952}" destId="{A772B423-1CD2-4EF9-9D42-36AD5E2E5B29}" srcOrd="1" destOrd="0" presId="urn:microsoft.com/office/officeart/2018/2/layout/IconVerticalSolidList"/>
    <dgm:cxn modelId="{30441853-8642-47FF-8C47-55B578E59BC6}" type="presParOf" srcId="{928109B2-7434-4986-96E1-C0F44717A952}" destId="{801CED02-BA09-47B3-98B6-D96AEBE0868E}" srcOrd="2" destOrd="0" presId="urn:microsoft.com/office/officeart/2018/2/layout/IconVerticalSolidList"/>
    <dgm:cxn modelId="{AC239607-9DAB-44BE-AC17-79B0C46CA8DA}" type="presParOf" srcId="{801CED02-BA09-47B3-98B6-D96AEBE0868E}" destId="{BBAE26DA-7C55-4CF6-9AB5-2DADD4D1FF65}" srcOrd="0" destOrd="0" presId="urn:microsoft.com/office/officeart/2018/2/layout/IconVerticalSolidList"/>
    <dgm:cxn modelId="{0F54DA24-F6D8-4518-A5C4-B0E6BEE41E41}" type="presParOf" srcId="{801CED02-BA09-47B3-98B6-D96AEBE0868E}" destId="{3A9D165E-D382-4F98-98DD-E40308525DF8}" srcOrd="1" destOrd="0" presId="urn:microsoft.com/office/officeart/2018/2/layout/IconVerticalSolidList"/>
    <dgm:cxn modelId="{D8D33215-AAC2-4A59-98A4-CB9B482AB91C}" type="presParOf" srcId="{801CED02-BA09-47B3-98B6-D96AEBE0868E}" destId="{20649150-854D-4AD0-9B21-6829F65A86F2}" srcOrd="2" destOrd="0" presId="urn:microsoft.com/office/officeart/2018/2/layout/IconVerticalSolidList"/>
    <dgm:cxn modelId="{5E8BCA80-4EA6-4BEA-80C4-82B0F4362460}" type="presParOf" srcId="{801CED02-BA09-47B3-98B6-D96AEBE0868E}" destId="{3CB3A61B-0E8E-41B1-A461-F04EC44513EC}" srcOrd="3" destOrd="0" presId="urn:microsoft.com/office/officeart/2018/2/layout/IconVerticalSolidList"/>
    <dgm:cxn modelId="{9D8D6612-9260-45F1-A457-5EAF1DCD1915}" type="presParOf" srcId="{928109B2-7434-4986-96E1-C0F44717A952}" destId="{BC0C0DC8-2699-4967-BAE4-1B120E3E4DDF}" srcOrd="3" destOrd="0" presId="urn:microsoft.com/office/officeart/2018/2/layout/IconVerticalSolidList"/>
    <dgm:cxn modelId="{AC9DCEE0-BC37-4D0F-8215-C1CF875951C7}" type="presParOf" srcId="{928109B2-7434-4986-96E1-C0F44717A952}" destId="{E4B2C9B3-35EF-4146-A389-8C0E88624A8B}" srcOrd="4" destOrd="0" presId="urn:microsoft.com/office/officeart/2018/2/layout/IconVerticalSolidList"/>
    <dgm:cxn modelId="{35E301BE-E948-4799-9F9E-B23EBFE04899}" type="presParOf" srcId="{E4B2C9B3-35EF-4146-A389-8C0E88624A8B}" destId="{EE8BF532-41C6-4DF9-ADCF-6E844711DA0D}" srcOrd="0" destOrd="0" presId="urn:microsoft.com/office/officeart/2018/2/layout/IconVerticalSolidList"/>
    <dgm:cxn modelId="{11017DCF-94E2-42B2-B00F-9CB3CE9805B9}" type="presParOf" srcId="{E4B2C9B3-35EF-4146-A389-8C0E88624A8B}" destId="{84DF547F-7BEF-4A35-B562-BDFF7EE5255B}" srcOrd="1" destOrd="0" presId="urn:microsoft.com/office/officeart/2018/2/layout/IconVerticalSolidList"/>
    <dgm:cxn modelId="{3D210689-F56A-4324-AB6B-D1FB0B1DBCDD}" type="presParOf" srcId="{E4B2C9B3-35EF-4146-A389-8C0E88624A8B}" destId="{8824DC07-F72C-49D0-AF81-B2ACAC2FA540}" srcOrd="2" destOrd="0" presId="urn:microsoft.com/office/officeart/2018/2/layout/IconVerticalSolidList"/>
    <dgm:cxn modelId="{FD365578-28B0-40AC-B6C5-97416E371C84}" type="presParOf" srcId="{E4B2C9B3-35EF-4146-A389-8C0E88624A8B}" destId="{FCD1AACA-1FFF-4576-95C6-8EDB5450FB3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EC9C34-1AEE-46D1-86E1-E81F3D853E5B}">
      <dsp:nvSpPr>
        <dsp:cNvPr id="0" name=""/>
        <dsp:cNvSpPr/>
      </dsp:nvSpPr>
      <dsp:spPr>
        <a:xfrm>
          <a:off x="0" y="2093"/>
          <a:ext cx="8839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DD34085-B055-4B42-9C1F-43E455457946}">
      <dsp:nvSpPr>
        <dsp:cNvPr id="0" name=""/>
        <dsp:cNvSpPr/>
      </dsp:nvSpPr>
      <dsp:spPr>
        <a:xfrm>
          <a:off x="0" y="2093"/>
          <a:ext cx="8830567" cy="2855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“We are inviting you to invest yourself through the resources that God has given you – your energy, your prayers and your money – in this work to which God has called us.”  </a:t>
          </a:r>
        </a:p>
      </dsp:txBody>
      <dsp:txXfrm>
        <a:off x="0" y="2093"/>
        <a:ext cx="8830567" cy="2855343"/>
      </dsp:txXfrm>
    </dsp:sp>
    <dsp:sp modelId="{19B657EB-993B-4D2C-8CDE-98E50AF4D5AF}">
      <dsp:nvSpPr>
        <dsp:cNvPr id="0" name=""/>
        <dsp:cNvSpPr/>
      </dsp:nvSpPr>
      <dsp:spPr>
        <a:xfrm>
          <a:off x="0" y="2857436"/>
          <a:ext cx="8839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E1611E8-B44E-4228-88BE-33E48C5476F5}">
      <dsp:nvSpPr>
        <dsp:cNvPr id="0" name=""/>
        <dsp:cNvSpPr/>
      </dsp:nvSpPr>
      <dsp:spPr>
        <a:xfrm>
          <a:off x="0" y="2857436"/>
          <a:ext cx="8839200" cy="1427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Henri Nouwen, Spirituality of Fundraising</a:t>
          </a:r>
        </a:p>
      </dsp:txBody>
      <dsp:txXfrm>
        <a:off x="0" y="2857436"/>
        <a:ext cx="8839200" cy="14276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30E366-101A-48F1-AB63-3C66E97F9060}">
      <dsp:nvSpPr>
        <dsp:cNvPr id="0" name=""/>
        <dsp:cNvSpPr/>
      </dsp:nvSpPr>
      <dsp:spPr>
        <a:xfrm>
          <a:off x="0" y="310112"/>
          <a:ext cx="6172199" cy="135252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kumimoji="1" lang="en-US" sz="3400" kern="1200" dirty="0"/>
            <a:t>75% of net income reportable in any one year (except Quebec)</a:t>
          </a:r>
          <a:endParaRPr lang="en-US" sz="3400" kern="1200" dirty="0"/>
        </a:p>
      </dsp:txBody>
      <dsp:txXfrm>
        <a:off x="66025" y="376137"/>
        <a:ext cx="6040149" cy="1220470"/>
      </dsp:txXfrm>
    </dsp:sp>
    <dsp:sp modelId="{EDD09282-BB06-4310-A1D0-762D9FF16300}">
      <dsp:nvSpPr>
        <dsp:cNvPr id="0" name=""/>
        <dsp:cNvSpPr/>
      </dsp:nvSpPr>
      <dsp:spPr>
        <a:xfrm>
          <a:off x="0" y="1760552"/>
          <a:ext cx="6172199" cy="135252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kumimoji="1" lang="en-US" sz="3400" kern="1200" dirty="0"/>
            <a:t>Carry forward for 5 years</a:t>
          </a:r>
          <a:endParaRPr lang="en-US" sz="3400" kern="1200" dirty="0"/>
        </a:p>
      </dsp:txBody>
      <dsp:txXfrm>
        <a:off x="66025" y="1826577"/>
        <a:ext cx="6040149" cy="1220470"/>
      </dsp:txXfrm>
    </dsp:sp>
    <dsp:sp modelId="{425B2E88-B9FE-466B-837F-5F5DD008B35A}">
      <dsp:nvSpPr>
        <dsp:cNvPr id="0" name=""/>
        <dsp:cNvSpPr/>
      </dsp:nvSpPr>
      <dsp:spPr>
        <a:xfrm>
          <a:off x="0" y="3210992"/>
          <a:ext cx="6172199" cy="135252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kumimoji="1" lang="en-US" sz="3400" kern="1200" dirty="0"/>
            <a:t>Spouses can split receipts</a:t>
          </a:r>
          <a:endParaRPr lang="en-US" sz="3400" kern="1200" dirty="0"/>
        </a:p>
      </dsp:txBody>
      <dsp:txXfrm>
        <a:off x="66025" y="3277017"/>
        <a:ext cx="6040149" cy="12204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AECA0-9F2C-4F09-977A-06ECA5016695}">
      <dsp:nvSpPr>
        <dsp:cNvPr id="0" name=""/>
        <dsp:cNvSpPr/>
      </dsp:nvSpPr>
      <dsp:spPr>
        <a:xfrm>
          <a:off x="0" y="594"/>
          <a:ext cx="6172199" cy="13921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B98715-E78C-42FC-9FC6-F89245B514A2}">
      <dsp:nvSpPr>
        <dsp:cNvPr id="0" name=""/>
        <dsp:cNvSpPr/>
      </dsp:nvSpPr>
      <dsp:spPr>
        <a:xfrm>
          <a:off x="421117" y="313822"/>
          <a:ext cx="765668" cy="7656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B7E72B-CEC4-49FD-90A5-3A6EEB917473}">
      <dsp:nvSpPr>
        <dsp:cNvPr id="0" name=""/>
        <dsp:cNvSpPr/>
      </dsp:nvSpPr>
      <dsp:spPr>
        <a:xfrm>
          <a:off x="1607903" y="594"/>
          <a:ext cx="4564296" cy="1392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333" tIns="147333" rIns="147333" bIns="147333" numCol="1" spcCol="1270" anchor="ctr" anchorCtr="0">
          <a:noAutofit/>
        </a:bodyPr>
        <a:lstStyle/>
        <a:p>
          <a:pPr marL="0" lvl="0" indent="0" algn="l" defTabSz="889000">
            <a:lnSpc>
              <a:spcPct val="100000"/>
            </a:lnSpc>
            <a:spcBef>
              <a:spcPct val="0"/>
            </a:spcBef>
            <a:spcAft>
              <a:spcPct val="35000"/>
            </a:spcAft>
            <a:buNone/>
          </a:pPr>
          <a:r>
            <a:rPr kumimoji="1" lang="en-US" sz="2000" kern="1200">
              <a:latin typeface="Roboto" panose="02000000000000000000" pitchFamily="2" charset="0"/>
              <a:ea typeface="Roboto" panose="02000000000000000000" pitchFamily="2" charset="0"/>
            </a:rPr>
            <a:t>Probably your largest tax bill because all property deemed disposed</a:t>
          </a:r>
          <a:endParaRPr lang="en-US" sz="2000" kern="1200" dirty="0">
            <a:latin typeface="Roboto" panose="02000000000000000000" pitchFamily="2" charset="0"/>
            <a:ea typeface="Roboto" panose="02000000000000000000" pitchFamily="2" charset="0"/>
          </a:endParaRPr>
        </a:p>
      </dsp:txBody>
      <dsp:txXfrm>
        <a:off x="1607903" y="594"/>
        <a:ext cx="4564296" cy="1392124"/>
      </dsp:txXfrm>
    </dsp:sp>
    <dsp:sp modelId="{BBAE26DA-7C55-4CF6-9AB5-2DADD4D1FF65}">
      <dsp:nvSpPr>
        <dsp:cNvPr id="0" name=""/>
        <dsp:cNvSpPr/>
      </dsp:nvSpPr>
      <dsp:spPr>
        <a:xfrm>
          <a:off x="0" y="1740750"/>
          <a:ext cx="6172199" cy="13921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9D165E-D382-4F98-98DD-E40308525DF8}">
      <dsp:nvSpPr>
        <dsp:cNvPr id="0" name=""/>
        <dsp:cNvSpPr/>
      </dsp:nvSpPr>
      <dsp:spPr>
        <a:xfrm>
          <a:off x="421117" y="2053978"/>
          <a:ext cx="765668" cy="7656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B3A61B-0E8E-41B1-A461-F04EC44513EC}">
      <dsp:nvSpPr>
        <dsp:cNvPr id="0" name=""/>
        <dsp:cNvSpPr/>
      </dsp:nvSpPr>
      <dsp:spPr>
        <a:xfrm>
          <a:off x="1607903" y="1740750"/>
          <a:ext cx="4564296" cy="1392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333" tIns="147333" rIns="147333" bIns="147333" numCol="1" spcCol="1270" anchor="ctr" anchorCtr="0">
          <a:noAutofit/>
        </a:bodyPr>
        <a:lstStyle/>
        <a:p>
          <a:pPr marL="0" lvl="0" indent="0" algn="l" defTabSz="889000">
            <a:lnSpc>
              <a:spcPct val="100000"/>
            </a:lnSpc>
            <a:spcBef>
              <a:spcPct val="0"/>
            </a:spcBef>
            <a:spcAft>
              <a:spcPct val="35000"/>
            </a:spcAft>
            <a:buNone/>
          </a:pPr>
          <a:r>
            <a:rPr kumimoji="1" lang="en-US" sz="2000" kern="1200" dirty="0">
              <a:latin typeface="Roboto" panose="02000000000000000000" pitchFamily="2" charset="0"/>
              <a:ea typeface="Roboto" panose="02000000000000000000" pitchFamily="2" charset="0"/>
            </a:rPr>
            <a:t>Final (terminal) tax return and estate tax return</a:t>
          </a:r>
          <a:endParaRPr lang="en-US" sz="2000" kern="1200" dirty="0">
            <a:latin typeface="Roboto" panose="02000000000000000000" pitchFamily="2" charset="0"/>
            <a:ea typeface="Roboto" panose="02000000000000000000" pitchFamily="2" charset="0"/>
          </a:endParaRPr>
        </a:p>
      </dsp:txBody>
      <dsp:txXfrm>
        <a:off x="1607903" y="1740750"/>
        <a:ext cx="4564296" cy="1392124"/>
      </dsp:txXfrm>
    </dsp:sp>
    <dsp:sp modelId="{EE8BF532-41C6-4DF9-ADCF-6E844711DA0D}">
      <dsp:nvSpPr>
        <dsp:cNvPr id="0" name=""/>
        <dsp:cNvSpPr/>
      </dsp:nvSpPr>
      <dsp:spPr>
        <a:xfrm>
          <a:off x="0" y="3480905"/>
          <a:ext cx="6172199" cy="13921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DF547F-7BEF-4A35-B562-BDFF7EE5255B}">
      <dsp:nvSpPr>
        <dsp:cNvPr id="0" name=""/>
        <dsp:cNvSpPr/>
      </dsp:nvSpPr>
      <dsp:spPr>
        <a:xfrm>
          <a:off x="421117" y="3794133"/>
          <a:ext cx="765668" cy="7656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D1AACA-1FFF-4576-95C6-8EDB5450FB34}">
      <dsp:nvSpPr>
        <dsp:cNvPr id="0" name=""/>
        <dsp:cNvSpPr/>
      </dsp:nvSpPr>
      <dsp:spPr>
        <a:xfrm>
          <a:off x="1607903" y="3480905"/>
          <a:ext cx="4564296" cy="1392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333" tIns="147333" rIns="147333" bIns="147333" numCol="1" spcCol="1270" anchor="ctr" anchorCtr="0">
          <a:noAutofit/>
        </a:bodyPr>
        <a:lstStyle/>
        <a:p>
          <a:pPr marL="0" lvl="0" indent="0" algn="l" defTabSz="800100">
            <a:lnSpc>
              <a:spcPct val="100000"/>
            </a:lnSpc>
            <a:spcBef>
              <a:spcPct val="0"/>
            </a:spcBef>
            <a:spcAft>
              <a:spcPct val="35000"/>
            </a:spcAft>
            <a:buNone/>
          </a:pPr>
          <a:r>
            <a:rPr kumimoji="1" lang="en-US" sz="1800" kern="1200" dirty="0">
              <a:latin typeface="Roboto" panose="02000000000000000000" pitchFamily="2" charset="0"/>
              <a:ea typeface="Roboto" panose="02000000000000000000" pitchFamily="2" charset="0"/>
            </a:rPr>
            <a:t>Graduated Rate Estate stretches savings to help use all tax credits. </a:t>
          </a:r>
          <a:endParaRPr lang="en-US" sz="1800" kern="1200" dirty="0">
            <a:latin typeface="Roboto" panose="02000000000000000000" pitchFamily="2" charset="0"/>
            <a:ea typeface="Roboto" panose="02000000000000000000" pitchFamily="2" charset="0"/>
          </a:endParaRPr>
        </a:p>
      </dsp:txBody>
      <dsp:txXfrm>
        <a:off x="1607903" y="3480905"/>
        <a:ext cx="4564296" cy="139212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0FEF6E0-AF7B-4A31-B55C-60D3C091A0CF}" type="datetimeFigureOut">
              <a:rPr lang="en-US" smtClean="0"/>
              <a:t>12/7/2021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30410C0-0AE4-40F4-AF1C-6B64288FA5B0}" type="slidenum">
              <a:rPr lang="en-US" smtClean="0"/>
              <a:t>‹#›</a:t>
            </a:fld>
            <a:endParaRPr lang="en-US"/>
          </a:p>
        </p:txBody>
      </p:sp>
    </p:spTree>
    <p:extLst>
      <p:ext uri="{BB962C8B-B14F-4D97-AF65-F5344CB8AC3E}">
        <p14:creationId xmlns:p14="http://schemas.microsoft.com/office/powerpoint/2010/main" val="261456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Ministry of Managing Money</a:t>
            </a:r>
          </a:p>
          <a:p>
            <a:r>
              <a:rPr lang="en-US" sz="1300" i="1" dirty="0"/>
              <a:t>Congregational Finances and &amp; Stewardship</a:t>
            </a:r>
            <a:endParaRPr lang="en-US" sz="1300" dirty="0"/>
          </a:p>
          <a:p>
            <a:r>
              <a:rPr lang="en-US" sz="1300" dirty="0"/>
              <a:t>Webinars presented by The Presbyterian Church in Canada </a:t>
            </a:r>
          </a:p>
          <a:p>
            <a:r>
              <a:rPr lang="en-US" sz="1300" i="1" dirty="0"/>
              <a:t>with the support of Presbyterians Sharing</a:t>
            </a:r>
            <a:endParaRPr lang="en-US" sz="1300" dirty="0"/>
          </a:p>
          <a:p>
            <a:endParaRPr lang="en-US" b="1" dirty="0"/>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57</a:t>
            </a:fld>
            <a:endParaRPr lang="en-US"/>
          </a:p>
        </p:txBody>
      </p:sp>
    </p:spTree>
    <p:extLst>
      <p:ext uri="{BB962C8B-B14F-4D97-AF65-F5344CB8AC3E}">
        <p14:creationId xmlns:p14="http://schemas.microsoft.com/office/powerpoint/2010/main" val="2898953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dirty="0"/>
              <a:t>If we want to reclaim the biblical concept of stewardship – we need to reclaim it as a spiritual discipline. It isn’t just about finances – it’s about the way we live our lived.  Some of you may have heard this from me before – but really, I can’t say it enough.  </a:t>
            </a:r>
          </a:p>
          <a:p>
            <a:endParaRPr lang="en-CA" altLang="en-US" dirty="0"/>
          </a:p>
          <a:p>
            <a:r>
              <a:rPr lang="en-CA" altLang="en-US" dirty="0"/>
              <a:t>When your use of language about stewardship is centered on the need to raise sufficient funds to cover the bills—we can lose sight of what it means to be good stewards.  We think more about the total needed and “how much is my fair share?” – rather than, what has God given to me, how am I using it and what can I give back to God. </a:t>
            </a:r>
          </a:p>
          <a:p>
            <a:endParaRPr lang="en-US" dirty="0"/>
          </a:p>
          <a:p>
            <a:r>
              <a:rPr lang="en-US" dirty="0"/>
              <a:t>Now some of you might be saying – BUT we need to pay the bills!!!  The thing is, especially if the only message someone hears about stewardship = giving $ - we loose the richness of stewardship and people can begin to think of the church as another fundraising agency looking for my money – rather than stewardship as a spiritual discipline that I am part of. </a:t>
            </a:r>
          </a:p>
          <a:p>
            <a:endParaRPr lang="en-US" dirty="0"/>
          </a:p>
          <a:p>
            <a:endParaRPr lang="en-US" dirty="0"/>
          </a:p>
        </p:txBody>
      </p:sp>
      <p:sp>
        <p:nvSpPr>
          <p:cNvPr id="4" name="Slide Number Placeholder 3"/>
          <p:cNvSpPr>
            <a:spLocks noGrp="1"/>
          </p:cNvSpPr>
          <p:nvPr>
            <p:ph type="sldNum" sz="quarter" idx="5"/>
          </p:nvPr>
        </p:nvSpPr>
        <p:spPr/>
        <p:txBody>
          <a:bodyPr/>
          <a:lstStyle/>
          <a:p>
            <a:fld id="{ED7C4B3C-751B-4008-AB78-2C9A73EF0C06}" type="slidenum">
              <a:rPr lang="en-US" smtClean="0"/>
              <a:t>66</a:t>
            </a:fld>
            <a:endParaRPr lang="en-US"/>
          </a:p>
        </p:txBody>
      </p:sp>
    </p:spTree>
    <p:extLst>
      <p:ext uri="{BB962C8B-B14F-4D97-AF65-F5344CB8AC3E}">
        <p14:creationId xmlns:p14="http://schemas.microsoft.com/office/powerpoint/2010/main" val="390607544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receipt indicates it’s a bequest.  Made out to the Estate.  The thank you message is slightly changed so that it reflects that it is a legacy gift and will be received by an executor of the estate, rather than the donor – who has passed away. </a:t>
            </a:r>
          </a:p>
        </p:txBody>
      </p:sp>
      <p:sp>
        <p:nvSpPr>
          <p:cNvPr id="4" name="Slide Number Placeholder 3"/>
          <p:cNvSpPr>
            <a:spLocks noGrp="1"/>
          </p:cNvSpPr>
          <p:nvPr>
            <p:ph type="sldNum" sz="quarter" idx="5"/>
          </p:nvPr>
        </p:nvSpPr>
        <p:spPr/>
        <p:txBody>
          <a:bodyPr/>
          <a:lstStyle/>
          <a:p>
            <a:fld id="{130410C0-0AE4-40F4-AF1C-6B64288FA5B0}" type="slidenum">
              <a:rPr lang="en-US" smtClean="0"/>
              <a:t>156</a:t>
            </a:fld>
            <a:endParaRPr lang="en-US"/>
          </a:p>
        </p:txBody>
      </p:sp>
    </p:spTree>
    <p:extLst>
      <p:ext uri="{BB962C8B-B14F-4D97-AF65-F5344CB8AC3E}">
        <p14:creationId xmlns:p14="http://schemas.microsoft.com/office/powerpoint/2010/main" val="58575838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157</a:t>
            </a:fld>
            <a:endParaRPr lang="en-US"/>
          </a:p>
        </p:txBody>
      </p:sp>
    </p:spTree>
    <p:extLst>
      <p:ext uri="{BB962C8B-B14F-4D97-AF65-F5344CB8AC3E}">
        <p14:creationId xmlns:p14="http://schemas.microsoft.com/office/powerpoint/2010/main" val="214897393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Source Sans Pro" panose="020B0503030403020204" pitchFamily="34" charset="0"/>
              </a:rPr>
              <a:t>Always say thank-you!</a:t>
            </a:r>
          </a:p>
          <a:p>
            <a:pPr algn="l"/>
            <a:r>
              <a:rPr lang="en-US" b="1" i="0" dirty="0">
                <a:solidFill>
                  <a:srgbClr val="000000"/>
                </a:solidFill>
                <a:effectLst/>
                <a:latin typeface="Source Sans Pro" panose="020B0503030403020204" pitchFamily="34" charset="0"/>
              </a:rPr>
              <a:t>Gratitude is contagious. Gratitude is biblical.</a:t>
            </a:r>
          </a:p>
          <a:p>
            <a:pPr algn="l"/>
            <a:r>
              <a:rPr lang="en-US" b="0" i="0" dirty="0">
                <a:solidFill>
                  <a:srgbClr val="333333"/>
                </a:solidFill>
                <a:effectLst/>
                <a:latin typeface="Source Sans Pro" panose="020B0503030403020204" pitchFamily="34" charset="0"/>
              </a:rPr>
              <a:t>Research has shown that people will give 40% more if thanked and acknowledged. Without timely, meaningful and sincere thanks combined with detailed information on the impact of their donations, charitable organizations can lose as much as 60% of annual </a:t>
            </a:r>
            <a:r>
              <a:rPr lang="en-US" b="0" i="0" dirty="0" err="1">
                <a:solidFill>
                  <a:srgbClr val="333333"/>
                </a:solidFill>
                <a:effectLst/>
                <a:latin typeface="Source Sans Pro" panose="020B0503030403020204" pitchFamily="34" charset="0"/>
              </a:rPr>
              <a:t>givings</a:t>
            </a:r>
            <a:r>
              <a:rPr lang="en-US" b="0" i="0" dirty="0">
                <a:solidFill>
                  <a:srgbClr val="333333"/>
                </a:solidFill>
                <a:effectLst/>
                <a:latin typeface="Source Sans Pro" panose="020B0503030403020204" pitchFamily="34" charset="0"/>
              </a:rPr>
              <a:t> from donors within a one year period and over time, donations may drop by 80% to 90%. Most donors would appreciate a simple phone call thanking them for their donation.*</a:t>
            </a:r>
          </a:p>
          <a:p>
            <a:pPr algn="l"/>
            <a:r>
              <a:rPr lang="en-US" b="1" i="0" dirty="0">
                <a:solidFill>
                  <a:srgbClr val="333333"/>
                </a:solidFill>
                <a:effectLst/>
                <a:latin typeface="Source Sans Pro" panose="020B0503030403020204" pitchFamily="34" charset="0"/>
              </a:rPr>
              <a:t>“For where your treasure is, there your heart will be also.”</a:t>
            </a:r>
          </a:p>
          <a:p>
            <a:pPr algn="l"/>
            <a:r>
              <a:rPr lang="en-US" b="0" i="1" dirty="0">
                <a:solidFill>
                  <a:srgbClr val="333333"/>
                </a:solidFill>
                <a:effectLst/>
                <a:latin typeface="Source Sans Pro" panose="020B0503030403020204" pitchFamily="34" charset="0"/>
              </a:rPr>
              <a:t>Matthew 6:21</a:t>
            </a:r>
            <a:endParaRPr lang="en-US" b="1" i="0" dirty="0">
              <a:solidFill>
                <a:srgbClr val="333333"/>
              </a:solidFill>
              <a:effectLst/>
              <a:latin typeface="Source Sans Pro" panose="020B0503030403020204" pitchFamily="34" charset="0"/>
            </a:endParaRPr>
          </a:p>
          <a:p>
            <a:pPr algn="l"/>
            <a:r>
              <a:rPr lang="en-US" b="0" i="0" dirty="0">
                <a:solidFill>
                  <a:srgbClr val="333333"/>
                </a:solidFill>
                <a:effectLst/>
                <a:latin typeface="Source Sans Pro" panose="020B0503030403020204" pitchFamily="34" charset="0"/>
              </a:rPr>
              <a:t>Here are a few ideas:</a:t>
            </a:r>
          </a:p>
          <a:p>
            <a:pPr algn="l">
              <a:buFont typeface="Arial" panose="020B0604020202020204" pitchFamily="34" charset="0"/>
              <a:buChar char="•"/>
            </a:pPr>
            <a:r>
              <a:rPr lang="en-US" b="0" i="0" dirty="0">
                <a:solidFill>
                  <a:srgbClr val="333333"/>
                </a:solidFill>
                <a:effectLst/>
                <a:latin typeface="Source Sans Pro" panose="020B0503030403020204" pitchFamily="34" charset="0"/>
              </a:rPr>
              <a:t>Session members could call everyone in January thanking them for their time, talents and treasures. They do not need to know how much was given; they only need to be provided with names and phone numbers. This is a simple way to say thank-you and enjoy a conversation with people in your church.</a:t>
            </a:r>
          </a:p>
          <a:p>
            <a:pPr algn="l">
              <a:buFont typeface="Arial" panose="020B0604020202020204" pitchFamily="34" charset="0"/>
              <a:buChar char="•"/>
            </a:pPr>
            <a:r>
              <a:rPr lang="en-US" b="0" i="0" dirty="0">
                <a:solidFill>
                  <a:srgbClr val="333333"/>
                </a:solidFill>
                <a:effectLst/>
                <a:latin typeface="Source Sans Pro" panose="020B0503030403020204" pitchFamily="34" charset="0"/>
              </a:rPr>
              <a:t>Personal, handwritten notes can be sent out with annual tax receipts.</a:t>
            </a:r>
          </a:p>
          <a:p>
            <a:pPr algn="l">
              <a:buFont typeface="Arial" panose="020B0604020202020204" pitchFamily="34" charset="0"/>
              <a:buChar char="•"/>
            </a:pPr>
            <a:r>
              <a:rPr lang="en-US" b="0" i="0" dirty="0">
                <a:solidFill>
                  <a:srgbClr val="333333"/>
                </a:solidFill>
                <a:effectLst/>
                <a:latin typeface="Source Sans Pro" panose="020B0503030403020204" pitchFamily="34" charset="0"/>
              </a:rPr>
              <a:t>Include photos and stories of the impact the donation is having in your thank-you letters so people can see God at work.</a:t>
            </a:r>
          </a:p>
          <a:p>
            <a:pPr algn="l">
              <a:buFont typeface="Arial" panose="020B0604020202020204" pitchFamily="34" charset="0"/>
              <a:buChar char="•"/>
            </a:pPr>
            <a:r>
              <a:rPr lang="en-US" b="0" i="0" dirty="0">
                <a:solidFill>
                  <a:srgbClr val="333333"/>
                </a:solidFill>
                <a:effectLst/>
                <a:latin typeface="Source Sans Pro" panose="020B0503030403020204" pitchFamily="34" charset="0"/>
              </a:rPr>
              <a:t>And never combine a thank you with an additional “ask.” You want your thanks to be sincere and genuine and not seen as a way to ask for more money.</a:t>
            </a:r>
          </a:p>
          <a:p>
            <a:pPr algn="l">
              <a:buFont typeface="Arial" panose="020B0604020202020204" pitchFamily="34" charset="0"/>
              <a:buChar char="•"/>
            </a:pPr>
            <a:endParaRPr lang="en-US" b="0" i="0" dirty="0">
              <a:solidFill>
                <a:srgbClr val="333333"/>
              </a:solidFill>
              <a:effectLst/>
              <a:latin typeface="Source Sans Pro" panose="020B0503030403020204" pitchFamily="34" charset="0"/>
            </a:endParaRPr>
          </a:p>
          <a:p>
            <a:pPr algn="l"/>
            <a:r>
              <a:rPr lang="en-US" b="0" i="0" dirty="0">
                <a:solidFill>
                  <a:srgbClr val="333333"/>
                </a:solidFill>
                <a:effectLst/>
                <a:latin typeface="Source Sans Pro" panose="020B0503030403020204" pitchFamily="34" charset="0"/>
              </a:rPr>
              <a:t>Just as God has been abundant and generous with each one of us—we can empower the generosity that already exists in every human heart.</a:t>
            </a: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158</a:t>
            </a:fld>
            <a:endParaRPr lang="en-US"/>
          </a:p>
        </p:txBody>
      </p:sp>
    </p:spTree>
    <p:extLst>
      <p:ext uri="{BB962C8B-B14F-4D97-AF65-F5344CB8AC3E}">
        <p14:creationId xmlns:p14="http://schemas.microsoft.com/office/powerpoint/2010/main" val="232427740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0DAEACB4-6078-4697-9BCB-A0E1BDFD5FE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a:extLst>
              <a:ext uri="{FF2B5EF4-FFF2-40B4-BE49-F238E27FC236}">
                <a16:creationId xmlns:a16="http://schemas.microsoft.com/office/drawing/2014/main" id="{A2186DB0-7A33-415C-9561-AC21E5002C5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Fundraising research indicates that a high percentage of inidividuals that support a cause they care about will give 40% more if thanked and acknowleged</a:t>
            </a:r>
          </a:p>
        </p:txBody>
      </p:sp>
      <p:sp>
        <p:nvSpPr>
          <p:cNvPr id="129028" name="Slide Number Placeholder 3">
            <a:extLst>
              <a:ext uri="{FF2B5EF4-FFF2-40B4-BE49-F238E27FC236}">
                <a16:creationId xmlns:a16="http://schemas.microsoft.com/office/drawing/2014/main" id="{83995EAF-AEB5-404E-AD61-A2FF895DAF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009BB137-3D03-4453-B8AD-96168A1330BA}" type="slidenum">
              <a:rPr lang="en-US" altLang="en-US"/>
              <a:pPr/>
              <a:t>159</a:t>
            </a:fld>
            <a:endParaRPr lang="en-US" alt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F848CFF5-8180-46CA-ACCE-D42676BB3D0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257B6805-4832-44B6-B1B4-34545C18AB38}" type="slidenum">
              <a:rPr lang="en-US" altLang="en-US">
                <a:latin typeface="Times New Roman" panose="02020603050405020304" pitchFamily="18" charset="0"/>
              </a:rPr>
              <a:pPr/>
              <a:t>160</a:t>
            </a:fld>
            <a:endParaRPr lang="en-US" altLang="en-US">
              <a:latin typeface="Times New Roman" panose="02020603050405020304" pitchFamily="18" charset="0"/>
            </a:endParaRPr>
          </a:p>
        </p:txBody>
      </p:sp>
      <p:sp>
        <p:nvSpPr>
          <p:cNvPr id="131075" name="Rectangle 2">
            <a:extLst>
              <a:ext uri="{FF2B5EF4-FFF2-40B4-BE49-F238E27FC236}">
                <a16:creationId xmlns:a16="http://schemas.microsoft.com/office/drawing/2014/main" id="{7F2C391D-7091-4601-83E6-96E85D26E2E1}"/>
              </a:ext>
            </a:extLst>
          </p:cNvPr>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6" name="Rectangle 3">
            <a:extLst>
              <a:ext uri="{FF2B5EF4-FFF2-40B4-BE49-F238E27FC236}">
                <a16:creationId xmlns:a16="http://schemas.microsoft.com/office/drawing/2014/main" id="{4C24E2AE-F414-407D-B296-48E3FB781D4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solidFill>
                  <a:srgbClr val="FF0000"/>
                </a:solidFill>
                <a:latin typeface="Times New Roman" panose="02020603050405020304" pitchFamily="18" charset="0"/>
              </a:rPr>
              <a:t>Click - “Thank people for their giving” appears.</a:t>
            </a:r>
          </a:p>
          <a:p>
            <a:pPr eaLnBrk="1" hangingPunct="1">
              <a:spcBef>
                <a:spcPct val="0"/>
              </a:spcBef>
            </a:pPr>
            <a:r>
              <a:rPr lang="en-US" altLang="en-US">
                <a:latin typeface="Times New Roman" panose="02020603050405020304" pitchFamily="18" charset="0"/>
              </a:rPr>
              <a:t>Thank people for their giving every chance you get. </a:t>
            </a:r>
          </a:p>
          <a:p>
            <a:pPr eaLnBrk="1" hangingPunct="1">
              <a:spcBef>
                <a:spcPct val="0"/>
              </a:spcBef>
            </a:pPr>
            <a:r>
              <a:rPr lang="en-US" altLang="en-US">
                <a:solidFill>
                  <a:srgbClr val="FF0000"/>
                </a:solidFill>
                <a:latin typeface="Times New Roman" panose="02020603050405020304" pitchFamily="18" charset="0"/>
              </a:rPr>
              <a:t>Click - “Thank you note with statements” appears.</a:t>
            </a:r>
          </a:p>
          <a:p>
            <a:pPr eaLnBrk="1" hangingPunct="1">
              <a:spcBef>
                <a:spcPct val="0"/>
              </a:spcBef>
            </a:pPr>
            <a:r>
              <a:rPr lang="en-US" altLang="en-US">
                <a:latin typeface="Times New Roman" panose="02020603050405020304" pitchFamily="18" charset="0"/>
              </a:rPr>
              <a:t>Include a thank you with the statements. A copy of the thank you note from the child who attended church camp with the help of a scholarship is a simple but effective way of saying thanks. You can tell about some ministry that is taking place in the congregation or community because of contributions. Keep it short and simple, and be sure to say thanks.</a:t>
            </a:r>
          </a:p>
          <a:p>
            <a:pPr eaLnBrk="1" hangingPunct="1">
              <a:spcBef>
                <a:spcPct val="0"/>
              </a:spcBef>
            </a:pPr>
            <a:r>
              <a:rPr lang="en-US" altLang="en-US">
                <a:latin typeface="Times New Roman" panose="02020603050405020304" pitchFamily="18" charset="0"/>
              </a:rPr>
              <a:t>Say “thank you” in as many ways as you can: from the pulpit, in the bulletin, in the newsletter, with personal thank you notes.</a:t>
            </a:r>
          </a:p>
          <a:p>
            <a:pPr eaLnBrk="1" hangingPunct="1">
              <a:spcBef>
                <a:spcPct val="0"/>
              </a:spcBef>
            </a:pPr>
            <a:r>
              <a:rPr lang="en-US" altLang="en-US">
                <a:latin typeface="Times New Roman" panose="02020603050405020304" pitchFamily="18" charset="0"/>
              </a:rPr>
              <a:t>Acknowledge memorial gifts with a note to the donor as well as in the bulletin and/or newsletter.</a:t>
            </a:r>
          </a:p>
          <a:p>
            <a:pPr eaLnBrk="1" hangingPunct="1">
              <a:spcBef>
                <a:spcPct val="0"/>
              </a:spcBef>
            </a:pPr>
            <a:r>
              <a:rPr lang="en-US" altLang="en-US">
                <a:solidFill>
                  <a:srgbClr val="FF0000"/>
                </a:solidFill>
                <a:latin typeface="Times New Roman" panose="02020603050405020304" pitchFamily="18" charset="0"/>
              </a:rPr>
              <a:t>Question to ask.</a:t>
            </a:r>
          </a:p>
          <a:p>
            <a:pPr eaLnBrk="1" hangingPunct="1">
              <a:spcBef>
                <a:spcPct val="0"/>
              </a:spcBef>
            </a:pPr>
            <a:r>
              <a:rPr lang="en-US" altLang="en-US">
                <a:solidFill>
                  <a:srgbClr val="FF0000"/>
                </a:solidFill>
                <a:latin typeface="Times New Roman" panose="02020603050405020304" pitchFamily="18" charset="0"/>
              </a:rPr>
              <a:t>What ways of saying “thank you” have been used in your congregation?</a:t>
            </a:r>
          </a:p>
          <a:p>
            <a:pPr eaLnBrk="1" hangingPunct="1">
              <a:spcBef>
                <a:spcPct val="0"/>
              </a:spcBef>
            </a:pPr>
            <a:endParaRPr lang="en-US" altLang="en-US">
              <a:solidFill>
                <a:srgbClr val="FF0000"/>
              </a:solidFill>
              <a:latin typeface="Times New Roman" panose="02020603050405020304" pitchFamily="18"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4CF4FD1E-5987-4149-BC11-7146C446FED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F4350375-534B-4297-B9CA-C23B1B55BAB9}" type="slidenum">
              <a:rPr lang="en-US" altLang="en-US">
                <a:latin typeface="Times New Roman" panose="02020603050405020304" pitchFamily="18" charset="0"/>
              </a:rPr>
              <a:pPr/>
              <a:t>161</a:t>
            </a:fld>
            <a:endParaRPr lang="en-US" altLang="en-US">
              <a:latin typeface="Times New Roman" panose="02020603050405020304" pitchFamily="18" charset="0"/>
            </a:endParaRPr>
          </a:p>
        </p:txBody>
      </p:sp>
      <p:sp>
        <p:nvSpPr>
          <p:cNvPr id="133123" name="Rectangle 2">
            <a:extLst>
              <a:ext uri="{FF2B5EF4-FFF2-40B4-BE49-F238E27FC236}">
                <a16:creationId xmlns:a16="http://schemas.microsoft.com/office/drawing/2014/main" id="{2B6A99E0-A5C7-4933-9943-F90B38AA7BB1}"/>
              </a:ext>
            </a:extLst>
          </p:cNvPr>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4" name="Rectangle 3">
            <a:extLst>
              <a:ext uri="{FF2B5EF4-FFF2-40B4-BE49-F238E27FC236}">
                <a16:creationId xmlns:a16="http://schemas.microsoft.com/office/drawing/2014/main" id="{51A99A69-6650-4583-AFE3-8352774D1674}"/>
              </a:ext>
            </a:extLst>
          </p:cNvPr>
          <p:cNvSpPr>
            <a:spLocks noGrp="1" noChangeArrowheads="1"/>
          </p:cNvSpPr>
          <p:nvPr>
            <p:ph type="body" idx="1"/>
          </p:nvPr>
        </p:nvSpPr>
        <p:spPr bwMode="auto">
          <a:xfrm>
            <a:off x="487680" y="2880360"/>
            <a:ext cx="6258560" cy="5200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000" dirty="0">
              <a:solidFill>
                <a:srgbClr val="FF0000"/>
              </a:solidFill>
              <a:latin typeface="Times New Roman" panose="02020603050405020304" pitchFamily="18"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Grants</a:t>
            </a:r>
            <a:r>
              <a:rPr lang="en-US" dirty="0">
                <a:effectLst/>
              </a:rPr>
              <a:t> from Foundations, Government, Non-Profits, PCC</a:t>
            </a:r>
          </a:p>
        </p:txBody>
      </p:sp>
      <p:sp>
        <p:nvSpPr>
          <p:cNvPr id="4" name="Slide Number Placeholder 3"/>
          <p:cNvSpPr>
            <a:spLocks noGrp="1"/>
          </p:cNvSpPr>
          <p:nvPr>
            <p:ph type="sldNum" sz="quarter" idx="5"/>
          </p:nvPr>
        </p:nvSpPr>
        <p:spPr/>
        <p:txBody>
          <a:bodyPr/>
          <a:lstStyle/>
          <a:p>
            <a:fld id="{130410C0-0AE4-40F4-AF1C-6B64288FA5B0}" type="slidenum">
              <a:rPr lang="en-US" smtClean="0"/>
              <a:t>162</a:t>
            </a:fld>
            <a:endParaRPr lang="en-US"/>
          </a:p>
        </p:txBody>
      </p:sp>
    </p:spTree>
    <p:extLst>
      <p:ext uri="{BB962C8B-B14F-4D97-AF65-F5344CB8AC3E}">
        <p14:creationId xmlns:p14="http://schemas.microsoft.com/office/powerpoint/2010/main" val="331664985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2100" dirty="0"/>
          </a:p>
        </p:txBody>
      </p:sp>
      <p:sp>
        <p:nvSpPr>
          <p:cNvPr id="4" name="Slide Number Placeholder 3"/>
          <p:cNvSpPr>
            <a:spLocks noGrp="1"/>
          </p:cNvSpPr>
          <p:nvPr>
            <p:ph type="sldNum" sz="quarter" idx="5"/>
          </p:nvPr>
        </p:nvSpPr>
        <p:spPr/>
        <p:txBody>
          <a:bodyPr/>
          <a:lstStyle/>
          <a:p>
            <a:fld id="{130410C0-0AE4-40F4-AF1C-6B64288FA5B0}" type="slidenum">
              <a:rPr lang="en-US" smtClean="0"/>
              <a:t>163</a:t>
            </a:fld>
            <a:endParaRPr lang="en-US"/>
          </a:p>
        </p:txBody>
      </p:sp>
    </p:spTree>
    <p:extLst>
      <p:ext uri="{BB962C8B-B14F-4D97-AF65-F5344CB8AC3E}">
        <p14:creationId xmlns:p14="http://schemas.microsoft.com/office/powerpoint/2010/main" val="404113941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always happy to help.  Contact us if you have questions!</a:t>
            </a:r>
          </a:p>
        </p:txBody>
      </p:sp>
      <p:sp>
        <p:nvSpPr>
          <p:cNvPr id="4" name="Slide Number Placeholder 3"/>
          <p:cNvSpPr>
            <a:spLocks noGrp="1"/>
          </p:cNvSpPr>
          <p:nvPr>
            <p:ph type="sldNum" sz="quarter" idx="5"/>
          </p:nvPr>
        </p:nvSpPr>
        <p:spPr/>
        <p:txBody>
          <a:bodyPr/>
          <a:lstStyle/>
          <a:p>
            <a:fld id="{130410C0-0AE4-40F4-AF1C-6B64288FA5B0}" type="slidenum">
              <a:rPr lang="en-US" smtClean="0"/>
              <a:t>164</a:t>
            </a:fld>
            <a:endParaRPr lang="en-US"/>
          </a:p>
        </p:txBody>
      </p:sp>
    </p:spTree>
    <p:extLst>
      <p:ext uri="{BB962C8B-B14F-4D97-AF65-F5344CB8AC3E}">
        <p14:creationId xmlns:p14="http://schemas.microsoft.com/office/powerpoint/2010/main" val="375358326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Recordings will also be posted at https://presbyterian.ca/leadership-webinars/ for people to find and use in the future.  </a:t>
            </a:r>
          </a:p>
        </p:txBody>
      </p:sp>
      <p:sp>
        <p:nvSpPr>
          <p:cNvPr id="4" name="Slide Number Placeholder 3"/>
          <p:cNvSpPr>
            <a:spLocks noGrp="1"/>
          </p:cNvSpPr>
          <p:nvPr>
            <p:ph type="sldNum" sz="quarter" idx="5"/>
          </p:nvPr>
        </p:nvSpPr>
        <p:spPr/>
        <p:txBody>
          <a:bodyPr/>
          <a:lstStyle/>
          <a:p>
            <a:fld id="{130410C0-0AE4-40F4-AF1C-6B64288FA5B0}" type="slidenum">
              <a:rPr lang="en-US" smtClean="0"/>
              <a:t>165</a:t>
            </a:fld>
            <a:endParaRPr lang="en-US"/>
          </a:p>
        </p:txBody>
      </p:sp>
    </p:spTree>
    <p:extLst>
      <p:ext uri="{BB962C8B-B14F-4D97-AF65-F5344CB8AC3E}">
        <p14:creationId xmlns:p14="http://schemas.microsoft.com/office/powerpoint/2010/main" val="674587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solidFill>
                  <a:schemeClr val="dk1"/>
                </a:solidFill>
                <a:latin typeface="Calibri"/>
                <a:ea typeface="Calibri"/>
                <a:cs typeface="Calibri"/>
                <a:sym typeface="Calibri"/>
              </a:rPr>
              <a:t>We can’t be stewards of God – whose very nature is giving - without giving resources away  - time, talent, treasurer. </a:t>
            </a:r>
          </a:p>
          <a:p>
            <a:pPr defTabSz="966612">
              <a:defRPr/>
            </a:pPr>
            <a:r>
              <a:rPr lang="en-US" sz="1300" dirty="0">
                <a:solidFill>
                  <a:schemeClr val="dk1"/>
                </a:solidFill>
                <a:latin typeface="Calibri"/>
                <a:ea typeface="Calibri"/>
                <a:cs typeface="Calibri"/>
                <a:sym typeface="Calibri"/>
              </a:rPr>
              <a:t>Giving is the act of sharing something of value. - </a:t>
            </a:r>
          </a:p>
          <a:p>
            <a:r>
              <a:rPr lang="en-US" dirty="0"/>
              <a:t>Money is a symbol of our lives, and giving money is a big part of stewardship. </a:t>
            </a:r>
          </a:p>
          <a:p>
            <a:r>
              <a:rPr lang="en-US" dirty="0"/>
              <a:t>Many examples of people giving money – to build the temple, to care for the stranger, </a:t>
            </a:r>
          </a:p>
          <a:p>
            <a:pPr>
              <a:lnSpc>
                <a:spcPct val="115000"/>
              </a:lnSpc>
              <a:spcBef>
                <a:spcPts val="2123"/>
              </a:spcBef>
            </a:pPr>
            <a:r>
              <a:rPr lang="en-US" sz="1300" dirty="0">
                <a:solidFill>
                  <a:schemeClr val="dk1"/>
                </a:solidFill>
                <a:latin typeface="Calibri"/>
                <a:ea typeface="Calibri"/>
                <a:cs typeface="Calibri"/>
                <a:sym typeface="Calibri"/>
              </a:rPr>
              <a:t>And the bible shows us that </a:t>
            </a:r>
            <a:r>
              <a:rPr lang="en-US" sz="1300" dirty="0">
                <a:solidFill>
                  <a:srgbClr val="211D1E"/>
                </a:solidFill>
                <a:latin typeface="Calibri"/>
                <a:ea typeface="Calibri"/>
                <a:cs typeface="Calibri"/>
                <a:sym typeface="Calibri"/>
              </a:rPr>
              <a:t>giving can care for the poor, build people up, instill dignity, celebrate life.</a:t>
            </a:r>
          </a:p>
          <a:p>
            <a:pPr>
              <a:lnSpc>
                <a:spcPct val="115000"/>
              </a:lnSpc>
              <a:spcBef>
                <a:spcPts val="2123"/>
              </a:spcBef>
            </a:pPr>
            <a:r>
              <a:rPr lang="en-US" sz="1300" dirty="0">
                <a:solidFill>
                  <a:srgbClr val="211D1E"/>
                </a:solidFill>
                <a:latin typeface="Calibri"/>
                <a:ea typeface="Calibri"/>
                <a:cs typeface="Calibri"/>
                <a:sym typeface="Calibri"/>
              </a:rPr>
              <a:t>   And it can also assert power differences, make people feel dependent, take advantage of people.</a:t>
            </a:r>
          </a:p>
          <a:p>
            <a:pPr>
              <a:lnSpc>
                <a:spcPct val="115000"/>
              </a:lnSpc>
              <a:spcBef>
                <a:spcPts val="1341"/>
              </a:spcBef>
            </a:pPr>
            <a:r>
              <a:rPr lang="en-US" sz="1300" dirty="0">
                <a:solidFill>
                  <a:srgbClr val="211D1E"/>
                </a:solidFill>
                <a:latin typeface="Calibri"/>
                <a:ea typeface="Calibri"/>
                <a:cs typeface="Calibri"/>
                <a:sym typeface="Calibri"/>
              </a:rPr>
              <a:t> As Christians, we want to give the way God gives:</a:t>
            </a:r>
          </a:p>
          <a:p>
            <a:pPr>
              <a:lnSpc>
                <a:spcPct val="115000"/>
              </a:lnSpc>
              <a:spcBef>
                <a:spcPts val="1341"/>
              </a:spcBef>
            </a:pPr>
            <a:r>
              <a:rPr lang="en-US" sz="1300" dirty="0">
                <a:solidFill>
                  <a:srgbClr val="211D1E"/>
                </a:solidFill>
                <a:latin typeface="Calibri"/>
                <a:ea typeface="Calibri"/>
                <a:cs typeface="Calibri"/>
                <a:sym typeface="Calibri"/>
              </a:rPr>
              <a:t>          	 </a:t>
            </a:r>
            <a:r>
              <a:rPr lang="en-US" sz="1300" b="1" dirty="0">
                <a:solidFill>
                  <a:srgbClr val="211D1E"/>
                </a:solidFill>
                <a:latin typeface="Calibri"/>
                <a:ea typeface="Calibri"/>
                <a:cs typeface="Calibri"/>
                <a:sym typeface="Calibri"/>
              </a:rPr>
              <a:t>generously</a:t>
            </a:r>
            <a:r>
              <a:rPr lang="en-US" sz="1300" dirty="0">
                <a:solidFill>
                  <a:srgbClr val="211D1E"/>
                </a:solidFill>
                <a:latin typeface="Calibri"/>
                <a:ea typeface="Calibri"/>
                <a:cs typeface="Calibri"/>
                <a:sym typeface="Calibri"/>
              </a:rPr>
              <a:t>, abundantly, unconditional,</a:t>
            </a:r>
          </a:p>
          <a:p>
            <a:pPr>
              <a:lnSpc>
                <a:spcPct val="115000"/>
              </a:lnSpc>
              <a:spcBef>
                <a:spcPts val="1341"/>
              </a:spcBef>
            </a:pPr>
            <a:r>
              <a:rPr lang="en-US" sz="1300" dirty="0">
                <a:solidFill>
                  <a:srgbClr val="211D1E"/>
                </a:solidFill>
                <a:latin typeface="Calibri"/>
                <a:ea typeface="Calibri"/>
                <a:cs typeface="Calibri"/>
                <a:sym typeface="Calibri"/>
              </a:rPr>
              <a:t>                    		Sharing love joy and faith,</a:t>
            </a:r>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67</a:t>
            </a:fld>
            <a:endParaRPr lang="en-US"/>
          </a:p>
        </p:txBody>
      </p:sp>
    </p:spTree>
    <p:extLst>
      <p:ext uri="{BB962C8B-B14F-4D97-AF65-F5344CB8AC3E}">
        <p14:creationId xmlns:p14="http://schemas.microsoft.com/office/powerpoint/2010/main" val="402748061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ea typeface="Roboto" panose="02000000000000000000" pitchFamily="2" charset="0"/>
              </a:rPr>
              <a:t>Sharing God’s Gifts: Examining Congregational Expenditures</a:t>
            </a:r>
          </a:p>
          <a:p>
            <a:r>
              <a:rPr lang="en-US" sz="1900" dirty="0">
                <a:ea typeface="Roboto" panose="02000000000000000000" pitchFamily="2" charset="0"/>
              </a:rPr>
              <a:t>Thursday, December 9, 2021        2:00-3:15pm ET</a:t>
            </a:r>
          </a:p>
          <a:p>
            <a:r>
              <a:rPr lang="en-US" sz="1900" dirty="0">
                <a:ea typeface="Roboto" panose="02000000000000000000" pitchFamily="2" charset="0"/>
              </a:rPr>
              <a:t>How will you spend the gifts you have received? This webinar focuses on the details of congregational expenditures including mission, payroll related matters (deductions, housing allowance, insurance, pension and benefits) property management, pulpit supply and committee budgets. It also touches on synod and presbytery </a:t>
            </a:r>
            <a:r>
              <a:rPr lang="en-US" sz="1900" dirty="0" err="1">
                <a:ea typeface="Roboto" panose="02000000000000000000" pitchFamily="2" charset="0"/>
              </a:rPr>
              <a:t>assessents</a:t>
            </a:r>
            <a:r>
              <a:rPr lang="en-US" sz="1900" dirty="0">
                <a:ea typeface="Roboto" panose="02000000000000000000" pitchFamily="2" charset="0"/>
              </a:rPr>
              <a:t> and how to remit to the national office.</a:t>
            </a:r>
          </a:p>
          <a:p>
            <a:r>
              <a:rPr lang="en-US" sz="1900" dirty="0">
                <a:ea typeface="Roboto" panose="02000000000000000000" pitchFamily="2" charset="0"/>
              </a:rPr>
              <a:t> </a:t>
            </a:r>
          </a:p>
          <a:p>
            <a:r>
              <a:rPr lang="en-US" sz="1900" dirty="0">
                <a:ea typeface="Roboto" panose="02000000000000000000" pitchFamily="2" charset="0"/>
              </a:rPr>
              <a:t>Telling the Story: Reporting &amp; Communicating Finances</a:t>
            </a:r>
          </a:p>
          <a:p>
            <a:r>
              <a:rPr lang="en-US" sz="1900" dirty="0">
                <a:ea typeface="Roboto" panose="02000000000000000000" pitchFamily="2" charset="0"/>
              </a:rPr>
              <a:t>Thursday, January 13, 2022        2:00-3:15pm ET</a:t>
            </a:r>
          </a:p>
          <a:p>
            <a:r>
              <a:rPr lang="en-US" sz="1900" dirty="0">
                <a:ea typeface="Roboto" panose="02000000000000000000" pitchFamily="2" charset="0"/>
              </a:rPr>
              <a:t>Gifts were received. Expenditures were made. Now it’s time to share the story of how the money was spent. This webinar focuses on the different ways of reporting finances - to Session, the congregation, Canada Revenue Agency, grant makers, lenders, and donors.  Learn more about the ins and outs financial statements and how to use financial statements to share your story of mission. </a:t>
            </a:r>
          </a:p>
          <a:p>
            <a:endParaRPr lang="en-US" dirty="0"/>
          </a:p>
          <a:p>
            <a:pPr defTabSz="966612">
              <a:defRPr/>
            </a:pPr>
            <a:r>
              <a:rPr lang="en-US" dirty="0"/>
              <a:t>Recordings will also be posted at https://presbyterian.ca/leadership-webinars/ for people to find and use in the future.  </a:t>
            </a: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166</a:t>
            </a:fld>
            <a:endParaRPr lang="en-US"/>
          </a:p>
        </p:txBody>
      </p:sp>
    </p:spTree>
    <p:extLst>
      <p:ext uri="{BB962C8B-B14F-4D97-AF65-F5344CB8AC3E}">
        <p14:creationId xmlns:p14="http://schemas.microsoft.com/office/powerpoint/2010/main" val="57124654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Recordings will also be posted at https://presbyterian.ca/leadership-webinars/ for people to find and use in the future.  </a:t>
            </a:r>
          </a:p>
        </p:txBody>
      </p:sp>
      <p:sp>
        <p:nvSpPr>
          <p:cNvPr id="4" name="Slide Number Placeholder 3"/>
          <p:cNvSpPr>
            <a:spLocks noGrp="1"/>
          </p:cNvSpPr>
          <p:nvPr>
            <p:ph type="sldNum" sz="quarter" idx="5"/>
          </p:nvPr>
        </p:nvSpPr>
        <p:spPr/>
        <p:txBody>
          <a:bodyPr/>
          <a:lstStyle/>
          <a:p>
            <a:fld id="{130410C0-0AE4-40F4-AF1C-6B64288FA5B0}" type="slidenum">
              <a:rPr lang="en-US" smtClean="0"/>
              <a:t>167</a:t>
            </a:fld>
            <a:endParaRPr lang="en-US"/>
          </a:p>
        </p:txBody>
      </p:sp>
    </p:spTree>
    <p:extLst>
      <p:ext uri="{BB962C8B-B14F-4D97-AF65-F5344CB8AC3E}">
        <p14:creationId xmlns:p14="http://schemas.microsoft.com/office/powerpoint/2010/main" val="145614883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Roboto" panose="02000000000000000000" pitchFamily="2"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30410C0-0AE4-40F4-AF1C-6B64288FA5B0}" type="slidenum">
              <a:rPr lang="en-US" smtClean="0"/>
              <a:t>168</a:t>
            </a:fld>
            <a:endParaRPr lang="en-US"/>
          </a:p>
        </p:txBody>
      </p:sp>
    </p:spTree>
    <p:extLst>
      <p:ext uri="{BB962C8B-B14F-4D97-AF65-F5344CB8AC3E}">
        <p14:creationId xmlns:p14="http://schemas.microsoft.com/office/powerpoint/2010/main" val="278114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5975017C-80FB-4A5D-9949-1A2349B415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B3B7976D-B311-470C-B658-86DF1FEAD7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Each of you must give as you have made up your mind, not reluctantly or under compulsion for God loves a cheerful giver. </a:t>
            </a:r>
          </a:p>
          <a:p>
            <a:endParaRPr lang="en-CA" altLang="en-US" dirty="0"/>
          </a:p>
          <a:p>
            <a:r>
              <a:rPr lang="en-US" altLang="en-US" dirty="0"/>
              <a:t>John McMullen, in his book </a:t>
            </a:r>
            <a:r>
              <a:rPr lang="en-US" altLang="en-US" i="1" dirty="0"/>
              <a:t>Stewardship Unlimited</a:t>
            </a:r>
            <a:r>
              <a:rPr lang="en-US" altLang="en-US" dirty="0"/>
              <a:t>, notes that when you ask people to give until it hurts, you quickly discover how low their pain threshold is!  </a:t>
            </a:r>
          </a:p>
          <a:p>
            <a:endParaRPr lang="en-US" altLang="en-US" dirty="0"/>
          </a:p>
          <a:p>
            <a:r>
              <a:rPr lang="en-US" altLang="en-US" dirty="0"/>
              <a:t>In reflecting on McMullen’s statement, </a:t>
            </a:r>
            <a:r>
              <a:rPr lang="en-US" altLang="en-US" b="1" dirty="0"/>
              <a:t>Al Winn, a Presbyterian minister in the States, suggested that we shouldn’t ask people to give until it hurts; instead, we should ask them to give until it feels good. </a:t>
            </a:r>
            <a:r>
              <a:rPr lang="en-US" altLang="en-US" dirty="0"/>
              <a:t> Well, that is exactly what Paul was asking the first century Corinthians.  “Don’t give reluctantly or under compulsion,” he wrote, “for God loves a cheerful giver.”  In other words, Paul was urging the Corinthians to give until it felt good, because God loves a cheerful giver.  </a:t>
            </a:r>
          </a:p>
          <a:p>
            <a:endParaRPr lang="en-US" altLang="en-US" dirty="0"/>
          </a:p>
          <a:p>
            <a:r>
              <a:rPr lang="en-US" altLang="en-US" dirty="0"/>
              <a:t>The Greek word translated as “cheerful” his</a:t>
            </a:r>
            <a:r>
              <a:rPr lang="en-US" altLang="en-US" i="1" dirty="0"/>
              <a:t> </a:t>
            </a:r>
            <a:r>
              <a:rPr lang="en-US" altLang="en-US" i="1" dirty="0" err="1"/>
              <a:t>hilarus</a:t>
            </a:r>
            <a:r>
              <a:rPr lang="en-US" altLang="en-US" dirty="0"/>
              <a:t>, from which we get the English word, “hilarious.”  Paul is saying that God loves</a:t>
            </a:r>
            <a:r>
              <a:rPr lang="en-US" altLang="en-US" i="1" dirty="0"/>
              <a:t> hilarious</a:t>
            </a:r>
            <a:r>
              <a:rPr lang="en-US" altLang="en-US" dirty="0"/>
              <a:t> givers – those who enjoy giving so much that they gleefully exclaim, “Yippee!  Let me do it again!”</a:t>
            </a:r>
            <a:endParaRPr lang="en-CA" altLang="en-US" dirty="0"/>
          </a:p>
          <a:p>
            <a:endParaRPr lang="en-CA" altLang="en-US" dirty="0"/>
          </a:p>
        </p:txBody>
      </p:sp>
      <p:sp>
        <p:nvSpPr>
          <p:cNvPr id="49156" name="Slide Number Placeholder 3">
            <a:extLst>
              <a:ext uri="{FF2B5EF4-FFF2-40B4-BE49-F238E27FC236}">
                <a16:creationId xmlns:a16="http://schemas.microsoft.com/office/drawing/2014/main" id="{224AB990-D94B-43B7-8BE7-D3C5E3F3BE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5E12A8AE-4E2F-4DC1-A337-6DE6F4CDB50C}" type="slidenum">
              <a:rPr lang="en-CA" altLang="en-US">
                <a:solidFill>
                  <a:srgbClr val="000000"/>
                </a:solidFill>
              </a:rPr>
              <a:pPr/>
              <a:t>68</a:t>
            </a:fld>
            <a:endParaRPr lang="en-CA" altLang="en-US">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16BD62B3-C82D-4873-AA53-3CA2F4014C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0D585D95-1A9A-4FD1-A78E-36A5C0CF9E3F}"/>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a:defRPr/>
            </a:pPr>
            <a:r>
              <a:rPr lang="en-US" altLang="en-US" dirty="0"/>
              <a:t>According to Paul, we are all rich, “rich enough to be generous.”  </a:t>
            </a:r>
          </a:p>
          <a:p>
            <a:pPr>
              <a:defRPr/>
            </a:pPr>
            <a:endParaRPr lang="en-US" altLang="en-US" dirty="0"/>
          </a:p>
          <a:p>
            <a:pPr>
              <a:defRPr/>
            </a:pPr>
            <a:r>
              <a:rPr lang="en-US" altLang="en-US" dirty="0"/>
              <a:t>Sadly, we often look at ourselves on the basis of what we don’t have. We tend to compare ourselves to others and then put ourselves down: “I don’t have a big house or a prestigious job.  I don’t have good looks or loads of talent or a 150 IQ.”  Yes, we look at ourselves on the basis of what we don’t have and feel like I did in the Five and Dime – like poor cousins of a rich uncle.  And in the process we convince ourselves that we have nothing worth giving.  But Paul tells us that that is the wrong way to look at ourselves.  </a:t>
            </a:r>
            <a:r>
              <a:rPr lang="en-US" altLang="en-US" b="1" dirty="0"/>
              <a:t>We need to look at ourselves the way God himself looks at us.  And God looks at us on the basis of what we have to give, not on the basis of what we don’t have.  </a:t>
            </a:r>
            <a:endParaRPr lang="en-CA" altLang="en-US" dirty="0"/>
          </a:p>
          <a:p>
            <a:pPr>
              <a:defRPr/>
            </a:pPr>
            <a:r>
              <a:rPr lang="en-US" altLang="en-US" dirty="0"/>
              <a:t> </a:t>
            </a:r>
            <a:endParaRPr lang="en-CA" altLang="en-US" dirty="0"/>
          </a:p>
          <a:p>
            <a:pPr>
              <a:defRPr/>
            </a:pPr>
            <a:r>
              <a:rPr lang="en-US" altLang="en-US" b="1" dirty="0"/>
              <a:t>When we begin to look at ourselves on the basis of what we have to give rather than what we don’t have, our inner dialogue begins to change from negative putdown to positive affirmation:  “I may not have a big house, but I do have the ability to fix up my house or apartment so it looks and feels like home for me and my family.  And I can welcome guests with warm hospitality so that they feel like they are at home when they come for a visit.”  </a:t>
            </a:r>
            <a:endParaRPr lang="en-CA" altLang="en-US" dirty="0"/>
          </a:p>
          <a:p>
            <a:pPr>
              <a:defRPr/>
            </a:pPr>
            <a:r>
              <a:rPr lang="en-US" altLang="en-US" dirty="0"/>
              <a:t>   </a:t>
            </a:r>
            <a:endParaRPr lang="en-CA" altLang="en-US" dirty="0"/>
          </a:p>
          <a:p>
            <a:pPr>
              <a:defRPr/>
            </a:pPr>
            <a:r>
              <a:rPr lang="en-US" altLang="en-US" dirty="0"/>
              <a:t>“I don’t have many friends, and I may not be the most popular person around; but I know how it feels to be left out, and I can reach out to others when they feel rejected and lonely.”  </a:t>
            </a:r>
            <a:endParaRPr lang="en-CA" altLang="en-US" dirty="0"/>
          </a:p>
          <a:p>
            <a:pPr>
              <a:defRPr/>
            </a:pPr>
            <a:r>
              <a:rPr lang="en-US" altLang="en-US" dirty="0"/>
              <a:t> </a:t>
            </a:r>
            <a:endParaRPr lang="en-CA" altLang="en-US" dirty="0"/>
          </a:p>
          <a:p>
            <a:pPr>
              <a:defRPr/>
            </a:pPr>
            <a:r>
              <a:rPr lang="en-US" altLang="en-US" dirty="0"/>
              <a:t>“I don’t have oodles of talents, but I can fix things around the house.  Why, I can even fix my neighbor’s lawn mower when it breaks down!” I’ll never forget a funeral at which I officiated.  The chapel was packed with friends and neighbors of the deceased as they remembered the man fondly known as “Mr. Fix-It” in his neighborhood. </a:t>
            </a:r>
            <a:endParaRPr lang="en-CA" altLang="en-US" dirty="0"/>
          </a:p>
          <a:p>
            <a:pPr>
              <a:defRPr/>
            </a:pPr>
            <a:endParaRPr lang="en-CA" altLang="en-US" dirty="0"/>
          </a:p>
          <a:p>
            <a:pPr>
              <a:defRPr/>
            </a:pPr>
            <a:endParaRPr lang="en-CA" altLang="en-US" dirty="0"/>
          </a:p>
        </p:txBody>
      </p:sp>
      <p:sp>
        <p:nvSpPr>
          <p:cNvPr id="47108" name="Slide Number Placeholder 3">
            <a:extLst>
              <a:ext uri="{FF2B5EF4-FFF2-40B4-BE49-F238E27FC236}">
                <a16:creationId xmlns:a16="http://schemas.microsoft.com/office/drawing/2014/main" id="{121A76DD-60BB-4DE5-9CD1-73CCB53075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F3F4D71-338C-47D8-8BCE-AA1D3BFD3696}" type="slidenum">
              <a:rPr lang="en-CA" altLang="en-US">
                <a:solidFill>
                  <a:srgbClr val="000000"/>
                </a:solidFill>
              </a:rPr>
              <a:pPr/>
              <a:t>69</a:t>
            </a:fld>
            <a:endParaRPr lang="en-CA" altLang="en-US">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242FAEE2-09A3-4618-9DC5-7A278736AE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A3378372-E302-4B92-A574-87732AFD45A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r>
              <a:rPr lang="en-CA" altLang="en-US" sz="1300" dirty="0">
                <a:latin typeface="Roboto" panose="02000000000000000000" pitchFamily="2" charset="0"/>
                <a:ea typeface="Roboto" panose="02000000000000000000" pitchFamily="2" charset="0"/>
              </a:rPr>
              <a:t>Donors don’t give their money </a:t>
            </a:r>
            <a:r>
              <a:rPr lang="en-CA" altLang="en-US" sz="1300" u="sng" dirty="0">
                <a:latin typeface="Roboto" panose="02000000000000000000" pitchFamily="2" charset="0"/>
                <a:ea typeface="Roboto" panose="02000000000000000000" pitchFamily="2" charset="0"/>
              </a:rPr>
              <a:t>TO</a:t>
            </a:r>
            <a:r>
              <a:rPr lang="en-CA" altLang="en-US" sz="1300" dirty="0">
                <a:latin typeface="Roboto" panose="02000000000000000000" pitchFamily="2" charset="0"/>
                <a:ea typeface="Roboto" panose="02000000000000000000" pitchFamily="2" charset="0"/>
              </a:rPr>
              <a:t> your ministry</a:t>
            </a:r>
          </a:p>
          <a:p>
            <a:pPr eaLnBrk="1" hangingPunct="1">
              <a:lnSpc>
                <a:spcPct val="90000"/>
              </a:lnSpc>
            </a:pPr>
            <a:endParaRPr lang="en-CA" altLang="en-US" sz="1300" dirty="0">
              <a:latin typeface="Roboto" panose="02000000000000000000" pitchFamily="2" charset="0"/>
              <a:ea typeface="Roboto" panose="02000000000000000000" pitchFamily="2" charset="0"/>
            </a:endParaRPr>
          </a:p>
          <a:p>
            <a:pPr eaLnBrk="1" hangingPunct="1">
              <a:lnSpc>
                <a:spcPct val="90000"/>
              </a:lnSpc>
            </a:pPr>
            <a:r>
              <a:rPr lang="en-CA" altLang="en-US" sz="1300" dirty="0">
                <a:latin typeface="Roboto" panose="02000000000000000000" pitchFamily="2" charset="0"/>
                <a:ea typeface="Roboto" panose="02000000000000000000" pitchFamily="2" charset="0"/>
              </a:rPr>
              <a:t>they give to God </a:t>
            </a:r>
            <a:r>
              <a:rPr lang="en-CA" altLang="en-US" sz="1300" u="sng" dirty="0">
                <a:latin typeface="Roboto" panose="02000000000000000000" pitchFamily="2" charset="0"/>
                <a:ea typeface="Roboto" panose="02000000000000000000" pitchFamily="2" charset="0"/>
              </a:rPr>
              <a:t>THROUGH</a:t>
            </a:r>
            <a:r>
              <a:rPr lang="en-CA" altLang="en-US" sz="1300" dirty="0">
                <a:latin typeface="Roboto" panose="02000000000000000000" pitchFamily="2" charset="0"/>
                <a:ea typeface="Roboto" panose="02000000000000000000" pitchFamily="2" charset="0"/>
              </a:rPr>
              <a:t> your ministry to touch the lives of other people</a:t>
            </a:r>
          </a:p>
          <a:p>
            <a:pPr eaLnBrk="1" hangingPunct="1">
              <a:lnSpc>
                <a:spcPct val="90000"/>
              </a:lnSpc>
            </a:pPr>
            <a:endParaRPr lang="en-CA" altLang="en-US" sz="1300" dirty="0">
              <a:latin typeface="Roboto" panose="02000000000000000000" pitchFamily="2" charset="0"/>
              <a:ea typeface="Roboto" panose="02000000000000000000" pitchFamily="2" charset="0"/>
            </a:endParaRPr>
          </a:p>
          <a:p>
            <a:pPr eaLnBrk="1" hangingPunct="1">
              <a:lnSpc>
                <a:spcPct val="90000"/>
              </a:lnSpc>
            </a:pPr>
            <a:r>
              <a:rPr lang="en-CA" altLang="en-US" sz="1300" dirty="0">
                <a:latin typeface="Roboto" panose="02000000000000000000" pitchFamily="2" charset="0"/>
                <a:ea typeface="Roboto" panose="02000000000000000000" pitchFamily="2" charset="0"/>
              </a:rPr>
              <a:t>Donors will give generously when they feel their money is making a difference</a:t>
            </a:r>
          </a:p>
          <a:p>
            <a:endParaRPr lang="en-US" altLang="en-US" dirty="0"/>
          </a:p>
        </p:txBody>
      </p:sp>
      <p:sp>
        <p:nvSpPr>
          <p:cNvPr id="55300" name="Slide Number Placeholder 3">
            <a:extLst>
              <a:ext uri="{FF2B5EF4-FFF2-40B4-BE49-F238E27FC236}">
                <a16:creationId xmlns:a16="http://schemas.microsoft.com/office/drawing/2014/main" id="{EF2BAD11-CABF-48A9-9531-C07274A34C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C30F0B8A-C189-4698-A3A5-FF053DADAE80}" type="slidenum">
              <a:rPr lang="en-CA" altLang="en-US"/>
              <a:pPr/>
              <a:t>70</a:t>
            </a:fld>
            <a:endParaRPr lang="en-CA"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congregation should have CRA registration number.  It is possible to loose this number, so it is important to stay on top of reporting and your processes.  We have had congregations loose their registration, which leaves them unable to issue receipts – and their donors usually aren’t very happy with that. . . </a:t>
            </a:r>
          </a:p>
        </p:txBody>
      </p:sp>
      <p:sp>
        <p:nvSpPr>
          <p:cNvPr id="4" name="Slide Number Placeholder 3"/>
          <p:cNvSpPr>
            <a:spLocks noGrp="1"/>
          </p:cNvSpPr>
          <p:nvPr>
            <p:ph type="sldNum" sz="quarter" idx="5"/>
          </p:nvPr>
        </p:nvSpPr>
        <p:spPr/>
        <p:txBody>
          <a:bodyPr/>
          <a:lstStyle/>
          <a:p>
            <a:fld id="{130410C0-0AE4-40F4-AF1C-6B64288FA5B0}" type="slidenum">
              <a:rPr lang="en-US" smtClean="0"/>
              <a:t>71</a:t>
            </a:fld>
            <a:endParaRPr lang="en-US"/>
          </a:p>
        </p:txBody>
      </p:sp>
    </p:spTree>
    <p:extLst>
      <p:ext uri="{BB962C8B-B14F-4D97-AF65-F5344CB8AC3E}">
        <p14:creationId xmlns:p14="http://schemas.microsoft.com/office/powerpoint/2010/main" val="777966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Charitable purposes</a:t>
            </a:r>
          </a:p>
          <a:p>
            <a:r>
              <a:rPr lang="en-US" dirty="0"/>
              <a:t>To be a charitable organization, your purposes must fall within one or more of these categories:</a:t>
            </a:r>
          </a:p>
          <a:p>
            <a:pPr marL="181240" indent="-181240">
              <a:buFont typeface="Arial" panose="020B0604020202020204" pitchFamily="34" charset="0"/>
              <a:buChar char="•"/>
            </a:pPr>
            <a:r>
              <a:rPr lang="en-US" dirty="0"/>
              <a:t>relief of poverty</a:t>
            </a:r>
          </a:p>
          <a:p>
            <a:pPr marL="181240" indent="-181240">
              <a:buFont typeface="Arial" panose="020B0604020202020204" pitchFamily="34" charset="0"/>
              <a:buChar char="•"/>
            </a:pPr>
            <a:r>
              <a:rPr lang="en-US" dirty="0"/>
              <a:t>advancement of education – </a:t>
            </a:r>
          </a:p>
          <a:p>
            <a:pPr marL="181240" indent="-181240">
              <a:buFont typeface="Arial" panose="020B0604020202020204" pitchFamily="34" charset="0"/>
              <a:buChar char="•"/>
            </a:pPr>
            <a:r>
              <a:rPr lang="en-US" dirty="0"/>
              <a:t>advancement of religion - Congregations fall in here</a:t>
            </a:r>
          </a:p>
          <a:p>
            <a:pPr marL="181240" indent="-181240">
              <a:buFont typeface="Arial" panose="020B0604020202020204" pitchFamily="34" charset="0"/>
              <a:buChar char="•"/>
            </a:pPr>
            <a:r>
              <a:rPr lang="en-US" dirty="0"/>
              <a:t>certain other purposes that benefit the community in a way the courts have said is charitable</a:t>
            </a:r>
          </a:p>
          <a:p>
            <a:r>
              <a:rPr lang="en-US" dirty="0"/>
              <a:t>This category includes various purposes that do not fall within the other categories but which the courts have recognized as charitable, such as:</a:t>
            </a:r>
          </a:p>
          <a:p>
            <a:pPr marL="664546" lvl="1" indent="-181240">
              <a:buFont typeface="Arial" panose="020B0604020202020204" pitchFamily="34" charset="0"/>
              <a:buChar char="•"/>
            </a:pPr>
            <a:r>
              <a:rPr lang="en-US" dirty="0"/>
              <a:t>relieving a condition or disability associated with old age, which includes providing facilities for the care and rehabilitation of the elderly</a:t>
            </a:r>
          </a:p>
          <a:p>
            <a:pPr marL="664546" lvl="1" indent="-181240">
              <a:buFont typeface="Arial" panose="020B0604020202020204" pitchFamily="34" charset="0"/>
              <a:buChar char="•"/>
            </a:pPr>
            <a:r>
              <a:rPr lang="en-US" dirty="0"/>
              <a:t>preventing and relieving sickness and disability, both physical and mental (for example, hospitals)</a:t>
            </a:r>
          </a:p>
          <a:p>
            <a:pPr marL="664546" lvl="1" indent="-181240">
              <a:buFont typeface="Arial" panose="020B0604020202020204" pitchFamily="34" charset="0"/>
              <a:buChar char="•"/>
            </a:pPr>
            <a:r>
              <a:rPr lang="en-US" dirty="0"/>
              <a:t>providing certain public amenities to benefit the community (for example, public recreation grounds)</a:t>
            </a:r>
          </a:p>
          <a:p>
            <a:pPr marL="664546" lvl="1" indent="-181240">
              <a:buFont typeface="Arial" panose="020B0604020202020204" pitchFamily="34" charset="0"/>
              <a:buChar char="•"/>
            </a:pPr>
            <a:r>
              <a:rPr lang="en-US" dirty="0"/>
              <a:t>providing counselling services for people in distress</a:t>
            </a:r>
          </a:p>
          <a:p>
            <a:pPr marL="664546" lvl="1" indent="-181240">
              <a:buFont typeface="Arial" panose="020B0604020202020204" pitchFamily="34" charset="0"/>
              <a:buChar char="•"/>
            </a:pPr>
            <a:r>
              <a:rPr lang="en-US" dirty="0"/>
              <a:t>operating an animal shelter</a:t>
            </a:r>
          </a:p>
          <a:p>
            <a:pPr marL="664546" lvl="1" indent="-181240">
              <a:buFont typeface="Arial" panose="020B0604020202020204" pitchFamily="34" charset="0"/>
              <a:buChar char="•"/>
            </a:pPr>
            <a:r>
              <a:rPr lang="en-US" dirty="0"/>
              <a:t>operating a volunteer fire department</a:t>
            </a:r>
          </a:p>
        </p:txBody>
      </p:sp>
      <p:sp>
        <p:nvSpPr>
          <p:cNvPr id="4" name="Slide Number Placeholder 3"/>
          <p:cNvSpPr>
            <a:spLocks noGrp="1"/>
          </p:cNvSpPr>
          <p:nvPr>
            <p:ph type="sldNum" sz="quarter" idx="5"/>
          </p:nvPr>
        </p:nvSpPr>
        <p:spPr/>
        <p:txBody>
          <a:bodyPr/>
          <a:lstStyle/>
          <a:p>
            <a:fld id="{130410C0-0AE4-40F4-AF1C-6B64288FA5B0}" type="slidenum">
              <a:rPr lang="en-US" smtClean="0"/>
              <a:t>72</a:t>
            </a:fld>
            <a:endParaRPr lang="en-US"/>
          </a:p>
        </p:txBody>
      </p:sp>
    </p:spTree>
    <p:extLst>
      <p:ext uri="{BB962C8B-B14F-4D97-AF65-F5344CB8AC3E}">
        <p14:creationId xmlns:p14="http://schemas.microsoft.com/office/powerpoint/2010/main" val="3983673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congregational activities will fall neatly into this: worship, mission, Sunday School, care for the vulnerable, speaking for the voiceless, work for justice . . . </a:t>
            </a:r>
          </a:p>
        </p:txBody>
      </p:sp>
      <p:sp>
        <p:nvSpPr>
          <p:cNvPr id="4" name="Slide Number Placeholder 3"/>
          <p:cNvSpPr>
            <a:spLocks noGrp="1"/>
          </p:cNvSpPr>
          <p:nvPr>
            <p:ph type="sldNum" sz="quarter" idx="5"/>
          </p:nvPr>
        </p:nvSpPr>
        <p:spPr/>
        <p:txBody>
          <a:bodyPr/>
          <a:lstStyle/>
          <a:p>
            <a:fld id="{130410C0-0AE4-40F4-AF1C-6B64288FA5B0}" type="slidenum">
              <a:rPr lang="en-US" smtClean="0"/>
              <a:t>73</a:t>
            </a:fld>
            <a:endParaRPr lang="en-US"/>
          </a:p>
        </p:txBody>
      </p:sp>
    </p:spTree>
    <p:extLst>
      <p:ext uri="{BB962C8B-B14F-4D97-AF65-F5344CB8AC3E}">
        <p14:creationId xmlns:p14="http://schemas.microsoft.com/office/powerpoint/2010/main" val="1922096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Charitable activities</a:t>
            </a:r>
          </a:p>
          <a:p>
            <a:r>
              <a:rPr lang="en-US" dirty="0"/>
              <a:t>Activities are your organization's programs or the things you do to accomplish your purposes. Charitable activities are activities carried out to fulfill a charitable purpose. Without a charitable purpose, your organization cannot have charitable activities.</a:t>
            </a: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74</a:t>
            </a:fld>
            <a:endParaRPr lang="en-US"/>
          </a:p>
        </p:txBody>
      </p:sp>
    </p:spTree>
    <p:extLst>
      <p:ext uri="{BB962C8B-B14F-4D97-AF65-F5344CB8AC3E}">
        <p14:creationId xmlns:p14="http://schemas.microsoft.com/office/powerpoint/2010/main" val="892497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75</a:t>
            </a:fld>
            <a:endParaRPr lang="en-US"/>
          </a:p>
        </p:txBody>
      </p:sp>
    </p:spTree>
    <p:extLst>
      <p:ext uri="{BB962C8B-B14F-4D97-AF65-F5344CB8AC3E}">
        <p14:creationId xmlns:p14="http://schemas.microsoft.com/office/powerpoint/2010/main" val="3089129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58</a:t>
            </a:fld>
            <a:endParaRPr lang="en-US"/>
          </a:p>
        </p:txBody>
      </p:sp>
    </p:spTree>
    <p:extLst>
      <p:ext uri="{BB962C8B-B14F-4D97-AF65-F5344CB8AC3E}">
        <p14:creationId xmlns:p14="http://schemas.microsoft.com/office/powerpoint/2010/main" val="2503731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solidFill>
                  <a:srgbClr val="585858"/>
                </a:solidFill>
                <a:latin typeface="Roboto" panose="02000000000000000000" pitchFamily="2" charset="0"/>
                <a:ea typeface="Roboto" panose="02000000000000000000" pitchFamily="2" charset="0"/>
              </a:rPr>
              <a:t>Easier to answer the second one first.  This will be most common for congregations. You can send to qualified </a:t>
            </a:r>
            <a:r>
              <a:rPr lang="en-US" sz="1300" dirty="0" err="1">
                <a:solidFill>
                  <a:srgbClr val="585858"/>
                </a:solidFill>
                <a:latin typeface="Roboto" panose="02000000000000000000" pitchFamily="2" charset="0"/>
                <a:ea typeface="Roboto" panose="02000000000000000000" pitchFamily="2" charset="0"/>
              </a:rPr>
              <a:t>donees</a:t>
            </a:r>
            <a:r>
              <a:rPr lang="en-US" sz="1300" dirty="0">
                <a:solidFill>
                  <a:srgbClr val="585858"/>
                </a:solidFill>
                <a:latin typeface="Roboto" panose="02000000000000000000" pitchFamily="2" charset="0"/>
                <a:ea typeface="Roboto" panose="02000000000000000000" pitchFamily="2" charset="0"/>
              </a:rPr>
              <a:t>, if it fits with your charitable purpose. If you do, the demands of maintaining direction and control aren’t the same – they are implementing for you.  Most will be through Registered Charities – Food Bank, Shelter, Mission organizations, Refugee sponsorship groups</a:t>
            </a:r>
          </a:p>
          <a:p>
            <a:endParaRPr lang="en-US" sz="1300" dirty="0">
              <a:solidFill>
                <a:srgbClr val="585858"/>
              </a:solidFill>
              <a:latin typeface="Roboto" panose="02000000000000000000" pitchFamily="2" charset="0"/>
              <a:ea typeface="Roboto" panose="02000000000000000000" pitchFamily="2" charset="0"/>
            </a:endParaRPr>
          </a:p>
          <a:p>
            <a:r>
              <a:rPr lang="en-US" sz="1300" dirty="0">
                <a:solidFill>
                  <a:srgbClr val="585858"/>
                </a:solidFill>
                <a:latin typeface="Roboto" panose="02000000000000000000" pitchFamily="2" charset="0"/>
                <a:ea typeface="Roboto" panose="02000000000000000000" pitchFamily="2" charset="0"/>
              </a:rPr>
              <a:t>Reported in your T3010</a:t>
            </a: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76</a:t>
            </a:fld>
            <a:endParaRPr lang="en-US"/>
          </a:p>
        </p:txBody>
      </p:sp>
    </p:spTree>
    <p:extLst>
      <p:ext uri="{BB962C8B-B14F-4D97-AF65-F5344CB8AC3E}">
        <p14:creationId xmlns:p14="http://schemas.microsoft.com/office/powerpoint/2010/main" val="3185794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77</a:t>
            </a:fld>
            <a:endParaRPr lang="en-US"/>
          </a:p>
        </p:txBody>
      </p:sp>
    </p:spTree>
    <p:extLst>
      <p:ext uri="{BB962C8B-B14F-4D97-AF65-F5344CB8AC3E}">
        <p14:creationId xmlns:p14="http://schemas.microsoft.com/office/powerpoint/2010/main" val="791658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solidFill>
                  <a:srgbClr val="333333"/>
                </a:solidFill>
                <a:latin typeface="Noto Sans" panose="020B0502040504020204" pitchFamily="34" charset="0"/>
              </a:rPr>
              <a:t>A </a:t>
            </a:r>
            <a:r>
              <a:rPr lang="en-US" b="1" dirty="0">
                <a:solidFill>
                  <a:srgbClr val="333333"/>
                </a:solidFill>
                <a:latin typeface="Noto Sans" panose="020B0502040504020204" pitchFamily="34" charset="0"/>
              </a:rPr>
              <a:t>joint venture participant</a:t>
            </a:r>
            <a:r>
              <a:rPr lang="en-US" dirty="0">
                <a:solidFill>
                  <a:srgbClr val="333333"/>
                </a:solidFill>
                <a:latin typeface="Noto Sans" panose="020B0502040504020204" pitchFamily="34" charset="0"/>
              </a:rPr>
              <a:t> is an organization a charity works with to carry on a charitable activity. The charity and one or more joint venture participants pool their resources to accomplish an agreed-upon goal under the terms of a joint venture agreement.</a:t>
            </a:r>
          </a:p>
          <a:p>
            <a:pPr algn="l"/>
            <a:r>
              <a:rPr lang="en-US" dirty="0">
                <a:solidFill>
                  <a:srgbClr val="333333"/>
                </a:solidFill>
                <a:latin typeface="Noto Sans" panose="020B0502040504020204" pitchFamily="34" charset="0"/>
              </a:rPr>
              <a:t>A </a:t>
            </a:r>
            <a:r>
              <a:rPr lang="en-US" b="1" dirty="0">
                <a:solidFill>
                  <a:srgbClr val="333333"/>
                </a:solidFill>
                <a:latin typeface="Noto Sans" panose="020B0502040504020204" pitchFamily="34" charset="0"/>
              </a:rPr>
              <a:t>co-operative participant</a:t>
            </a:r>
            <a:r>
              <a:rPr lang="en-US" dirty="0">
                <a:solidFill>
                  <a:srgbClr val="333333"/>
                </a:solidFill>
                <a:latin typeface="Noto Sans" panose="020B0502040504020204" pitchFamily="34" charset="0"/>
              </a:rPr>
              <a:t> is an organization that works side-by-side with a charity to complete a charitable activity. The charity and the other organization(s) each take on responsibility for specific parts of the project only. This is different from a joint venture, where participants pool their resources and share responsibility for the project as a whole.</a:t>
            </a: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78</a:t>
            </a:fld>
            <a:endParaRPr lang="en-US"/>
          </a:p>
        </p:txBody>
      </p:sp>
    </p:spTree>
    <p:extLst>
      <p:ext uri="{BB962C8B-B14F-4D97-AF65-F5344CB8AC3E}">
        <p14:creationId xmlns:p14="http://schemas.microsoft.com/office/powerpoint/2010/main" val="3759665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3044"/>
            <a:endParaRPr lang="en-US" sz="1300"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130410C0-0AE4-40F4-AF1C-6B64288FA5B0}" type="slidenum">
              <a:rPr lang="en-US" smtClean="0"/>
              <a:t>79</a:t>
            </a:fld>
            <a:endParaRPr lang="en-US"/>
          </a:p>
        </p:txBody>
      </p:sp>
    </p:spTree>
    <p:extLst>
      <p:ext uri="{BB962C8B-B14F-4D97-AF65-F5344CB8AC3E}">
        <p14:creationId xmlns:p14="http://schemas.microsoft.com/office/powerpoint/2010/main" val="5138173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3044"/>
            <a:r>
              <a:rPr lang="en-US" sz="1300" dirty="0">
                <a:latin typeface="Century Gothic" panose="020B0502020202020204" pitchFamily="34" charset="0"/>
              </a:rPr>
              <a:t>The CRA recommends the following measures to maintain direction and control of activities through an intermediary everything needs to be “Complete, clear and detailed” – so they are pretty serious about that.  Check out their website for more ideas and complete instructions. </a:t>
            </a:r>
          </a:p>
        </p:txBody>
      </p:sp>
      <p:sp>
        <p:nvSpPr>
          <p:cNvPr id="4" name="Slide Number Placeholder 3"/>
          <p:cNvSpPr>
            <a:spLocks noGrp="1"/>
          </p:cNvSpPr>
          <p:nvPr>
            <p:ph type="sldNum" sz="quarter" idx="5"/>
          </p:nvPr>
        </p:nvSpPr>
        <p:spPr/>
        <p:txBody>
          <a:bodyPr/>
          <a:lstStyle/>
          <a:p>
            <a:fld id="{130410C0-0AE4-40F4-AF1C-6B64288FA5B0}" type="slidenum">
              <a:rPr lang="en-US" smtClean="0"/>
              <a:t>80</a:t>
            </a:fld>
            <a:endParaRPr lang="en-US"/>
          </a:p>
        </p:txBody>
      </p:sp>
    </p:spTree>
    <p:extLst>
      <p:ext uri="{BB962C8B-B14F-4D97-AF65-F5344CB8AC3E}">
        <p14:creationId xmlns:p14="http://schemas.microsoft.com/office/powerpoint/2010/main" val="10074286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same requirements are for foreign activities – which isn’t easy to do – and why they recommend working through qualified </a:t>
            </a:r>
            <a:r>
              <a:rPr lang="en-US" dirty="0" err="1"/>
              <a:t>donees</a:t>
            </a:r>
            <a:r>
              <a:rPr lang="en-US" dirty="0"/>
              <a:t>.  Some congregations do successfully have direct partners; others have lost their CRA (or been threatened loss) because of this. </a:t>
            </a:r>
          </a:p>
        </p:txBody>
      </p:sp>
      <p:sp>
        <p:nvSpPr>
          <p:cNvPr id="4" name="Slide Number Placeholder 3"/>
          <p:cNvSpPr>
            <a:spLocks noGrp="1"/>
          </p:cNvSpPr>
          <p:nvPr>
            <p:ph type="sldNum" sz="quarter" idx="5"/>
          </p:nvPr>
        </p:nvSpPr>
        <p:spPr/>
        <p:txBody>
          <a:bodyPr/>
          <a:lstStyle/>
          <a:p>
            <a:fld id="{130410C0-0AE4-40F4-AF1C-6B64288FA5B0}" type="slidenum">
              <a:rPr lang="en-US" smtClean="0"/>
              <a:t>81</a:t>
            </a:fld>
            <a:endParaRPr lang="en-US"/>
          </a:p>
        </p:txBody>
      </p:sp>
    </p:spTree>
    <p:extLst>
      <p:ext uri="{BB962C8B-B14F-4D97-AF65-F5344CB8AC3E}">
        <p14:creationId xmlns:p14="http://schemas.microsoft.com/office/powerpoint/2010/main" val="9528688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0410C0-0AE4-40F4-AF1C-6B64288FA5B0}" type="slidenum">
              <a:rPr lang="en-US" smtClean="0"/>
              <a:t>82</a:t>
            </a:fld>
            <a:endParaRPr lang="en-US"/>
          </a:p>
        </p:txBody>
      </p:sp>
    </p:spTree>
    <p:extLst>
      <p:ext uri="{BB962C8B-B14F-4D97-AF65-F5344CB8AC3E}">
        <p14:creationId xmlns:p14="http://schemas.microsoft.com/office/powerpoint/2010/main" val="8861284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solidFill>
                  <a:srgbClr val="585858"/>
                </a:solidFill>
                <a:latin typeface="Roboto" panose="02000000000000000000" pitchFamily="2" charset="0"/>
                <a:ea typeface="Roboto" panose="02000000000000000000" pitchFamily="2" charset="0"/>
              </a:rPr>
              <a:t>Was the gift made voluntarily? YES </a:t>
            </a:r>
          </a:p>
          <a:p>
            <a:r>
              <a:rPr lang="en-US" sz="1300" dirty="0">
                <a:solidFill>
                  <a:srgbClr val="585858"/>
                </a:solidFill>
                <a:latin typeface="Roboto" panose="02000000000000000000" pitchFamily="2" charset="0"/>
                <a:ea typeface="Roboto" panose="02000000000000000000" pitchFamily="2" charset="0"/>
              </a:rPr>
              <a:t>Was there a transfer of property? YES</a:t>
            </a:r>
          </a:p>
          <a:p>
            <a:r>
              <a:rPr lang="en-US" sz="1300" dirty="0">
                <a:solidFill>
                  <a:srgbClr val="585858"/>
                </a:solidFill>
                <a:latin typeface="Roboto" panose="02000000000000000000" pitchFamily="2" charset="0"/>
                <a:ea typeface="Roboto" panose="02000000000000000000" pitchFamily="2" charset="0"/>
              </a:rPr>
              <a:t>Did donor relinquish control?  If YES – get a receipt – this is an interesting one, because they can designate it, but once they give it, it is given</a:t>
            </a:r>
          </a:p>
          <a:p>
            <a:r>
              <a:rPr lang="en-US" sz="1300" dirty="0">
                <a:solidFill>
                  <a:srgbClr val="585858"/>
                </a:solidFill>
                <a:latin typeface="Roboto" panose="02000000000000000000" pitchFamily="2" charset="0"/>
                <a:ea typeface="Roboto" panose="02000000000000000000" pitchFamily="2" charset="0"/>
              </a:rPr>
              <a:t>Did the donor receive an advantage?</a:t>
            </a: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83</a:t>
            </a:fld>
            <a:endParaRPr lang="en-US"/>
          </a:p>
        </p:txBody>
      </p:sp>
    </p:spTree>
    <p:extLst>
      <p:ext uri="{BB962C8B-B14F-4D97-AF65-F5344CB8AC3E}">
        <p14:creationId xmlns:p14="http://schemas.microsoft.com/office/powerpoint/2010/main" val="62589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won’t look at Ecological Land or Canadian Cultural Property – but we will cover all the others today. First, we’ll start with Gifts-in-Kind</a:t>
            </a:r>
          </a:p>
        </p:txBody>
      </p:sp>
      <p:sp>
        <p:nvSpPr>
          <p:cNvPr id="4" name="Slide Number Placeholder 3"/>
          <p:cNvSpPr>
            <a:spLocks noGrp="1"/>
          </p:cNvSpPr>
          <p:nvPr>
            <p:ph type="sldNum" sz="quarter" idx="5"/>
          </p:nvPr>
        </p:nvSpPr>
        <p:spPr/>
        <p:txBody>
          <a:bodyPr/>
          <a:lstStyle/>
          <a:p>
            <a:fld id="{130410C0-0AE4-40F4-AF1C-6B64288FA5B0}" type="slidenum">
              <a:rPr lang="en-US" smtClean="0"/>
              <a:t>84</a:t>
            </a:fld>
            <a:endParaRPr lang="en-US"/>
          </a:p>
        </p:txBody>
      </p:sp>
    </p:spTree>
    <p:extLst>
      <p:ext uri="{BB962C8B-B14F-4D97-AF65-F5344CB8AC3E}">
        <p14:creationId xmlns:p14="http://schemas.microsoft.com/office/powerpoint/2010/main" val="37696611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solidFill>
                  <a:srgbClr val="585858"/>
                </a:solidFill>
                <a:latin typeface="Roboto" panose="02000000000000000000" pitchFamily="2" charset="0"/>
                <a:ea typeface="Roboto" panose="02000000000000000000" pitchFamily="2" charset="0"/>
              </a:rPr>
              <a:t>This is easy to answer, first we’ll look at the whether it was voluntarily given. . .  and then we’ll explore what ‘property is’? </a:t>
            </a: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85</a:t>
            </a:fld>
            <a:endParaRPr lang="en-US"/>
          </a:p>
        </p:txBody>
      </p:sp>
    </p:spTree>
    <p:extLst>
      <p:ext uri="{BB962C8B-B14F-4D97-AF65-F5344CB8AC3E}">
        <p14:creationId xmlns:p14="http://schemas.microsoft.com/office/powerpoint/2010/main" val="3779435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130410C0-0AE4-40F4-AF1C-6B64288FA5B0}" type="slidenum">
              <a:rPr lang="en-US" smtClean="0"/>
              <a:t>59</a:t>
            </a:fld>
            <a:endParaRPr lang="en-US"/>
          </a:p>
        </p:txBody>
      </p:sp>
    </p:spTree>
    <p:extLst>
      <p:ext uri="{BB962C8B-B14F-4D97-AF65-F5344CB8AC3E}">
        <p14:creationId xmlns:p14="http://schemas.microsoft.com/office/powerpoint/2010/main" val="12132330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86</a:t>
            </a:fld>
            <a:endParaRPr lang="en-US"/>
          </a:p>
        </p:txBody>
      </p:sp>
    </p:spTree>
    <p:extLst>
      <p:ext uri="{BB962C8B-B14F-4D97-AF65-F5344CB8AC3E}">
        <p14:creationId xmlns:p14="http://schemas.microsoft.com/office/powerpoint/2010/main" val="18897834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130410C0-0AE4-40F4-AF1C-6B64288FA5B0}" type="slidenum">
              <a:rPr lang="en-US" smtClean="0"/>
              <a:t>87</a:t>
            </a:fld>
            <a:endParaRPr lang="en-US"/>
          </a:p>
        </p:txBody>
      </p:sp>
    </p:spTree>
    <p:extLst>
      <p:ext uri="{BB962C8B-B14F-4D97-AF65-F5344CB8AC3E}">
        <p14:creationId xmlns:p14="http://schemas.microsoft.com/office/powerpoint/2010/main" val="26793534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a:t>
            </a:r>
          </a:p>
          <a:p>
            <a:endParaRPr lang="en-US" dirty="0"/>
          </a:p>
          <a:p>
            <a:r>
              <a:rPr lang="en-US" dirty="0"/>
              <a:t>Your cousin has cancer, want to help them out, give $5000 to congregation for them to pass on. </a:t>
            </a:r>
          </a:p>
          <a:p>
            <a:endParaRPr lang="en-US" dirty="0"/>
          </a:p>
          <a:p>
            <a:r>
              <a:rPr lang="en-US" dirty="0"/>
              <a:t>Vs. </a:t>
            </a:r>
          </a:p>
          <a:p>
            <a:endParaRPr lang="en-US" dirty="0"/>
          </a:p>
          <a:p>
            <a:r>
              <a:rPr lang="en-US" dirty="0"/>
              <a:t>Your congregation is raising funds to support your cousin with cancer, identified by committee – type of thing they normally do.  If they raise too much $, they forward to another person with cancer. </a:t>
            </a:r>
          </a:p>
        </p:txBody>
      </p:sp>
      <p:sp>
        <p:nvSpPr>
          <p:cNvPr id="4" name="Slide Number Placeholder 3"/>
          <p:cNvSpPr>
            <a:spLocks noGrp="1"/>
          </p:cNvSpPr>
          <p:nvPr>
            <p:ph type="sldNum" sz="quarter" idx="5"/>
          </p:nvPr>
        </p:nvSpPr>
        <p:spPr/>
        <p:txBody>
          <a:bodyPr/>
          <a:lstStyle/>
          <a:p>
            <a:fld id="{130410C0-0AE4-40F4-AF1C-6B64288FA5B0}" type="slidenum">
              <a:rPr lang="en-US" smtClean="0"/>
              <a:t>88</a:t>
            </a:fld>
            <a:endParaRPr lang="en-US"/>
          </a:p>
        </p:txBody>
      </p:sp>
    </p:spTree>
    <p:extLst>
      <p:ext uri="{BB962C8B-B14F-4D97-AF65-F5344CB8AC3E}">
        <p14:creationId xmlns:p14="http://schemas.microsoft.com/office/powerpoint/2010/main" val="13912258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registered charity can’t return gifts UNLESS – made by mistake, given before receipted (ideally before deposited)</a:t>
            </a:r>
          </a:p>
          <a:p>
            <a:endParaRPr lang="en-US" dirty="0"/>
          </a:p>
          <a:p>
            <a:r>
              <a:rPr lang="en-US" dirty="0"/>
              <a:t>Otherwise – if you need to change designated – you have to go to court.  If there is one original donor, you could go to them, to renegotiate terms – it’s a bit of a grey area because they have relinquished control when they gave the gift, but if they agree, it’s probably ok to reallocate.  Better to have re-allocation terms in an acceptance policy or gift agreement or when you advertise special funds. </a:t>
            </a:r>
          </a:p>
        </p:txBody>
      </p:sp>
      <p:sp>
        <p:nvSpPr>
          <p:cNvPr id="4" name="Slide Number Placeholder 3"/>
          <p:cNvSpPr>
            <a:spLocks noGrp="1"/>
          </p:cNvSpPr>
          <p:nvPr>
            <p:ph type="sldNum" sz="quarter" idx="5"/>
          </p:nvPr>
        </p:nvSpPr>
        <p:spPr/>
        <p:txBody>
          <a:bodyPr/>
          <a:lstStyle/>
          <a:p>
            <a:fld id="{130410C0-0AE4-40F4-AF1C-6B64288FA5B0}" type="slidenum">
              <a:rPr lang="en-US" smtClean="0"/>
              <a:t>89</a:t>
            </a:fld>
            <a:endParaRPr lang="en-US"/>
          </a:p>
        </p:txBody>
      </p:sp>
    </p:spTree>
    <p:extLst>
      <p:ext uri="{BB962C8B-B14F-4D97-AF65-F5344CB8AC3E}">
        <p14:creationId xmlns:p14="http://schemas.microsoft.com/office/powerpoint/2010/main" val="19857383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So be sure your counters know not to deposit designated gifts until purpose is </a:t>
            </a:r>
            <a:r>
              <a:rPr lang="en-US" sz="1300" dirty="0">
                <a:latin typeface="Roboto Black" panose="02000000000000000000" pitchFamily="2" charset="0"/>
                <a:ea typeface="Roboto Black" panose="02000000000000000000" pitchFamily="2" charset="0"/>
              </a:rPr>
              <a:t>approved </a:t>
            </a:r>
          </a:p>
          <a:p>
            <a:pPr defTabSz="966612">
              <a:defRPr/>
            </a:pPr>
            <a:endParaRPr lang="en-US" sz="1300" dirty="0">
              <a:latin typeface="Roboto Black" panose="02000000000000000000" pitchFamily="2" charset="0"/>
              <a:ea typeface="Roboto Black" panose="02000000000000000000" pitchFamily="2" charset="0"/>
            </a:endParaRPr>
          </a:p>
          <a:p>
            <a:pPr defTabSz="966612">
              <a:defRPr/>
            </a:pPr>
            <a:r>
              <a:rPr lang="en-US" sz="1300" dirty="0">
                <a:latin typeface="Roboto Black" panose="02000000000000000000" pitchFamily="2" charset="0"/>
                <a:ea typeface="Roboto Black" panose="02000000000000000000" pitchFamily="2" charset="0"/>
              </a:rPr>
              <a:t>A few internally  designated funds can help people who want to direct donations. </a:t>
            </a: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90</a:t>
            </a:fld>
            <a:endParaRPr lang="en-US"/>
          </a:p>
        </p:txBody>
      </p:sp>
    </p:spTree>
    <p:extLst>
      <p:ext uri="{BB962C8B-B14F-4D97-AF65-F5344CB8AC3E}">
        <p14:creationId xmlns:p14="http://schemas.microsoft.com/office/powerpoint/2010/main" val="20285833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defTabSz="966612">
              <a:defRPr/>
            </a:pPr>
            <a:r>
              <a:rPr lang="en-US" dirty="0"/>
              <a:t>Gift agreements can help with large gifts. </a:t>
            </a:r>
          </a:p>
          <a:p>
            <a:pPr algn="ctr"/>
            <a:r>
              <a:rPr lang="en-US" b="1" dirty="0">
                <a:latin typeface="Times New Roman" panose="02020603050405020304" pitchFamily="18" charset="0"/>
                <a:ea typeface="Times New Roman" panose="02020603050405020304" pitchFamily="18" charset="0"/>
              </a:rPr>
              <a:t>The xx Presbyterian Church, xx, ON,</a:t>
            </a:r>
            <a:endParaRPr lang="en-US" dirty="0">
              <a:latin typeface="Times New Roman" panose="02020603050405020304" pitchFamily="18" charset="0"/>
              <a:ea typeface="Times New Roman" panose="02020603050405020304" pitchFamily="18" charset="0"/>
            </a:endParaRPr>
          </a:p>
          <a:p>
            <a:pPr algn="ctr"/>
            <a:r>
              <a:rPr lang="en-US" b="1" dirty="0" err="1">
                <a:latin typeface="Times New Roman" panose="02020603050405020304" pitchFamily="18" charset="0"/>
                <a:ea typeface="Times New Roman" panose="02020603050405020304" pitchFamily="18" charset="0"/>
              </a:rPr>
              <a:t>Xxxx</a:t>
            </a:r>
            <a:r>
              <a:rPr lang="en-US" b="1" dirty="0">
                <a:latin typeface="Times New Roman" panose="02020603050405020304" pitchFamily="18" charset="0"/>
                <a:ea typeface="Times New Roman" panose="02020603050405020304" pitchFamily="18" charset="0"/>
              </a:rPr>
              <a:t> Fund (</a:t>
            </a:r>
            <a:r>
              <a:rPr lang="en-US" b="1" dirty="0" err="1">
                <a:latin typeface="Times New Roman" panose="02020603050405020304" pitchFamily="18" charset="0"/>
                <a:ea typeface="Times New Roman" panose="02020603050405020304" pitchFamily="18" charset="0"/>
              </a:rPr>
              <a:t>ie</a:t>
            </a:r>
            <a:r>
              <a:rPr lang="en-US" b="1" dirty="0">
                <a:latin typeface="Times New Roman" panose="02020603050405020304" pitchFamily="18" charset="0"/>
                <a:ea typeface="Times New Roman" panose="02020603050405020304" pitchFamily="18" charset="0"/>
              </a:rPr>
              <a:t> Building Maintenance Fund)</a:t>
            </a:r>
            <a:endParaRPr lang="en-US" dirty="0">
              <a:latin typeface="Times New Roman" panose="02020603050405020304" pitchFamily="18" charset="0"/>
              <a:ea typeface="Times New Roman" panose="02020603050405020304" pitchFamily="18" charset="0"/>
            </a:endParaRPr>
          </a:p>
          <a:p>
            <a:pPr algn="ctr"/>
            <a:r>
              <a:rPr lang="en-US" b="1"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endParaRPr lang="en-US" dirty="0"/>
          </a:p>
          <a:p>
            <a:r>
              <a:rPr lang="en-US" dirty="0"/>
              <a:t>Ask PCC if interested in samples. </a:t>
            </a:r>
          </a:p>
        </p:txBody>
      </p:sp>
      <p:sp>
        <p:nvSpPr>
          <p:cNvPr id="4" name="Slide Number Placeholder 3"/>
          <p:cNvSpPr>
            <a:spLocks noGrp="1"/>
          </p:cNvSpPr>
          <p:nvPr>
            <p:ph type="sldNum" sz="quarter" idx="5"/>
          </p:nvPr>
        </p:nvSpPr>
        <p:spPr/>
        <p:txBody>
          <a:bodyPr/>
          <a:lstStyle/>
          <a:p>
            <a:fld id="{130410C0-0AE4-40F4-AF1C-6B64288FA5B0}" type="slidenum">
              <a:rPr lang="en-US" smtClean="0"/>
              <a:t>91</a:t>
            </a:fld>
            <a:endParaRPr lang="en-US"/>
          </a:p>
        </p:txBody>
      </p:sp>
    </p:spTree>
    <p:extLst>
      <p:ext uri="{BB962C8B-B14F-4D97-AF65-F5344CB8AC3E}">
        <p14:creationId xmlns:p14="http://schemas.microsoft.com/office/powerpoint/2010/main" val="13848762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Large legacy gifts can be a headache for congregations – if they are received and people don’t know what they will do with them.  Fighting over Bequests is the easiest way to guarantee there won’t be future bequests. </a:t>
            </a:r>
          </a:p>
          <a:p>
            <a:endParaRPr lang="en-US" dirty="0"/>
          </a:p>
          <a:p>
            <a:r>
              <a:rPr lang="en-US" dirty="0"/>
              <a:t>Includes language you can cut and paste to customize one for your congregation. </a:t>
            </a:r>
          </a:p>
        </p:txBody>
      </p:sp>
      <p:sp>
        <p:nvSpPr>
          <p:cNvPr id="4" name="Slide Number Placeholder 3"/>
          <p:cNvSpPr>
            <a:spLocks noGrp="1"/>
          </p:cNvSpPr>
          <p:nvPr>
            <p:ph type="sldNum" sz="quarter" idx="5"/>
          </p:nvPr>
        </p:nvSpPr>
        <p:spPr/>
        <p:txBody>
          <a:bodyPr/>
          <a:lstStyle/>
          <a:p>
            <a:fld id="{130410C0-0AE4-40F4-AF1C-6B64288FA5B0}" type="slidenum">
              <a:rPr lang="en-US" smtClean="0"/>
              <a:t>92</a:t>
            </a:fld>
            <a:endParaRPr lang="en-US"/>
          </a:p>
        </p:txBody>
      </p:sp>
    </p:spTree>
    <p:extLst>
      <p:ext uri="{BB962C8B-B14F-4D97-AF65-F5344CB8AC3E}">
        <p14:creationId xmlns:p14="http://schemas.microsoft.com/office/powerpoint/2010/main" val="9717514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solidFill>
                  <a:srgbClr val="585858"/>
                </a:solidFill>
                <a:latin typeface="Roboto" panose="02000000000000000000" pitchFamily="2" charset="0"/>
                <a:ea typeface="Roboto" panose="02000000000000000000" pitchFamily="2" charset="0"/>
              </a:rPr>
              <a:t>Church is not a concert </a:t>
            </a:r>
          </a:p>
          <a:p>
            <a:r>
              <a:rPr lang="en-US" sz="1300" dirty="0">
                <a:solidFill>
                  <a:srgbClr val="585858"/>
                </a:solidFill>
                <a:latin typeface="Roboto" panose="02000000000000000000" pitchFamily="2" charset="0"/>
                <a:ea typeface="Roboto" panose="02000000000000000000" pitchFamily="2" charset="0"/>
              </a:rPr>
              <a:t>Congregational dinner – open to anyone, not an advantage . . </a:t>
            </a: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93</a:t>
            </a:fld>
            <a:endParaRPr lang="en-US"/>
          </a:p>
        </p:txBody>
      </p:sp>
    </p:spTree>
    <p:extLst>
      <p:ext uri="{BB962C8B-B14F-4D97-AF65-F5344CB8AC3E}">
        <p14:creationId xmlns:p14="http://schemas.microsoft.com/office/powerpoint/2010/main" val="34960195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94</a:t>
            </a:fld>
            <a:endParaRPr lang="en-US"/>
          </a:p>
        </p:txBody>
      </p:sp>
    </p:spTree>
    <p:extLst>
      <p:ext uri="{BB962C8B-B14F-4D97-AF65-F5344CB8AC3E}">
        <p14:creationId xmlns:p14="http://schemas.microsoft.com/office/powerpoint/2010/main" val="39918169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word on tax credits – because that’s why we pay attention to our charitable status, and it can help people to give more. </a:t>
            </a:r>
          </a:p>
        </p:txBody>
      </p:sp>
      <p:sp>
        <p:nvSpPr>
          <p:cNvPr id="4" name="Slide Number Placeholder 3"/>
          <p:cNvSpPr>
            <a:spLocks noGrp="1"/>
          </p:cNvSpPr>
          <p:nvPr>
            <p:ph type="sldNum" sz="quarter" idx="5"/>
          </p:nvPr>
        </p:nvSpPr>
        <p:spPr/>
        <p:txBody>
          <a:bodyPr/>
          <a:lstStyle/>
          <a:p>
            <a:fld id="{130410C0-0AE4-40F4-AF1C-6B64288FA5B0}" type="slidenum">
              <a:rPr lang="en-US" smtClean="0"/>
              <a:t>95</a:t>
            </a:fld>
            <a:endParaRPr lang="en-US"/>
          </a:p>
        </p:txBody>
      </p:sp>
    </p:spTree>
    <p:extLst>
      <p:ext uri="{BB962C8B-B14F-4D97-AF65-F5344CB8AC3E}">
        <p14:creationId xmlns:p14="http://schemas.microsoft.com/office/powerpoint/2010/main" val="4007462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Recordings will also be posted at https://presbyterian.ca/leadership-webinars/ for people to find and use in the future.  </a:t>
            </a:r>
          </a:p>
        </p:txBody>
      </p:sp>
      <p:sp>
        <p:nvSpPr>
          <p:cNvPr id="4" name="Slide Number Placeholder 3"/>
          <p:cNvSpPr>
            <a:spLocks noGrp="1"/>
          </p:cNvSpPr>
          <p:nvPr>
            <p:ph type="sldNum" sz="quarter" idx="5"/>
          </p:nvPr>
        </p:nvSpPr>
        <p:spPr/>
        <p:txBody>
          <a:bodyPr/>
          <a:lstStyle/>
          <a:p>
            <a:fld id="{130410C0-0AE4-40F4-AF1C-6B64288FA5B0}" type="slidenum">
              <a:rPr lang="en-US" smtClean="0"/>
              <a:t>60</a:t>
            </a:fld>
            <a:endParaRPr lang="en-US"/>
          </a:p>
        </p:txBody>
      </p:sp>
    </p:spTree>
    <p:extLst>
      <p:ext uri="{BB962C8B-B14F-4D97-AF65-F5344CB8AC3E}">
        <p14:creationId xmlns:p14="http://schemas.microsoft.com/office/powerpoint/2010/main" val="5666135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kumimoji="1" lang="en-US" sz="1300" dirty="0">
                <a:latin typeface="Roboto" panose="02000000000000000000" pitchFamily="2" charset="0"/>
                <a:ea typeface="Roboto" panose="02000000000000000000" pitchFamily="2" charset="0"/>
                <a:cs typeface="Arial" pitchFamily="34" charset="0"/>
              </a:rPr>
              <a:t>Government of Canada encourages giving.  </a:t>
            </a:r>
          </a:p>
          <a:p>
            <a:pPr defTabSz="966612">
              <a:defRPr/>
            </a:pPr>
            <a:endParaRPr kumimoji="1" lang="en-US" sz="1300" dirty="0">
              <a:latin typeface="Roboto" panose="02000000000000000000" pitchFamily="2" charset="0"/>
              <a:ea typeface="Roboto" panose="02000000000000000000" pitchFamily="2" charset="0"/>
              <a:cs typeface="Arial" pitchFamily="34" charset="0"/>
            </a:endParaRPr>
          </a:p>
          <a:p>
            <a:pPr defTabSz="966612">
              <a:defRPr/>
            </a:pPr>
            <a:r>
              <a:rPr kumimoji="1" lang="en-US" dirty="0">
                <a:latin typeface="Roboto" panose="02000000000000000000" pitchFamily="2" charset="0"/>
                <a:ea typeface="Roboto" panose="02000000000000000000" pitchFamily="2" charset="0"/>
                <a:cs typeface="Arial" panose="020B0604020202020204" pitchFamily="34" charset="0"/>
              </a:rPr>
              <a:t>Most don’t give to your congregation because of the tax credits – they give because they believe in the mission – and they are giving to God , but tax credits can help people may give more than they think – so they are important</a:t>
            </a:r>
          </a:p>
          <a:p>
            <a:pPr defTabSz="966612">
              <a:defRPr/>
            </a:pPr>
            <a:r>
              <a:rPr kumimoji="1" lang="en-US" sz="1300" dirty="0">
                <a:latin typeface="Roboto" panose="02000000000000000000" pitchFamily="2" charset="0"/>
                <a:ea typeface="Roboto" panose="02000000000000000000" pitchFamily="2" charset="0"/>
                <a:cs typeface="Arial" pitchFamily="34" charset="0"/>
              </a:rPr>
              <a:t> </a:t>
            </a: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96</a:t>
            </a:fld>
            <a:endParaRPr lang="en-US"/>
          </a:p>
        </p:txBody>
      </p:sp>
    </p:spTree>
    <p:extLst>
      <p:ext uri="{BB962C8B-B14F-4D97-AF65-F5344CB8AC3E}">
        <p14:creationId xmlns:p14="http://schemas.microsoft.com/office/powerpoint/2010/main" val="17364318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Results do not include the 33% federal tax credit that is available to those with income over $200,000 (2016 $ equivalent). Information on this can be found on the CRA website.</a:t>
            </a:r>
          </a:p>
          <a:p>
            <a:endParaRPr lang="en-US" sz="1300" dirty="0"/>
          </a:p>
          <a:p>
            <a:r>
              <a:rPr lang="en-US" sz="1300" dirty="0"/>
              <a:t>The information is based on current marginal tax rates and is intended for illustration purposes only. The numbers may not capture all tax benefits available in provinces that have a surtax, and your marginal rate varies with your income – so it’s just to give you an idea. This information should not be relied upon or construed as legal or tax advice. Readers should consult with their advisors, lawyer and tax professionals for advice before employing any of these strategies.</a:t>
            </a:r>
          </a:p>
          <a:p>
            <a:endParaRPr lang="en-US" dirty="0"/>
          </a:p>
          <a:p>
            <a:r>
              <a:rPr lang="en-US" dirty="0"/>
              <a:t>https://www.canadahelps.org/en/tax-time/</a:t>
            </a:r>
          </a:p>
          <a:p>
            <a:endParaRPr lang="en-US" dirty="0"/>
          </a:p>
          <a:p>
            <a:r>
              <a:rPr lang="en-US" dirty="0"/>
              <a:t>https://www.mackenzieinvestments.com/en/services/mackenzie-charitable-giving-program/charitable-giving-tax-credit-calculator</a:t>
            </a: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97</a:t>
            </a:fld>
            <a:endParaRPr lang="en-US"/>
          </a:p>
        </p:txBody>
      </p:sp>
    </p:spTree>
    <p:extLst>
      <p:ext uri="{BB962C8B-B14F-4D97-AF65-F5344CB8AC3E}">
        <p14:creationId xmlns:p14="http://schemas.microsoft.com/office/powerpoint/2010/main" val="20050340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130410C0-0AE4-40F4-AF1C-6B64288FA5B0}" type="slidenum">
              <a:rPr lang="en-US" smtClean="0"/>
              <a:t>98</a:t>
            </a:fld>
            <a:endParaRPr lang="en-US"/>
          </a:p>
        </p:txBody>
      </p:sp>
    </p:spTree>
    <p:extLst>
      <p:ext uri="{BB962C8B-B14F-4D97-AF65-F5344CB8AC3E}">
        <p14:creationId xmlns:p14="http://schemas.microsoft.com/office/powerpoint/2010/main" val="28073647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5F8C6140-6DF1-4B11-BFCD-6815CD78FA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3031FF66-6EB6-4396-9924-5D4C248C0C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 little less than 50% - 48% - for illustration purposes we have used 46% - CAGP suggests 45%)</a:t>
            </a:r>
          </a:p>
          <a:p>
            <a:endParaRPr lang="en-US" altLang="en-US" dirty="0"/>
          </a:p>
          <a:p>
            <a:r>
              <a:rPr lang="en-US" altLang="en-US" dirty="0"/>
              <a:t>Ranges from 40% in Ontario to almost 49% in AB</a:t>
            </a:r>
          </a:p>
          <a:p>
            <a:endParaRPr lang="en-US" altLang="en-US" dirty="0"/>
          </a:p>
          <a:p>
            <a:r>
              <a:rPr lang="en-US" altLang="en-US" dirty="0"/>
              <a:t>Cost to make the donation assumes that they are paying tax and can use the tax credit.</a:t>
            </a:r>
          </a:p>
        </p:txBody>
      </p:sp>
      <p:sp>
        <p:nvSpPr>
          <p:cNvPr id="108548" name="Slide Number Placeholder 3">
            <a:extLst>
              <a:ext uri="{FF2B5EF4-FFF2-40B4-BE49-F238E27FC236}">
                <a16:creationId xmlns:a16="http://schemas.microsoft.com/office/drawing/2014/main" id="{30E8DAEA-5923-46B4-A567-3519FD2652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ABAFE289-61E2-4D92-BE47-89B1B2DF31AA}" type="slidenum">
              <a:rPr lang="en-CA" altLang="en-US"/>
              <a:pPr/>
              <a:t>99</a:t>
            </a:fld>
            <a:endParaRPr lang="en-CA"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kumimoji="1" lang="en-US" sz="1300" u="sng" dirty="0">
                <a:latin typeface="Roboto" panose="02000000000000000000" pitchFamily="2" charset="0"/>
                <a:ea typeface="Roboto" panose="02000000000000000000" pitchFamily="2" charset="0"/>
              </a:rPr>
              <a:t>Graduated Rate Estate: Terminal Tax return (100%) </a:t>
            </a:r>
            <a:r>
              <a:rPr kumimoji="1" lang="en-US" sz="1300" dirty="0">
                <a:latin typeface="Roboto" panose="02000000000000000000" pitchFamily="2" charset="0"/>
                <a:ea typeface="Roboto" panose="02000000000000000000" pitchFamily="2" charset="0"/>
              </a:rPr>
              <a:t>and </a:t>
            </a:r>
            <a:r>
              <a:rPr kumimoji="1" lang="en-US" sz="1300" u="sng" dirty="0">
                <a:latin typeface="Roboto" panose="02000000000000000000" pitchFamily="2" charset="0"/>
                <a:ea typeface="Roboto" panose="02000000000000000000" pitchFamily="2" charset="0"/>
              </a:rPr>
              <a:t>Prior Year Tax return (100%)</a:t>
            </a:r>
            <a:r>
              <a:rPr kumimoji="1" lang="en-US" sz="1300" dirty="0">
                <a:latin typeface="Roboto" panose="02000000000000000000" pitchFamily="2" charset="0"/>
                <a:ea typeface="Roboto" panose="02000000000000000000" pitchFamily="2" charset="0"/>
              </a:rPr>
              <a:t> and </a:t>
            </a:r>
            <a:r>
              <a:rPr kumimoji="1" lang="en-US" sz="1300" u="sng" dirty="0">
                <a:latin typeface="Roboto" panose="02000000000000000000" pitchFamily="2" charset="0"/>
                <a:ea typeface="Roboto" panose="02000000000000000000" pitchFamily="2" charset="0"/>
              </a:rPr>
              <a:t>Estate return (75%) </a:t>
            </a:r>
          </a:p>
          <a:p>
            <a:pPr defTabSz="966612">
              <a:defRPr/>
            </a:pPr>
            <a:endParaRPr kumimoji="1" lang="en-US" sz="1300" u="sng" dirty="0">
              <a:latin typeface="Roboto" panose="02000000000000000000" pitchFamily="2" charset="0"/>
              <a:ea typeface="Roboto" panose="02000000000000000000" pitchFamily="2" charset="0"/>
            </a:endParaRPr>
          </a:p>
          <a:p>
            <a:pPr defTabSz="966612">
              <a:defRPr/>
            </a:pPr>
            <a:r>
              <a:rPr kumimoji="1" lang="en-US" sz="1300" u="sng" dirty="0">
                <a:latin typeface="Roboto" panose="02000000000000000000" pitchFamily="2" charset="0"/>
                <a:ea typeface="Roboto" panose="02000000000000000000" pitchFamily="2" charset="0"/>
              </a:rPr>
              <a:t>It’s a great time to use credits to make it possible to give – doesn’t cost your heirs as much as you think. </a:t>
            </a:r>
            <a:endParaRPr lang="en-US" dirty="0"/>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100</a:t>
            </a:fld>
            <a:endParaRPr lang="en-US"/>
          </a:p>
        </p:txBody>
      </p:sp>
    </p:spTree>
    <p:extLst>
      <p:ext uri="{BB962C8B-B14F-4D97-AF65-F5344CB8AC3E}">
        <p14:creationId xmlns:p14="http://schemas.microsoft.com/office/powerpoint/2010/main" val="7806597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E630021A-5FC9-4BBB-A9FF-F51382A5657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6A7E632B-DC94-4EC9-A2DD-C1EB348C5E9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Tax receipt we send will indicate the # of shares and their value on the day of the gift</a:t>
            </a:r>
          </a:p>
        </p:txBody>
      </p:sp>
      <p:sp>
        <p:nvSpPr>
          <p:cNvPr id="115716" name="Slide Number Placeholder 3">
            <a:extLst>
              <a:ext uri="{FF2B5EF4-FFF2-40B4-BE49-F238E27FC236}">
                <a16:creationId xmlns:a16="http://schemas.microsoft.com/office/drawing/2014/main" id="{A886908D-6DB3-4496-8353-A3AB200F65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C9D7ABED-B47D-4684-831F-44D877AFE75C}" type="slidenum">
              <a:rPr lang="en-CA" altLang="en-US"/>
              <a:pPr/>
              <a:t>101</a:t>
            </a:fld>
            <a:endParaRPr lang="en-CA"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0410C0-0AE4-40F4-AF1C-6B64288FA5B0}" type="slidenum">
              <a:rPr lang="en-US" smtClean="0"/>
              <a:t>102</a:t>
            </a:fld>
            <a:endParaRPr lang="en-US"/>
          </a:p>
        </p:txBody>
      </p:sp>
    </p:spTree>
    <p:extLst>
      <p:ext uri="{BB962C8B-B14F-4D97-AF65-F5344CB8AC3E}">
        <p14:creationId xmlns:p14="http://schemas.microsoft.com/office/powerpoint/2010/main" val="29724866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0410C0-0AE4-40F4-AF1C-6B64288FA5B0}" type="slidenum">
              <a:rPr lang="en-US" smtClean="0"/>
              <a:t>103</a:t>
            </a:fld>
            <a:endParaRPr lang="en-US"/>
          </a:p>
        </p:txBody>
      </p:sp>
    </p:spTree>
    <p:extLst>
      <p:ext uri="{BB962C8B-B14F-4D97-AF65-F5344CB8AC3E}">
        <p14:creationId xmlns:p14="http://schemas.microsoft.com/office/powerpoint/2010/main" val="13703873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104</a:t>
            </a:fld>
            <a:endParaRPr lang="en-US"/>
          </a:p>
        </p:txBody>
      </p:sp>
    </p:spTree>
    <p:extLst>
      <p:ext uri="{BB962C8B-B14F-4D97-AF65-F5344CB8AC3E}">
        <p14:creationId xmlns:p14="http://schemas.microsoft.com/office/powerpoint/2010/main" val="39323362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300" dirty="0">
                <a:latin typeface="ArialMT"/>
              </a:rPr>
              <a:t>Many congregations use a night depository facility at their bank; the Sunday morning offering is deposited by the</a:t>
            </a:r>
          </a:p>
          <a:p>
            <a:pPr algn="l"/>
            <a:r>
              <a:rPr lang="en-US" sz="1300" dirty="0">
                <a:latin typeface="ArialMT"/>
              </a:rPr>
              <a:t>counting team on their way home from Church.  However, with COVID, that has been adjusted for when people could go in</a:t>
            </a: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105</a:t>
            </a:fld>
            <a:endParaRPr lang="en-US"/>
          </a:p>
        </p:txBody>
      </p:sp>
    </p:spTree>
    <p:extLst>
      <p:ext uri="{BB962C8B-B14F-4D97-AF65-F5344CB8AC3E}">
        <p14:creationId xmlns:p14="http://schemas.microsoft.com/office/powerpoint/2010/main" val="1135037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61</a:t>
            </a:fld>
            <a:endParaRPr lang="en-US"/>
          </a:p>
        </p:txBody>
      </p:sp>
    </p:spTree>
    <p:extLst>
      <p:ext uri="{BB962C8B-B14F-4D97-AF65-F5344CB8AC3E}">
        <p14:creationId xmlns:p14="http://schemas.microsoft.com/office/powerpoint/2010/main" val="1257540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300" b="1" dirty="0">
                <a:latin typeface="Arial-BoldMT"/>
              </a:rPr>
              <a:t>7.3 BANKING</a:t>
            </a:r>
          </a:p>
          <a:p>
            <a:pPr algn="l"/>
            <a:r>
              <a:rPr lang="en-US" sz="1300" dirty="0">
                <a:latin typeface="ArialMT"/>
              </a:rPr>
              <a:t>The </a:t>
            </a:r>
            <a:r>
              <a:rPr lang="en-US" sz="1300" i="1" dirty="0">
                <a:latin typeface="Arial-ItalicMT"/>
              </a:rPr>
              <a:t>Book of Forms </a:t>
            </a:r>
            <a:r>
              <a:rPr lang="en-US" sz="1300" dirty="0">
                <a:latin typeface="ArialMT"/>
              </a:rPr>
              <a:t>requires that the bank accounts be identified as belonging to the</a:t>
            </a:r>
          </a:p>
          <a:p>
            <a:pPr algn="l"/>
            <a:r>
              <a:rPr lang="en-US" sz="1300" dirty="0">
                <a:latin typeface="ArialMT"/>
              </a:rPr>
              <a:t>congregation, and that all funds received be deposited without delay. </a:t>
            </a:r>
          </a:p>
          <a:p>
            <a:pPr algn="l"/>
            <a:endParaRPr lang="en-US" sz="1300" dirty="0">
              <a:latin typeface="ArialMT"/>
            </a:endParaRPr>
          </a:p>
          <a:p>
            <a:pPr algn="l"/>
            <a:r>
              <a:rPr lang="en-US" sz="1300" dirty="0">
                <a:latin typeface="ArialMT"/>
              </a:rPr>
              <a:t>The Treasurer receives the duplicate deposit slip, which will be used in the monthly bank reconciliation. It is often desirable that a congregation maintain separate bank accounts for its Operating Fund, and any special funds, such as a Building Fund or any endowment funds. </a:t>
            </a:r>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106</a:t>
            </a:fld>
            <a:endParaRPr lang="en-US"/>
          </a:p>
        </p:txBody>
      </p:sp>
    </p:spTree>
    <p:extLst>
      <p:ext uri="{BB962C8B-B14F-4D97-AF65-F5344CB8AC3E}">
        <p14:creationId xmlns:p14="http://schemas.microsoft.com/office/powerpoint/2010/main" val="11342146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these times of distance worship, it’s a good idea to make sure your congregation is able to give using digital giving methods.  Let’s review each of these briefly, talking about </a:t>
            </a:r>
          </a:p>
        </p:txBody>
      </p:sp>
      <p:sp>
        <p:nvSpPr>
          <p:cNvPr id="4" name="Slide Number Placeholder 3"/>
          <p:cNvSpPr>
            <a:spLocks noGrp="1"/>
          </p:cNvSpPr>
          <p:nvPr>
            <p:ph type="sldNum" sz="quarter" idx="5"/>
          </p:nvPr>
        </p:nvSpPr>
        <p:spPr/>
        <p:txBody>
          <a:bodyPr/>
          <a:lstStyle/>
          <a:p>
            <a:fld id="{130410C0-0AE4-40F4-AF1C-6B64288FA5B0}" type="slidenum">
              <a:rPr lang="en-US" smtClean="0"/>
              <a:t>107</a:t>
            </a:fld>
            <a:endParaRPr lang="en-US"/>
          </a:p>
        </p:txBody>
      </p:sp>
    </p:spTree>
    <p:extLst>
      <p:ext uri="{BB962C8B-B14F-4D97-AF65-F5344CB8AC3E}">
        <p14:creationId xmlns:p14="http://schemas.microsoft.com/office/powerpoint/2010/main" val="39323362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PCC churches are now set-up for Pre-Authorized Remittance. The United Church of Canada administers the program for the PCC, keeping costs low for churches.  It costs the church only $0.50/donor each month with a monthly maximum of $45/month for a congregation. A congregation can sign-up even if they have only one donor who wants to give in this way. </a:t>
            </a:r>
            <a:endParaRPr lang="en-US" b="1" i="0" dirty="0">
              <a:solidFill>
                <a:srgbClr val="000000"/>
              </a:solidFill>
              <a:effectLst/>
              <a:latin typeface="Source Sans Pro" panose="020B0503030403020204" pitchFamily="34" charset="0"/>
            </a:endParaRPr>
          </a:p>
          <a:p>
            <a:r>
              <a:rPr lang="en-US" b="0" i="0" dirty="0">
                <a:solidFill>
                  <a:srgbClr val="000000"/>
                </a:solidFill>
                <a:effectLst/>
                <a:latin typeface="Source Sans Pro" panose="020B0503030403020204" pitchFamily="34" charset="0"/>
              </a:rPr>
              <a:t>To set up PAR for your congregation, you’ll need to assign someone to be the </a:t>
            </a:r>
            <a:r>
              <a:rPr lang="en-US" b="0" i="0" dirty="0">
                <a:solidFill>
                  <a:srgbClr val="333333"/>
                </a:solidFill>
                <a:effectLst/>
                <a:latin typeface="Source Sans Pro" panose="020B0503030403020204" pitchFamily="34" charset="0"/>
              </a:rPr>
              <a:t>contact person.  The PAR contact person sends the completed PAR forms and void cheques with an explanatory letter to the PAR contact at the United Church of Canada.   There are instructions online or you can contact the Stewardship Department for help.</a:t>
            </a:r>
            <a:endParaRPr lang="en-US" dirty="0"/>
          </a:p>
          <a:p>
            <a:r>
              <a:rPr lang="en-US" dirty="0"/>
              <a:t>By the way, the United Church of Canada staff are working from home, so you don’t mail PAR documents to the address listed on the PAR form. Instead, you mail them to the PAR administrator’s home office using a special address you can find on our website.</a:t>
            </a: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108</a:t>
            </a:fld>
            <a:endParaRPr lang="en-US"/>
          </a:p>
        </p:txBody>
      </p:sp>
    </p:spTree>
    <p:extLst>
      <p:ext uri="{BB962C8B-B14F-4D97-AF65-F5344CB8AC3E}">
        <p14:creationId xmlns:p14="http://schemas.microsoft.com/office/powerpoint/2010/main" val="37653128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a:t>Interac </a:t>
            </a:r>
            <a:r>
              <a:rPr lang="en-US" dirty="0" err="1"/>
              <a:t>eTransfers</a:t>
            </a:r>
            <a:r>
              <a:rPr lang="en-US" dirty="0"/>
              <a:t> are the most cost-effective way to receive donations</a:t>
            </a:r>
          </a:p>
          <a:p>
            <a:pPr marL="181240" indent="-181240">
              <a:buFont typeface="Arial" panose="020B0604020202020204" pitchFamily="34" charset="0"/>
              <a:buChar char="•"/>
            </a:pPr>
            <a:r>
              <a:rPr lang="en-US" dirty="0"/>
              <a:t>However, some credit unions are not part of the Interac network and some branches resist giving churches access to receiving </a:t>
            </a:r>
            <a:r>
              <a:rPr lang="en-US" dirty="0" err="1"/>
              <a:t>eTransfers</a:t>
            </a:r>
            <a:endParaRPr lang="en-US" dirty="0"/>
          </a:p>
          <a:p>
            <a:pPr marL="181240" indent="-181240">
              <a:buFont typeface="Arial" panose="020B0604020202020204" pitchFamily="34" charset="0"/>
              <a:buChar char="•"/>
            </a:pPr>
            <a:r>
              <a:rPr lang="en-US" dirty="0"/>
              <a:t>Anecdotally, we’ve found that, in order to activate online banking, and thereby make it possible to receive </a:t>
            </a:r>
            <a:r>
              <a:rPr lang="en-US" dirty="0" err="1"/>
              <a:t>eTransfers</a:t>
            </a:r>
            <a:r>
              <a:rPr lang="en-US" dirty="0"/>
              <a:t>, many banks require the church to enable a debit card, usually with a minimum spending limit</a:t>
            </a:r>
          </a:p>
          <a:p>
            <a:pPr marL="664546" lvl="1" indent="-181240">
              <a:buFont typeface="Arial" panose="020B0604020202020204" pitchFamily="34" charset="0"/>
              <a:buChar char="•"/>
            </a:pPr>
            <a:r>
              <a:rPr lang="en-US" dirty="0"/>
              <a:t>The potential for problems of temptation with a debit card are such that a church should be cautious in setting this up</a:t>
            </a:r>
          </a:p>
          <a:p>
            <a:pPr marL="181240" indent="-181240">
              <a:buFont typeface="Arial" panose="020B0604020202020204" pitchFamily="34" charset="0"/>
              <a:buChar char="•"/>
            </a:pPr>
            <a:r>
              <a:rPr lang="en-US" dirty="0"/>
              <a:t>Ensure there is an electronic trail of the transfer of funds and email records for both the donor and the congregation.</a:t>
            </a:r>
          </a:p>
          <a:p>
            <a:pPr marL="181240" indent="-181240">
              <a:buFont typeface="Arial" panose="020B0604020202020204" pitchFamily="34" charset="0"/>
              <a:buChar char="•"/>
            </a:pPr>
            <a:r>
              <a:rPr lang="en-US" dirty="0"/>
              <a:t>Determine who is responsible for managing the e-Transfers. When the e- Transfer email is received, it can be forwarded to two people—perhaps the treasurer for deposit and the envelope steward to record the gift for receipt. Having two people involved helps safeguard the assets of the church and the reputation of those involved.</a:t>
            </a:r>
          </a:p>
          <a:p>
            <a:pPr marL="181240" indent="-181240">
              <a:buFont typeface="Arial" panose="020B0604020202020204" pitchFamily="34" charset="0"/>
              <a:buChar char="•"/>
            </a:pPr>
            <a:r>
              <a:rPr lang="en-US" dirty="0"/>
              <a:t>Use an official church email address to receive the gift rather than a personal email address. You might want to use or create a specific email address for gifts so that only the people who are responsible for receiving the gifts have access to it. Keep copies of the emails informing of the transfer in your financial files with other donation records.</a:t>
            </a:r>
          </a:p>
          <a:p>
            <a:pPr marL="181240" indent="-181240">
              <a:buFont typeface="Arial" panose="020B0604020202020204" pitchFamily="34" charset="0"/>
              <a:buChar char="•"/>
            </a:pPr>
            <a:r>
              <a:rPr lang="en-US" dirty="0"/>
              <a:t>Set up your account so that the e-Transfers are automatically deposited. This bypasses the Question &amp; Answer password step (which can be insecure) and prevents someone from mistakenly depositing the funds into their personal bank account. When the donor is making the transfer, they will be informed that the e-Transfer money will be directly deposited.</a:t>
            </a:r>
          </a:p>
          <a:p>
            <a:pPr marL="181240" indent="-181240">
              <a:buFont typeface="Arial" panose="020B0604020202020204" pitchFamily="34" charset="0"/>
              <a:buChar char="•"/>
            </a:pPr>
            <a:r>
              <a:rPr lang="en-US" dirty="0"/>
              <a:t>Be sure to get the full name and address of the donor so that you can issue the charitable tax receipt. Remember that receipts must go to the person who sent the funds—so donors must send the funds from their own bank account.</a:t>
            </a:r>
          </a:p>
        </p:txBody>
      </p:sp>
      <p:sp>
        <p:nvSpPr>
          <p:cNvPr id="4" name="Slide Number Placeholder 3"/>
          <p:cNvSpPr>
            <a:spLocks noGrp="1"/>
          </p:cNvSpPr>
          <p:nvPr>
            <p:ph type="sldNum" sz="quarter" idx="5"/>
          </p:nvPr>
        </p:nvSpPr>
        <p:spPr/>
        <p:txBody>
          <a:bodyPr/>
          <a:lstStyle/>
          <a:p>
            <a:fld id="{130410C0-0AE4-40F4-AF1C-6B64288FA5B0}" type="slidenum">
              <a:rPr lang="en-US" smtClean="0"/>
              <a:t>109</a:t>
            </a:fld>
            <a:endParaRPr lang="en-US"/>
          </a:p>
        </p:txBody>
      </p:sp>
    </p:spTree>
    <p:extLst>
      <p:ext uri="{BB962C8B-B14F-4D97-AF65-F5344CB8AC3E}">
        <p14:creationId xmlns:p14="http://schemas.microsoft.com/office/powerpoint/2010/main" val="16664198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Online donation forms on your website make it possible for people to give online, 24 hours a day and seven days a week.  It’s a good option for people who have moved away from your congregation, but still want to give, and most services offer easy monthly giving.  We once had a person who wanted to donate monthly to a former congregation. They had e-transfers but no donation form on their website.  Once they learned someone wanted to give that way – they were quick to adapt!     The donate button on your website leads to a form that is either embedded on your website, if you have the necessary security protections, or links to a proprietary form set-up for your church on the service’s website. Although there are a few more services out there, the Stewardship Department has found that either CanadaHelps.org or Tithe.ly seem to serve the majority of congregations, and I’ll explain the difference between them.</a:t>
            </a:r>
          </a:p>
        </p:txBody>
      </p:sp>
      <p:sp>
        <p:nvSpPr>
          <p:cNvPr id="4" name="Slide Number Placeholder 3"/>
          <p:cNvSpPr>
            <a:spLocks noGrp="1"/>
          </p:cNvSpPr>
          <p:nvPr>
            <p:ph type="sldNum" sz="quarter" idx="5"/>
          </p:nvPr>
        </p:nvSpPr>
        <p:spPr/>
        <p:txBody>
          <a:bodyPr/>
          <a:lstStyle/>
          <a:p>
            <a:fld id="{130410C0-0AE4-40F4-AF1C-6B64288FA5B0}" type="slidenum">
              <a:rPr lang="en-US" smtClean="0"/>
              <a:t>110</a:t>
            </a:fld>
            <a:endParaRPr lang="en-US"/>
          </a:p>
        </p:txBody>
      </p:sp>
    </p:spTree>
    <p:extLst>
      <p:ext uri="{BB962C8B-B14F-4D97-AF65-F5344CB8AC3E}">
        <p14:creationId xmlns:p14="http://schemas.microsoft.com/office/powerpoint/2010/main" val="979271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CanadaHelps.org is a foundation, so the donor is considered a donor of CanadaHelps.  CanadaHelps collects the donor information and issues the tax receipt and the church merely receives the funds. The donor has to give permission for their personal information to be shared with the congregation. (Most do – but the church needs to claim its account to learn who gave the funds.) Some smaller churches are happy that the tax receipting responsibilities are taken care of, knowing they can get the donor’s information to send a thank you note.  Others prefer to have more control over their donations. </a:t>
            </a:r>
          </a:p>
          <a:p>
            <a:endParaRPr lang="en-US" dirty="0"/>
          </a:p>
          <a:p>
            <a:r>
              <a:rPr lang="en-US" dirty="0"/>
              <a:t>Tithe.ly is a payment system.  For churches, the experience is more like online banking.  With Tithe.ly, the “donate” button on your church website is a tool for your church to receive the funds.  The donor is the church’s donor and your church collects all the contact information and provides the tax receipt.</a:t>
            </a:r>
          </a:p>
        </p:txBody>
      </p:sp>
      <p:sp>
        <p:nvSpPr>
          <p:cNvPr id="4" name="Slide Number Placeholder 3"/>
          <p:cNvSpPr>
            <a:spLocks noGrp="1"/>
          </p:cNvSpPr>
          <p:nvPr>
            <p:ph type="sldNum" sz="quarter" idx="5"/>
          </p:nvPr>
        </p:nvSpPr>
        <p:spPr/>
        <p:txBody>
          <a:bodyPr/>
          <a:lstStyle/>
          <a:p>
            <a:fld id="{130410C0-0AE4-40F4-AF1C-6B64288FA5B0}" type="slidenum">
              <a:rPr lang="en-US" smtClean="0"/>
              <a:t>111</a:t>
            </a:fld>
            <a:endParaRPr lang="en-US"/>
          </a:p>
        </p:txBody>
      </p:sp>
    </p:spTree>
    <p:extLst>
      <p:ext uri="{BB962C8B-B14F-4D97-AF65-F5344CB8AC3E}">
        <p14:creationId xmlns:p14="http://schemas.microsoft.com/office/powerpoint/2010/main" val="5707780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services do not charge a set-up fee.  For single donations, CanadaHelps.org charges a fee of 4% per transaction but if your church claims its charity profile on CanadaHelps.org and sets-up a Customizable Donation Form (CDF), the fee is reduced to 3.75%.  (There are different rates for monthly donations.)</a:t>
            </a:r>
          </a:p>
          <a:p>
            <a:r>
              <a:rPr lang="en-US" dirty="0"/>
              <a:t>Tithe.ly charges 2.9% + 30¢ per transaction but PCC churches get a special rate of 2.75% + 30¢ per transaction for VISA/Mastercard and debit transactions; the fee for American Express is higher.</a:t>
            </a:r>
          </a:p>
          <a:p>
            <a:r>
              <a:rPr lang="en-US" dirty="0"/>
              <a:t>How do these fee structures compare? For a gift of less than $30, </a:t>
            </a:r>
            <a:r>
              <a:rPr lang="en-US" dirty="0" err="1"/>
              <a:t>CanadaHelps.org's</a:t>
            </a:r>
            <a:r>
              <a:rPr lang="en-US" dirty="0"/>
              <a:t> transaction fee is lower than Tithe.ly's fee.  For any gift over $30, Tithe.ly's fee is lower.  However, the difference in fees isn't that great.  The transaction fee for a $20 gift would be 75¢ for CanadaHelps.org and 85¢ for Tithe.ly.  The transaction fee for a gift of $100 would be $3.75 for CanadaHelps.org and $3.05 for Tithe.ly.  The more important difference is how the two organizations are structured.  I would say for larger churches, they would prefer to have more control and be able to provide comprehensive tax receipts for their donors.  However, for smaller churches, CanadaHelps.org makes things simple.</a:t>
            </a: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112</a:t>
            </a:fld>
            <a:endParaRPr lang="en-US"/>
          </a:p>
        </p:txBody>
      </p:sp>
    </p:spTree>
    <p:extLst>
      <p:ext uri="{BB962C8B-B14F-4D97-AF65-F5344CB8AC3E}">
        <p14:creationId xmlns:p14="http://schemas.microsoft.com/office/powerpoint/2010/main" val="22419672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Tithe.ly and other church management systems offer the ability to create an app platform for your church.  If your church has or wants to attract a community of people who prefer to work with mobile devices, an app offers tools through an easy to install icon on their cellphone or tablet.   For instance, with the Tithe.ly app, </a:t>
            </a:r>
            <a:r>
              <a:rPr lang="en-US" b="1" dirty="0"/>
              <a:t>in addition to giving a donation </a:t>
            </a:r>
            <a:r>
              <a:rPr lang="en-US" dirty="0"/>
              <a:t>members can take interactive sermon notes, listen to messages on the go, access small group material, check the prayer list, engage with your real time church newsfeed, and more.  </a:t>
            </a:r>
            <a:r>
              <a:rPr lang="en-US" b="1" dirty="0"/>
              <a:t>Because it’s more than just about giving, you need to have the rest of the church staff onboard. </a:t>
            </a:r>
          </a:p>
        </p:txBody>
      </p:sp>
      <p:sp>
        <p:nvSpPr>
          <p:cNvPr id="4" name="Slide Number Placeholder 3"/>
          <p:cNvSpPr>
            <a:spLocks noGrp="1"/>
          </p:cNvSpPr>
          <p:nvPr>
            <p:ph type="sldNum" sz="quarter" idx="5"/>
          </p:nvPr>
        </p:nvSpPr>
        <p:spPr/>
        <p:txBody>
          <a:bodyPr/>
          <a:lstStyle/>
          <a:p>
            <a:fld id="{130410C0-0AE4-40F4-AF1C-6B64288FA5B0}" type="slidenum">
              <a:rPr lang="en-US" smtClean="0"/>
              <a:t>113</a:t>
            </a:fld>
            <a:endParaRPr lang="en-US"/>
          </a:p>
        </p:txBody>
      </p:sp>
    </p:spTree>
    <p:extLst>
      <p:ext uri="{BB962C8B-B14F-4D97-AF65-F5344CB8AC3E}">
        <p14:creationId xmlns:p14="http://schemas.microsoft.com/office/powerpoint/2010/main" val="22968274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Nowadays fewer people carry cash.  In a recent survey in the US, more than 50% of people said they carry cash only occasionally.  I’m sure this is equally true for Canada.  As a consequence, spontaneous in-person giving is made more difficult because people often make all their purchase with their card or mobile device.  A credit/debit card terminal is the answer.  There are three competitors in this space right now, Square, Stripe and </a:t>
            </a:r>
            <a:r>
              <a:rPr lang="en-US" dirty="0" err="1"/>
              <a:t>Cloverflex</a:t>
            </a:r>
            <a:r>
              <a:rPr lang="en-US" dirty="0"/>
              <a:t> and Square is the least expensive of the three.  Fees charged for debit card transactions are ten cents per transaction, if the terminal is connected to the web and the transaction can be verified in real time. Credit cards cost more, as you can see, but the ability to tap makes these devices infinitely easier than setting-up a computer with a copy of your online giving form and expecting people to fill all that out in the narthex of the church.  These devices can store your entire membership list, so an usher can quickly select the donor’s name from the list and the donor can tap to give rapidly.  The process is still a little too slow for giving during the offering, but it’s rapid enough to be considered painless and convenient by the donor.</a:t>
            </a:r>
          </a:p>
        </p:txBody>
      </p:sp>
      <p:sp>
        <p:nvSpPr>
          <p:cNvPr id="4" name="Slide Number Placeholder 3"/>
          <p:cNvSpPr>
            <a:spLocks noGrp="1"/>
          </p:cNvSpPr>
          <p:nvPr>
            <p:ph type="sldNum" sz="quarter" idx="5"/>
          </p:nvPr>
        </p:nvSpPr>
        <p:spPr/>
        <p:txBody>
          <a:bodyPr/>
          <a:lstStyle/>
          <a:p>
            <a:fld id="{130410C0-0AE4-40F4-AF1C-6B64288FA5B0}" type="slidenum">
              <a:rPr lang="en-US" smtClean="0"/>
              <a:t>114</a:t>
            </a:fld>
            <a:endParaRPr lang="en-US"/>
          </a:p>
        </p:txBody>
      </p:sp>
    </p:spTree>
    <p:extLst>
      <p:ext uri="{BB962C8B-B14F-4D97-AF65-F5344CB8AC3E}">
        <p14:creationId xmlns:p14="http://schemas.microsoft.com/office/powerpoint/2010/main" val="23660790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Dedicated Donation tracking software can help congregations track donations and communicate with donors. </a:t>
            </a:r>
          </a:p>
          <a:p>
            <a:r>
              <a:rPr lang="en-US" dirty="0"/>
              <a:t>Most of these tools will issue tax receipts and generate reports. </a:t>
            </a:r>
          </a:p>
          <a:p>
            <a:r>
              <a:rPr lang="en-US" dirty="0"/>
              <a:t>Some offer additional features that help manage every aspect of church life including </a:t>
            </a:r>
          </a:p>
          <a:p>
            <a:r>
              <a:rPr lang="en-US" dirty="0"/>
              <a:t>membership data, </a:t>
            </a:r>
          </a:p>
          <a:p>
            <a:r>
              <a:rPr lang="en-US" dirty="0"/>
              <a:t>children’s check-in, </a:t>
            </a:r>
          </a:p>
          <a:p>
            <a:r>
              <a:rPr lang="en-US" dirty="0"/>
              <a:t>event management, </a:t>
            </a:r>
          </a:p>
          <a:p>
            <a:r>
              <a:rPr lang="en-US" dirty="0"/>
              <a:t>small-group management, </a:t>
            </a:r>
          </a:p>
          <a:p>
            <a:r>
              <a:rPr lang="en-US" dirty="0"/>
              <a:t>volunteer scheduling and management, </a:t>
            </a:r>
          </a:p>
          <a:p>
            <a:r>
              <a:rPr lang="en-US" dirty="0"/>
              <a:t>along with automated workflows and dashboards to measure and summarize it all.  </a:t>
            </a:r>
          </a:p>
          <a:p>
            <a:r>
              <a:rPr lang="en-US" dirty="0"/>
              <a:t>This level of software serves little purpose without many parishioners and volunteers to manage. As such, it is designed to serve quite large churches and comes with commensurate costs. </a:t>
            </a: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115</a:t>
            </a:fld>
            <a:endParaRPr lang="en-US"/>
          </a:p>
        </p:txBody>
      </p:sp>
    </p:spTree>
    <p:extLst>
      <p:ext uri="{BB962C8B-B14F-4D97-AF65-F5344CB8AC3E}">
        <p14:creationId xmlns:p14="http://schemas.microsoft.com/office/powerpoint/2010/main" val="1040724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E2821"/>
                </a:solidFill>
                <a:effectLst/>
              </a:rPr>
              <a:t>One of the benefits of a webinar is that you can pull in multiple people to present.  This really is a collaborative effort.  </a:t>
            </a:r>
          </a:p>
          <a:p>
            <a:endParaRPr lang="en-US" b="0" i="0" dirty="0">
              <a:solidFill>
                <a:srgbClr val="2E2821"/>
              </a:solidFill>
              <a:effectLst/>
            </a:endParaRPr>
          </a:p>
          <a:p>
            <a:pPr algn="l" fontAlgn="base"/>
            <a:endParaRPr lang="en-US" b="0" i="0" dirty="0">
              <a:solidFill>
                <a:srgbClr val="2E2821"/>
              </a:solidFill>
              <a:effectLst/>
            </a:endParaRPr>
          </a:p>
        </p:txBody>
      </p:sp>
      <p:sp>
        <p:nvSpPr>
          <p:cNvPr id="4" name="Slide Number Placeholder 3"/>
          <p:cNvSpPr>
            <a:spLocks noGrp="1"/>
          </p:cNvSpPr>
          <p:nvPr>
            <p:ph type="sldNum" sz="quarter" idx="5"/>
          </p:nvPr>
        </p:nvSpPr>
        <p:spPr/>
        <p:txBody>
          <a:bodyPr/>
          <a:lstStyle/>
          <a:p>
            <a:fld id="{130410C0-0AE4-40F4-AF1C-6B64288FA5B0}" type="slidenum">
              <a:rPr lang="en-US" smtClean="0"/>
              <a:t>62</a:t>
            </a:fld>
            <a:endParaRPr lang="en-US"/>
          </a:p>
        </p:txBody>
      </p:sp>
    </p:spTree>
    <p:extLst>
      <p:ext uri="{BB962C8B-B14F-4D97-AF65-F5344CB8AC3E}">
        <p14:creationId xmlns:p14="http://schemas.microsoft.com/office/powerpoint/2010/main" val="3493758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 I’ll hand over to Karen to talk about Receipt Basics</a:t>
            </a:r>
          </a:p>
        </p:txBody>
      </p:sp>
      <p:sp>
        <p:nvSpPr>
          <p:cNvPr id="4" name="Slide Number Placeholder 3"/>
          <p:cNvSpPr>
            <a:spLocks noGrp="1"/>
          </p:cNvSpPr>
          <p:nvPr>
            <p:ph type="sldNum" sz="quarter" idx="5"/>
          </p:nvPr>
        </p:nvSpPr>
        <p:spPr/>
        <p:txBody>
          <a:bodyPr/>
          <a:lstStyle/>
          <a:p>
            <a:fld id="{130410C0-0AE4-40F4-AF1C-6B64288FA5B0}" type="slidenum">
              <a:rPr lang="en-US" smtClean="0"/>
              <a:t>116</a:t>
            </a:fld>
            <a:endParaRPr lang="en-US"/>
          </a:p>
        </p:txBody>
      </p:sp>
    </p:spTree>
    <p:extLst>
      <p:ext uri="{BB962C8B-B14F-4D97-AF65-F5344CB8AC3E}">
        <p14:creationId xmlns:p14="http://schemas.microsoft.com/office/powerpoint/2010/main" val="12347621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to maintain your charitable registration!</a:t>
            </a:r>
          </a:p>
          <a:p>
            <a:endParaRPr lang="en-US" dirty="0"/>
          </a:p>
          <a:p>
            <a:r>
              <a:rPr lang="en-US" dirty="0"/>
              <a:t>Last week – it’s not the law that it be the end of Feb – and may be circumstances that you can’t, but it’s a best practice. </a:t>
            </a:r>
          </a:p>
        </p:txBody>
      </p:sp>
      <p:sp>
        <p:nvSpPr>
          <p:cNvPr id="4" name="Slide Number Placeholder 3"/>
          <p:cNvSpPr>
            <a:spLocks noGrp="1"/>
          </p:cNvSpPr>
          <p:nvPr>
            <p:ph type="sldNum" sz="quarter" idx="5"/>
          </p:nvPr>
        </p:nvSpPr>
        <p:spPr/>
        <p:txBody>
          <a:bodyPr/>
          <a:lstStyle/>
          <a:p>
            <a:fld id="{130410C0-0AE4-40F4-AF1C-6B64288FA5B0}" type="slidenum">
              <a:rPr lang="en-US" smtClean="0"/>
              <a:t>117</a:t>
            </a:fld>
            <a:endParaRPr lang="en-US"/>
          </a:p>
        </p:txBody>
      </p:sp>
    </p:spTree>
    <p:extLst>
      <p:ext uri="{BB962C8B-B14F-4D97-AF65-F5344CB8AC3E}">
        <p14:creationId xmlns:p14="http://schemas.microsoft.com/office/powerpoint/2010/main" val="35316069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417" indent="-285417">
              <a:spcBef>
                <a:spcPts val="317"/>
              </a:spcBef>
              <a:defRPr/>
            </a:pPr>
            <a:r>
              <a:rPr lang="en-US" dirty="0">
                <a:latin typeface="Times New Roman" panose="02020603050405020304" pitchFamily="18" charset="0"/>
                <a:cs typeface="Times New Roman" panose="02020603050405020304" pitchFamily="18" charset="0"/>
              </a:rPr>
              <a:t>Notes:</a:t>
            </a:r>
          </a:p>
          <a:p>
            <a:pPr marL="285417" indent="-285417">
              <a:spcBef>
                <a:spcPts val="317"/>
              </a:spcBef>
              <a:buFont typeface="Arial" pitchFamily="34" charset="0"/>
              <a:buChar char="•"/>
              <a:defRPr/>
            </a:pPr>
            <a:r>
              <a:rPr lang="en-US" dirty="0">
                <a:latin typeface="Times New Roman" panose="02020603050405020304" pitchFamily="18" charset="0"/>
                <a:cs typeface="Times New Roman" panose="02020603050405020304" pitchFamily="18" charset="0"/>
              </a:rPr>
              <a:t>A receipt cannot be made out to anyone other than the person who gave the cash/property</a:t>
            </a:r>
          </a:p>
          <a:p>
            <a:pPr marL="570834" lvl="1" indent="-285417">
              <a:spcBef>
                <a:spcPts val="317"/>
              </a:spcBef>
              <a:buFont typeface="Wingdings" pitchFamily="2" charset="2"/>
              <a:buChar char="Ø"/>
              <a:defRPr/>
            </a:pPr>
            <a:r>
              <a:rPr lang="en-US" dirty="0">
                <a:latin typeface="Times New Roman" panose="02020603050405020304" pitchFamily="18" charset="0"/>
                <a:cs typeface="Times New Roman" panose="02020603050405020304" pitchFamily="18" charset="0"/>
              </a:rPr>
              <a:t>i.e. someone gives $20 to the church and asks that the receipt be made out in someone else’s name - NO</a:t>
            </a:r>
          </a:p>
          <a:p>
            <a:pPr marL="285417" indent="-285417">
              <a:spcBef>
                <a:spcPts val="317"/>
              </a:spcBef>
              <a:defRPr/>
            </a:pPr>
            <a:endParaRPr lang="en-US" dirty="0">
              <a:latin typeface="Times New Roman" panose="02020603050405020304" pitchFamily="18" charset="0"/>
              <a:cs typeface="Times New Roman" panose="02020603050405020304" pitchFamily="18" charset="0"/>
            </a:endParaRPr>
          </a:p>
          <a:p>
            <a:pPr marL="285417" indent="-285417">
              <a:spcBef>
                <a:spcPts val="317"/>
              </a:spcBef>
              <a:buFont typeface="Arial" pitchFamily="34" charset="0"/>
              <a:buChar char="•"/>
              <a:defRPr/>
            </a:pPr>
            <a:r>
              <a:rPr lang="en-US" dirty="0">
                <a:latin typeface="Times New Roman" panose="02020603050405020304" pitchFamily="18" charset="0"/>
                <a:cs typeface="Times New Roman" panose="02020603050405020304" pitchFamily="18" charset="0"/>
              </a:rPr>
              <a:t>Receipt </a:t>
            </a:r>
            <a:r>
              <a:rPr lang="en-US" u="sng" dirty="0">
                <a:latin typeface="Times New Roman" panose="02020603050405020304" pitchFamily="18" charset="0"/>
                <a:cs typeface="Times New Roman" panose="02020603050405020304" pitchFamily="18" charset="0"/>
              </a:rPr>
              <a:t>must</a:t>
            </a:r>
            <a:r>
              <a:rPr lang="en-US" dirty="0">
                <a:latin typeface="Times New Roman" panose="02020603050405020304" pitchFamily="18" charset="0"/>
                <a:cs typeface="Times New Roman" panose="02020603050405020304" pitchFamily="18" charset="0"/>
              </a:rPr>
              <a:t> have donor’s address</a:t>
            </a:r>
          </a:p>
          <a:p>
            <a:pPr marL="570834" lvl="1" indent="-285417">
              <a:spcBef>
                <a:spcPts val="317"/>
              </a:spcBef>
              <a:buFont typeface="Wingdings" pitchFamily="2" charset="2"/>
              <a:buChar char="ü"/>
              <a:defRPr/>
            </a:pPr>
            <a:r>
              <a:rPr lang="en-US" dirty="0">
                <a:latin typeface="Times New Roman" panose="02020603050405020304" pitchFamily="18" charset="0"/>
                <a:cs typeface="Times New Roman" panose="02020603050405020304" pitchFamily="18" charset="0"/>
              </a:rPr>
              <a:t>if you don’t have the address you cannot issue the receipt – if it’s an individual, it should be their home address, a business could be a business address</a:t>
            </a:r>
          </a:p>
          <a:p>
            <a:pPr marL="285417" indent="-285417">
              <a:spcBef>
                <a:spcPts val="317"/>
              </a:spcBef>
              <a:defRPr/>
            </a:pPr>
            <a:endParaRPr lang="en-US" dirty="0">
              <a:latin typeface="Times New Roman" panose="02020603050405020304" pitchFamily="18" charset="0"/>
              <a:cs typeface="Times New Roman" panose="02020603050405020304" pitchFamily="18" charset="0"/>
            </a:endParaRPr>
          </a:p>
          <a:p>
            <a:pPr marL="285417" indent="-285417">
              <a:spcBef>
                <a:spcPts val="317"/>
              </a:spcBef>
              <a:buFont typeface="Arial" pitchFamily="34" charset="0"/>
              <a:buChar char="•"/>
              <a:defRPr/>
            </a:pPr>
            <a:r>
              <a:rPr lang="en-US" dirty="0">
                <a:latin typeface="Times New Roman" panose="02020603050405020304" pitchFamily="18" charset="0"/>
                <a:cs typeface="Times New Roman" panose="02020603050405020304" pitchFamily="18" charset="0"/>
              </a:rPr>
              <a:t>Receipt format is left to the discretion of the congregation, but must contain specific information prescribed by law</a:t>
            </a:r>
          </a:p>
          <a:p>
            <a:endParaRPr lang="en-US" dirty="0"/>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118</a:t>
            </a:fld>
            <a:endParaRPr lang="en-US"/>
          </a:p>
        </p:txBody>
      </p:sp>
    </p:spTree>
    <p:extLst>
      <p:ext uri="{BB962C8B-B14F-4D97-AF65-F5344CB8AC3E}">
        <p14:creationId xmlns:p14="http://schemas.microsoft.com/office/powerpoint/2010/main" val="37467676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17"/>
              </a:spcBef>
              <a:defRPr/>
            </a:pPr>
            <a:r>
              <a:rPr lang="en-US" sz="1300" dirty="0">
                <a:latin typeface="Times New Roman" panose="02020603050405020304" pitchFamily="18" charset="0"/>
                <a:cs typeface="Times New Roman" panose="02020603050405020304" pitchFamily="18" charset="0"/>
              </a:rPr>
              <a:t>All official receipts must contain: (Part I)– this is the information that doesn’t change!</a:t>
            </a:r>
          </a:p>
          <a:p>
            <a:pPr marL="285417" indent="-285417">
              <a:spcBef>
                <a:spcPts val="317"/>
              </a:spcBef>
              <a:buFont typeface="Arial" pitchFamily="34" charset="0"/>
              <a:buChar char="•"/>
              <a:defRPr/>
            </a:pPr>
            <a:r>
              <a:rPr lang="en-US" sz="1300" dirty="0">
                <a:latin typeface="Times New Roman" panose="02020603050405020304" pitchFamily="18" charset="0"/>
                <a:cs typeface="Times New Roman" panose="02020603050405020304" pitchFamily="18" charset="0"/>
              </a:rPr>
              <a:t>A statement that it is an official receipt for income tax purposes</a:t>
            </a:r>
          </a:p>
          <a:p>
            <a:pPr marL="285417" indent="-285417">
              <a:spcBef>
                <a:spcPts val="317"/>
              </a:spcBef>
              <a:buFont typeface="Arial" pitchFamily="34" charset="0"/>
              <a:buChar char="•"/>
              <a:defRPr/>
            </a:pPr>
            <a:r>
              <a:rPr lang="en-US" sz="1300" dirty="0">
                <a:latin typeface="Times New Roman" panose="02020603050405020304" pitchFamily="18" charset="0"/>
                <a:cs typeface="Times New Roman" panose="02020603050405020304" pitchFamily="18" charset="0"/>
              </a:rPr>
              <a:t>Name and address of the charity </a:t>
            </a:r>
          </a:p>
          <a:p>
            <a:pPr marL="285417" indent="-285417">
              <a:spcBef>
                <a:spcPts val="317"/>
              </a:spcBef>
              <a:buFont typeface="Arial" pitchFamily="34" charset="0"/>
              <a:buChar char="•"/>
              <a:defRPr/>
            </a:pPr>
            <a:r>
              <a:rPr lang="en-US" sz="1300" dirty="0">
                <a:latin typeface="Times New Roman" panose="02020603050405020304" pitchFamily="18" charset="0"/>
                <a:cs typeface="Times New Roman" panose="02020603050405020304" pitchFamily="18" charset="0"/>
              </a:rPr>
              <a:t>Charity’s registration number</a:t>
            </a:r>
          </a:p>
          <a:p>
            <a:pPr marL="285417" indent="-285417">
              <a:spcBef>
                <a:spcPts val="317"/>
              </a:spcBef>
              <a:buFont typeface="Arial" pitchFamily="34" charset="0"/>
              <a:buChar char="•"/>
              <a:defRPr/>
            </a:pPr>
            <a:r>
              <a:rPr lang="en-US" sz="1300" dirty="0">
                <a:latin typeface="Times New Roman" panose="02020603050405020304" pitchFamily="18" charset="0"/>
                <a:cs typeface="Times New Roman" panose="02020603050405020304" pitchFamily="18" charset="0"/>
              </a:rPr>
              <a:t>Serial number of the receipt</a:t>
            </a:r>
          </a:p>
          <a:p>
            <a:pPr marL="285417" indent="-285417">
              <a:spcBef>
                <a:spcPts val="317"/>
              </a:spcBef>
              <a:buFont typeface="Arial" pitchFamily="34" charset="0"/>
              <a:buChar char="•"/>
              <a:defRPr/>
            </a:pPr>
            <a:r>
              <a:rPr lang="en-US" sz="1300" dirty="0">
                <a:latin typeface="Times New Roman" panose="02020603050405020304" pitchFamily="18" charset="0"/>
                <a:cs typeface="Times New Roman" panose="02020603050405020304" pitchFamily="18" charset="0"/>
              </a:rPr>
              <a:t>Place or locality where the receipt was issued</a:t>
            </a:r>
          </a:p>
          <a:p>
            <a:pPr marL="285417" indent="-285417">
              <a:spcBef>
                <a:spcPts val="317"/>
              </a:spcBef>
              <a:buFont typeface="Arial" pitchFamily="34" charset="0"/>
              <a:buChar char="•"/>
              <a:defRPr/>
            </a:pPr>
            <a:r>
              <a:rPr lang="en-US" sz="1300" dirty="0">
                <a:latin typeface="Times New Roman" panose="02020603050405020304" pitchFamily="18" charset="0"/>
                <a:cs typeface="Times New Roman" panose="02020603050405020304" pitchFamily="18" charset="0"/>
              </a:rPr>
              <a:t>Day or year donation was received</a:t>
            </a:r>
          </a:p>
          <a:p>
            <a:pPr marL="285417" indent="-285417">
              <a:spcBef>
                <a:spcPts val="317"/>
              </a:spcBef>
              <a:buFont typeface="Arial" pitchFamily="34" charset="0"/>
              <a:buChar char="•"/>
              <a:defRPr/>
            </a:pPr>
            <a:r>
              <a:rPr lang="en-US" sz="1300" dirty="0">
                <a:latin typeface="Times New Roman" panose="02020603050405020304" pitchFamily="18" charset="0"/>
                <a:cs typeface="Times New Roman" panose="02020603050405020304" pitchFamily="18" charset="0"/>
              </a:rPr>
              <a:t>Day on which the receipt was issued if it differs from day of donation</a:t>
            </a:r>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119</a:t>
            </a:fld>
            <a:endParaRPr lang="en-US"/>
          </a:p>
        </p:txBody>
      </p:sp>
    </p:spTree>
    <p:extLst>
      <p:ext uri="{BB962C8B-B14F-4D97-AF65-F5344CB8AC3E}">
        <p14:creationId xmlns:p14="http://schemas.microsoft.com/office/powerpoint/2010/main" val="2796262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defRPr/>
            </a:pPr>
            <a:r>
              <a:rPr lang="en-US" sz="1700" b="1" dirty="0">
                <a:latin typeface="Times New Roman" panose="02020603050405020304" pitchFamily="18" charset="0"/>
                <a:cs typeface="Times New Roman" panose="02020603050405020304" pitchFamily="18" charset="0"/>
              </a:rPr>
              <a:t>2019 Receipts (Cont’d.)</a:t>
            </a:r>
          </a:p>
          <a:p>
            <a:pPr>
              <a:spcBef>
                <a:spcPts val="317"/>
              </a:spcBef>
              <a:defRPr/>
            </a:pPr>
            <a:endParaRPr lang="en-US" sz="800" dirty="0">
              <a:latin typeface="Times New Roman" panose="02020603050405020304" pitchFamily="18" charset="0"/>
              <a:cs typeface="Times New Roman" panose="02020603050405020304" pitchFamily="18" charset="0"/>
            </a:endParaRPr>
          </a:p>
          <a:p>
            <a:pPr>
              <a:spcBef>
                <a:spcPts val="317"/>
              </a:spcBef>
              <a:defRPr/>
            </a:pPr>
            <a:r>
              <a:rPr lang="en-US" sz="1300" dirty="0">
                <a:latin typeface="Times New Roman" panose="02020603050405020304" pitchFamily="18" charset="0"/>
                <a:cs typeface="Times New Roman" panose="02020603050405020304" pitchFamily="18" charset="0"/>
              </a:rPr>
              <a:t>All official receipts must contain: (part II)</a:t>
            </a:r>
          </a:p>
          <a:p>
            <a:pPr marL="285417" indent="-285417">
              <a:spcBef>
                <a:spcPts val="317"/>
              </a:spcBef>
              <a:buFont typeface="Arial" pitchFamily="34" charset="0"/>
              <a:buChar char="•"/>
              <a:defRPr/>
            </a:pPr>
            <a:r>
              <a:rPr lang="en-US" sz="1300" dirty="0">
                <a:latin typeface="Times New Roman" panose="02020603050405020304" pitchFamily="18" charset="0"/>
                <a:cs typeface="Times New Roman" panose="02020603050405020304" pitchFamily="18" charset="0"/>
              </a:rPr>
              <a:t>Full name, including middle initial, and address of the donor</a:t>
            </a:r>
          </a:p>
          <a:p>
            <a:pPr marL="285417" indent="-285417">
              <a:spcBef>
                <a:spcPts val="317"/>
              </a:spcBef>
              <a:buFont typeface="Arial" pitchFamily="34" charset="0"/>
              <a:buChar char="•"/>
              <a:defRPr/>
            </a:pPr>
            <a:r>
              <a:rPr lang="en-US" sz="1300" dirty="0">
                <a:latin typeface="Times New Roman" panose="02020603050405020304" pitchFamily="18" charset="0"/>
                <a:cs typeface="Times New Roman" panose="02020603050405020304" pitchFamily="18" charset="0"/>
              </a:rPr>
              <a:t>Amount of the gift</a:t>
            </a:r>
          </a:p>
          <a:p>
            <a:pPr marL="285417" indent="-285417">
              <a:spcBef>
                <a:spcPts val="317"/>
              </a:spcBef>
              <a:buFont typeface="Arial" pitchFamily="34" charset="0"/>
              <a:buChar char="•"/>
              <a:defRPr/>
            </a:pPr>
            <a:r>
              <a:rPr lang="en-US" sz="1300" dirty="0">
                <a:latin typeface="Times New Roman" panose="02020603050405020304" pitchFamily="18" charset="0"/>
                <a:cs typeface="Times New Roman" panose="02020603050405020304" pitchFamily="18" charset="0"/>
              </a:rPr>
              <a:t>Value and description of any advantage received by the donor</a:t>
            </a:r>
          </a:p>
          <a:p>
            <a:pPr marL="285417" indent="-285417">
              <a:spcBef>
                <a:spcPts val="317"/>
              </a:spcBef>
              <a:buFont typeface="Arial" pitchFamily="34" charset="0"/>
              <a:buChar char="•"/>
              <a:defRPr/>
            </a:pPr>
            <a:r>
              <a:rPr lang="en-US" sz="1300" dirty="0">
                <a:latin typeface="Times New Roman" panose="02020603050405020304" pitchFamily="18" charset="0"/>
                <a:cs typeface="Times New Roman" panose="02020603050405020304" pitchFamily="18" charset="0"/>
              </a:rPr>
              <a:t>Eligible amount of the gift – different if there is an advantage</a:t>
            </a:r>
          </a:p>
          <a:p>
            <a:pPr marL="285417" indent="-285417">
              <a:spcBef>
                <a:spcPts val="317"/>
              </a:spcBef>
              <a:buFont typeface="Arial" pitchFamily="34" charset="0"/>
              <a:buChar char="•"/>
              <a:defRPr/>
            </a:pPr>
            <a:r>
              <a:rPr lang="en-US" sz="1300" dirty="0">
                <a:latin typeface="Times New Roman" panose="02020603050405020304" pitchFamily="18" charset="0"/>
                <a:cs typeface="Times New Roman" panose="02020603050405020304" pitchFamily="18" charset="0"/>
              </a:rPr>
              <a:t>Signature of an individual authorized by the charity</a:t>
            </a:r>
          </a:p>
          <a:p>
            <a:pPr marL="285417" indent="-285417">
              <a:spcBef>
                <a:spcPts val="317"/>
              </a:spcBef>
              <a:buFont typeface="Arial" pitchFamily="34" charset="0"/>
              <a:buChar char="•"/>
              <a:defRPr/>
            </a:pPr>
            <a:r>
              <a:rPr lang="en-US" sz="1300" dirty="0">
                <a:latin typeface="Times New Roman" panose="02020603050405020304" pitchFamily="18" charset="0"/>
                <a:cs typeface="Times New Roman" panose="02020603050405020304" pitchFamily="18" charset="0"/>
              </a:rPr>
              <a:t>Name and Website address of the Canada Revenue Agency – www.Canada.ca/en/services/taxes/charities</a:t>
            </a:r>
            <a:endParaRPr lang="en-US" sz="1300" b="1" dirty="0">
              <a:latin typeface="Times New Roman" panose="02020603050405020304" pitchFamily="18" charset="0"/>
              <a:cs typeface="Times New Roman" panose="02020603050405020304" pitchFamily="18" charset="0"/>
            </a:endParaRPr>
          </a:p>
          <a:p>
            <a:pPr algn="l"/>
            <a:endParaRPr lang="en-US" dirty="0"/>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120</a:t>
            </a:fld>
            <a:endParaRPr lang="en-US"/>
          </a:p>
        </p:txBody>
      </p:sp>
    </p:spTree>
    <p:extLst>
      <p:ext uri="{BB962C8B-B14F-4D97-AF65-F5344CB8AC3E}">
        <p14:creationId xmlns:p14="http://schemas.microsoft.com/office/powerpoint/2010/main" val="12075236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the PCC Receipt looks like.  We do two copies on one page.  It can be folded so the name and address can be seen in a window envelope.  A brief thank you.  When designing – don’t need a whole lot more.  On the right and top ,static properties, in the center/bottom are the variable elements. This is for the annual consolidated receipt.  Let’s look at the elements closer. </a:t>
            </a:r>
          </a:p>
        </p:txBody>
      </p:sp>
      <p:sp>
        <p:nvSpPr>
          <p:cNvPr id="4" name="Slide Number Placeholder 3"/>
          <p:cNvSpPr>
            <a:spLocks noGrp="1"/>
          </p:cNvSpPr>
          <p:nvPr>
            <p:ph type="sldNum" sz="quarter" idx="5"/>
          </p:nvPr>
        </p:nvSpPr>
        <p:spPr/>
        <p:txBody>
          <a:bodyPr/>
          <a:lstStyle/>
          <a:p>
            <a:fld id="{130410C0-0AE4-40F4-AF1C-6B64288FA5B0}" type="slidenum">
              <a:rPr lang="en-US" smtClean="0"/>
              <a:t>121</a:t>
            </a:fld>
            <a:endParaRPr lang="en-US"/>
          </a:p>
        </p:txBody>
      </p:sp>
    </p:spTree>
    <p:extLst>
      <p:ext uri="{BB962C8B-B14F-4D97-AF65-F5344CB8AC3E}">
        <p14:creationId xmlns:p14="http://schemas.microsoft.com/office/powerpoint/2010/main" val="23306318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fund details, everything is included – date range.  Should be all the financial gifts, if this is how you are doing them.   If you are doing one-off, online donation receipts, separate from envelopes, be specific: online gifts  vs. envelope gifts. </a:t>
            </a:r>
          </a:p>
          <a:p>
            <a:endParaRPr lang="en-US" dirty="0"/>
          </a:p>
          <a:p>
            <a:r>
              <a:rPr lang="en-US" dirty="0"/>
              <a:t>We don’t want duplicated receipts. </a:t>
            </a:r>
          </a:p>
        </p:txBody>
      </p:sp>
      <p:sp>
        <p:nvSpPr>
          <p:cNvPr id="4" name="Slide Number Placeholder 3"/>
          <p:cNvSpPr>
            <a:spLocks noGrp="1"/>
          </p:cNvSpPr>
          <p:nvPr>
            <p:ph type="sldNum" sz="quarter" idx="5"/>
          </p:nvPr>
        </p:nvSpPr>
        <p:spPr/>
        <p:txBody>
          <a:bodyPr/>
          <a:lstStyle/>
          <a:p>
            <a:fld id="{130410C0-0AE4-40F4-AF1C-6B64288FA5B0}" type="slidenum">
              <a:rPr lang="en-US" smtClean="0"/>
              <a:t>122</a:t>
            </a:fld>
            <a:endParaRPr lang="en-US"/>
          </a:p>
        </p:txBody>
      </p:sp>
    </p:spTree>
    <p:extLst>
      <p:ext uri="{BB962C8B-B14F-4D97-AF65-F5344CB8AC3E}">
        <p14:creationId xmlns:p14="http://schemas.microsoft.com/office/powerpoint/2010/main" val="10527168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one receipt per gift we include a fund description (note that we only have room to include 2 funds) </a:t>
            </a:r>
          </a:p>
          <a:p>
            <a:endParaRPr lang="en-US" dirty="0"/>
          </a:p>
          <a:p>
            <a:r>
              <a:rPr lang="en-US" dirty="0"/>
              <a:t>It has a specific date listed and issued.   </a:t>
            </a:r>
          </a:p>
          <a:p>
            <a:endParaRPr lang="en-US" dirty="0"/>
          </a:p>
          <a:p>
            <a:r>
              <a:rPr lang="en-US" dirty="0"/>
              <a:t>Everything else is very similar to annual consolidated receipt. </a:t>
            </a:r>
          </a:p>
        </p:txBody>
      </p:sp>
      <p:sp>
        <p:nvSpPr>
          <p:cNvPr id="4" name="Slide Number Placeholder 3"/>
          <p:cNvSpPr>
            <a:spLocks noGrp="1"/>
          </p:cNvSpPr>
          <p:nvPr>
            <p:ph type="sldNum" sz="quarter" idx="5"/>
          </p:nvPr>
        </p:nvSpPr>
        <p:spPr/>
        <p:txBody>
          <a:bodyPr/>
          <a:lstStyle/>
          <a:p>
            <a:fld id="{130410C0-0AE4-40F4-AF1C-6B64288FA5B0}" type="slidenum">
              <a:rPr lang="en-US" smtClean="0"/>
              <a:t>123</a:t>
            </a:fld>
            <a:endParaRPr lang="en-US"/>
          </a:p>
        </p:txBody>
      </p:sp>
    </p:spTree>
    <p:extLst>
      <p:ext uri="{BB962C8B-B14F-4D97-AF65-F5344CB8AC3E}">
        <p14:creationId xmlns:p14="http://schemas.microsoft.com/office/powerpoint/2010/main" val="14877176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417" indent="-285417">
              <a:spcBef>
                <a:spcPts val="317"/>
              </a:spcBef>
              <a:defRPr/>
            </a:pPr>
            <a:r>
              <a:rPr lang="en-US" dirty="0">
                <a:latin typeface="Times New Roman" panose="02020603050405020304" pitchFamily="18" charset="0"/>
                <a:cs typeface="Times New Roman" panose="02020603050405020304" pitchFamily="18" charset="0"/>
              </a:rPr>
              <a:t>Notes:</a:t>
            </a:r>
          </a:p>
          <a:p>
            <a:pPr marL="285417" indent="-285417">
              <a:spcBef>
                <a:spcPts val="317"/>
              </a:spcBef>
              <a:buFont typeface="Arial" pitchFamily="34" charset="0"/>
              <a:buChar char="•"/>
              <a:defRPr/>
            </a:pPr>
            <a:r>
              <a:rPr lang="en-US" dirty="0">
                <a:latin typeface="Times New Roman" panose="02020603050405020304" pitchFamily="18" charset="0"/>
                <a:cs typeface="Times New Roman" panose="02020603050405020304" pitchFamily="18" charset="0"/>
              </a:rPr>
              <a:t>A receipt cannot be made out to anyone other than the person who gave the cash/property</a:t>
            </a:r>
          </a:p>
          <a:p>
            <a:pPr marL="570834" lvl="1" indent="-285417">
              <a:spcBef>
                <a:spcPts val="317"/>
              </a:spcBef>
              <a:buFont typeface="Wingdings" pitchFamily="2" charset="2"/>
              <a:buChar char="Ø"/>
              <a:defRPr/>
            </a:pPr>
            <a:r>
              <a:rPr lang="en-US" dirty="0">
                <a:latin typeface="Times New Roman" panose="02020603050405020304" pitchFamily="18" charset="0"/>
                <a:cs typeface="Times New Roman" panose="02020603050405020304" pitchFamily="18" charset="0"/>
              </a:rPr>
              <a:t>i.e. someone gives $20 to the church and asks that the receipt be made out in someone else’s name - NO</a:t>
            </a:r>
          </a:p>
          <a:p>
            <a:pPr marL="285417" indent="-285417">
              <a:spcBef>
                <a:spcPts val="317"/>
              </a:spcBef>
              <a:defRPr/>
            </a:pPr>
            <a:endParaRPr lang="en-US" dirty="0">
              <a:latin typeface="Times New Roman" panose="02020603050405020304" pitchFamily="18" charset="0"/>
              <a:cs typeface="Times New Roman" panose="02020603050405020304" pitchFamily="18" charset="0"/>
            </a:endParaRPr>
          </a:p>
          <a:p>
            <a:pPr marL="285417" indent="-285417">
              <a:spcBef>
                <a:spcPts val="317"/>
              </a:spcBef>
              <a:buFont typeface="Arial" pitchFamily="34" charset="0"/>
              <a:buChar char="•"/>
              <a:defRPr/>
            </a:pPr>
            <a:r>
              <a:rPr lang="en-US" dirty="0">
                <a:latin typeface="Times New Roman" panose="02020603050405020304" pitchFamily="18" charset="0"/>
                <a:cs typeface="Times New Roman" panose="02020603050405020304" pitchFamily="18" charset="0"/>
              </a:rPr>
              <a:t>Receipt </a:t>
            </a:r>
            <a:r>
              <a:rPr lang="en-US" u="sng" dirty="0">
                <a:latin typeface="Times New Roman" panose="02020603050405020304" pitchFamily="18" charset="0"/>
                <a:cs typeface="Times New Roman" panose="02020603050405020304" pitchFamily="18" charset="0"/>
              </a:rPr>
              <a:t>must</a:t>
            </a:r>
            <a:r>
              <a:rPr lang="en-US" dirty="0">
                <a:latin typeface="Times New Roman" panose="02020603050405020304" pitchFamily="18" charset="0"/>
                <a:cs typeface="Times New Roman" panose="02020603050405020304" pitchFamily="18" charset="0"/>
              </a:rPr>
              <a:t> have donor’s address</a:t>
            </a:r>
          </a:p>
          <a:p>
            <a:pPr marL="570834" lvl="1" indent="-285417">
              <a:spcBef>
                <a:spcPts val="317"/>
              </a:spcBef>
              <a:buFont typeface="Wingdings" pitchFamily="2" charset="2"/>
              <a:buChar char="ü"/>
              <a:defRPr/>
            </a:pPr>
            <a:r>
              <a:rPr lang="en-US" dirty="0">
                <a:latin typeface="Times New Roman" panose="02020603050405020304" pitchFamily="18" charset="0"/>
                <a:cs typeface="Times New Roman" panose="02020603050405020304" pitchFamily="18" charset="0"/>
              </a:rPr>
              <a:t>if you don’t have the address you cannot issue the receipt – if it’s an individual, it should be their home address, a business could be a business address</a:t>
            </a:r>
          </a:p>
          <a:p>
            <a:pPr marL="285417" indent="-285417">
              <a:spcBef>
                <a:spcPts val="317"/>
              </a:spcBef>
              <a:defRPr/>
            </a:pPr>
            <a:endParaRPr lang="en-US" dirty="0">
              <a:latin typeface="Times New Roman" panose="02020603050405020304" pitchFamily="18"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124</a:t>
            </a:fld>
            <a:endParaRPr lang="en-US"/>
          </a:p>
        </p:txBody>
      </p:sp>
    </p:spTree>
    <p:extLst>
      <p:ext uri="{BB962C8B-B14F-4D97-AF65-F5344CB8AC3E}">
        <p14:creationId xmlns:p14="http://schemas.microsoft.com/office/powerpoint/2010/main" val="196799797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solidFill>
                  <a:srgbClr val="585858"/>
                </a:solidFill>
                <a:latin typeface="Roboto" panose="02000000000000000000" pitchFamily="2" charset="0"/>
                <a:ea typeface="Roboto" panose="02000000000000000000" pitchFamily="2" charset="0"/>
              </a:rPr>
              <a:t>Church is not a concert </a:t>
            </a:r>
          </a:p>
          <a:p>
            <a:r>
              <a:rPr lang="en-US" sz="1300" dirty="0">
                <a:solidFill>
                  <a:srgbClr val="585858"/>
                </a:solidFill>
                <a:latin typeface="Roboto" panose="02000000000000000000" pitchFamily="2" charset="0"/>
                <a:ea typeface="Roboto" panose="02000000000000000000" pitchFamily="2" charset="0"/>
              </a:rPr>
              <a:t>Congregational dinner – open to anyone, not an advantage . . </a:t>
            </a: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125</a:t>
            </a:fld>
            <a:endParaRPr lang="en-US"/>
          </a:p>
        </p:txBody>
      </p:sp>
    </p:spTree>
    <p:extLst>
      <p:ext uri="{BB962C8B-B14F-4D97-AF65-F5344CB8AC3E}">
        <p14:creationId xmlns:p14="http://schemas.microsoft.com/office/powerpoint/2010/main" val="1221239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the information will be found in the Treasurer’s Handbook. </a:t>
            </a:r>
          </a:p>
        </p:txBody>
      </p:sp>
      <p:sp>
        <p:nvSpPr>
          <p:cNvPr id="4" name="Slide Number Placeholder 3"/>
          <p:cNvSpPr>
            <a:spLocks noGrp="1"/>
          </p:cNvSpPr>
          <p:nvPr>
            <p:ph type="sldNum" sz="quarter" idx="5"/>
          </p:nvPr>
        </p:nvSpPr>
        <p:spPr/>
        <p:txBody>
          <a:bodyPr/>
          <a:lstStyle/>
          <a:p>
            <a:fld id="{130410C0-0AE4-40F4-AF1C-6B64288FA5B0}" type="slidenum">
              <a:rPr lang="en-US" smtClean="0"/>
              <a:pPr/>
              <a:t>63</a:t>
            </a:fld>
            <a:endParaRPr lang="en-US" dirty="0"/>
          </a:p>
        </p:txBody>
      </p:sp>
    </p:spTree>
    <p:extLst>
      <p:ext uri="{BB962C8B-B14F-4D97-AF65-F5344CB8AC3E}">
        <p14:creationId xmlns:p14="http://schemas.microsoft.com/office/powerpoint/2010/main" val="27260156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126</a:t>
            </a:fld>
            <a:endParaRPr lang="en-US"/>
          </a:p>
        </p:txBody>
      </p:sp>
    </p:spTree>
    <p:extLst>
      <p:ext uri="{BB962C8B-B14F-4D97-AF65-F5344CB8AC3E}">
        <p14:creationId xmlns:p14="http://schemas.microsoft.com/office/powerpoint/2010/main" val="208251469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solidFill>
                  <a:srgbClr val="585858"/>
                </a:solidFill>
                <a:latin typeface="Roboto" panose="02000000000000000000" pitchFamily="2" charset="0"/>
                <a:ea typeface="Roboto" panose="02000000000000000000" pitchFamily="2" charset="0"/>
              </a:rPr>
              <a:t>. </a:t>
            </a: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127</a:t>
            </a:fld>
            <a:endParaRPr lang="en-US"/>
          </a:p>
        </p:txBody>
      </p:sp>
    </p:spTree>
    <p:extLst>
      <p:ext uri="{BB962C8B-B14F-4D97-AF65-F5344CB8AC3E}">
        <p14:creationId xmlns:p14="http://schemas.microsoft.com/office/powerpoint/2010/main" val="1572482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solidFill>
                  <a:srgbClr val="585858"/>
                </a:solidFill>
                <a:latin typeface="Roboto" panose="02000000000000000000" pitchFamily="2" charset="0"/>
                <a:ea typeface="Roboto" panose="02000000000000000000" pitchFamily="2" charset="0"/>
              </a:rPr>
              <a:t>Church is not a concert </a:t>
            </a:r>
          </a:p>
          <a:p>
            <a:r>
              <a:rPr lang="en-US" sz="1300" dirty="0">
                <a:solidFill>
                  <a:srgbClr val="585858"/>
                </a:solidFill>
                <a:latin typeface="Roboto" panose="02000000000000000000" pitchFamily="2" charset="0"/>
                <a:ea typeface="Roboto" panose="02000000000000000000" pitchFamily="2" charset="0"/>
              </a:rPr>
              <a:t>Congregational dinner – open to anyone, not an advantage . . </a:t>
            </a: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128</a:t>
            </a:fld>
            <a:endParaRPr lang="en-US"/>
          </a:p>
        </p:txBody>
      </p:sp>
    </p:spTree>
    <p:extLst>
      <p:ext uri="{BB962C8B-B14F-4D97-AF65-F5344CB8AC3E}">
        <p14:creationId xmlns:p14="http://schemas.microsoft.com/office/powerpoint/2010/main" val="187599981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129</a:t>
            </a:fld>
            <a:endParaRPr lang="en-US"/>
          </a:p>
        </p:txBody>
      </p:sp>
    </p:spTree>
    <p:extLst>
      <p:ext uri="{BB962C8B-B14F-4D97-AF65-F5344CB8AC3E}">
        <p14:creationId xmlns:p14="http://schemas.microsoft.com/office/powerpoint/2010/main" val="275326139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130</a:t>
            </a:fld>
            <a:endParaRPr lang="en-US"/>
          </a:p>
        </p:txBody>
      </p:sp>
    </p:spTree>
    <p:extLst>
      <p:ext uri="{BB962C8B-B14F-4D97-AF65-F5344CB8AC3E}">
        <p14:creationId xmlns:p14="http://schemas.microsoft.com/office/powerpoint/2010/main" val="413368135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0410C0-0AE4-40F4-AF1C-6B64288FA5B0}" type="slidenum">
              <a:rPr lang="en-US" smtClean="0"/>
              <a:t>131</a:t>
            </a:fld>
            <a:endParaRPr lang="en-US"/>
          </a:p>
        </p:txBody>
      </p:sp>
    </p:spTree>
    <p:extLst>
      <p:ext uri="{BB962C8B-B14F-4D97-AF65-F5344CB8AC3E}">
        <p14:creationId xmlns:p14="http://schemas.microsoft.com/office/powerpoint/2010/main" val="123718389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132</a:t>
            </a:fld>
            <a:endParaRPr lang="en-US"/>
          </a:p>
        </p:txBody>
      </p:sp>
    </p:spTree>
    <p:extLst>
      <p:ext uri="{BB962C8B-B14F-4D97-AF65-F5344CB8AC3E}">
        <p14:creationId xmlns:p14="http://schemas.microsoft.com/office/powerpoint/2010/main" val="188522910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solidFill>
                  <a:srgbClr val="585858"/>
                </a:solidFill>
                <a:latin typeface="Roboto" panose="02000000000000000000" pitchFamily="2" charset="0"/>
                <a:ea typeface="Roboto" panose="02000000000000000000" pitchFamily="2" charset="0"/>
              </a:rPr>
              <a:t>No speculation/income earned without paying tax.  Buy communion tokens for $50 on e-bay and then donate them to the museum, valued at $5000. </a:t>
            </a: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133</a:t>
            </a:fld>
            <a:endParaRPr lang="en-US"/>
          </a:p>
        </p:txBody>
      </p:sp>
    </p:spTree>
    <p:extLst>
      <p:ext uri="{BB962C8B-B14F-4D97-AF65-F5344CB8AC3E}">
        <p14:creationId xmlns:p14="http://schemas.microsoft.com/office/powerpoint/2010/main" val="310937383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they were inherited, or in family for a long time, no problem. </a:t>
            </a:r>
          </a:p>
          <a:p>
            <a:endParaRPr lang="en-US" dirty="0"/>
          </a:p>
          <a:p>
            <a:r>
              <a:rPr lang="en-US" dirty="0"/>
              <a:t>If they were bought for the purpose of making a donation, need to keep for 10 years. </a:t>
            </a:r>
          </a:p>
          <a:p>
            <a:endParaRPr lang="en-US" dirty="0"/>
          </a:p>
          <a:p>
            <a:r>
              <a:rPr lang="en-US" dirty="0"/>
              <a:t>Have to ask the donor as part of your due diligence.  It’s up to the donor to be honest. </a:t>
            </a:r>
          </a:p>
        </p:txBody>
      </p:sp>
      <p:sp>
        <p:nvSpPr>
          <p:cNvPr id="4" name="Slide Number Placeholder 3"/>
          <p:cNvSpPr>
            <a:spLocks noGrp="1"/>
          </p:cNvSpPr>
          <p:nvPr>
            <p:ph type="sldNum" sz="quarter" idx="5"/>
          </p:nvPr>
        </p:nvSpPr>
        <p:spPr/>
        <p:txBody>
          <a:bodyPr/>
          <a:lstStyle/>
          <a:p>
            <a:fld id="{130410C0-0AE4-40F4-AF1C-6B64288FA5B0}" type="slidenum">
              <a:rPr lang="en-US" smtClean="0"/>
              <a:t>134</a:t>
            </a:fld>
            <a:endParaRPr lang="en-US"/>
          </a:p>
        </p:txBody>
      </p:sp>
    </p:spTree>
    <p:extLst>
      <p:ext uri="{BB962C8B-B14F-4D97-AF65-F5344CB8AC3E}">
        <p14:creationId xmlns:p14="http://schemas.microsoft.com/office/powerpoint/2010/main" val="370631345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135</a:t>
            </a:fld>
            <a:endParaRPr lang="en-US"/>
          </a:p>
        </p:txBody>
      </p:sp>
    </p:spTree>
    <p:extLst>
      <p:ext uri="{BB962C8B-B14F-4D97-AF65-F5344CB8AC3E}">
        <p14:creationId xmlns:p14="http://schemas.microsoft.com/office/powerpoint/2010/main" val="2713230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latin typeface="Roboto" panose="02000000000000000000" pitchFamily="2" charset="0"/>
                <a:ea typeface="Roboto" panose="02000000000000000000" pitchFamily="2" charset="0"/>
              </a:rPr>
              <a:t>Bonnie Ives Marden’s book Church Finances for Mission Leaders does an excellent job of integrating both stewardship and money management and biblical principals. </a:t>
            </a:r>
            <a:endParaRPr lang="en-US" dirty="0"/>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pPr/>
              <a:t>64</a:t>
            </a:fld>
            <a:endParaRPr lang="en-US" dirty="0"/>
          </a:p>
        </p:txBody>
      </p:sp>
    </p:spTree>
    <p:extLst>
      <p:ext uri="{BB962C8B-B14F-4D97-AF65-F5344CB8AC3E}">
        <p14:creationId xmlns:p14="http://schemas.microsoft.com/office/powerpoint/2010/main" val="2048686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Can’t just endorse the cheque – needs to deposit it. </a:t>
            </a:r>
          </a:p>
        </p:txBody>
      </p:sp>
      <p:sp>
        <p:nvSpPr>
          <p:cNvPr id="4" name="Slide Number Placeholder 3"/>
          <p:cNvSpPr>
            <a:spLocks noGrp="1"/>
          </p:cNvSpPr>
          <p:nvPr>
            <p:ph type="sldNum" sz="quarter" idx="5"/>
          </p:nvPr>
        </p:nvSpPr>
        <p:spPr/>
        <p:txBody>
          <a:bodyPr/>
          <a:lstStyle/>
          <a:p>
            <a:fld id="{130410C0-0AE4-40F4-AF1C-6B64288FA5B0}" type="slidenum">
              <a:rPr lang="en-US" smtClean="0"/>
              <a:t>136</a:t>
            </a:fld>
            <a:endParaRPr lang="en-US"/>
          </a:p>
        </p:txBody>
      </p:sp>
    </p:spTree>
    <p:extLst>
      <p:ext uri="{BB962C8B-B14F-4D97-AF65-F5344CB8AC3E}">
        <p14:creationId xmlns:p14="http://schemas.microsoft.com/office/powerpoint/2010/main" val="74206608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someone buys a gift certificate and gives it to the congregation  (store has the income)   vs. a store gives the gift certificate (they don’t have the income yet, because no one gave them cash. </a:t>
            </a:r>
          </a:p>
        </p:txBody>
      </p:sp>
      <p:sp>
        <p:nvSpPr>
          <p:cNvPr id="4" name="Slide Number Placeholder 3"/>
          <p:cNvSpPr>
            <a:spLocks noGrp="1"/>
          </p:cNvSpPr>
          <p:nvPr>
            <p:ph type="sldNum" sz="quarter" idx="5"/>
          </p:nvPr>
        </p:nvSpPr>
        <p:spPr/>
        <p:txBody>
          <a:bodyPr/>
          <a:lstStyle/>
          <a:p>
            <a:fld id="{130410C0-0AE4-40F4-AF1C-6B64288FA5B0}" type="slidenum">
              <a:rPr lang="en-US" smtClean="0"/>
              <a:t>137</a:t>
            </a:fld>
            <a:endParaRPr lang="en-US"/>
          </a:p>
        </p:txBody>
      </p:sp>
    </p:spTree>
    <p:extLst>
      <p:ext uri="{BB962C8B-B14F-4D97-AF65-F5344CB8AC3E}">
        <p14:creationId xmlns:p14="http://schemas.microsoft.com/office/powerpoint/2010/main" val="371585883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2200" dirty="0">
                <a:latin typeface="Times New Roman" panose="02020603050405020304" pitchFamily="18" charset="0"/>
                <a:cs typeface="Times New Roman" panose="02020603050405020304" pitchFamily="18" charset="0"/>
              </a:rPr>
              <a:t>For non-cash gifts (gifts in kind), the receipts must included these additional items:</a:t>
            </a:r>
          </a:p>
          <a:p>
            <a:pPr marL="285417" indent="-285417">
              <a:spcBef>
                <a:spcPts val="317"/>
              </a:spcBef>
              <a:buFont typeface="Arial" pitchFamily="34" charset="0"/>
              <a:buChar char="•"/>
              <a:defRPr/>
            </a:pPr>
            <a:r>
              <a:rPr lang="en-US" sz="2200" dirty="0">
                <a:latin typeface="Times New Roman" panose="02020603050405020304" pitchFamily="18" charset="0"/>
                <a:cs typeface="Times New Roman" panose="02020603050405020304" pitchFamily="18" charset="0"/>
              </a:rPr>
              <a:t>Brief description of the property transferred to the congregation</a:t>
            </a:r>
          </a:p>
          <a:p>
            <a:pPr marL="285417" indent="-285417">
              <a:spcBef>
                <a:spcPts val="317"/>
              </a:spcBef>
              <a:buFont typeface="Arial" pitchFamily="34" charset="0"/>
              <a:buChar char="•"/>
              <a:defRPr/>
            </a:pPr>
            <a:r>
              <a:rPr lang="en-US" sz="2200" dirty="0">
                <a:latin typeface="Times New Roman" panose="02020603050405020304" pitchFamily="18" charset="0"/>
                <a:cs typeface="Times New Roman" panose="02020603050405020304" pitchFamily="18" charset="0"/>
              </a:rPr>
              <a:t>Name and address of the appraiser (if it was appraised)</a:t>
            </a:r>
          </a:p>
          <a:p>
            <a:pPr marL="285417" indent="-285417">
              <a:spcBef>
                <a:spcPts val="317"/>
              </a:spcBef>
              <a:buFont typeface="Arial" pitchFamily="34" charset="0"/>
              <a:buChar char="•"/>
              <a:defRPr/>
            </a:pPr>
            <a:r>
              <a:rPr lang="en-US" sz="2200" dirty="0">
                <a:latin typeface="Times New Roman" panose="02020603050405020304" pitchFamily="18" charset="0"/>
                <a:cs typeface="Times New Roman" panose="02020603050405020304" pitchFamily="18" charset="0"/>
              </a:rPr>
              <a:t>Deemed fair market value of the property in place of the amount of gift above</a:t>
            </a:r>
          </a:p>
          <a:p>
            <a:pPr marL="285417" indent="-285417">
              <a:spcBef>
                <a:spcPts val="317"/>
              </a:spcBef>
              <a:defRPr/>
            </a:pPr>
            <a:endParaRPr lang="en-US" sz="22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138</a:t>
            </a:fld>
            <a:endParaRPr lang="en-US"/>
          </a:p>
        </p:txBody>
      </p:sp>
    </p:spTree>
    <p:extLst>
      <p:ext uri="{BB962C8B-B14F-4D97-AF65-F5344CB8AC3E}">
        <p14:creationId xmlns:p14="http://schemas.microsoft.com/office/powerpoint/2010/main" val="375943012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139</a:t>
            </a:fld>
            <a:endParaRPr lang="en-US"/>
          </a:p>
        </p:txBody>
      </p:sp>
    </p:spTree>
    <p:extLst>
      <p:ext uri="{BB962C8B-B14F-4D97-AF65-F5344CB8AC3E}">
        <p14:creationId xmlns:p14="http://schemas.microsoft.com/office/powerpoint/2010/main" val="276536699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Planned Gifts – because they require planning</a:t>
            </a:r>
          </a:p>
          <a:p>
            <a:r>
              <a:rPr lang="en-US" dirty="0"/>
              <a:t>Legacy Gifts – because they tend to be given from savings to support future ministry of the church </a:t>
            </a:r>
          </a:p>
          <a:p>
            <a:endParaRPr lang="en-US" dirty="0"/>
          </a:p>
          <a:p>
            <a:r>
              <a:rPr lang="en-US" dirty="0"/>
              <a:t>Jim and Maggie are going to present these: </a:t>
            </a:r>
          </a:p>
        </p:txBody>
      </p:sp>
      <p:sp>
        <p:nvSpPr>
          <p:cNvPr id="4" name="Slide Number Placeholder 3"/>
          <p:cNvSpPr>
            <a:spLocks noGrp="1"/>
          </p:cNvSpPr>
          <p:nvPr>
            <p:ph type="sldNum" sz="quarter" idx="5"/>
          </p:nvPr>
        </p:nvSpPr>
        <p:spPr/>
        <p:txBody>
          <a:bodyPr/>
          <a:lstStyle/>
          <a:p>
            <a:fld id="{130410C0-0AE4-40F4-AF1C-6B64288FA5B0}" type="slidenum">
              <a:rPr lang="en-US" smtClean="0"/>
              <a:t>140</a:t>
            </a:fld>
            <a:endParaRPr lang="en-US"/>
          </a:p>
        </p:txBody>
      </p:sp>
    </p:spTree>
    <p:extLst>
      <p:ext uri="{BB962C8B-B14F-4D97-AF65-F5344CB8AC3E}">
        <p14:creationId xmlns:p14="http://schemas.microsoft.com/office/powerpoint/2010/main" val="78673886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congregations have stock broker working with them, feel free to use your stock broker. </a:t>
            </a:r>
          </a:p>
          <a:p>
            <a:endParaRPr lang="en-US" dirty="0"/>
          </a:p>
          <a:p>
            <a:pPr defTabSz="966612">
              <a:defRPr/>
            </a:pPr>
            <a:r>
              <a:rPr lang="en-US" dirty="0"/>
              <a:t>In any case, PCC is able to process stock donations for your congregation. </a:t>
            </a:r>
          </a:p>
          <a:p>
            <a:pPr defTabSz="966612">
              <a:defRPr/>
            </a:pPr>
            <a:endParaRPr lang="en-US" dirty="0"/>
          </a:p>
          <a:p>
            <a:pPr defTabSz="966612">
              <a:defRPr/>
            </a:pPr>
            <a:r>
              <a:rPr lang="en-US" b="0" i="0" dirty="0">
                <a:solidFill>
                  <a:srgbClr val="333333"/>
                </a:solidFill>
                <a:effectLst/>
                <a:latin typeface="Noto Sans" panose="020B0502040504020204" pitchFamily="34" charset="0"/>
              </a:rPr>
              <a:t>Canada Revenue Agency accepts the closing bid price of the share on the date it is received as the fair market value of the shares. It can also accept the midpoint between the high and the low trading prices for the day if that is a better indicator of fair market value on normal and active market trading. A charity may wish to get professional advice to determine the value of shares that are not publicly traded.</a:t>
            </a:r>
            <a:endParaRPr lang="en-US" dirty="0"/>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141</a:t>
            </a:fld>
            <a:endParaRPr lang="en-US"/>
          </a:p>
        </p:txBody>
      </p:sp>
    </p:spTree>
    <p:extLst>
      <p:ext uri="{BB962C8B-B14F-4D97-AF65-F5344CB8AC3E}">
        <p14:creationId xmlns:p14="http://schemas.microsoft.com/office/powerpoint/2010/main" val="149141670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person sells the $50,000, reserves the $ to pay the tax and then makes the gift, the gift will only be $43,100.  Their tax credit is less . . .so the cost to make the gift is more.  </a:t>
            </a:r>
          </a:p>
          <a:p>
            <a:endParaRPr lang="en-US" dirty="0"/>
          </a:p>
          <a:p>
            <a:r>
              <a:rPr lang="en-US" dirty="0"/>
              <a:t>However, if they donate the $50,000 as a gift-in-kind, they don’t have to pay the capital gains tax, and so the gift is MORE and their tax credit is more, so it actually costs them less to give more to the congregation.  It’s a little mind boggling. </a:t>
            </a:r>
          </a:p>
        </p:txBody>
      </p:sp>
      <p:sp>
        <p:nvSpPr>
          <p:cNvPr id="4" name="Slide Number Placeholder 3"/>
          <p:cNvSpPr>
            <a:spLocks noGrp="1"/>
          </p:cNvSpPr>
          <p:nvPr>
            <p:ph type="sldNum" sz="quarter" idx="5"/>
          </p:nvPr>
        </p:nvSpPr>
        <p:spPr/>
        <p:txBody>
          <a:bodyPr/>
          <a:lstStyle/>
          <a:p>
            <a:fld id="{130410C0-0AE4-40F4-AF1C-6B64288FA5B0}" type="slidenum">
              <a:rPr lang="en-US" smtClean="0"/>
              <a:t>142</a:t>
            </a:fld>
            <a:endParaRPr lang="en-US"/>
          </a:p>
        </p:txBody>
      </p:sp>
    </p:spTree>
    <p:extLst>
      <p:ext uri="{BB962C8B-B14F-4D97-AF65-F5344CB8AC3E}">
        <p14:creationId xmlns:p14="http://schemas.microsoft.com/office/powerpoint/2010/main" val="215951823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latin typeface="Roboto" panose="02000000000000000000" pitchFamily="2" charset="0"/>
                <a:ea typeface="Roboto" panose="02000000000000000000" pitchFamily="2" charset="0"/>
              </a:rPr>
              <a:t>Stock price fluctuates, sold amount may be different from the time the stock is received by PCC broker. </a:t>
            </a: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143</a:t>
            </a:fld>
            <a:endParaRPr lang="en-US"/>
          </a:p>
        </p:txBody>
      </p:sp>
    </p:spTree>
    <p:extLst>
      <p:ext uri="{BB962C8B-B14F-4D97-AF65-F5344CB8AC3E}">
        <p14:creationId xmlns:p14="http://schemas.microsoft.com/office/powerpoint/2010/main" val="275751141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receipt needs to include the units of stock and the value of the stock received  - because they will use it to not pay their capital gains taxes. </a:t>
            </a:r>
          </a:p>
        </p:txBody>
      </p:sp>
      <p:sp>
        <p:nvSpPr>
          <p:cNvPr id="4" name="Slide Number Placeholder 3"/>
          <p:cNvSpPr>
            <a:spLocks noGrp="1"/>
          </p:cNvSpPr>
          <p:nvPr>
            <p:ph type="sldNum" sz="quarter" idx="5"/>
          </p:nvPr>
        </p:nvSpPr>
        <p:spPr/>
        <p:txBody>
          <a:bodyPr/>
          <a:lstStyle/>
          <a:p>
            <a:fld id="{130410C0-0AE4-40F4-AF1C-6B64288FA5B0}" type="slidenum">
              <a:rPr lang="en-US" smtClean="0"/>
              <a:t>144</a:t>
            </a:fld>
            <a:endParaRPr lang="en-US"/>
          </a:p>
        </p:txBody>
      </p:sp>
    </p:spTree>
    <p:extLst>
      <p:ext uri="{BB962C8B-B14F-4D97-AF65-F5344CB8AC3E}">
        <p14:creationId xmlns:p14="http://schemas.microsoft.com/office/powerpoint/2010/main" val="336782824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Source Sans Pro" panose="020B0503030403020204" pitchFamily="34" charset="0"/>
              </a:rPr>
              <a:t>Ideal planned giving vehicle for people 60 or older who would like to leave a gift to the church after they die, but also need to receive a steady income during their lifetime.</a:t>
            </a:r>
          </a:p>
          <a:p>
            <a:endParaRPr lang="en-US" b="0" i="0" dirty="0">
              <a:solidFill>
                <a:srgbClr val="333333"/>
              </a:solidFill>
              <a:effectLst/>
              <a:latin typeface="Source Sans Pro" panose="020B0503030403020204" pitchFamily="34" charset="0"/>
            </a:endParaRPr>
          </a:p>
          <a:p>
            <a:r>
              <a:rPr lang="en-US" b="0" i="0" dirty="0">
                <a:solidFill>
                  <a:srgbClr val="333333"/>
                </a:solidFill>
                <a:effectLst/>
                <a:latin typeface="Source Sans Pro" panose="020B0503030403020204" pitchFamily="34" charset="0"/>
              </a:rPr>
              <a:t>Self-insured annuity by PCC. </a:t>
            </a:r>
          </a:p>
          <a:p>
            <a:endParaRPr lang="en-US" b="0" i="0" dirty="0">
              <a:solidFill>
                <a:srgbClr val="333333"/>
              </a:solidFill>
              <a:effectLst/>
              <a:latin typeface="Source Sans Pro" panose="020B0503030403020204" pitchFamily="34" charset="0"/>
            </a:endParaRPr>
          </a:p>
          <a:p>
            <a:r>
              <a:rPr lang="en-US" b="0" i="0" dirty="0">
                <a:solidFill>
                  <a:srgbClr val="333333"/>
                </a:solidFill>
                <a:effectLst/>
                <a:latin typeface="Source Sans Pro" panose="020B0503030403020204" pitchFamily="34" charset="0"/>
              </a:rPr>
              <a:t>PCC </a:t>
            </a:r>
            <a:r>
              <a:rPr lang="en-US" altLang="en-US" sz="1300" dirty="0"/>
              <a:t>is a member of the Canadian Charitable Annuity Association – works </a:t>
            </a:r>
            <a:r>
              <a:rPr lang="en-US" b="0" i="0" dirty="0">
                <a:solidFill>
                  <a:srgbClr val="000000"/>
                </a:solidFill>
                <a:effectLst/>
                <a:latin typeface="Tahoma" panose="020B0604030504040204" pitchFamily="34" charset="0"/>
              </a:rPr>
              <a:t>with its members to set standards, self monitors the ethical and technical aspects of charitable gift annuities.</a:t>
            </a:r>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145</a:t>
            </a:fld>
            <a:endParaRPr lang="en-US"/>
          </a:p>
        </p:txBody>
      </p:sp>
    </p:spTree>
    <p:extLst>
      <p:ext uri="{BB962C8B-B14F-4D97-AF65-F5344CB8AC3E}">
        <p14:creationId xmlns:p14="http://schemas.microsoft.com/office/powerpoint/2010/main" val="1419186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4D30E994-B3A7-4C9A-A049-DDF2CD05B1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15E14861-4093-47A0-BCF6-670E2CD270D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If it’s not about giving to a budget – it’s about our lives.  Look at what we have been given, how we use those resources, and what we can give back. </a:t>
            </a:r>
          </a:p>
          <a:p>
            <a:endParaRPr lang="en-CA" altLang="en-US" dirty="0"/>
          </a:p>
          <a:p>
            <a:r>
              <a:rPr lang="en-CA" altLang="en-US" dirty="0"/>
              <a:t>In the spirituality of fundraising – a great little book, simple read, Henri Nouwen sees encouraging giving as a ministry as a way we share the gifts God has given us. </a:t>
            </a:r>
          </a:p>
          <a:p>
            <a:endParaRPr lang="en-US" altLang="en-US" dirty="0"/>
          </a:p>
        </p:txBody>
      </p:sp>
      <p:sp>
        <p:nvSpPr>
          <p:cNvPr id="34820" name="Slide Number Placeholder 3">
            <a:extLst>
              <a:ext uri="{FF2B5EF4-FFF2-40B4-BE49-F238E27FC236}">
                <a16:creationId xmlns:a16="http://schemas.microsoft.com/office/drawing/2014/main" id="{19C3BDD3-3376-442A-8301-7D42A7A717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0DC6AC1F-6629-46E8-810E-C3CBA465DB42}" type="slidenum">
              <a:rPr lang="en-CA" altLang="en-US"/>
              <a:pPr/>
              <a:t>65</a:t>
            </a:fld>
            <a:endParaRPr lang="en-CA"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146</a:t>
            </a:fld>
            <a:endParaRPr lang="en-US"/>
          </a:p>
        </p:txBody>
      </p:sp>
    </p:spTree>
    <p:extLst>
      <p:ext uri="{BB962C8B-B14F-4D97-AF65-F5344CB8AC3E}">
        <p14:creationId xmlns:p14="http://schemas.microsoft.com/office/powerpoint/2010/main" val="83106580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Source Sans Pro" panose="020B0503030403020204" pitchFamily="34" charset="0"/>
              </a:rPr>
              <a:t>Donors who are interested in getting a Charitable Gift Annuity can contact Maggie.</a:t>
            </a:r>
          </a:p>
          <a:p>
            <a:endParaRPr lang="en-US" b="0" i="0" dirty="0">
              <a:solidFill>
                <a:srgbClr val="333333"/>
              </a:solidFill>
              <a:effectLst/>
              <a:latin typeface="Source Sans Pro" panose="020B0503030403020204" pitchFamily="34" charset="0"/>
            </a:endParaRPr>
          </a:p>
          <a:p>
            <a:r>
              <a:rPr lang="en-US" b="0" i="0" dirty="0">
                <a:solidFill>
                  <a:srgbClr val="333333"/>
                </a:solidFill>
                <a:effectLst/>
                <a:latin typeface="Source Sans Pro" panose="020B0503030403020204" pitchFamily="34" charset="0"/>
              </a:rPr>
              <a:t>Start by collecting the donor’s information, esp. date of birth, and the amount they wish to donate, then we will run an annuity quote. </a:t>
            </a:r>
          </a:p>
          <a:p>
            <a:endParaRPr lang="en-US" b="0" i="0" dirty="0">
              <a:solidFill>
                <a:srgbClr val="333333"/>
              </a:solidFill>
              <a:effectLst/>
              <a:latin typeface="Source Sans Pro" panose="020B0503030403020204" pitchFamily="34" charset="0"/>
            </a:endParaRPr>
          </a:p>
          <a:p>
            <a:r>
              <a:rPr lang="en-US" b="0" i="0" dirty="0">
                <a:solidFill>
                  <a:srgbClr val="333333"/>
                </a:solidFill>
                <a:effectLst/>
                <a:latin typeface="Source Sans Pro" panose="020B0503030403020204" pitchFamily="34" charset="0"/>
              </a:rPr>
              <a:t>The quote forms the foundation of the terms on the Charitable Gift Annuity</a:t>
            </a:r>
          </a:p>
          <a:p>
            <a:pPr marL="181240" indent="-181240" defTabSz="966612">
              <a:buFontTx/>
              <a:buChar char="-"/>
              <a:defRPr/>
            </a:pPr>
            <a:r>
              <a:rPr lang="en-US" b="0" i="0" dirty="0">
                <a:solidFill>
                  <a:srgbClr val="333333"/>
                </a:solidFill>
                <a:effectLst/>
                <a:latin typeface="Source Sans Pro" panose="020B0503030403020204" pitchFamily="34" charset="0"/>
              </a:rPr>
              <a:t>Amount donated, receipted amount </a:t>
            </a:r>
          </a:p>
          <a:p>
            <a:pPr marL="181240" indent="-181240">
              <a:buFontTx/>
              <a:buChar char="-"/>
            </a:pPr>
            <a:r>
              <a:rPr lang="en-US" b="0" i="0" dirty="0">
                <a:solidFill>
                  <a:srgbClr val="333333"/>
                </a:solidFill>
                <a:effectLst/>
                <a:latin typeface="Source Sans Pro" panose="020B0503030403020204" pitchFamily="34" charset="0"/>
              </a:rPr>
              <a:t>Annuity rate (rate at which the annuity will pay out – it doesn’t change once set) </a:t>
            </a:r>
          </a:p>
          <a:p>
            <a:pPr marL="181240" indent="-181240">
              <a:buFontTx/>
              <a:buChar char="-"/>
            </a:pPr>
            <a:r>
              <a:rPr lang="en-US" b="0" i="0" dirty="0">
                <a:solidFill>
                  <a:srgbClr val="333333"/>
                </a:solidFill>
                <a:effectLst/>
                <a:latin typeface="Source Sans Pro" panose="020B0503030403020204" pitchFamily="34" charset="0"/>
              </a:rPr>
              <a:t>Annuity payment amount and frequency</a:t>
            </a:r>
          </a:p>
          <a:p>
            <a:pPr marL="181240" indent="-181240">
              <a:buFontTx/>
              <a:buChar char="-"/>
            </a:pPr>
            <a:r>
              <a:rPr lang="en-US" b="0" i="0" dirty="0">
                <a:solidFill>
                  <a:srgbClr val="333333"/>
                </a:solidFill>
                <a:effectLst/>
                <a:latin typeface="Source Sans Pro" panose="020B0503030403020204" pitchFamily="34" charset="0"/>
              </a:rPr>
              <a:t>Tax free and taxable payment portions</a:t>
            </a:r>
          </a:p>
          <a:p>
            <a:endParaRPr lang="en-US" b="0" i="0" dirty="0">
              <a:solidFill>
                <a:srgbClr val="333333"/>
              </a:solidFill>
              <a:effectLst/>
              <a:latin typeface="Source Sans Pro" panose="020B0503030403020204" pitchFamily="34" charset="0"/>
            </a:endParaRPr>
          </a:p>
          <a:p>
            <a:r>
              <a:rPr lang="en-US" b="0" i="0" dirty="0">
                <a:solidFill>
                  <a:srgbClr val="333333"/>
                </a:solidFill>
                <a:effectLst/>
                <a:latin typeface="Source Sans Pro" panose="020B0503030403020204" pitchFamily="34" charset="0"/>
              </a:rPr>
              <a:t>The donor is guaranteed the payment amount and frequency for life. When the donor dies, the money remaining in their annuity account will be sent to the designated beneficiaries (congregation or ministry).</a:t>
            </a:r>
          </a:p>
          <a:p>
            <a:endParaRPr lang="en-US" b="0" i="0" dirty="0">
              <a:solidFill>
                <a:srgbClr val="333333"/>
              </a:solidFill>
              <a:effectLst/>
              <a:latin typeface="Source Sans Pro" panose="020B0503030403020204" pitchFamily="34" charset="0"/>
            </a:endParaRPr>
          </a:p>
          <a:p>
            <a:r>
              <a:rPr lang="en-US" b="0" i="0" dirty="0">
                <a:solidFill>
                  <a:srgbClr val="333333"/>
                </a:solidFill>
                <a:effectLst/>
                <a:latin typeface="Source Sans Pro" panose="020B0503030403020204" pitchFamily="34" charset="0"/>
              </a:rPr>
              <a:t>The PCC provides them to benefit any Presbyterian congregation or ministry. </a:t>
            </a:r>
          </a:p>
        </p:txBody>
      </p:sp>
      <p:sp>
        <p:nvSpPr>
          <p:cNvPr id="4" name="Slide Number Placeholder 3"/>
          <p:cNvSpPr>
            <a:spLocks noGrp="1"/>
          </p:cNvSpPr>
          <p:nvPr>
            <p:ph type="sldNum" sz="quarter" idx="5"/>
          </p:nvPr>
        </p:nvSpPr>
        <p:spPr/>
        <p:txBody>
          <a:bodyPr/>
          <a:lstStyle/>
          <a:p>
            <a:fld id="{130410C0-0AE4-40F4-AF1C-6B64288FA5B0}" type="slidenum">
              <a:rPr lang="en-US" smtClean="0"/>
              <a:t>147</a:t>
            </a:fld>
            <a:endParaRPr lang="en-US"/>
          </a:p>
        </p:txBody>
      </p:sp>
    </p:spTree>
    <p:extLst>
      <p:ext uri="{BB962C8B-B14F-4D97-AF65-F5344CB8AC3E}">
        <p14:creationId xmlns:p14="http://schemas.microsoft.com/office/powerpoint/2010/main" val="353048312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53" indent="-241653">
              <a:buAutoNum type="arabicParenR"/>
            </a:pPr>
            <a:r>
              <a:rPr lang="en-US" dirty="0"/>
              <a:t>A donor can transfer the ownership of an existing policy. The church will issue you an immediate tax receipt for a portion of the policy’s cash surrender value, if any. If you continue to pay annual premiums after transferring the policy, the church will issue regular tax receipts (and no tax receipt will be issued to your estate). Use the receipt for this year’s income tax return (up to 75% o your net income) and carry forward any unused portion for up to five years. (Note: there may be a tax liability when you transfer ownership of the policy to the church.)</a:t>
            </a:r>
          </a:p>
          <a:p>
            <a:pPr marL="241653" indent="-241653">
              <a:buAutoNum type="arabicParenR"/>
            </a:pPr>
            <a:r>
              <a:rPr lang="en-US" dirty="0"/>
              <a:t>If you already have a policy, you can change the beneficiary to The Presbyterian Church in Canada or your congregation. Because this is a revocable gift, we are unable to issue you an immediate tax receipt, but your estate will be issued a receipt for the entire amount of the life insurance policy in the year the gift is received. This receipt can be used on your final tax return (up to 100% of your net income, with unused credits applicable up to 100% of your net income for the previous year).</a:t>
            </a:r>
          </a:p>
          <a:p>
            <a:endParaRPr lang="en-US" dirty="0"/>
          </a:p>
          <a:p>
            <a:pPr marL="241653" indent="-241653">
              <a:buAutoNum type="arabicParenR"/>
            </a:pPr>
            <a:endParaRPr lang="en-US" dirty="0"/>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148</a:t>
            </a:fld>
            <a:endParaRPr lang="en-US"/>
          </a:p>
        </p:txBody>
      </p:sp>
    </p:spTree>
    <p:extLst>
      <p:ext uri="{BB962C8B-B14F-4D97-AF65-F5344CB8AC3E}">
        <p14:creationId xmlns:p14="http://schemas.microsoft.com/office/powerpoint/2010/main" val="184575008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53" indent="-241653">
              <a:buFont typeface="+mj-lt"/>
              <a:buAutoNum type="arabicParenR" startAt="3"/>
            </a:pPr>
            <a:r>
              <a:rPr lang="en-US" dirty="0"/>
              <a:t>You can purchase a new policy with the church as owner and beneficiary. The church will then issue a tax receipt for the annual premiums you pay after transferring the policy. In this case, no tax receipt will be issued to your estate because you benefit from the tax relief during your life. This is a creative way for those who are younger and may not have substantial assets to leave a significant legacy to the church.</a:t>
            </a:r>
          </a:p>
          <a:p>
            <a:pPr marL="241653" indent="-241653">
              <a:buAutoNum type="arabicParenR" startAt="3"/>
            </a:pPr>
            <a:r>
              <a:rPr lang="en-US" dirty="0"/>
              <a:t>Combine life insurance with another planned giving vehicle. For example, you could use the extra income you receive from a charitable gift annuity to purchase a life insurance policy. You could use this insurance to increase your legacy to the church or to provide a substantial inheritance for your heirs.</a:t>
            </a:r>
          </a:p>
          <a:p>
            <a:pPr marL="241653" indent="-241653">
              <a:buAutoNum type="arabicParenR" startAt="3"/>
            </a:pPr>
            <a:endParaRPr lang="en-US" dirty="0"/>
          </a:p>
          <a:p>
            <a:pPr marL="241653" indent="-241653">
              <a:buAutoNum type="arabicParenR" startAt="3"/>
            </a:pPr>
            <a:endParaRPr lang="en-US" dirty="0"/>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149</a:t>
            </a:fld>
            <a:endParaRPr lang="en-US"/>
          </a:p>
        </p:txBody>
      </p:sp>
    </p:spTree>
    <p:extLst>
      <p:ext uri="{BB962C8B-B14F-4D97-AF65-F5344CB8AC3E}">
        <p14:creationId xmlns:p14="http://schemas.microsoft.com/office/powerpoint/2010/main" val="12358660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Ms. Lee, aged 45, wanted her congregation to receive a significant gift to help replace her annual </a:t>
            </a:r>
            <a:r>
              <a:rPr lang="en-US" dirty="0" err="1"/>
              <a:t>givings</a:t>
            </a:r>
            <a:r>
              <a:rPr lang="en-US" dirty="0"/>
              <a:t> to the church after she dies. However, she needed to keep her current capital assets intact. Ms. Lee learned that she could get a “term‐to‐100” life insurance policy of $150,000 that is guaranteed to be paid in 10 years. </a:t>
            </a:r>
          </a:p>
          <a:p>
            <a:r>
              <a:rPr lang="en-US" dirty="0"/>
              <a:t>As a non‐smoker, her policy will cost about $3,000 per year.</a:t>
            </a:r>
          </a:p>
          <a:p>
            <a:r>
              <a:rPr lang="en-US" dirty="0"/>
              <a:t>However, because of the charitable donation receipts she received, Ms. Lee was able to provide a substantial future gift of $150,000 for her church for a net after‐tax cost of only $16,200. </a:t>
            </a: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150</a:t>
            </a:fld>
            <a:endParaRPr lang="en-US"/>
          </a:p>
        </p:txBody>
      </p:sp>
    </p:spTree>
    <p:extLst>
      <p:ext uri="{BB962C8B-B14F-4D97-AF65-F5344CB8AC3E}">
        <p14:creationId xmlns:p14="http://schemas.microsoft.com/office/powerpoint/2010/main" val="369935552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Indicates that it is an insurance premium, and the value of </a:t>
            </a:r>
            <a:r>
              <a:rPr lang="en-US"/>
              <a:t>the premium. </a:t>
            </a:r>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151</a:t>
            </a:fld>
            <a:endParaRPr lang="en-US"/>
          </a:p>
        </p:txBody>
      </p:sp>
    </p:spTree>
    <p:extLst>
      <p:ext uri="{BB962C8B-B14F-4D97-AF65-F5344CB8AC3E}">
        <p14:creationId xmlns:p14="http://schemas.microsoft.com/office/powerpoint/2010/main" val="349555596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417" indent="-285417">
              <a:spcBef>
                <a:spcPts val="317"/>
              </a:spcBef>
              <a:buFont typeface="Arial" pitchFamily="34" charset="0"/>
              <a:buChar char="•"/>
              <a:defRPr/>
            </a:pPr>
            <a:r>
              <a:rPr lang="en-US" sz="1300" dirty="0">
                <a:latin typeface="Times New Roman" panose="02020603050405020304" pitchFamily="18" charset="0"/>
                <a:cs typeface="Times New Roman" panose="02020603050405020304" pitchFamily="18" charset="0"/>
              </a:rPr>
              <a:t>Best Kind - No designations, no restrictions and no conditions from estate or donor – the congregation decides how it is spent</a:t>
            </a:r>
          </a:p>
          <a:p>
            <a:pPr marL="285417" indent="-285417">
              <a:spcBef>
                <a:spcPts val="317"/>
              </a:spcBef>
              <a:buFont typeface="Arial" pitchFamily="34" charset="0"/>
              <a:buChar char="•"/>
              <a:defRPr/>
            </a:pPr>
            <a:r>
              <a:rPr lang="en-US" sz="1300" dirty="0">
                <a:latin typeface="Times New Roman" panose="02020603050405020304" pitchFamily="18" charset="0"/>
                <a:cs typeface="Times New Roman" panose="02020603050405020304" pitchFamily="18" charset="0"/>
              </a:rPr>
              <a:t>Gifts or estates with conditions -- look before you leap. ALSO don’t deposit the cheque or accept the money until you can say yes to the conditions</a:t>
            </a:r>
          </a:p>
          <a:p>
            <a:pPr marL="285417" indent="-285417">
              <a:spcBef>
                <a:spcPts val="317"/>
              </a:spcBef>
              <a:buFont typeface="Arial" pitchFamily="34" charset="0"/>
              <a:buChar char="•"/>
              <a:defRPr/>
            </a:pPr>
            <a:r>
              <a:rPr lang="en-US" sz="1300" dirty="0">
                <a:latin typeface="Times New Roman" panose="02020603050405020304" pitchFamily="18" charset="0"/>
                <a:cs typeface="Times New Roman" panose="02020603050405020304" pitchFamily="18" charset="0"/>
              </a:rPr>
              <a:t>Bequests from estates or gifts from third parties with conditions once accepted cannot be changed!!</a:t>
            </a:r>
          </a:p>
          <a:p>
            <a:pPr marL="285417" indent="-285417">
              <a:spcBef>
                <a:spcPts val="317"/>
              </a:spcBef>
              <a:buFont typeface="Arial" pitchFamily="34" charset="0"/>
              <a:buChar char="•"/>
              <a:defRPr/>
            </a:pPr>
            <a:endParaRPr lang="en-US" sz="1300" dirty="0">
              <a:latin typeface="Times New Roman" panose="02020603050405020304" pitchFamily="18" charset="0"/>
              <a:cs typeface="Times New Roman" panose="02020603050405020304" pitchFamily="18" charset="0"/>
            </a:endParaRPr>
          </a:p>
          <a:p>
            <a:pPr marL="285417" indent="-285417">
              <a:spcBef>
                <a:spcPts val="317"/>
              </a:spcBef>
              <a:buFont typeface="Arial" pitchFamily="34" charset="0"/>
              <a:buChar char="•"/>
              <a:defRPr/>
            </a:pPr>
            <a:r>
              <a:rPr lang="en-US" sz="1300" dirty="0">
                <a:latin typeface="Times New Roman" panose="02020603050405020304" pitchFamily="18" charset="0"/>
                <a:cs typeface="Times New Roman" panose="02020603050405020304" pitchFamily="18" charset="0"/>
              </a:rPr>
              <a:t>If you want to avoid too many designations, then create one or two internally restricted funds and encourage people to give to them (don’t have too many). Conditions or restrictions set up internally can be changed by the originating and approving body – include it in the policy and let people know under what circumstances they can be changed. </a:t>
            </a: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152</a:t>
            </a:fld>
            <a:endParaRPr lang="en-US"/>
          </a:p>
        </p:txBody>
      </p:sp>
    </p:spTree>
    <p:extLst>
      <p:ext uri="{BB962C8B-B14F-4D97-AF65-F5344CB8AC3E}">
        <p14:creationId xmlns:p14="http://schemas.microsoft.com/office/powerpoint/2010/main" val="73289416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solidFill>
                  <a:srgbClr val="333333"/>
                </a:solidFill>
                <a:latin typeface="Roboto" panose="02000000000000000000" pitchFamily="2" charset="0"/>
                <a:ea typeface="Roboto" panose="02000000000000000000" pitchFamily="2" charset="0"/>
              </a:rPr>
              <a:t>General Bequest </a:t>
            </a:r>
            <a:r>
              <a:rPr lang="en-US" sz="1300" dirty="0">
                <a:solidFill>
                  <a:srgbClr val="333333"/>
                </a:solidFill>
                <a:latin typeface="Roboto" panose="02000000000000000000" pitchFamily="2" charset="0"/>
                <a:ea typeface="Roboto" panose="02000000000000000000" pitchFamily="2" charset="0"/>
              </a:rPr>
              <a:t>directs that the church will receive a designated sum. You may prefer this arrangement because it is considered a primary charge against your estate, which means it will most likely be fulﬁlled. However it might be hard to decide how much you can leave, not knowing your circumstances at the time of death.</a:t>
            </a:r>
          </a:p>
          <a:p>
            <a:r>
              <a:rPr lang="en-US" sz="1300" b="1" dirty="0">
                <a:solidFill>
                  <a:srgbClr val="333333"/>
                </a:solidFill>
                <a:latin typeface="Roboto" panose="02000000000000000000" pitchFamily="2" charset="0"/>
                <a:ea typeface="Roboto" panose="02000000000000000000" pitchFamily="2" charset="0"/>
              </a:rPr>
              <a:t>Percentage Bequest</a:t>
            </a:r>
            <a:r>
              <a:rPr lang="en-US" sz="1300" dirty="0">
                <a:solidFill>
                  <a:srgbClr val="333333"/>
                </a:solidFill>
                <a:latin typeface="Roboto" panose="02000000000000000000" pitchFamily="2" charset="0"/>
                <a:ea typeface="Roboto" panose="02000000000000000000" pitchFamily="2" charset="0"/>
              </a:rPr>
              <a:t> states that the church will receive a predetermined percentage of your estate (e.g. 10%). The advantage of  is that it keeps your gift in line with the value of your assets as they change.</a:t>
            </a:r>
          </a:p>
          <a:p>
            <a:endParaRPr lang="en-US" sz="1300" dirty="0">
              <a:solidFill>
                <a:srgbClr val="333333"/>
              </a:solidFill>
              <a:latin typeface="Roboto" panose="02000000000000000000" pitchFamily="2" charset="0"/>
              <a:ea typeface="Roboto" panose="02000000000000000000" pitchFamily="2" charset="0"/>
            </a:endParaRPr>
          </a:p>
          <a:p>
            <a:r>
              <a:rPr lang="en-US" sz="1300" b="1" dirty="0">
                <a:solidFill>
                  <a:srgbClr val="333333"/>
                </a:solidFill>
                <a:latin typeface="Roboto" panose="02000000000000000000" pitchFamily="2" charset="0"/>
                <a:ea typeface="Roboto" panose="02000000000000000000" pitchFamily="2" charset="0"/>
              </a:rPr>
              <a:t>Specific Bequest </a:t>
            </a:r>
            <a:r>
              <a:rPr lang="en-US" sz="1300" dirty="0">
                <a:solidFill>
                  <a:srgbClr val="333333"/>
                </a:solidFill>
                <a:latin typeface="Roboto" panose="02000000000000000000" pitchFamily="2" charset="0"/>
                <a:ea typeface="Roboto" panose="02000000000000000000" pitchFamily="2" charset="0"/>
              </a:rPr>
              <a:t>directs that the church will receive a speciﬁc piece of property such as a piece of real estate, the stock from a speciﬁc company or some other speciﬁed property. </a:t>
            </a:r>
            <a:r>
              <a:rPr lang="en-US" sz="1300" i="1" dirty="0">
                <a:solidFill>
                  <a:srgbClr val="333333"/>
                </a:solidFill>
                <a:latin typeface="Roboto" panose="02000000000000000000" pitchFamily="2" charset="0"/>
                <a:ea typeface="Roboto" panose="02000000000000000000" pitchFamily="2" charset="0"/>
              </a:rPr>
              <a:t>Caution: A speciﬁc bequest can be satisﬁed only with the property designated. If that property has been removed from the estate, the church would receive nothing in its place.</a:t>
            </a:r>
            <a:endParaRPr lang="en-US" sz="1300" dirty="0">
              <a:solidFill>
                <a:srgbClr val="333333"/>
              </a:solidFill>
              <a:latin typeface="Roboto" panose="02000000000000000000" pitchFamily="2" charset="0"/>
              <a:ea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153</a:t>
            </a:fld>
            <a:endParaRPr lang="en-US"/>
          </a:p>
        </p:txBody>
      </p:sp>
    </p:spTree>
    <p:extLst>
      <p:ext uri="{BB962C8B-B14F-4D97-AF65-F5344CB8AC3E}">
        <p14:creationId xmlns:p14="http://schemas.microsoft.com/office/powerpoint/2010/main" val="420862208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33333"/>
                </a:solidFill>
                <a:effectLst/>
                <a:latin typeface="Source Sans Pro" panose="020B0503030403020204" pitchFamily="34" charset="0"/>
              </a:rPr>
              <a:t>Residual Bequest</a:t>
            </a:r>
            <a:r>
              <a:rPr lang="en-US" b="0" i="0" dirty="0">
                <a:solidFill>
                  <a:srgbClr val="333333"/>
                </a:solidFill>
                <a:effectLst/>
                <a:latin typeface="Source Sans Pro" panose="020B0503030403020204" pitchFamily="34" charset="0"/>
              </a:rPr>
              <a:t> designates that the church receive all or a portion of whatever remains in your estate after all named beneﬁciaries, debts and administrative fees for settling the estate have been paid. The advantage of a residual bequest is that your charitable intentions will not jeopardize the amount you want to bequeath to your primary heirs and beneﬁciaries. The disadvantage is that there may be nothing left over to fulﬁll your charitable goals.</a:t>
            </a:r>
          </a:p>
          <a:p>
            <a:pPr algn="l"/>
            <a:endParaRPr lang="en-US" b="0" i="0" dirty="0">
              <a:solidFill>
                <a:srgbClr val="333333"/>
              </a:solidFill>
              <a:effectLst/>
              <a:latin typeface="Source Sans Pro" panose="020B0503030403020204" pitchFamily="34" charset="0"/>
            </a:endParaRPr>
          </a:p>
          <a:p>
            <a:pPr algn="l"/>
            <a:r>
              <a:rPr lang="en-US" b="1" i="0" dirty="0">
                <a:solidFill>
                  <a:srgbClr val="333333"/>
                </a:solidFill>
                <a:effectLst/>
                <a:latin typeface="Source Sans Pro" panose="020B0503030403020204" pitchFamily="34" charset="0"/>
              </a:rPr>
              <a:t>Contingent Bequest </a:t>
            </a:r>
            <a:r>
              <a:rPr lang="en-US" b="0" i="0" dirty="0">
                <a:solidFill>
                  <a:srgbClr val="333333"/>
                </a:solidFill>
                <a:effectLst/>
                <a:latin typeface="Source Sans Pro" panose="020B0503030403020204" pitchFamily="34" charset="0"/>
              </a:rPr>
              <a:t>As the name implies, this bequest is “contingent” on some event. Usually, you might make a primary bequest for a relative (e.g. a spouse or child), with the contingency that if that relative should predecease you, the bequest would pass to the church instead.</a:t>
            </a: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154</a:t>
            </a:fld>
            <a:endParaRPr lang="en-US"/>
          </a:p>
        </p:txBody>
      </p:sp>
    </p:spTree>
    <p:extLst>
      <p:ext uri="{BB962C8B-B14F-4D97-AF65-F5344CB8AC3E}">
        <p14:creationId xmlns:p14="http://schemas.microsoft.com/office/powerpoint/2010/main" val="252110825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specific wording for congregational bequests, </a:t>
            </a:r>
            <a:r>
              <a:rPr lang="en-US" dirty="0" err="1"/>
              <a:t>esp</a:t>
            </a:r>
            <a:r>
              <a:rPr lang="en-US" dirty="0"/>
              <a:t> with regards to amalgamation and dissolution of congregations and how designation might be re-allocated if need, which can be found online at presbyterian.ca</a:t>
            </a:r>
          </a:p>
        </p:txBody>
      </p:sp>
      <p:sp>
        <p:nvSpPr>
          <p:cNvPr id="4" name="Slide Number Placeholder 3"/>
          <p:cNvSpPr>
            <a:spLocks noGrp="1"/>
          </p:cNvSpPr>
          <p:nvPr>
            <p:ph type="sldNum" sz="quarter" idx="5"/>
          </p:nvPr>
        </p:nvSpPr>
        <p:spPr/>
        <p:txBody>
          <a:bodyPr/>
          <a:lstStyle/>
          <a:p>
            <a:fld id="{130410C0-0AE4-40F4-AF1C-6B64288FA5B0}" type="slidenum">
              <a:rPr lang="en-US" smtClean="0"/>
              <a:t>155</a:t>
            </a:fld>
            <a:endParaRPr lang="en-US"/>
          </a:p>
        </p:txBody>
      </p:sp>
    </p:spTree>
    <p:extLst>
      <p:ext uri="{BB962C8B-B14F-4D97-AF65-F5344CB8AC3E}">
        <p14:creationId xmlns:p14="http://schemas.microsoft.com/office/powerpoint/2010/main" val="10676788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71E200A-F27F-4647-885B-823344C2D16B}"/>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60300" y="822624"/>
            <a:ext cx="4149877" cy="1760239"/>
          </a:xfrm>
          <a:prstGeom prst="rect">
            <a:avLst/>
          </a:prstGeom>
        </p:spPr>
      </p:pic>
      <p:sp>
        <p:nvSpPr>
          <p:cNvPr id="2" name="Title 1">
            <a:extLst>
              <a:ext uri="{FF2B5EF4-FFF2-40B4-BE49-F238E27FC236}">
                <a16:creationId xmlns:a16="http://schemas.microsoft.com/office/drawing/2014/main" id="{63082D45-0865-451E-8682-F42DC7EC605A}"/>
              </a:ext>
            </a:extLst>
          </p:cNvPr>
          <p:cNvSpPr>
            <a:spLocks noGrp="1"/>
          </p:cNvSpPr>
          <p:nvPr>
            <p:ph type="ctrTitle"/>
          </p:nvPr>
        </p:nvSpPr>
        <p:spPr>
          <a:xfrm>
            <a:off x="0" y="1389062"/>
            <a:ext cx="12192000" cy="3113087"/>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D22F5A1F-8B9E-40EE-9F3E-2A49093B8056}"/>
              </a:ext>
            </a:extLst>
          </p:cNvPr>
          <p:cNvSpPr>
            <a:spLocks noGrp="1"/>
          </p:cNvSpPr>
          <p:nvPr>
            <p:ph type="subTitle" idx="1"/>
          </p:nvPr>
        </p:nvSpPr>
        <p:spPr>
          <a:xfrm>
            <a:off x="1524000" y="460136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0ACE7F59-B243-4B14-B6F8-1C426CDAED34}"/>
              </a:ext>
            </a:extLst>
          </p:cNvPr>
          <p:cNvSpPr>
            <a:spLocks noGrp="1"/>
          </p:cNvSpPr>
          <p:nvPr>
            <p:ph type="dt" sz="half" idx="10"/>
          </p:nvPr>
        </p:nvSpPr>
        <p:spPr>
          <a:xfrm>
            <a:off x="9296400" y="6356350"/>
            <a:ext cx="2743200" cy="365125"/>
          </a:xfrm>
        </p:spPr>
        <p:txBody>
          <a:bodyPr/>
          <a:lstStyle/>
          <a:p>
            <a:fld id="{5618E6A2-576C-4697-9026-23B109757A6E}" type="datetimeFigureOut">
              <a:rPr lang="en-US" smtClean="0"/>
              <a:t>12/7/2021</a:t>
            </a:fld>
            <a:endParaRPr lang="en-US"/>
          </a:p>
        </p:txBody>
      </p:sp>
    </p:spTree>
    <p:extLst>
      <p:ext uri="{BB962C8B-B14F-4D97-AF65-F5344CB8AC3E}">
        <p14:creationId xmlns:p14="http://schemas.microsoft.com/office/powerpoint/2010/main" val="2730473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823973-26D7-490C-A1A9-5A89E118199D}"/>
              </a:ext>
            </a:extLst>
          </p:cNvPr>
          <p:cNvSpPr/>
          <p:nvPr userDrawn="1"/>
        </p:nvSpPr>
        <p:spPr>
          <a:xfrm>
            <a:off x="-41096" y="2055811"/>
            <a:ext cx="12276000" cy="216000"/>
          </a:xfrm>
          <a:prstGeom prst="rect">
            <a:avLst/>
          </a:prstGeom>
          <a:solidFill>
            <a:srgbClr val="D1202B"/>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D871C08-E55B-4A6E-BD2C-2585579EAE8F}"/>
              </a:ext>
            </a:extLst>
          </p:cNvPr>
          <p:cNvSpPr/>
          <p:nvPr userDrawn="1"/>
        </p:nvSpPr>
        <p:spPr>
          <a:xfrm>
            <a:off x="1980000" y="1"/>
            <a:ext cx="108000" cy="6858000"/>
          </a:xfrm>
          <a:prstGeom prst="rect">
            <a:avLst/>
          </a:prstGeom>
          <a:solidFill>
            <a:srgbClr val="1E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C345C5-F0B8-499F-B482-6EB60C6477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A1B483-E115-460E-8EE8-F801A1787DA9}"/>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7BBDF5D-ED1F-47DC-8753-FA6833435296}"/>
              </a:ext>
            </a:extLst>
          </p:cNvPr>
          <p:cNvSpPr>
            <a:spLocks noGrp="1"/>
          </p:cNvSpPr>
          <p:nvPr>
            <p:ph type="dt" sz="half" idx="10"/>
          </p:nvPr>
        </p:nvSpPr>
        <p:spPr/>
        <p:txBody>
          <a:bodyPr/>
          <a:lstStyle/>
          <a:p>
            <a:fld id="{5618E6A2-576C-4697-9026-23B109757A6E}" type="datetimeFigureOut">
              <a:rPr lang="en-US" smtClean="0"/>
              <a:t>12/7/2021</a:t>
            </a:fld>
            <a:endParaRPr lang="en-US"/>
          </a:p>
        </p:txBody>
      </p:sp>
      <p:sp>
        <p:nvSpPr>
          <p:cNvPr id="5" name="Footer Placeholder 4">
            <a:extLst>
              <a:ext uri="{FF2B5EF4-FFF2-40B4-BE49-F238E27FC236}">
                <a16:creationId xmlns:a16="http://schemas.microsoft.com/office/drawing/2014/main" id="{825C7A8A-8015-4FD4-8A73-24CC1F4985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CB02B-0A7D-49AB-95ED-FBD48F922B65}"/>
              </a:ext>
            </a:extLst>
          </p:cNvPr>
          <p:cNvSpPr>
            <a:spLocks noGrp="1"/>
          </p:cNvSpPr>
          <p:nvPr>
            <p:ph type="sldNum" sz="quarter" idx="12"/>
          </p:nvPr>
        </p:nvSpPr>
        <p:spPr/>
        <p:txBody>
          <a:bodyPr/>
          <a:lstStyle/>
          <a:p>
            <a:fld id="{E0E11A1D-E09C-48F7-8F4C-D8113979A85E}" type="slidenum">
              <a:rPr lang="en-US" smtClean="0"/>
              <a:t>‹#›</a:t>
            </a:fld>
            <a:endParaRPr lang="en-US"/>
          </a:p>
        </p:txBody>
      </p:sp>
    </p:spTree>
    <p:extLst>
      <p:ext uri="{BB962C8B-B14F-4D97-AF65-F5344CB8AC3E}">
        <p14:creationId xmlns:p14="http://schemas.microsoft.com/office/powerpoint/2010/main" val="1624337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61B58D77-4F65-499D-84D1-1D58A226AE0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7650" y="-2118617"/>
            <a:ext cx="12687300" cy="9159888"/>
          </a:xfrm>
          <a:prstGeom prst="rect">
            <a:avLst/>
          </a:prstGeom>
        </p:spPr>
      </p:pic>
      <p:sp>
        <p:nvSpPr>
          <p:cNvPr id="10" name="Rectangle 9">
            <a:extLst>
              <a:ext uri="{FF2B5EF4-FFF2-40B4-BE49-F238E27FC236}">
                <a16:creationId xmlns:a16="http://schemas.microsoft.com/office/drawing/2014/main" id="{ACE50568-7125-4C5E-B85F-80D1103BA52D}"/>
              </a:ext>
            </a:extLst>
          </p:cNvPr>
          <p:cNvSpPr/>
          <p:nvPr userDrawn="1"/>
        </p:nvSpPr>
        <p:spPr>
          <a:xfrm>
            <a:off x="-41096" y="2055811"/>
            <a:ext cx="12276000" cy="108000"/>
          </a:xfrm>
          <a:prstGeom prst="rect">
            <a:avLst/>
          </a:prstGeom>
          <a:solidFill>
            <a:srgbClr val="1E3C7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E1D0F3A-08BF-4862-9996-381C3F1D0930}"/>
              </a:ext>
            </a:extLst>
          </p:cNvPr>
          <p:cNvSpPr/>
          <p:nvPr userDrawn="1"/>
        </p:nvSpPr>
        <p:spPr>
          <a:xfrm>
            <a:off x="1980000" y="1"/>
            <a:ext cx="216000" cy="6858000"/>
          </a:xfrm>
          <a:prstGeom prst="rect">
            <a:avLst/>
          </a:prstGeom>
          <a:solidFill>
            <a:srgbClr val="D12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C345C5-F0B8-499F-B482-6EB60C6477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A1B483-E115-460E-8EE8-F801A1787DA9}"/>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7BBDF5D-ED1F-47DC-8753-FA6833435296}"/>
              </a:ext>
            </a:extLst>
          </p:cNvPr>
          <p:cNvSpPr>
            <a:spLocks noGrp="1"/>
          </p:cNvSpPr>
          <p:nvPr>
            <p:ph type="dt" sz="half" idx="10"/>
          </p:nvPr>
        </p:nvSpPr>
        <p:spPr/>
        <p:txBody>
          <a:bodyPr/>
          <a:lstStyle/>
          <a:p>
            <a:fld id="{5618E6A2-576C-4697-9026-23B109757A6E}" type="datetimeFigureOut">
              <a:rPr lang="en-US" smtClean="0"/>
              <a:t>12/7/2021</a:t>
            </a:fld>
            <a:endParaRPr lang="en-US"/>
          </a:p>
        </p:txBody>
      </p:sp>
      <p:sp>
        <p:nvSpPr>
          <p:cNvPr id="5" name="Footer Placeholder 4">
            <a:extLst>
              <a:ext uri="{FF2B5EF4-FFF2-40B4-BE49-F238E27FC236}">
                <a16:creationId xmlns:a16="http://schemas.microsoft.com/office/drawing/2014/main" id="{825C7A8A-8015-4FD4-8A73-24CC1F4985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CB02B-0A7D-49AB-95ED-FBD48F922B65}"/>
              </a:ext>
            </a:extLst>
          </p:cNvPr>
          <p:cNvSpPr>
            <a:spLocks noGrp="1"/>
          </p:cNvSpPr>
          <p:nvPr>
            <p:ph type="sldNum" sz="quarter" idx="12"/>
          </p:nvPr>
        </p:nvSpPr>
        <p:spPr/>
        <p:txBody>
          <a:bodyPr/>
          <a:lstStyle/>
          <a:p>
            <a:fld id="{E0E11A1D-E09C-48F7-8F4C-D8113979A85E}" type="slidenum">
              <a:rPr lang="en-US" smtClean="0"/>
              <a:t>‹#›</a:t>
            </a:fld>
            <a:endParaRPr lang="en-US"/>
          </a:p>
        </p:txBody>
      </p:sp>
    </p:spTree>
    <p:extLst>
      <p:ext uri="{BB962C8B-B14F-4D97-AF65-F5344CB8AC3E}">
        <p14:creationId xmlns:p14="http://schemas.microsoft.com/office/powerpoint/2010/main" val="1696742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38FFC6D0-72E0-4EA9-BF20-41B8606021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05336" y="-2025084"/>
            <a:ext cx="12687300" cy="9034037"/>
          </a:xfrm>
          <a:prstGeom prst="rect">
            <a:avLst/>
          </a:prstGeom>
        </p:spPr>
      </p:pic>
      <p:sp>
        <p:nvSpPr>
          <p:cNvPr id="10" name="Rectangle 9">
            <a:extLst>
              <a:ext uri="{FF2B5EF4-FFF2-40B4-BE49-F238E27FC236}">
                <a16:creationId xmlns:a16="http://schemas.microsoft.com/office/drawing/2014/main" id="{647B2F2F-7D07-4F97-A269-CBF52B114E4D}"/>
              </a:ext>
            </a:extLst>
          </p:cNvPr>
          <p:cNvSpPr/>
          <p:nvPr userDrawn="1"/>
        </p:nvSpPr>
        <p:spPr>
          <a:xfrm>
            <a:off x="-41096" y="2055811"/>
            <a:ext cx="12276000" cy="216000"/>
          </a:xfrm>
          <a:prstGeom prst="rect">
            <a:avLst/>
          </a:prstGeom>
          <a:solidFill>
            <a:srgbClr val="1E3C7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8A26E7C-3B93-4E36-8657-B58BB8D236CB}"/>
              </a:ext>
            </a:extLst>
          </p:cNvPr>
          <p:cNvSpPr/>
          <p:nvPr userDrawn="1"/>
        </p:nvSpPr>
        <p:spPr>
          <a:xfrm>
            <a:off x="1980000" y="1"/>
            <a:ext cx="108000" cy="6858000"/>
          </a:xfrm>
          <a:prstGeom prst="rect">
            <a:avLst/>
          </a:prstGeom>
          <a:solidFill>
            <a:srgbClr val="D12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C345C5-F0B8-499F-B482-6EB60C6477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A1B483-E115-460E-8EE8-F801A1787DA9}"/>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7BBDF5D-ED1F-47DC-8753-FA6833435296}"/>
              </a:ext>
            </a:extLst>
          </p:cNvPr>
          <p:cNvSpPr>
            <a:spLocks noGrp="1"/>
          </p:cNvSpPr>
          <p:nvPr>
            <p:ph type="dt" sz="half" idx="10"/>
          </p:nvPr>
        </p:nvSpPr>
        <p:spPr/>
        <p:txBody>
          <a:bodyPr/>
          <a:lstStyle/>
          <a:p>
            <a:fld id="{5618E6A2-576C-4697-9026-23B109757A6E}" type="datetimeFigureOut">
              <a:rPr lang="en-US" smtClean="0"/>
              <a:t>12/7/2021</a:t>
            </a:fld>
            <a:endParaRPr lang="en-US"/>
          </a:p>
        </p:txBody>
      </p:sp>
      <p:sp>
        <p:nvSpPr>
          <p:cNvPr id="5" name="Footer Placeholder 4">
            <a:extLst>
              <a:ext uri="{FF2B5EF4-FFF2-40B4-BE49-F238E27FC236}">
                <a16:creationId xmlns:a16="http://schemas.microsoft.com/office/drawing/2014/main" id="{825C7A8A-8015-4FD4-8A73-24CC1F4985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CB02B-0A7D-49AB-95ED-FBD48F922B65}"/>
              </a:ext>
            </a:extLst>
          </p:cNvPr>
          <p:cNvSpPr>
            <a:spLocks noGrp="1"/>
          </p:cNvSpPr>
          <p:nvPr>
            <p:ph type="sldNum" sz="quarter" idx="12"/>
          </p:nvPr>
        </p:nvSpPr>
        <p:spPr/>
        <p:txBody>
          <a:bodyPr/>
          <a:lstStyle/>
          <a:p>
            <a:fld id="{E0E11A1D-E09C-48F7-8F4C-D8113979A85E}" type="slidenum">
              <a:rPr lang="en-US" smtClean="0"/>
              <a:t>‹#›</a:t>
            </a:fld>
            <a:endParaRPr lang="en-US"/>
          </a:p>
        </p:txBody>
      </p:sp>
    </p:spTree>
    <p:extLst>
      <p:ext uri="{BB962C8B-B14F-4D97-AF65-F5344CB8AC3E}">
        <p14:creationId xmlns:p14="http://schemas.microsoft.com/office/powerpoint/2010/main" val="871544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B2C197A8-F2BA-4E71-808A-FFC635F32E1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09550" y="-2028375"/>
            <a:ext cx="12649200" cy="9006908"/>
          </a:xfrm>
          <a:prstGeom prst="rect">
            <a:avLst/>
          </a:prstGeom>
        </p:spPr>
      </p:pic>
      <p:sp>
        <p:nvSpPr>
          <p:cNvPr id="8" name="Rectangle 7">
            <a:extLst>
              <a:ext uri="{FF2B5EF4-FFF2-40B4-BE49-F238E27FC236}">
                <a16:creationId xmlns:a16="http://schemas.microsoft.com/office/drawing/2014/main" id="{A23B3725-2D4F-4241-B8BB-D1DD59016907}"/>
              </a:ext>
            </a:extLst>
          </p:cNvPr>
          <p:cNvSpPr/>
          <p:nvPr userDrawn="1"/>
        </p:nvSpPr>
        <p:spPr>
          <a:xfrm>
            <a:off x="-41096" y="2055811"/>
            <a:ext cx="12276000" cy="216000"/>
          </a:xfrm>
          <a:prstGeom prst="rect">
            <a:avLst/>
          </a:prstGeom>
          <a:solidFill>
            <a:srgbClr val="1E3C7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509C5CD-83C1-46C1-888A-2B7064339C34}"/>
              </a:ext>
            </a:extLst>
          </p:cNvPr>
          <p:cNvSpPr/>
          <p:nvPr userDrawn="1"/>
        </p:nvSpPr>
        <p:spPr>
          <a:xfrm>
            <a:off x="1980000" y="1"/>
            <a:ext cx="108000" cy="6858000"/>
          </a:xfrm>
          <a:prstGeom prst="rect">
            <a:avLst/>
          </a:prstGeom>
          <a:solidFill>
            <a:srgbClr val="D12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C345C5-F0B8-499F-B482-6EB60C6477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A1B483-E115-460E-8EE8-F801A1787D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BDF5D-ED1F-47DC-8753-FA6833435296}"/>
              </a:ext>
            </a:extLst>
          </p:cNvPr>
          <p:cNvSpPr>
            <a:spLocks noGrp="1"/>
          </p:cNvSpPr>
          <p:nvPr>
            <p:ph type="dt" sz="half" idx="10"/>
          </p:nvPr>
        </p:nvSpPr>
        <p:spPr/>
        <p:txBody>
          <a:bodyPr/>
          <a:lstStyle/>
          <a:p>
            <a:fld id="{5618E6A2-576C-4697-9026-23B109757A6E}" type="datetimeFigureOut">
              <a:rPr lang="en-US" smtClean="0"/>
              <a:t>12/7/2021</a:t>
            </a:fld>
            <a:endParaRPr lang="en-US"/>
          </a:p>
        </p:txBody>
      </p:sp>
      <p:sp>
        <p:nvSpPr>
          <p:cNvPr id="5" name="Footer Placeholder 4">
            <a:extLst>
              <a:ext uri="{FF2B5EF4-FFF2-40B4-BE49-F238E27FC236}">
                <a16:creationId xmlns:a16="http://schemas.microsoft.com/office/drawing/2014/main" id="{825C7A8A-8015-4FD4-8A73-24CC1F4985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CB02B-0A7D-49AB-95ED-FBD48F922B65}"/>
              </a:ext>
            </a:extLst>
          </p:cNvPr>
          <p:cNvSpPr>
            <a:spLocks noGrp="1"/>
          </p:cNvSpPr>
          <p:nvPr>
            <p:ph type="sldNum" sz="quarter" idx="12"/>
          </p:nvPr>
        </p:nvSpPr>
        <p:spPr/>
        <p:txBody>
          <a:bodyPr/>
          <a:lstStyle/>
          <a:p>
            <a:fld id="{E0E11A1D-E09C-48F7-8F4C-D8113979A85E}" type="slidenum">
              <a:rPr lang="en-US" smtClean="0"/>
              <a:t>‹#›</a:t>
            </a:fld>
            <a:endParaRPr lang="en-US"/>
          </a:p>
        </p:txBody>
      </p:sp>
    </p:spTree>
    <p:extLst>
      <p:ext uri="{BB962C8B-B14F-4D97-AF65-F5344CB8AC3E}">
        <p14:creationId xmlns:p14="http://schemas.microsoft.com/office/powerpoint/2010/main" val="1207711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345C5-F0B8-499F-B482-6EB60C6477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A1B483-E115-460E-8EE8-F801A1787D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BDF5D-ED1F-47DC-8753-FA6833435296}"/>
              </a:ext>
            </a:extLst>
          </p:cNvPr>
          <p:cNvSpPr>
            <a:spLocks noGrp="1"/>
          </p:cNvSpPr>
          <p:nvPr>
            <p:ph type="dt" sz="half" idx="10"/>
          </p:nvPr>
        </p:nvSpPr>
        <p:spPr/>
        <p:txBody>
          <a:bodyPr/>
          <a:lstStyle/>
          <a:p>
            <a:fld id="{5618E6A2-576C-4697-9026-23B109757A6E}" type="datetimeFigureOut">
              <a:rPr lang="en-US" smtClean="0"/>
              <a:t>12/7/2021</a:t>
            </a:fld>
            <a:endParaRPr lang="en-US"/>
          </a:p>
        </p:txBody>
      </p:sp>
      <p:sp>
        <p:nvSpPr>
          <p:cNvPr id="5" name="Footer Placeholder 4">
            <a:extLst>
              <a:ext uri="{FF2B5EF4-FFF2-40B4-BE49-F238E27FC236}">
                <a16:creationId xmlns:a16="http://schemas.microsoft.com/office/drawing/2014/main" id="{825C7A8A-8015-4FD4-8A73-24CC1F4985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CB02B-0A7D-49AB-95ED-FBD48F922B65}"/>
              </a:ext>
            </a:extLst>
          </p:cNvPr>
          <p:cNvSpPr>
            <a:spLocks noGrp="1"/>
          </p:cNvSpPr>
          <p:nvPr>
            <p:ph type="sldNum" sz="quarter" idx="12"/>
          </p:nvPr>
        </p:nvSpPr>
        <p:spPr/>
        <p:txBody>
          <a:bodyPr/>
          <a:lstStyle/>
          <a:p>
            <a:fld id="{E0E11A1D-E09C-48F7-8F4C-D8113979A85E}" type="slidenum">
              <a:rPr lang="en-US" smtClean="0"/>
              <a:t>‹#›</a:t>
            </a:fld>
            <a:endParaRPr lang="en-US"/>
          </a:p>
        </p:txBody>
      </p:sp>
      <p:pic>
        <p:nvPicPr>
          <p:cNvPr id="7" name="Graphic 6">
            <a:extLst>
              <a:ext uri="{FF2B5EF4-FFF2-40B4-BE49-F238E27FC236}">
                <a16:creationId xmlns:a16="http://schemas.microsoft.com/office/drawing/2014/main" id="{2A5CD77E-124C-4D1E-9EAD-B750A5C4266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23850" y="-2184081"/>
            <a:ext cx="12662617" cy="9162613"/>
          </a:xfrm>
          <a:prstGeom prst="rect">
            <a:avLst/>
          </a:prstGeom>
        </p:spPr>
      </p:pic>
      <p:sp>
        <p:nvSpPr>
          <p:cNvPr id="8" name="Rectangle 7">
            <a:extLst>
              <a:ext uri="{FF2B5EF4-FFF2-40B4-BE49-F238E27FC236}">
                <a16:creationId xmlns:a16="http://schemas.microsoft.com/office/drawing/2014/main" id="{80AE3ECB-C6C1-445E-A04C-72EEFCD7946A}"/>
              </a:ext>
            </a:extLst>
          </p:cNvPr>
          <p:cNvSpPr/>
          <p:nvPr userDrawn="1"/>
        </p:nvSpPr>
        <p:spPr>
          <a:xfrm>
            <a:off x="-41096" y="2055811"/>
            <a:ext cx="12276000" cy="216000"/>
          </a:xfrm>
          <a:prstGeom prst="rect">
            <a:avLst/>
          </a:prstGeom>
          <a:solidFill>
            <a:srgbClr val="D1202B"/>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C98FC0D-C469-4A97-B91A-60FC5923DD4A}"/>
              </a:ext>
            </a:extLst>
          </p:cNvPr>
          <p:cNvSpPr/>
          <p:nvPr userDrawn="1"/>
        </p:nvSpPr>
        <p:spPr>
          <a:xfrm>
            <a:off x="1980000" y="1"/>
            <a:ext cx="108000" cy="6858000"/>
          </a:xfrm>
          <a:prstGeom prst="rect">
            <a:avLst/>
          </a:prstGeom>
          <a:solidFill>
            <a:srgbClr val="1E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5211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345C5-F0B8-499F-B482-6EB60C6477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A1B483-E115-460E-8EE8-F801A1787D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BDF5D-ED1F-47DC-8753-FA6833435296}"/>
              </a:ext>
            </a:extLst>
          </p:cNvPr>
          <p:cNvSpPr>
            <a:spLocks noGrp="1"/>
          </p:cNvSpPr>
          <p:nvPr>
            <p:ph type="dt" sz="half" idx="10"/>
          </p:nvPr>
        </p:nvSpPr>
        <p:spPr/>
        <p:txBody>
          <a:bodyPr/>
          <a:lstStyle/>
          <a:p>
            <a:fld id="{5618E6A2-576C-4697-9026-23B109757A6E}" type="datetimeFigureOut">
              <a:rPr lang="en-US" smtClean="0"/>
              <a:t>12/7/2021</a:t>
            </a:fld>
            <a:endParaRPr lang="en-US"/>
          </a:p>
        </p:txBody>
      </p:sp>
      <p:sp>
        <p:nvSpPr>
          <p:cNvPr id="5" name="Footer Placeholder 4">
            <a:extLst>
              <a:ext uri="{FF2B5EF4-FFF2-40B4-BE49-F238E27FC236}">
                <a16:creationId xmlns:a16="http://schemas.microsoft.com/office/drawing/2014/main" id="{825C7A8A-8015-4FD4-8A73-24CC1F4985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CB02B-0A7D-49AB-95ED-FBD48F922B65}"/>
              </a:ext>
            </a:extLst>
          </p:cNvPr>
          <p:cNvSpPr>
            <a:spLocks noGrp="1"/>
          </p:cNvSpPr>
          <p:nvPr>
            <p:ph type="sldNum" sz="quarter" idx="12"/>
          </p:nvPr>
        </p:nvSpPr>
        <p:spPr/>
        <p:txBody>
          <a:bodyPr/>
          <a:lstStyle/>
          <a:p>
            <a:fld id="{E0E11A1D-E09C-48F7-8F4C-D8113979A85E}" type="slidenum">
              <a:rPr lang="en-US" smtClean="0"/>
              <a:t>‹#›</a:t>
            </a:fld>
            <a:endParaRPr lang="en-US"/>
          </a:p>
        </p:txBody>
      </p:sp>
      <p:pic>
        <p:nvPicPr>
          <p:cNvPr id="7" name="Graphic 6">
            <a:extLst>
              <a:ext uri="{FF2B5EF4-FFF2-40B4-BE49-F238E27FC236}">
                <a16:creationId xmlns:a16="http://schemas.microsoft.com/office/drawing/2014/main" id="{B956D4C5-85B2-4888-858B-88BDFF3D3C4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flipH="1">
            <a:off x="-228600" y="-2184081"/>
            <a:ext cx="12662617" cy="9162613"/>
          </a:xfrm>
          <a:prstGeom prst="rect">
            <a:avLst/>
          </a:prstGeom>
        </p:spPr>
      </p:pic>
      <p:sp>
        <p:nvSpPr>
          <p:cNvPr id="8" name="Rectangle 7">
            <a:extLst>
              <a:ext uri="{FF2B5EF4-FFF2-40B4-BE49-F238E27FC236}">
                <a16:creationId xmlns:a16="http://schemas.microsoft.com/office/drawing/2014/main" id="{529D8FE6-49E9-4938-AA1F-360683D2C0BB}"/>
              </a:ext>
            </a:extLst>
          </p:cNvPr>
          <p:cNvSpPr/>
          <p:nvPr userDrawn="1"/>
        </p:nvSpPr>
        <p:spPr>
          <a:xfrm>
            <a:off x="-41096" y="2055811"/>
            <a:ext cx="10080000" cy="54000"/>
          </a:xfrm>
          <a:prstGeom prst="rect">
            <a:avLst/>
          </a:prstGeom>
          <a:solidFill>
            <a:srgbClr val="D1202B"/>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01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345C5-F0B8-499F-B482-6EB60C6477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A1B483-E115-460E-8EE8-F801A1787D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BDF5D-ED1F-47DC-8753-FA6833435296}"/>
              </a:ext>
            </a:extLst>
          </p:cNvPr>
          <p:cNvSpPr>
            <a:spLocks noGrp="1"/>
          </p:cNvSpPr>
          <p:nvPr>
            <p:ph type="dt" sz="half" idx="10"/>
          </p:nvPr>
        </p:nvSpPr>
        <p:spPr/>
        <p:txBody>
          <a:bodyPr/>
          <a:lstStyle/>
          <a:p>
            <a:fld id="{5618E6A2-576C-4697-9026-23B109757A6E}" type="datetimeFigureOut">
              <a:rPr lang="en-US" smtClean="0"/>
              <a:t>12/7/2021</a:t>
            </a:fld>
            <a:endParaRPr lang="en-US"/>
          </a:p>
        </p:txBody>
      </p:sp>
      <p:sp>
        <p:nvSpPr>
          <p:cNvPr id="5" name="Footer Placeholder 4">
            <a:extLst>
              <a:ext uri="{FF2B5EF4-FFF2-40B4-BE49-F238E27FC236}">
                <a16:creationId xmlns:a16="http://schemas.microsoft.com/office/drawing/2014/main" id="{825C7A8A-8015-4FD4-8A73-24CC1F4985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CB02B-0A7D-49AB-95ED-FBD48F922B65}"/>
              </a:ext>
            </a:extLst>
          </p:cNvPr>
          <p:cNvSpPr>
            <a:spLocks noGrp="1"/>
          </p:cNvSpPr>
          <p:nvPr>
            <p:ph type="sldNum" sz="quarter" idx="12"/>
          </p:nvPr>
        </p:nvSpPr>
        <p:spPr/>
        <p:txBody>
          <a:bodyPr/>
          <a:lstStyle/>
          <a:p>
            <a:fld id="{E0E11A1D-E09C-48F7-8F4C-D8113979A85E}" type="slidenum">
              <a:rPr lang="en-US" smtClean="0"/>
              <a:t>‹#›</a:t>
            </a:fld>
            <a:endParaRPr lang="en-US"/>
          </a:p>
        </p:txBody>
      </p:sp>
      <p:pic>
        <p:nvPicPr>
          <p:cNvPr id="7" name="Graphic 6">
            <a:extLst>
              <a:ext uri="{FF2B5EF4-FFF2-40B4-BE49-F238E27FC236}">
                <a16:creationId xmlns:a16="http://schemas.microsoft.com/office/drawing/2014/main" id="{60B798E4-54A4-4416-87B1-D4A05620A7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flipH="1">
            <a:off x="-228600" y="-2028375"/>
            <a:ext cx="12649200" cy="9006908"/>
          </a:xfrm>
          <a:prstGeom prst="rect">
            <a:avLst/>
          </a:prstGeom>
        </p:spPr>
      </p:pic>
      <p:sp>
        <p:nvSpPr>
          <p:cNvPr id="8" name="Rectangle 7">
            <a:extLst>
              <a:ext uri="{FF2B5EF4-FFF2-40B4-BE49-F238E27FC236}">
                <a16:creationId xmlns:a16="http://schemas.microsoft.com/office/drawing/2014/main" id="{346EB542-5656-40D0-8181-585EB488FA8A}"/>
              </a:ext>
            </a:extLst>
          </p:cNvPr>
          <p:cNvSpPr/>
          <p:nvPr userDrawn="1"/>
        </p:nvSpPr>
        <p:spPr>
          <a:xfrm>
            <a:off x="-41096" y="2055811"/>
            <a:ext cx="10080000" cy="54000"/>
          </a:xfrm>
          <a:prstGeom prst="rect">
            <a:avLst/>
          </a:prstGeom>
          <a:solidFill>
            <a:srgbClr val="1E3C7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9304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345C5-F0B8-499F-B482-6EB60C6477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A1B483-E115-460E-8EE8-F801A1787D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BDF5D-ED1F-47DC-8753-FA6833435296}"/>
              </a:ext>
            </a:extLst>
          </p:cNvPr>
          <p:cNvSpPr>
            <a:spLocks noGrp="1"/>
          </p:cNvSpPr>
          <p:nvPr>
            <p:ph type="dt" sz="half" idx="10"/>
          </p:nvPr>
        </p:nvSpPr>
        <p:spPr/>
        <p:txBody>
          <a:bodyPr/>
          <a:lstStyle/>
          <a:p>
            <a:fld id="{5618E6A2-576C-4697-9026-23B109757A6E}" type="datetimeFigureOut">
              <a:rPr lang="en-US" smtClean="0"/>
              <a:t>12/7/2021</a:t>
            </a:fld>
            <a:endParaRPr lang="en-US"/>
          </a:p>
        </p:txBody>
      </p:sp>
      <p:sp>
        <p:nvSpPr>
          <p:cNvPr id="5" name="Footer Placeholder 4">
            <a:extLst>
              <a:ext uri="{FF2B5EF4-FFF2-40B4-BE49-F238E27FC236}">
                <a16:creationId xmlns:a16="http://schemas.microsoft.com/office/drawing/2014/main" id="{825C7A8A-8015-4FD4-8A73-24CC1F4985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CB02B-0A7D-49AB-95ED-FBD48F922B65}"/>
              </a:ext>
            </a:extLst>
          </p:cNvPr>
          <p:cNvSpPr>
            <a:spLocks noGrp="1"/>
          </p:cNvSpPr>
          <p:nvPr>
            <p:ph type="sldNum" sz="quarter" idx="12"/>
          </p:nvPr>
        </p:nvSpPr>
        <p:spPr/>
        <p:txBody>
          <a:bodyPr/>
          <a:lstStyle/>
          <a:p>
            <a:fld id="{E0E11A1D-E09C-48F7-8F4C-D8113979A85E}" type="slidenum">
              <a:rPr lang="en-US" smtClean="0"/>
              <a:t>‹#›</a:t>
            </a:fld>
            <a:endParaRPr lang="en-US"/>
          </a:p>
        </p:txBody>
      </p:sp>
      <p:pic>
        <p:nvPicPr>
          <p:cNvPr id="7" name="Graphic 6">
            <a:extLst>
              <a:ext uri="{FF2B5EF4-FFF2-40B4-BE49-F238E27FC236}">
                <a16:creationId xmlns:a16="http://schemas.microsoft.com/office/drawing/2014/main" id="{3F0A720F-4BA8-4084-AED8-08CD72B86B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flipH="1">
            <a:off x="-205336" y="-2025084"/>
            <a:ext cx="12687300" cy="9034037"/>
          </a:xfrm>
          <a:prstGeom prst="rect">
            <a:avLst/>
          </a:prstGeom>
        </p:spPr>
      </p:pic>
      <p:sp>
        <p:nvSpPr>
          <p:cNvPr id="8" name="Rectangle 7">
            <a:extLst>
              <a:ext uri="{FF2B5EF4-FFF2-40B4-BE49-F238E27FC236}">
                <a16:creationId xmlns:a16="http://schemas.microsoft.com/office/drawing/2014/main" id="{E3EFA7AC-A042-4F60-B300-95EBEB65866A}"/>
              </a:ext>
            </a:extLst>
          </p:cNvPr>
          <p:cNvSpPr/>
          <p:nvPr userDrawn="1"/>
        </p:nvSpPr>
        <p:spPr>
          <a:xfrm>
            <a:off x="-41096" y="2055811"/>
            <a:ext cx="12276000" cy="216000"/>
          </a:xfrm>
          <a:prstGeom prst="rect">
            <a:avLst/>
          </a:prstGeom>
          <a:solidFill>
            <a:srgbClr val="1E3C7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8F4EA05-BF54-49A2-BBD9-FA63844C8C9C}"/>
              </a:ext>
            </a:extLst>
          </p:cNvPr>
          <p:cNvSpPr/>
          <p:nvPr userDrawn="1"/>
        </p:nvSpPr>
        <p:spPr>
          <a:xfrm>
            <a:off x="1980000" y="1"/>
            <a:ext cx="108000" cy="6858000"/>
          </a:xfrm>
          <a:prstGeom prst="rect">
            <a:avLst/>
          </a:prstGeom>
          <a:solidFill>
            <a:srgbClr val="D12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9061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538780E-DE4C-4856-8772-6645927D0D67}"/>
              </a:ext>
            </a:extLst>
          </p:cNvPr>
          <p:cNvGrpSpPr/>
          <p:nvPr userDrawn="1"/>
        </p:nvGrpSpPr>
        <p:grpSpPr>
          <a:xfrm>
            <a:off x="0" y="-1"/>
            <a:ext cx="12192000" cy="6858001"/>
            <a:chOff x="0" y="-1"/>
            <a:chExt cx="12192000" cy="6858001"/>
          </a:xfrm>
        </p:grpSpPr>
        <p:sp>
          <p:nvSpPr>
            <p:cNvPr id="7" name="Rectangle 6">
              <a:extLst>
                <a:ext uri="{FF2B5EF4-FFF2-40B4-BE49-F238E27FC236}">
                  <a16:creationId xmlns:a16="http://schemas.microsoft.com/office/drawing/2014/main" id="{DF338B38-9132-4867-A1DA-84F7E20B0162}"/>
                </a:ext>
              </a:extLst>
            </p:cNvPr>
            <p:cNvSpPr/>
            <p:nvPr userDrawn="1"/>
          </p:nvSpPr>
          <p:spPr>
            <a:xfrm>
              <a:off x="0" y="-1"/>
              <a:ext cx="12192000" cy="2268000"/>
            </a:xfrm>
            <a:prstGeom prst="rect">
              <a:avLst/>
            </a:prstGeom>
            <a:solidFill>
              <a:srgbClr val="1E3C71"/>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DE86577-5EFF-49C6-B6EF-7C1C0A3634CD}"/>
                </a:ext>
              </a:extLst>
            </p:cNvPr>
            <p:cNvSpPr/>
            <p:nvPr userDrawn="1"/>
          </p:nvSpPr>
          <p:spPr>
            <a:xfrm>
              <a:off x="0" y="0"/>
              <a:ext cx="4068000" cy="6858000"/>
            </a:xfrm>
            <a:prstGeom prst="rect">
              <a:avLst/>
            </a:prstGeom>
            <a:solidFill>
              <a:srgbClr val="D120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4DA1B483-E115-460E-8EE8-F801A1787DA9}"/>
              </a:ext>
            </a:extLst>
          </p:cNvPr>
          <p:cNvSpPr>
            <a:spLocks noGrp="1"/>
          </p:cNvSpPr>
          <p:nvPr>
            <p:ph idx="1"/>
          </p:nvPr>
        </p:nvSpPr>
        <p:spPr>
          <a:xfrm>
            <a:off x="5429250" y="2806261"/>
            <a:ext cx="6396990" cy="33707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D0C345C5-F0B8-499F-B482-6EB60C6477D6}"/>
              </a:ext>
            </a:extLst>
          </p:cNvPr>
          <p:cNvSpPr>
            <a:spLocks noGrp="1"/>
          </p:cNvSpPr>
          <p:nvPr>
            <p:ph type="title"/>
          </p:nvPr>
        </p:nvSpPr>
        <p:spPr>
          <a:xfrm>
            <a:off x="5429250" y="372168"/>
            <a:ext cx="6396990" cy="1325563"/>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090834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35B73A-42A8-4B49-94F1-6D4D05BE2C1B}"/>
              </a:ext>
            </a:extLst>
          </p:cNvPr>
          <p:cNvSpPr/>
          <p:nvPr userDrawn="1"/>
        </p:nvSpPr>
        <p:spPr>
          <a:xfrm>
            <a:off x="0" y="-2"/>
            <a:ext cx="12192000" cy="756000"/>
          </a:xfrm>
          <a:prstGeom prst="rect">
            <a:avLst/>
          </a:prstGeom>
          <a:solidFill>
            <a:srgbClr val="D12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E88101F-F932-4FA6-8096-E77C881FCE00}"/>
              </a:ext>
            </a:extLst>
          </p:cNvPr>
          <p:cNvSpPr/>
          <p:nvPr userDrawn="1"/>
        </p:nvSpPr>
        <p:spPr>
          <a:xfrm>
            <a:off x="0" y="1"/>
            <a:ext cx="1368000" cy="6858000"/>
          </a:xfrm>
          <a:prstGeom prst="rect">
            <a:avLst/>
          </a:prstGeom>
          <a:solidFill>
            <a:srgbClr val="1E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C345C5-F0B8-499F-B482-6EB60C6477D6}"/>
              </a:ext>
            </a:extLst>
          </p:cNvPr>
          <p:cNvSpPr>
            <a:spLocks noGrp="1"/>
          </p:cNvSpPr>
          <p:nvPr>
            <p:ph type="title"/>
          </p:nvPr>
        </p:nvSpPr>
        <p:spPr>
          <a:xfrm>
            <a:off x="3230880" y="995045"/>
            <a:ext cx="11353800" cy="1325563"/>
          </a:xfrm>
        </p:spPr>
        <p:txBody>
          <a:bodyPr/>
          <a:lstStyle>
            <a:lvl1pPr>
              <a:defRPr>
                <a:solidFill>
                  <a:srgbClr val="1E3C7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DA1B483-E115-460E-8EE8-F801A1787DA9}"/>
              </a:ext>
            </a:extLst>
          </p:cNvPr>
          <p:cNvSpPr>
            <a:spLocks noGrp="1"/>
          </p:cNvSpPr>
          <p:nvPr>
            <p:ph idx="1"/>
          </p:nvPr>
        </p:nvSpPr>
        <p:spPr>
          <a:xfrm>
            <a:off x="5593634" y="2806261"/>
            <a:ext cx="6598366" cy="33707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3593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rgbClr val="D1202B"/>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CE7F59-B243-4B14-B6F8-1C426CDAED34}"/>
              </a:ext>
            </a:extLst>
          </p:cNvPr>
          <p:cNvSpPr>
            <a:spLocks noGrp="1"/>
          </p:cNvSpPr>
          <p:nvPr>
            <p:ph type="dt" sz="half" idx="10"/>
          </p:nvPr>
        </p:nvSpPr>
        <p:spPr>
          <a:xfrm>
            <a:off x="9296400" y="6356350"/>
            <a:ext cx="2743200" cy="365125"/>
          </a:xfrm>
        </p:spPr>
        <p:txBody>
          <a:bodyPr/>
          <a:lstStyle/>
          <a:p>
            <a:fld id="{5618E6A2-576C-4697-9026-23B109757A6E}" type="datetimeFigureOut">
              <a:rPr lang="en-US" smtClean="0"/>
              <a:t>12/7/2021</a:t>
            </a:fld>
            <a:endParaRPr lang="en-US"/>
          </a:p>
        </p:txBody>
      </p:sp>
      <p:sp>
        <p:nvSpPr>
          <p:cNvPr id="6" name="Oval 5">
            <a:extLst>
              <a:ext uri="{FF2B5EF4-FFF2-40B4-BE49-F238E27FC236}">
                <a16:creationId xmlns:a16="http://schemas.microsoft.com/office/drawing/2014/main" id="{C5C185F3-4555-4E62-BE89-F27EC76D9A8B}"/>
              </a:ext>
            </a:extLst>
          </p:cNvPr>
          <p:cNvSpPr/>
          <p:nvPr userDrawn="1"/>
        </p:nvSpPr>
        <p:spPr>
          <a:xfrm rot="20075005">
            <a:off x="-10518" y="-2896710"/>
            <a:ext cx="12533189" cy="8858302"/>
          </a:xfrm>
          <a:prstGeom prst="ellipse">
            <a:avLst/>
          </a:prstGeom>
          <a:solidFill>
            <a:srgbClr val="FFF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1E293C8-10EF-4A01-9790-2595457BD2C2}"/>
              </a:ext>
            </a:extLst>
          </p:cNvPr>
          <p:cNvSpPr/>
          <p:nvPr userDrawn="1"/>
        </p:nvSpPr>
        <p:spPr>
          <a:xfrm>
            <a:off x="0" y="1867989"/>
            <a:ext cx="12192000" cy="3122022"/>
          </a:xfrm>
          <a:prstGeom prst="rect">
            <a:avLst/>
          </a:prstGeom>
          <a:solidFill>
            <a:srgbClr val="1E3C7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B7F4A53-6B52-4237-A312-9047022EDE56}"/>
              </a:ext>
            </a:extLst>
          </p:cNvPr>
          <p:cNvSpPr/>
          <p:nvPr userDrawn="1"/>
        </p:nvSpPr>
        <p:spPr>
          <a:xfrm>
            <a:off x="2313602" y="853432"/>
            <a:ext cx="2160000" cy="2160000"/>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A61C1E6-C5A4-4D05-8498-4A6BD1167284}"/>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67963" y="1307664"/>
            <a:ext cx="1251278" cy="1251278"/>
          </a:xfrm>
          <a:prstGeom prst="rect">
            <a:avLst/>
          </a:prstGeom>
        </p:spPr>
      </p:pic>
      <p:sp>
        <p:nvSpPr>
          <p:cNvPr id="3" name="Subtitle 2">
            <a:extLst>
              <a:ext uri="{FF2B5EF4-FFF2-40B4-BE49-F238E27FC236}">
                <a16:creationId xmlns:a16="http://schemas.microsoft.com/office/drawing/2014/main" id="{D22F5A1F-8B9E-40EE-9F3E-2A49093B8056}"/>
              </a:ext>
            </a:extLst>
          </p:cNvPr>
          <p:cNvSpPr>
            <a:spLocks noGrp="1"/>
          </p:cNvSpPr>
          <p:nvPr>
            <p:ph type="subTitle" idx="1"/>
          </p:nvPr>
        </p:nvSpPr>
        <p:spPr>
          <a:xfrm>
            <a:off x="2687612" y="5139847"/>
            <a:ext cx="5680011" cy="71250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63082D45-0865-451E-8682-F42DC7EC605A}"/>
              </a:ext>
            </a:extLst>
          </p:cNvPr>
          <p:cNvSpPr>
            <a:spLocks noGrp="1"/>
          </p:cNvSpPr>
          <p:nvPr>
            <p:ph type="ctrTitle"/>
          </p:nvPr>
        </p:nvSpPr>
        <p:spPr>
          <a:xfrm>
            <a:off x="2639686" y="3467664"/>
            <a:ext cx="9074988" cy="930973"/>
          </a:xfrm>
        </p:spPr>
        <p:txBody>
          <a:bodyPr anchor="b"/>
          <a:lstStyle>
            <a:lvl1pPr algn="l">
              <a:defRPr sz="4800">
                <a:solidFill>
                  <a:schemeClr val="bg1"/>
                </a:solidFill>
              </a:defRPr>
            </a:lvl1pPr>
          </a:lstStyle>
          <a:p>
            <a:r>
              <a:rPr lang="en-US" dirty="0"/>
              <a:t>Click to edit Master title style</a:t>
            </a:r>
          </a:p>
        </p:txBody>
      </p:sp>
      <p:sp>
        <p:nvSpPr>
          <p:cNvPr id="12" name="Flowchart: Preparation 11">
            <a:extLst>
              <a:ext uri="{FF2B5EF4-FFF2-40B4-BE49-F238E27FC236}">
                <a16:creationId xmlns:a16="http://schemas.microsoft.com/office/drawing/2014/main" id="{00F589C2-2343-4751-8562-775667C8970E}"/>
              </a:ext>
            </a:extLst>
          </p:cNvPr>
          <p:cNvSpPr/>
          <p:nvPr userDrawn="1"/>
        </p:nvSpPr>
        <p:spPr>
          <a:xfrm>
            <a:off x="152400" y="5348350"/>
            <a:ext cx="1008000" cy="1008000"/>
          </a:xfrm>
          <a:prstGeom prst="flowChartPreparation">
            <a:avLst/>
          </a:prstGeom>
          <a:solidFill>
            <a:srgbClr val="D12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3698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345C5-F0B8-499F-B482-6EB60C6477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A1B483-E115-460E-8EE8-F801A1787D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BDF5D-ED1F-47DC-8753-FA6833435296}"/>
              </a:ext>
            </a:extLst>
          </p:cNvPr>
          <p:cNvSpPr>
            <a:spLocks noGrp="1"/>
          </p:cNvSpPr>
          <p:nvPr>
            <p:ph type="dt" sz="half" idx="10"/>
          </p:nvPr>
        </p:nvSpPr>
        <p:spPr/>
        <p:txBody>
          <a:bodyPr/>
          <a:lstStyle/>
          <a:p>
            <a:fld id="{5618E6A2-576C-4697-9026-23B109757A6E}" type="datetimeFigureOut">
              <a:rPr lang="en-US" smtClean="0"/>
              <a:t>12/7/2021</a:t>
            </a:fld>
            <a:endParaRPr lang="en-US"/>
          </a:p>
        </p:txBody>
      </p:sp>
      <p:sp>
        <p:nvSpPr>
          <p:cNvPr id="5" name="Footer Placeholder 4">
            <a:extLst>
              <a:ext uri="{FF2B5EF4-FFF2-40B4-BE49-F238E27FC236}">
                <a16:creationId xmlns:a16="http://schemas.microsoft.com/office/drawing/2014/main" id="{825C7A8A-8015-4FD4-8A73-24CC1F4985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CB02B-0A7D-49AB-95ED-FBD48F922B65}"/>
              </a:ext>
            </a:extLst>
          </p:cNvPr>
          <p:cNvSpPr>
            <a:spLocks noGrp="1"/>
          </p:cNvSpPr>
          <p:nvPr>
            <p:ph type="sldNum" sz="quarter" idx="12"/>
          </p:nvPr>
        </p:nvSpPr>
        <p:spPr/>
        <p:txBody>
          <a:bodyPr/>
          <a:lstStyle/>
          <a:p>
            <a:fld id="{E0E11A1D-E09C-48F7-8F4C-D8113979A85E}" type="slidenum">
              <a:rPr lang="en-US" smtClean="0"/>
              <a:t>‹#›</a:t>
            </a:fld>
            <a:endParaRPr lang="en-US"/>
          </a:p>
        </p:txBody>
      </p:sp>
    </p:spTree>
    <p:extLst>
      <p:ext uri="{BB962C8B-B14F-4D97-AF65-F5344CB8AC3E}">
        <p14:creationId xmlns:p14="http://schemas.microsoft.com/office/powerpoint/2010/main" val="1735095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345C5-F0B8-499F-B482-6EB60C6477D6}"/>
              </a:ext>
            </a:extLst>
          </p:cNvPr>
          <p:cNvSpPr>
            <a:spLocks noGrp="1"/>
          </p:cNvSpPr>
          <p:nvPr>
            <p:ph type="title"/>
          </p:nvPr>
        </p:nvSpPr>
        <p:spPr/>
        <p:txBody>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4DA1B483-E115-460E-8EE8-F801A1787DA9}"/>
              </a:ext>
            </a:extLst>
          </p:cNvPr>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7BBDF5D-ED1F-47DC-8753-FA6833435296}"/>
              </a:ext>
            </a:extLst>
          </p:cNvPr>
          <p:cNvSpPr>
            <a:spLocks noGrp="1"/>
          </p:cNvSpPr>
          <p:nvPr>
            <p:ph type="dt" sz="half" idx="10"/>
          </p:nvPr>
        </p:nvSpPr>
        <p:spPr/>
        <p:txBody>
          <a:bodyPr/>
          <a:lstStyle/>
          <a:p>
            <a:fld id="{5618E6A2-576C-4697-9026-23B109757A6E}" type="datetimeFigureOut">
              <a:rPr lang="en-US" smtClean="0"/>
              <a:t>12/7/2021</a:t>
            </a:fld>
            <a:endParaRPr lang="en-US"/>
          </a:p>
        </p:txBody>
      </p:sp>
      <p:sp>
        <p:nvSpPr>
          <p:cNvPr id="5" name="Footer Placeholder 4">
            <a:extLst>
              <a:ext uri="{FF2B5EF4-FFF2-40B4-BE49-F238E27FC236}">
                <a16:creationId xmlns:a16="http://schemas.microsoft.com/office/drawing/2014/main" id="{825C7A8A-8015-4FD4-8A73-24CC1F4985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CB02B-0A7D-49AB-95ED-FBD48F922B65}"/>
              </a:ext>
            </a:extLst>
          </p:cNvPr>
          <p:cNvSpPr>
            <a:spLocks noGrp="1"/>
          </p:cNvSpPr>
          <p:nvPr>
            <p:ph type="sldNum" sz="quarter" idx="12"/>
          </p:nvPr>
        </p:nvSpPr>
        <p:spPr/>
        <p:txBody>
          <a:bodyPr/>
          <a:lstStyle/>
          <a:p>
            <a:fld id="{E0E11A1D-E09C-48F7-8F4C-D8113979A85E}" type="slidenum">
              <a:rPr lang="en-US" smtClean="0"/>
              <a:t>‹#›</a:t>
            </a:fld>
            <a:endParaRPr lang="en-US"/>
          </a:p>
        </p:txBody>
      </p:sp>
    </p:spTree>
    <p:extLst>
      <p:ext uri="{BB962C8B-B14F-4D97-AF65-F5344CB8AC3E}">
        <p14:creationId xmlns:p14="http://schemas.microsoft.com/office/powerpoint/2010/main" val="42390050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5C9B32-AC24-4D99-885D-195C4BE9269D}"/>
              </a:ext>
            </a:extLst>
          </p:cNvPr>
          <p:cNvSpPr/>
          <p:nvPr userDrawn="1"/>
        </p:nvSpPr>
        <p:spPr>
          <a:xfrm>
            <a:off x="-41096" y="2055811"/>
            <a:ext cx="12276000" cy="108000"/>
          </a:xfrm>
          <a:prstGeom prst="rect">
            <a:avLst/>
          </a:prstGeom>
          <a:solidFill>
            <a:srgbClr val="1E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966AD49-8410-44D3-B6C7-7672C20FAFC1}"/>
              </a:ext>
            </a:extLst>
          </p:cNvPr>
          <p:cNvSpPr/>
          <p:nvPr userDrawn="1"/>
        </p:nvSpPr>
        <p:spPr>
          <a:xfrm>
            <a:off x="10007316" y="1"/>
            <a:ext cx="216000" cy="6858000"/>
          </a:xfrm>
          <a:prstGeom prst="rect">
            <a:avLst/>
          </a:prstGeom>
          <a:solidFill>
            <a:srgbClr val="D12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C345C5-F0B8-499F-B482-6EB60C6477D6}"/>
              </a:ext>
            </a:extLst>
          </p:cNvPr>
          <p:cNvSpPr>
            <a:spLocks noGrp="1"/>
          </p:cNvSpPr>
          <p:nvPr userDrawn="1">
            <p:ph type="title"/>
          </p:nvPr>
        </p:nvSpPr>
        <p:spPr>
          <a:xfrm>
            <a:off x="1503680" y="730885"/>
            <a:ext cx="11094720" cy="1325563"/>
          </a:xfrm>
        </p:spPr>
        <p:txBody>
          <a:bodyPr/>
          <a:lstStyle>
            <a:lvl1pPr>
              <a:defRPr>
                <a:solidFill>
                  <a:srgbClr val="1E3C71"/>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B7BBDF5D-ED1F-47DC-8753-FA6833435296}"/>
              </a:ext>
            </a:extLst>
          </p:cNvPr>
          <p:cNvSpPr>
            <a:spLocks noGrp="1"/>
          </p:cNvSpPr>
          <p:nvPr userDrawn="1">
            <p:ph type="dt" sz="half" idx="10"/>
          </p:nvPr>
        </p:nvSpPr>
        <p:spPr/>
        <p:txBody>
          <a:bodyPr/>
          <a:lstStyle/>
          <a:p>
            <a:fld id="{5618E6A2-576C-4697-9026-23B109757A6E}" type="datetimeFigureOut">
              <a:rPr lang="en-US" smtClean="0"/>
              <a:t>12/7/2021</a:t>
            </a:fld>
            <a:endParaRPr lang="en-US"/>
          </a:p>
        </p:txBody>
      </p:sp>
      <p:sp>
        <p:nvSpPr>
          <p:cNvPr id="5" name="Footer Placeholder 4">
            <a:extLst>
              <a:ext uri="{FF2B5EF4-FFF2-40B4-BE49-F238E27FC236}">
                <a16:creationId xmlns:a16="http://schemas.microsoft.com/office/drawing/2014/main" id="{825C7A8A-8015-4FD4-8A73-24CC1F49858A}"/>
              </a:ext>
            </a:extLst>
          </p:cNvPr>
          <p:cNvSpPr>
            <a:spLocks noGrp="1"/>
          </p:cNvSpPr>
          <p:nvPr userDrawn="1">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CB02B-0A7D-49AB-95ED-FBD48F922B65}"/>
              </a:ext>
            </a:extLst>
          </p:cNvPr>
          <p:cNvSpPr>
            <a:spLocks noGrp="1"/>
          </p:cNvSpPr>
          <p:nvPr userDrawn="1">
            <p:ph type="sldNum" sz="quarter" idx="12"/>
          </p:nvPr>
        </p:nvSpPr>
        <p:spPr/>
        <p:txBody>
          <a:bodyPr/>
          <a:lstStyle/>
          <a:p>
            <a:fld id="{E0E11A1D-E09C-48F7-8F4C-D8113979A85E}" type="slidenum">
              <a:rPr lang="en-US" smtClean="0"/>
              <a:t>‹#›</a:t>
            </a:fld>
            <a:endParaRPr lang="en-US"/>
          </a:p>
        </p:txBody>
      </p:sp>
    </p:spTree>
    <p:extLst>
      <p:ext uri="{BB962C8B-B14F-4D97-AF65-F5344CB8AC3E}">
        <p14:creationId xmlns:p14="http://schemas.microsoft.com/office/powerpoint/2010/main" val="37661597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3AD20-56F7-4A0A-9327-C483A45B63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7F3DA8-B5AE-4F4C-A289-3D7AB20EA8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2DBE5D-AE71-446B-9A54-C6AA7CDACD12}"/>
              </a:ext>
            </a:extLst>
          </p:cNvPr>
          <p:cNvSpPr>
            <a:spLocks noGrp="1"/>
          </p:cNvSpPr>
          <p:nvPr>
            <p:ph type="dt" sz="half" idx="10"/>
          </p:nvPr>
        </p:nvSpPr>
        <p:spPr/>
        <p:txBody>
          <a:bodyPr/>
          <a:lstStyle/>
          <a:p>
            <a:fld id="{5618E6A2-576C-4697-9026-23B109757A6E}" type="datetimeFigureOut">
              <a:rPr lang="en-US" smtClean="0"/>
              <a:t>12/7/2021</a:t>
            </a:fld>
            <a:endParaRPr lang="en-US"/>
          </a:p>
        </p:txBody>
      </p:sp>
      <p:sp>
        <p:nvSpPr>
          <p:cNvPr id="5" name="Footer Placeholder 4">
            <a:extLst>
              <a:ext uri="{FF2B5EF4-FFF2-40B4-BE49-F238E27FC236}">
                <a16:creationId xmlns:a16="http://schemas.microsoft.com/office/drawing/2014/main" id="{A6628763-39D9-44F1-B35A-08A600BCBB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72AA35-D913-4D91-941F-64AC0DD3F588}"/>
              </a:ext>
            </a:extLst>
          </p:cNvPr>
          <p:cNvSpPr>
            <a:spLocks noGrp="1"/>
          </p:cNvSpPr>
          <p:nvPr>
            <p:ph type="sldNum" sz="quarter" idx="12"/>
          </p:nvPr>
        </p:nvSpPr>
        <p:spPr/>
        <p:txBody>
          <a:bodyPr/>
          <a:lstStyle/>
          <a:p>
            <a:fld id="{E0E11A1D-E09C-48F7-8F4C-D8113979A85E}" type="slidenum">
              <a:rPr lang="en-US" smtClean="0"/>
              <a:t>‹#›</a:t>
            </a:fld>
            <a:endParaRPr lang="en-US"/>
          </a:p>
        </p:txBody>
      </p:sp>
    </p:spTree>
    <p:extLst>
      <p:ext uri="{BB962C8B-B14F-4D97-AF65-F5344CB8AC3E}">
        <p14:creationId xmlns:p14="http://schemas.microsoft.com/office/powerpoint/2010/main" val="2819658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7184-F029-4FC9-B9F5-428B4C261C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E2F6D8-3B87-4D6D-AD88-C7388EC7BE0E}"/>
              </a:ext>
            </a:extLst>
          </p:cNvPr>
          <p:cNvSpPr>
            <a:spLocks noGrp="1"/>
          </p:cNvSpPr>
          <p:nvPr>
            <p:ph sz="half" idx="1"/>
          </p:nvPr>
        </p:nvSpPr>
        <p:spPr>
          <a:xfrm>
            <a:off x="2426676" y="2368061"/>
            <a:ext cx="4478216" cy="3808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84A443-587D-40B6-B633-BEF73A8CAF51}"/>
              </a:ext>
            </a:extLst>
          </p:cNvPr>
          <p:cNvSpPr>
            <a:spLocks noGrp="1"/>
          </p:cNvSpPr>
          <p:nvPr>
            <p:ph sz="half" idx="2"/>
          </p:nvPr>
        </p:nvSpPr>
        <p:spPr>
          <a:xfrm>
            <a:off x="7373814" y="2368061"/>
            <a:ext cx="4478216" cy="3808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D353FA-EE63-4C1E-A93E-F43ED9D02633}"/>
              </a:ext>
            </a:extLst>
          </p:cNvPr>
          <p:cNvSpPr>
            <a:spLocks noGrp="1"/>
          </p:cNvSpPr>
          <p:nvPr>
            <p:ph type="dt" sz="half" idx="10"/>
          </p:nvPr>
        </p:nvSpPr>
        <p:spPr/>
        <p:txBody>
          <a:bodyPr/>
          <a:lstStyle/>
          <a:p>
            <a:fld id="{5618E6A2-576C-4697-9026-23B109757A6E}" type="datetimeFigureOut">
              <a:rPr lang="en-US" smtClean="0"/>
              <a:t>12/7/2021</a:t>
            </a:fld>
            <a:endParaRPr lang="en-US"/>
          </a:p>
        </p:txBody>
      </p:sp>
      <p:sp>
        <p:nvSpPr>
          <p:cNvPr id="6" name="Footer Placeholder 5">
            <a:extLst>
              <a:ext uri="{FF2B5EF4-FFF2-40B4-BE49-F238E27FC236}">
                <a16:creationId xmlns:a16="http://schemas.microsoft.com/office/drawing/2014/main" id="{F91D5722-78CD-4578-947C-4AA8CBD1B3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2ED3B8-AC07-4E2C-BC6A-CCEF368BEE90}"/>
              </a:ext>
            </a:extLst>
          </p:cNvPr>
          <p:cNvSpPr>
            <a:spLocks noGrp="1"/>
          </p:cNvSpPr>
          <p:nvPr>
            <p:ph type="sldNum" sz="quarter" idx="12"/>
          </p:nvPr>
        </p:nvSpPr>
        <p:spPr/>
        <p:txBody>
          <a:bodyPr/>
          <a:lstStyle/>
          <a:p>
            <a:fld id="{E0E11A1D-E09C-48F7-8F4C-D8113979A85E}" type="slidenum">
              <a:rPr lang="en-US" smtClean="0"/>
              <a:t>‹#›</a:t>
            </a:fld>
            <a:endParaRPr lang="en-US"/>
          </a:p>
        </p:txBody>
      </p:sp>
      <p:sp>
        <p:nvSpPr>
          <p:cNvPr id="8" name="Rectangle 7">
            <a:extLst>
              <a:ext uri="{FF2B5EF4-FFF2-40B4-BE49-F238E27FC236}">
                <a16:creationId xmlns:a16="http://schemas.microsoft.com/office/drawing/2014/main" id="{3F60F134-29EA-4FB4-81D8-E7F2C4784F0C}"/>
              </a:ext>
            </a:extLst>
          </p:cNvPr>
          <p:cNvSpPr/>
          <p:nvPr userDrawn="1"/>
        </p:nvSpPr>
        <p:spPr>
          <a:xfrm>
            <a:off x="-41096" y="2055811"/>
            <a:ext cx="12276000" cy="216000"/>
          </a:xfrm>
          <a:prstGeom prst="rect">
            <a:avLst/>
          </a:prstGeom>
          <a:solidFill>
            <a:srgbClr val="D1202B"/>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20A745B-6117-494E-8409-58E7780A1F9E}"/>
              </a:ext>
            </a:extLst>
          </p:cNvPr>
          <p:cNvSpPr/>
          <p:nvPr userDrawn="1"/>
        </p:nvSpPr>
        <p:spPr>
          <a:xfrm>
            <a:off x="1980000" y="1"/>
            <a:ext cx="108000" cy="6858000"/>
          </a:xfrm>
          <a:prstGeom prst="rect">
            <a:avLst/>
          </a:prstGeom>
          <a:solidFill>
            <a:srgbClr val="1E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61811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7184-F029-4FC9-B9F5-428B4C261C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E2F6D8-3B87-4D6D-AD88-C7388EC7BE0E}"/>
              </a:ext>
            </a:extLst>
          </p:cNvPr>
          <p:cNvSpPr>
            <a:spLocks noGrp="1"/>
          </p:cNvSpPr>
          <p:nvPr>
            <p:ph sz="half" idx="1"/>
          </p:nvPr>
        </p:nvSpPr>
        <p:spPr>
          <a:xfrm>
            <a:off x="2426676" y="2368061"/>
            <a:ext cx="4478216" cy="3808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84A443-587D-40B6-B633-BEF73A8CAF51}"/>
              </a:ext>
            </a:extLst>
          </p:cNvPr>
          <p:cNvSpPr>
            <a:spLocks noGrp="1"/>
          </p:cNvSpPr>
          <p:nvPr>
            <p:ph sz="half" idx="2"/>
          </p:nvPr>
        </p:nvSpPr>
        <p:spPr>
          <a:xfrm>
            <a:off x="7373814" y="2368061"/>
            <a:ext cx="4478216" cy="3808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D353FA-EE63-4C1E-A93E-F43ED9D02633}"/>
              </a:ext>
            </a:extLst>
          </p:cNvPr>
          <p:cNvSpPr>
            <a:spLocks noGrp="1"/>
          </p:cNvSpPr>
          <p:nvPr>
            <p:ph type="dt" sz="half" idx="10"/>
          </p:nvPr>
        </p:nvSpPr>
        <p:spPr/>
        <p:txBody>
          <a:bodyPr/>
          <a:lstStyle/>
          <a:p>
            <a:fld id="{5618E6A2-576C-4697-9026-23B109757A6E}" type="datetimeFigureOut">
              <a:rPr lang="en-US" smtClean="0"/>
              <a:t>12/7/2021</a:t>
            </a:fld>
            <a:endParaRPr lang="en-US"/>
          </a:p>
        </p:txBody>
      </p:sp>
      <p:sp>
        <p:nvSpPr>
          <p:cNvPr id="6" name="Footer Placeholder 5">
            <a:extLst>
              <a:ext uri="{FF2B5EF4-FFF2-40B4-BE49-F238E27FC236}">
                <a16:creationId xmlns:a16="http://schemas.microsoft.com/office/drawing/2014/main" id="{F91D5722-78CD-4578-947C-4AA8CBD1B3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2ED3B8-AC07-4E2C-BC6A-CCEF368BEE90}"/>
              </a:ext>
            </a:extLst>
          </p:cNvPr>
          <p:cNvSpPr>
            <a:spLocks noGrp="1"/>
          </p:cNvSpPr>
          <p:nvPr>
            <p:ph type="sldNum" sz="quarter" idx="12"/>
          </p:nvPr>
        </p:nvSpPr>
        <p:spPr/>
        <p:txBody>
          <a:bodyPr/>
          <a:lstStyle/>
          <a:p>
            <a:fld id="{E0E11A1D-E09C-48F7-8F4C-D8113979A85E}" type="slidenum">
              <a:rPr lang="en-US" smtClean="0"/>
              <a:t>‹#›</a:t>
            </a:fld>
            <a:endParaRPr lang="en-US"/>
          </a:p>
        </p:txBody>
      </p:sp>
      <p:sp>
        <p:nvSpPr>
          <p:cNvPr id="8" name="Rectangle 7">
            <a:extLst>
              <a:ext uri="{FF2B5EF4-FFF2-40B4-BE49-F238E27FC236}">
                <a16:creationId xmlns:a16="http://schemas.microsoft.com/office/drawing/2014/main" id="{3F60F134-29EA-4FB4-81D8-E7F2C4784F0C}"/>
              </a:ext>
            </a:extLst>
          </p:cNvPr>
          <p:cNvSpPr/>
          <p:nvPr userDrawn="1"/>
        </p:nvSpPr>
        <p:spPr>
          <a:xfrm>
            <a:off x="-41096" y="2055811"/>
            <a:ext cx="12276000" cy="216000"/>
          </a:xfrm>
          <a:prstGeom prst="rect">
            <a:avLst/>
          </a:prstGeom>
          <a:solidFill>
            <a:srgbClr val="1E3C7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20A745B-6117-494E-8409-58E7780A1F9E}"/>
              </a:ext>
            </a:extLst>
          </p:cNvPr>
          <p:cNvSpPr/>
          <p:nvPr userDrawn="1"/>
        </p:nvSpPr>
        <p:spPr>
          <a:xfrm>
            <a:off x="1980000" y="1"/>
            <a:ext cx="108000" cy="6858000"/>
          </a:xfrm>
          <a:prstGeom prst="rect">
            <a:avLst/>
          </a:prstGeom>
          <a:solidFill>
            <a:srgbClr val="D12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9704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F288F-DD9C-4A45-A737-4252D7AFE6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EE667A-57FD-4249-9C0A-0D0BEA277E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6D4D3D-FE00-4DD6-9CE4-35F7FEB07E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975101-C6F1-41AE-9A33-F2900C06B9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113722-60E5-41E7-9D0B-4FBA0A1C90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C66825-33EB-4175-920D-06FD58F6E9EE}"/>
              </a:ext>
            </a:extLst>
          </p:cNvPr>
          <p:cNvSpPr>
            <a:spLocks noGrp="1"/>
          </p:cNvSpPr>
          <p:nvPr>
            <p:ph type="dt" sz="half" idx="10"/>
          </p:nvPr>
        </p:nvSpPr>
        <p:spPr/>
        <p:txBody>
          <a:bodyPr/>
          <a:lstStyle/>
          <a:p>
            <a:fld id="{5618E6A2-576C-4697-9026-23B109757A6E}" type="datetimeFigureOut">
              <a:rPr lang="en-US" smtClean="0"/>
              <a:t>12/7/2021</a:t>
            </a:fld>
            <a:endParaRPr lang="en-US"/>
          </a:p>
        </p:txBody>
      </p:sp>
      <p:sp>
        <p:nvSpPr>
          <p:cNvPr id="8" name="Footer Placeholder 7">
            <a:extLst>
              <a:ext uri="{FF2B5EF4-FFF2-40B4-BE49-F238E27FC236}">
                <a16:creationId xmlns:a16="http://schemas.microsoft.com/office/drawing/2014/main" id="{A183D3BC-CFA9-4370-911F-7346CE4ED3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53F0AE-470E-48F3-B4D4-A17CDE1A4C42}"/>
              </a:ext>
            </a:extLst>
          </p:cNvPr>
          <p:cNvSpPr>
            <a:spLocks noGrp="1"/>
          </p:cNvSpPr>
          <p:nvPr>
            <p:ph type="sldNum" sz="quarter" idx="12"/>
          </p:nvPr>
        </p:nvSpPr>
        <p:spPr/>
        <p:txBody>
          <a:bodyPr/>
          <a:lstStyle/>
          <a:p>
            <a:fld id="{E0E11A1D-E09C-48F7-8F4C-D8113979A85E}" type="slidenum">
              <a:rPr lang="en-US" smtClean="0"/>
              <a:t>‹#›</a:t>
            </a:fld>
            <a:endParaRPr lang="en-US"/>
          </a:p>
        </p:txBody>
      </p:sp>
    </p:spTree>
    <p:extLst>
      <p:ext uri="{BB962C8B-B14F-4D97-AF65-F5344CB8AC3E}">
        <p14:creationId xmlns:p14="http://schemas.microsoft.com/office/powerpoint/2010/main" val="16579366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223D6-3DAF-4334-90A7-067ADD76E8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CCAC30-DC34-4BA8-9090-8342AF9D1985}"/>
              </a:ext>
            </a:extLst>
          </p:cNvPr>
          <p:cNvSpPr>
            <a:spLocks noGrp="1"/>
          </p:cNvSpPr>
          <p:nvPr>
            <p:ph type="dt" sz="half" idx="10"/>
          </p:nvPr>
        </p:nvSpPr>
        <p:spPr/>
        <p:txBody>
          <a:bodyPr/>
          <a:lstStyle/>
          <a:p>
            <a:fld id="{5618E6A2-576C-4697-9026-23B109757A6E}" type="datetimeFigureOut">
              <a:rPr lang="en-US" smtClean="0"/>
              <a:t>12/7/2021</a:t>
            </a:fld>
            <a:endParaRPr lang="en-US"/>
          </a:p>
        </p:txBody>
      </p:sp>
      <p:sp>
        <p:nvSpPr>
          <p:cNvPr id="4" name="Footer Placeholder 3">
            <a:extLst>
              <a:ext uri="{FF2B5EF4-FFF2-40B4-BE49-F238E27FC236}">
                <a16:creationId xmlns:a16="http://schemas.microsoft.com/office/drawing/2014/main" id="{EEE68A6D-D328-4314-8D46-8F13C87995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9DC432-1782-4581-BEBF-AB76B3A84069}"/>
              </a:ext>
            </a:extLst>
          </p:cNvPr>
          <p:cNvSpPr>
            <a:spLocks noGrp="1"/>
          </p:cNvSpPr>
          <p:nvPr>
            <p:ph type="sldNum" sz="quarter" idx="12"/>
          </p:nvPr>
        </p:nvSpPr>
        <p:spPr>
          <a:xfrm>
            <a:off x="8610600" y="6356350"/>
            <a:ext cx="2422585" cy="365125"/>
          </a:xfrm>
        </p:spPr>
        <p:txBody>
          <a:bodyPr/>
          <a:lstStyle/>
          <a:p>
            <a:fld id="{E0E11A1D-E09C-48F7-8F4C-D8113979A85E}" type="slidenum">
              <a:rPr lang="en-US" smtClean="0"/>
              <a:t>‹#›</a:t>
            </a:fld>
            <a:endParaRPr lang="en-US"/>
          </a:p>
        </p:txBody>
      </p:sp>
      <p:grpSp>
        <p:nvGrpSpPr>
          <p:cNvPr id="6" name="Group 5">
            <a:extLst>
              <a:ext uri="{FF2B5EF4-FFF2-40B4-BE49-F238E27FC236}">
                <a16:creationId xmlns:a16="http://schemas.microsoft.com/office/drawing/2014/main" id="{D48A4EE6-AB84-4EFA-9A14-F869AA3D4839}"/>
              </a:ext>
            </a:extLst>
          </p:cNvPr>
          <p:cNvGrpSpPr/>
          <p:nvPr userDrawn="1"/>
        </p:nvGrpSpPr>
        <p:grpSpPr>
          <a:xfrm>
            <a:off x="11300631" y="6476318"/>
            <a:ext cx="818203" cy="300678"/>
            <a:chOff x="11274753" y="6398684"/>
            <a:chExt cx="818203" cy="300678"/>
          </a:xfrm>
        </p:grpSpPr>
        <p:sp>
          <p:nvSpPr>
            <p:cNvPr id="7" name="Rectangle 6">
              <a:hlinkClick r:id="rId2" action="ppaction://hlinksldjump"/>
              <a:extLst>
                <a:ext uri="{FF2B5EF4-FFF2-40B4-BE49-F238E27FC236}">
                  <a16:creationId xmlns:a16="http://schemas.microsoft.com/office/drawing/2014/main" id="{74E04990-EADB-401A-A3BF-A7D058387876}"/>
                </a:ext>
              </a:extLst>
            </p:cNvPr>
            <p:cNvSpPr/>
            <p:nvPr/>
          </p:nvSpPr>
          <p:spPr>
            <a:xfrm>
              <a:off x="11274753" y="6398684"/>
              <a:ext cx="233075" cy="129806"/>
            </a:xfrm>
            <a:prstGeom prst="rect">
              <a:avLst/>
            </a:prstGeom>
            <a:solidFill>
              <a:srgbClr val="1E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rId2" action="ppaction://hlinksldjump"/>
              <a:extLst>
                <a:ext uri="{FF2B5EF4-FFF2-40B4-BE49-F238E27FC236}">
                  <a16:creationId xmlns:a16="http://schemas.microsoft.com/office/drawing/2014/main" id="{9E339958-A07A-4BA1-B63E-9AED99A807CD}"/>
                </a:ext>
              </a:extLst>
            </p:cNvPr>
            <p:cNvSpPr/>
            <p:nvPr/>
          </p:nvSpPr>
          <p:spPr>
            <a:xfrm>
              <a:off x="11567317" y="6398684"/>
              <a:ext cx="233075" cy="129806"/>
            </a:xfrm>
            <a:prstGeom prst="rect">
              <a:avLst/>
            </a:prstGeom>
            <a:solidFill>
              <a:srgbClr val="1E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2" action="ppaction://hlinksldjump"/>
              <a:extLst>
                <a:ext uri="{FF2B5EF4-FFF2-40B4-BE49-F238E27FC236}">
                  <a16:creationId xmlns:a16="http://schemas.microsoft.com/office/drawing/2014/main" id="{80B0898B-EF6C-479C-A47E-E622143432C4}"/>
                </a:ext>
              </a:extLst>
            </p:cNvPr>
            <p:cNvSpPr/>
            <p:nvPr/>
          </p:nvSpPr>
          <p:spPr>
            <a:xfrm>
              <a:off x="11859881" y="6398684"/>
              <a:ext cx="233075" cy="129806"/>
            </a:xfrm>
            <a:prstGeom prst="rect">
              <a:avLst/>
            </a:prstGeom>
            <a:solidFill>
              <a:srgbClr val="1E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hlinkClick r:id="rId2" action="ppaction://hlinksldjump"/>
              <a:extLst>
                <a:ext uri="{FF2B5EF4-FFF2-40B4-BE49-F238E27FC236}">
                  <a16:creationId xmlns:a16="http://schemas.microsoft.com/office/drawing/2014/main" id="{0B821532-9B6C-4460-A915-741FA077C5BF}"/>
                </a:ext>
              </a:extLst>
            </p:cNvPr>
            <p:cNvSpPr/>
            <p:nvPr/>
          </p:nvSpPr>
          <p:spPr>
            <a:xfrm>
              <a:off x="11274753" y="6569556"/>
              <a:ext cx="233075" cy="129806"/>
            </a:xfrm>
            <a:prstGeom prst="rect">
              <a:avLst/>
            </a:prstGeom>
            <a:solidFill>
              <a:srgbClr val="1E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2" action="ppaction://hlinksldjump"/>
              <a:extLst>
                <a:ext uri="{FF2B5EF4-FFF2-40B4-BE49-F238E27FC236}">
                  <a16:creationId xmlns:a16="http://schemas.microsoft.com/office/drawing/2014/main" id="{AB4AD1F4-B108-490C-BB55-529086E19619}"/>
                </a:ext>
              </a:extLst>
            </p:cNvPr>
            <p:cNvSpPr/>
            <p:nvPr/>
          </p:nvSpPr>
          <p:spPr>
            <a:xfrm>
              <a:off x="11567317" y="6569556"/>
              <a:ext cx="233075" cy="129806"/>
            </a:xfrm>
            <a:prstGeom prst="rect">
              <a:avLst/>
            </a:prstGeom>
            <a:solidFill>
              <a:srgbClr val="1E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2" action="ppaction://hlinksldjump"/>
              <a:extLst>
                <a:ext uri="{FF2B5EF4-FFF2-40B4-BE49-F238E27FC236}">
                  <a16:creationId xmlns:a16="http://schemas.microsoft.com/office/drawing/2014/main" id="{FC7C1E07-8891-494E-B1A1-152EAB196146}"/>
                </a:ext>
              </a:extLst>
            </p:cNvPr>
            <p:cNvSpPr/>
            <p:nvPr/>
          </p:nvSpPr>
          <p:spPr>
            <a:xfrm>
              <a:off x="11859881" y="6569556"/>
              <a:ext cx="233075" cy="129806"/>
            </a:xfrm>
            <a:prstGeom prst="rect">
              <a:avLst/>
            </a:prstGeom>
            <a:solidFill>
              <a:srgbClr val="1E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234096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098EE4-D62F-449A-9395-87CC111DBE5E}"/>
              </a:ext>
            </a:extLst>
          </p:cNvPr>
          <p:cNvSpPr>
            <a:spLocks noGrp="1"/>
          </p:cNvSpPr>
          <p:nvPr>
            <p:ph type="dt" sz="half" idx="10"/>
          </p:nvPr>
        </p:nvSpPr>
        <p:spPr/>
        <p:txBody>
          <a:bodyPr/>
          <a:lstStyle/>
          <a:p>
            <a:fld id="{5618E6A2-576C-4697-9026-23B109757A6E}" type="datetimeFigureOut">
              <a:rPr lang="en-US" smtClean="0"/>
              <a:t>12/7/2021</a:t>
            </a:fld>
            <a:endParaRPr lang="en-US"/>
          </a:p>
        </p:txBody>
      </p:sp>
      <p:sp>
        <p:nvSpPr>
          <p:cNvPr id="3" name="Footer Placeholder 2">
            <a:extLst>
              <a:ext uri="{FF2B5EF4-FFF2-40B4-BE49-F238E27FC236}">
                <a16:creationId xmlns:a16="http://schemas.microsoft.com/office/drawing/2014/main" id="{0A367BBF-0305-4034-81DF-AC43C52C4F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2F1B03-1117-4874-91CC-E04DCE4EEC3F}"/>
              </a:ext>
            </a:extLst>
          </p:cNvPr>
          <p:cNvSpPr>
            <a:spLocks noGrp="1"/>
          </p:cNvSpPr>
          <p:nvPr>
            <p:ph type="sldNum" sz="quarter" idx="12"/>
          </p:nvPr>
        </p:nvSpPr>
        <p:spPr/>
        <p:txBody>
          <a:bodyPr/>
          <a:lstStyle/>
          <a:p>
            <a:fld id="{E0E11A1D-E09C-48F7-8F4C-D8113979A85E}" type="slidenum">
              <a:rPr lang="en-US" smtClean="0"/>
              <a:t>‹#›</a:t>
            </a:fld>
            <a:endParaRPr lang="en-US"/>
          </a:p>
        </p:txBody>
      </p:sp>
      <p:sp>
        <p:nvSpPr>
          <p:cNvPr id="5" name="Content Placeholder 2">
            <a:extLst>
              <a:ext uri="{FF2B5EF4-FFF2-40B4-BE49-F238E27FC236}">
                <a16:creationId xmlns:a16="http://schemas.microsoft.com/office/drawing/2014/main" id="{B31D018B-8EBC-4E9C-B83F-295148375BFE}"/>
              </a:ext>
            </a:extLst>
          </p:cNvPr>
          <p:cNvSpPr>
            <a:spLocks noGrp="1"/>
          </p:cNvSpPr>
          <p:nvPr>
            <p:ph idx="1"/>
          </p:nvPr>
        </p:nvSpPr>
        <p:spPr>
          <a:xfrm>
            <a:off x="2932386" y="2806261"/>
            <a:ext cx="8421414" cy="33707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05031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C3202-F7EF-4E17-AEA5-D10F24ACF5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1ECEBE-62BB-4BA2-AC8F-D4EAF3836B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FCEC46-77F8-4FCD-943D-CBDF8B91EC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1B384C-67F3-43F8-B669-5D7D2110D7D4}"/>
              </a:ext>
            </a:extLst>
          </p:cNvPr>
          <p:cNvSpPr>
            <a:spLocks noGrp="1"/>
          </p:cNvSpPr>
          <p:nvPr>
            <p:ph type="dt" sz="half" idx="10"/>
          </p:nvPr>
        </p:nvSpPr>
        <p:spPr/>
        <p:txBody>
          <a:bodyPr/>
          <a:lstStyle/>
          <a:p>
            <a:fld id="{5618E6A2-576C-4697-9026-23B109757A6E}" type="datetimeFigureOut">
              <a:rPr lang="en-US" smtClean="0"/>
              <a:t>12/7/2021</a:t>
            </a:fld>
            <a:endParaRPr lang="en-US"/>
          </a:p>
        </p:txBody>
      </p:sp>
      <p:sp>
        <p:nvSpPr>
          <p:cNvPr id="6" name="Footer Placeholder 5">
            <a:extLst>
              <a:ext uri="{FF2B5EF4-FFF2-40B4-BE49-F238E27FC236}">
                <a16:creationId xmlns:a16="http://schemas.microsoft.com/office/drawing/2014/main" id="{E2B214B5-E589-47F5-A942-D8CE86AEB9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785B72-9E8E-4AC2-8E69-2868FF6C9E6D}"/>
              </a:ext>
            </a:extLst>
          </p:cNvPr>
          <p:cNvSpPr>
            <a:spLocks noGrp="1"/>
          </p:cNvSpPr>
          <p:nvPr>
            <p:ph type="sldNum" sz="quarter" idx="12"/>
          </p:nvPr>
        </p:nvSpPr>
        <p:spPr/>
        <p:txBody>
          <a:bodyPr/>
          <a:lstStyle/>
          <a:p>
            <a:fld id="{E0E11A1D-E09C-48F7-8F4C-D8113979A85E}" type="slidenum">
              <a:rPr lang="en-US" smtClean="0"/>
              <a:t>‹#›</a:t>
            </a:fld>
            <a:endParaRPr lang="en-US"/>
          </a:p>
        </p:txBody>
      </p:sp>
    </p:spTree>
    <p:extLst>
      <p:ext uri="{BB962C8B-B14F-4D97-AF65-F5344CB8AC3E}">
        <p14:creationId xmlns:p14="http://schemas.microsoft.com/office/powerpoint/2010/main" val="508728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D1202B"/>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CE7F59-B243-4B14-B6F8-1C426CDAED34}"/>
              </a:ext>
            </a:extLst>
          </p:cNvPr>
          <p:cNvSpPr>
            <a:spLocks noGrp="1"/>
          </p:cNvSpPr>
          <p:nvPr>
            <p:ph type="dt" sz="half" idx="10"/>
          </p:nvPr>
        </p:nvSpPr>
        <p:spPr>
          <a:xfrm>
            <a:off x="9296400" y="6356350"/>
            <a:ext cx="2743200" cy="365125"/>
          </a:xfrm>
        </p:spPr>
        <p:txBody>
          <a:bodyPr/>
          <a:lstStyle/>
          <a:p>
            <a:fld id="{5618E6A2-576C-4697-9026-23B109757A6E}" type="datetimeFigureOut">
              <a:rPr lang="en-US" smtClean="0"/>
              <a:t>12/7/2021</a:t>
            </a:fld>
            <a:endParaRPr lang="en-US"/>
          </a:p>
        </p:txBody>
      </p:sp>
      <p:sp>
        <p:nvSpPr>
          <p:cNvPr id="6" name="Oval 5">
            <a:extLst>
              <a:ext uri="{FF2B5EF4-FFF2-40B4-BE49-F238E27FC236}">
                <a16:creationId xmlns:a16="http://schemas.microsoft.com/office/drawing/2014/main" id="{C5C185F3-4555-4E62-BE89-F27EC76D9A8B}"/>
              </a:ext>
            </a:extLst>
          </p:cNvPr>
          <p:cNvSpPr/>
          <p:nvPr userDrawn="1"/>
        </p:nvSpPr>
        <p:spPr>
          <a:xfrm rot="20075005">
            <a:off x="-10518" y="-2896710"/>
            <a:ext cx="12533189" cy="8858302"/>
          </a:xfrm>
          <a:prstGeom prst="ellipse">
            <a:avLst/>
          </a:prstGeom>
          <a:solidFill>
            <a:srgbClr val="FFF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082D45-0865-451E-8682-F42DC7EC605A}"/>
              </a:ext>
            </a:extLst>
          </p:cNvPr>
          <p:cNvSpPr>
            <a:spLocks noGrp="1"/>
          </p:cNvSpPr>
          <p:nvPr>
            <p:ph type="ctrTitle"/>
          </p:nvPr>
        </p:nvSpPr>
        <p:spPr>
          <a:xfrm>
            <a:off x="2639686" y="439792"/>
            <a:ext cx="9074988" cy="930973"/>
          </a:xfrm>
        </p:spPr>
        <p:txBody>
          <a:bodyPr anchor="b"/>
          <a:lstStyle>
            <a:lvl1pPr algn="l">
              <a:defRPr sz="4800">
                <a:solidFill>
                  <a:schemeClr val="tx1"/>
                </a:solidFill>
              </a:defRPr>
            </a:lvl1pPr>
          </a:lstStyle>
          <a:p>
            <a:r>
              <a:rPr lang="en-US" dirty="0"/>
              <a:t>Click to edit Master title style</a:t>
            </a:r>
          </a:p>
        </p:txBody>
      </p:sp>
      <p:sp>
        <p:nvSpPr>
          <p:cNvPr id="11" name="Rectangle 10">
            <a:extLst>
              <a:ext uri="{FF2B5EF4-FFF2-40B4-BE49-F238E27FC236}">
                <a16:creationId xmlns:a16="http://schemas.microsoft.com/office/drawing/2014/main" id="{D8B0F06B-7271-4B14-AE7F-3BA4B835906F}"/>
              </a:ext>
            </a:extLst>
          </p:cNvPr>
          <p:cNvSpPr/>
          <p:nvPr userDrawn="1"/>
        </p:nvSpPr>
        <p:spPr>
          <a:xfrm>
            <a:off x="-41096" y="2055811"/>
            <a:ext cx="12276000" cy="216000"/>
          </a:xfrm>
          <a:prstGeom prst="rect">
            <a:avLst/>
          </a:prstGeom>
          <a:solidFill>
            <a:srgbClr val="D1202B"/>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D0D20F0-DEB8-4A55-A57A-CC9587A7D8F4}"/>
              </a:ext>
            </a:extLst>
          </p:cNvPr>
          <p:cNvSpPr/>
          <p:nvPr userDrawn="1"/>
        </p:nvSpPr>
        <p:spPr>
          <a:xfrm>
            <a:off x="1980000" y="1"/>
            <a:ext cx="108000" cy="6858000"/>
          </a:xfrm>
          <a:prstGeom prst="rect">
            <a:avLst/>
          </a:prstGeom>
          <a:solidFill>
            <a:srgbClr val="1E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9BD3D11D-D660-4CBE-89F6-6BAD0D85FB97}"/>
              </a:ext>
            </a:extLst>
          </p:cNvPr>
          <p:cNvSpPr>
            <a:spLocks noGrp="1"/>
          </p:cNvSpPr>
          <p:nvPr>
            <p:ph idx="1"/>
          </p:nvPr>
        </p:nvSpPr>
        <p:spPr>
          <a:xfrm>
            <a:off x="2932386" y="2806261"/>
            <a:ext cx="8421414" cy="33707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65392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1143-65E3-4D18-AE7E-A2F5E053CB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28E2FC-C2C4-4D43-9A7E-7848DF7FF9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D759F-2234-4300-BC7C-9E9BACC971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A4A545-9860-49C8-A8B7-E384F8ACB947}"/>
              </a:ext>
            </a:extLst>
          </p:cNvPr>
          <p:cNvSpPr>
            <a:spLocks noGrp="1"/>
          </p:cNvSpPr>
          <p:nvPr>
            <p:ph type="dt" sz="half" idx="10"/>
          </p:nvPr>
        </p:nvSpPr>
        <p:spPr/>
        <p:txBody>
          <a:bodyPr/>
          <a:lstStyle/>
          <a:p>
            <a:fld id="{5618E6A2-576C-4697-9026-23B109757A6E}" type="datetimeFigureOut">
              <a:rPr lang="en-US" smtClean="0"/>
              <a:t>12/7/2021</a:t>
            </a:fld>
            <a:endParaRPr lang="en-US"/>
          </a:p>
        </p:txBody>
      </p:sp>
      <p:sp>
        <p:nvSpPr>
          <p:cNvPr id="6" name="Footer Placeholder 5">
            <a:extLst>
              <a:ext uri="{FF2B5EF4-FFF2-40B4-BE49-F238E27FC236}">
                <a16:creationId xmlns:a16="http://schemas.microsoft.com/office/drawing/2014/main" id="{A37DEC45-0885-4C72-BBD7-B2545986D4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ED13D7-60C2-45EF-96DB-0AB32E5DFDD5}"/>
              </a:ext>
            </a:extLst>
          </p:cNvPr>
          <p:cNvSpPr>
            <a:spLocks noGrp="1"/>
          </p:cNvSpPr>
          <p:nvPr>
            <p:ph type="sldNum" sz="quarter" idx="12"/>
          </p:nvPr>
        </p:nvSpPr>
        <p:spPr/>
        <p:txBody>
          <a:bodyPr/>
          <a:lstStyle/>
          <a:p>
            <a:fld id="{E0E11A1D-E09C-48F7-8F4C-D8113979A85E}" type="slidenum">
              <a:rPr lang="en-US" smtClean="0"/>
              <a:t>‹#›</a:t>
            </a:fld>
            <a:endParaRPr lang="en-US"/>
          </a:p>
        </p:txBody>
      </p:sp>
    </p:spTree>
    <p:extLst>
      <p:ext uri="{BB962C8B-B14F-4D97-AF65-F5344CB8AC3E}">
        <p14:creationId xmlns:p14="http://schemas.microsoft.com/office/powerpoint/2010/main" val="19613316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49D05-3163-4B95-B484-72C1F0B762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4E217B-5104-4E5C-998E-40C5B1F339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157000-F0A3-4D36-8703-57DE3622706B}"/>
              </a:ext>
            </a:extLst>
          </p:cNvPr>
          <p:cNvSpPr>
            <a:spLocks noGrp="1"/>
          </p:cNvSpPr>
          <p:nvPr>
            <p:ph type="dt" sz="half" idx="10"/>
          </p:nvPr>
        </p:nvSpPr>
        <p:spPr/>
        <p:txBody>
          <a:bodyPr/>
          <a:lstStyle/>
          <a:p>
            <a:fld id="{5618E6A2-576C-4697-9026-23B109757A6E}" type="datetimeFigureOut">
              <a:rPr lang="en-US" smtClean="0"/>
              <a:t>12/7/2021</a:t>
            </a:fld>
            <a:endParaRPr lang="en-US"/>
          </a:p>
        </p:txBody>
      </p:sp>
      <p:sp>
        <p:nvSpPr>
          <p:cNvPr id="5" name="Footer Placeholder 4">
            <a:extLst>
              <a:ext uri="{FF2B5EF4-FFF2-40B4-BE49-F238E27FC236}">
                <a16:creationId xmlns:a16="http://schemas.microsoft.com/office/drawing/2014/main" id="{C94E831D-2A3D-4C72-8313-48A9C39E33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EAA927-5283-4732-ABA9-61C43526B6A7}"/>
              </a:ext>
            </a:extLst>
          </p:cNvPr>
          <p:cNvSpPr>
            <a:spLocks noGrp="1"/>
          </p:cNvSpPr>
          <p:nvPr>
            <p:ph type="sldNum" sz="quarter" idx="12"/>
          </p:nvPr>
        </p:nvSpPr>
        <p:spPr/>
        <p:txBody>
          <a:bodyPr/>
          <a:lstStyle/>
          <a:p>
            <a:fld id="{E0E11A1D-E09C-48F7-8F4C-D8113979A85E}" type="slidenum">
              <a:rPr lang="en-US" smtClean="0"/>
              <a:t>‹#›</a:t>
            </a:fld>
            <a:endParaRPr lang="en-US"/>
          </a:p>
        </p:txBody>
      </p:sp>
    </p:spTree>
    <p:extLst>
      <p:ext uri="{BB962C8B-B14F-4D97-AF65-F5344CB8AC3E}">
        <p14:creationId xmlns:p14="http://schemas.microsoft.com/office/powerpoint/2010/main" val="23726317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6895A0-EE72-4A99-87D7-D35471CFA3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04DF8E-A4AA-4859-88F6-E9250184AF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259A90-82B2-4BB3-B2CC-EA3CC584CC3B}"/>
              </a:ext>
            </a:extLst>
          </p:cNvPr>
          <p:cNvSpPr>
            <a:spLocks noGrp="1"/>
          </p:cNvSpPr>
          <p:nvPr>
            <p:ph type="dt" sz="half" idx="10"/>
          </p:nvPr>
        </p:nvSpPr>
        <p:spPr/>
        <p:txBody>
          <a:bodyPr/>
          <a:lstStyle/>
          <a:p>
            <a:fld id="{5618E6A2-576C-4697-9026-23B109757A6E}" type="datetimeFigureOut">
              <a:rPr lang="en-US" smtClean="0"/>
              <a:t>12/7/2021</a:t>
            </a:fld>
            <a:endParaRPr lang="en-US"/>
          </a:p>
        </p:txBody>
      </p:sp>
      <p:sp>
        <p:nvSpPr>
          <p:cNvPr id="5" name="Footer Placeholder 4">
            <a:extLst>
              <a:ext uri="{FF2B5EF4-FFF2-40B4-BE49-F238E27FC236}">
                <a16:creationId xmlns:a16="http://schemas.microsoft.com/office/drawing/2014/main" id="{5067D83A-56BC-4BFF-9F11-4E5240FDDA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25E92F-3841-4AF9-BE41-7441E4A3190F}"/>
              </a:ext>
            </a:extLst>
          </p:cNvPr>
          <p:cNvSpPr>
            <a:spLocks noGrp="1"/>
          </p:cNvSpPr>
          <p:nvPr>
            <p:ph type="sldNum" sz="quarter" idx="12"/>
          </p:nvPr>
        </p:nvSpPr>
        <p:spPr/>
        <p:txBody>
          <a:bodyPr/>
          <a:lstStyle/>
          <a:p>
            <a:fld id="{E0E11A1D-E09C-48F7-8F4C-D8113979A85E}" type="slidenum">
              <a:rPr lang="en-US" smtClean="0"/>
              <a:t>‹#›</a:t>
            </a:fld>
            <a:endParaRPr lang="en-US"/>
          </a:p>
        </p:txBody>
      </p:sp>
    </p:spTree>
    <p:extLst>
      <p:ext uri="{BB962C8B-B14F-4D97-AF65-F5344CB8AC3E}">
        <p14:creationId xmlns:p14="http://schemas.microsoft.com/office/powerpoint/2010/main" val="3725880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D1202B"/>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CE7F59-B243-4B14-B6F8-1C426CDAED34}"/>
              </a:ext>
            </a:extLst>
          </p:cNvPr>
          <p:cNvSpPr>
            <a:spLocks noGrp="1"/>
          </p:cNvSpPr>
          <p:nvPr>
            <p:ph type="dt" sz="half" idx="10"/>
          </p:nvPr>
        </p:nvSpPr>
        <p:spPr>
          <a:xfrm>
            <a:off x="9296400" y="6356350"/>
            <a:ext cx="2743200" cy="365125"/>
          </a:xfrm>
        </p:spPr>
        <p:txBody>
          <a:bodyPr/>
          <a:lstStyle/>
          <a:p>
            <a:fld id="{5618E6A2-576C-4697-9026-23B109757A6E}" type="datetimeFigureOut">
              <a:rPr lang="en-US" smtClean="0"/>
              <a:t>12/7/2021</a:t>
            </a:fld>
            <a:endParaRPr lang="en-US"/>
          </a:p>
        </p:txBody>
      </p:sp>
      <p:sp>
        <p:nvSpPr>
          <p:cNvPr id="6" name="Oval 5">
            <a:extLst>
              <a:ext uri="{FF2B5EF4-FFF2-40B4-BE49-F238E27FC236}">
                <a16:creationId xmlns:a16="http://schemas.microsoft.com/office/drawing/2014/main" id="{C5C185F3-4555-4E62-BE89-F27EC76D9A8B}"/>
              </a:ext>
            </a:extLst>
          </p:cNvPr>
          <p:cNvSpPr/>
          <p:nvPr userDrawn="1"/>
        </p:nvSpPr>
        <p:spPr>
          <a:xfrm rot="20075005">
            <a:off x="-10518" y="-2896710"/>
            <a:ext cx="12533189" cy="8858302"/>
          </a:xfrm>
          <a:prstGeom prst="ellipse">
            <a:avLst/>
          </a:prstGeom>
          <a:solidFill>
            <a:srgbClr val="FFF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082D45-0865-451E-8682-F42DC7EC605A}"/>
              </a:ext>
            </a:extLst>
          </p:cNvPr>
          <p:cNvSpPr>
            <a:spLocks noGrp="1"/>
          </p:cNvSpPr>
          <p:nvPr>
            <p:ph type="ctrTitle"/>
          </p:nvPr>
        </p:nvSpPr>
        <p:spPr>
          <a:xfrm>
            <a:off x="1363546" y="1494868"/>
            <a:ext cx="8807567" cy="1934131"/>
          </a:xfrm>
        </p:spPr>
        <p:txBody>
          <a:bodyPr anchor="b"/>
          <a:lstStyle>
            <a:lvl1pPr algn="ctr">
              <a:defRPr sz="4800">
                <a:solidFill>
                  <a:schemeClr val="tx1"/>
                </a:solidFill>
              </a:defRPr>
            </a:lvl1pPr>
          </a:lstStyle>
          <a:p>
            <a:r>
              <a:rPr lang="en-US" dirty="0"/>
              <a:t>Click to edit Master title style</a:t>
            </a:r>
          </a:p>
        </p:txBody>
      </p:sp>
      <p:sp>
        <p:nvSpPr>
          <p:cNvPr id="9" name="Rectangle 8">
            <a:extLst>
              <a:ext uri="{FF2B5EF4-FFF2-40B4-BE49-F238E27FC236}">
                <a16:creationId xmlns:a16="http://schemas.microsoft.com/office/drawing/2014/main" id="{9854CCDD-513A-4CE6-B241-A8BF971992B0}"/>
              </a:ext>
            </a:extLst>
          </p:cNvPr>
          <p:cNvSpPr/>
          <p:nvPr userDrawn="1"/>
        </p:nvSpPr>
        <p:spPr>
          <a:xfrm>
            <a:off x="-41096" y="3574060"/>
            <a:ext cx="10212209" cy="216000"/>
          </a:xfrm>
          <a:prstGeom prst="rect">
            <a:avLst/>
          </a:prstGeom>
          <a:solidFill>
            <a:srgbClr val="1E3C7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1841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D1202B"/>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CE7F59-B243-4B14-B6F8-1C426CDAED34}"/>
              </a:ext>
            </a:extLst>
          </p:cNvPr>
          <p:cNvSpPr>
            <a:spLocks noGrp="1"/>
          </p:cNvSpPr>
          <p:nvPr>
            <p:ph type="dt" sz="half" idx="10"/>
          </p:nvPr>
        </p:nvSpPr>
        <p:spPr>
          <a:xfrm>
            <a:off x="9296400" y="6356350"/>
            <a:ext cx="2743200" cy="365125"/>
          </a:xfrm>
        </p:spPr>
        <p:txBody>
          <a:bodyPr/>
          <a:lstStyle/>
          <a:p>
            <a:fld id="{5618E6A2-576C-4697-9026-23B109757A6E}" type="datetimeFigureOut">
              <a:rPr lang="en-US" smtClean="0"/>
              <a:t>12/7/2021</a:t>
            </a:fld>
            <a:endParaRPr lang="en-US"/>
          </a:p>
        </p:txBody>
      </p:sp>
      <p:sp>
        <p:nvSpPr>
          <p:cNvPr id="6" name="Oval 5">
            <a:extLst>
              <a:ext uri="{FF2B5EF4-FFF2-40B4-BE49-F238E27FC236}">
                <a16:creationId xmlns:a16="http://schemas.microsoft.com/office/drawing/2014/main" id="{C5C185F3-4555-4E62-BE89-F27EC76D9A8B}"/>
              </a:ext>
            </a:extLst>
          </p:cNvPr>
          <p:cNvSpPr/>
          <p:nvPr userDrawn="1"/>
        </p:nvSpPr>
        <p:spPr>
          <a:xfrm rot="20075005">
            <a:off x="-10518" y="-2896710"/>
            <a:ext cx="12533189" cy="8858302"/>
          </a:xfrm>
          <a:prstGeom prst="ellipse">
            <a:avLst/>
          </a:prstGeom>
          <a:solidFill>
            <a:srgbClr val="FFF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082D45-0865-451E-8682-F42DC7EC605A}"/>
              </a:ext>
            </a:extLst>
          </p:cNvPr>
          <p:cNvSpPr>
            <a:spLocks noGrp="1"/>
          </p:cNvSpPr>
          <p:nvPr>
            <p:ph type="ctrTitle"/>
          </p:nvPr>
        </p:nvSpPr>
        <p:spPr>
          <a:xfrm>
            <a:off x="1363546" y="1494868"/>
            <a:ext cx="8807567" cy="1934131"/>
          </a:xfrm>
        </p:spPr>
        <p:txBody>
          <a:bodyPr anchor="b"/>
          <a:lstStyle>
            <a:lvl1pPr algn="ctr">
              <a:defRPr sz="48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80380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rgbClr val="1E3C7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CE7F59-B243-4B14-B6F8-1C426CDAED34}"/>
              </a:ext>
            </a:extLst>
          </p:cNvPr>
          <p:cNvSpPr>
            <a:spLocks noGrp="1"/>
          </p:cNvSpPr>
          <p:nvPr>
            <p:ph type="dt" sz="half" idx="10"/>
          </p:nvPr>
        </p:nvSpPr>
        <p:spPr>
          <a:xfrm>
            <a:off x="9296400" y="6356350"/>
            <a:ext cx="2743200" cy="365125"/>
          </a:xfrm>
        </p:spPr>
        <p:txBody>
          <a:bodyPr/>
          <a:lstStyle/>
          <a:p>
            <a:fld id="{5618E6A2-576C-4697-9026-23B109757A6E}" type="datetimeFigureOut">
              <a:rPr lang="en-US" smtClean="0"/>
              <a:t>12/7/2021</a:t>
            </a:fld>
            <a:endParaRPr lang="en-US"/>
          </a:p>
        </p:txBody>
      </p:sp>
      <p:sp>
        <p:nvSpPr>
          <p:cNvPr id="6" name="Oval 5">
            <a:extLst>
              <a:ext uri="{FF2B5EF4-FFF2-40B4-BE49-F238E27FC236}">
                <a16:creationId xmlns:a16="http://schemas.microsoft.com/office/drawing/2014/main" id="{C5C185F3-4555-4E62-BE89-F27EC76D9A8B}"/>
              </a:ext>
            </a:extLst>
          </p:cNvPr>
          <p:cNvSpPr/>
          <p:nvPr userDrawn="1"/>
        </p:nvSpPr>
        <p:spPr>
          <a:xfrm rot="20075005">
            <a:off x="-10518" y="-2896710"/>
            <a:ext cx="12533189" cy="8858302"/>
          </a:xfrm>
          <a:prstGeom prst="ellipse">
            <a:avLst/>
          </a:prstGeom>
          <a:solidFill>
            <a:srgbClr val="FFF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082D45-0865-451E-8682-F42DC7EC605A}"/>
              </a:ext>
            </a:extLst>
          </p:cNvPr>
          <p:cNvSpPr>
            <a:spLocks noGrp="1"/>
          </p:cNvSpPr>
          <p:nvPr>
            <p:ph type="ctrTitle"/>
          </p:nvPr>
        </p:nvSpPr>
        <p:spPr>
          <a:xfrm>
            <a:off x="1363546" y="1494868"/>
            <a:ext cx="8807567" cy="1934131"/>
          </a:xfrm>
        </p:spPr>
        <p:txBody>
          <a:bodyPr anchor="b"/>
          <a:lstStyle>
            <a:lvl1pPr algn="ctr">
              <a:defRPr sz="4800">
                <a:solidFill>
                  <a:schemeClr val="tx1"/>
                </a:solidFill>
              </a:defRPr>
            </a:lvl1pPr>
          </a:lstStyle>
          <a:p>
            <a:r>
              <a:rPr lang="en-US" dirty="0"/>
              <a:t>Click to edit Master title style</a:t>
            </a:r>
          </a:p>
        </p:txBody>
      </p:sp>
      <p:sp>
        <p:nvSpPr>
          <p:cNvPr id="9" name="Rectangle 8">
            <a:extLst>
              <a:ext uri="{FF2B5EF4-FFF2-40B4-BE49-F238E27FC236}">
                <a16:creationId xmlns:a16="http://schemas.microsoft.com/office/drawing/2014/main" id="{9854CCDD-513A-4CE6-B241-A8BF971992B0}"/>
              </a:ext>
            </a:extLst>
          </p:cNvPr>
          <p:cNvSpPr/>
          <p:nvPr userDrawn="1"/>
        </p:nvSpPr>
        <p:spPr>
          <a:xfrm>
            <a:off x="-41096" y="3574060"/>
            <a:ext cx="10212209" cy="216000"/>
          </a:xfrm>
          <a:prstGeom prst="rect">
            <a:avLst/>
          </a:prstGeom>
          <a:solidFill>
            <a:srgbClr val="D1202B"/>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1088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1E3C7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CE7F59-B243-4B14-B6F8-1C426CDAED34}"/>
              </a:ext>
            </a:extLst>
          </p:cNvPr>
          <p:cNvSpPr>
            <a:spLocks noGrp="1"/>
          </p:cNvSpPr>
          <p:nvPr>
            <p:ph type="dt" sz="half" idx="10"/>
          </p:nvPr>
        </p:nvSpPr>
        <p:spPr>
          <a:xfrm>
            <a:off x="9296400" y="6356350"/>
            <a:ext cx="2743200" cy="365125"/>
          </a:xfrm>
        </p:spPr>
        <p:txBody>
          <a:bodyPr/>
          <a:lstStyle/>
          <a:p>
            <a:fld id="{5618E6A2-576C-4697-9026-23B109757A6E}" type="datetimeFigureOut">
              <a:rPr lang="en-US" smtClean="0"/>
              <a:t>12/7/2021</a:t>
            </a:fld>
            <a:endParaRPr lang="en-US"/>
          </a:p>
        </p:txBody>
      </p:sp>
      <p:sp>
        <p:nvSpPr>
          <p:cNvPr id="6" name="Oval 5">
            <a:extLst>
              <a:ext uri="{FF2B5EF4-FFF2-40B4-BE49-F238E27FC236}">
                <a16:creationId xmlns:a16="http://schemas.microsoft.com/office/drawing/2014/main" id="{C5C185F3-4555-4E62-BE89-F27EC76D9A8B}"/>
              </a:ext>
            </a:extLst>
          </p:cNvPr>
          <p:cNvSpPr/>
          <p:nvPr userDrawn="1"/>
        </p:nvSpPr>
        <p:spPr>
          <a:xfrm rot="20075005">
            <a:off x="-10518" y="-2896710"/>
            <a:ext cx="12533189" cy="8858302"/>
          </a:xfrm>
          <a:prstGeom prst="ellipse">
            <a:avLst/>
          </a:prstGeom>
          <a:solidFill>
            <a:srgbClr val="FFF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082D45-0865-451E-8682-F42DC7EC605A}"/>
              </a:ext>
            </a:extLst>
          </p:cNvPr>
          <p:cNvSpPr>
            <a:spLocks noGrp="1"/>
          </p:cNvSpPr>
          <p:nvPr>
            <p:ph type="ctrTitle"/>
          </p:nvPr>
        </p:nvSpPr>
        <p:spPr>
          <a:xfrm>
            <a:off x="2639686" y="439792"/>
            <a:ext cx="9074988" cy="930973"/>
          </a:xfrm>
        </p:spPr>
        <p:txBody>
          <a:bodyPr anchor="b"/>
          <a:lstStyle>
            <a:lvl1pPr algn="l">
              <a:defRPr sz="4800">
                <a:solidFill>
                  <a:schemeClr val="tx1"/>
                </a:solidFill>
              </a:defRPr>
            </a:lvl1pPr>
          </a:lstStyle>
          <a:p>
            <a:r>
              <a:rPr lang="en-US" dirty="0"/>
              <a:t>Click to edit Master title style</a:t>
            </a:r>
          </a:p>
        </p:txBody>
      </p:sp>
      <p:sp>
        <p:nvSpPr>
          <p:cNvPr id="11" name="Rectangle 10">
            <a:extLst>
              <a:ext uri="{FF2B5EF4-FFF2-40B4-BE49-F238E27FC236}">
                <a16:creationId xmlns:a16="http://schemas.microsoft.com/office/drawing/2014/main" id="{D8B0F06B-7271-4B14-AE7F-3BA4B835906F}"/>
              </a:ext>
            </a:extLst>
          </p:cNvPr>
          <p:cNvSpPr/>
          <p:nvPr userDrawn="1"/>
        </p:nvSpPr>
        <p:spPr>
          <a:xfrm>
            <a:off x="-41096" y="2055811"/>
            <a:ext cx="12276000" cy="216000"/>
          </a:xfrm>
          <a:prstGeom prst="rect">
            <a:avLst/>
          </a:prstGeom>
          <a:solidFill>
            <a:srgbClr val="1E3C7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D0D20F0-DEB8-4A55-A57A-CC9587A7D8F4}"/>
              </a:ext>
            </a:extLst>
          </p:cNvPr>
          <p:cNvSpPr/>
          <p:nvPr userDrawn="1"/>
        </p:nvSpPr>
        <p:spPr>
          <a:xfrm>
            <a:off x="1980000" y="1"/>
            <a:ext cx="108000" cy="6858000"/>
          </a:xfrm>
          <a:prstGeom prst="rect">
            <a:avLst/>
          </a:prstGeom>
          <a:solidFill>
            <a:srgbClr val="D12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9BD3D11D-D660-4CBE-89F6-6BAD0D85FB97}"/>
              </a:ext>
            </a:extLst>
          </p:cNvPr>
          <p:cNvSpPr>
            <a:spLocks noGrp="1"/>
          </p:cNvSpPr>
          <p:nvPr>
            <p:ph idx="1"/>
          </p:nvPr>
        </p:nvSpPr>
        <p:spPr>
          <a:xfrm>
            <a:off x="2932386" y="2806261"/>
            <a:ext cx="8421414" cy="33707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8302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0F7CFBA-F8E5-4A25-B2E6-9FDBB1097299}"/>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60100" y="570093"/>
            <a:ext cx="1871799" cy="1871799"/>
          </a:xfrm>
          <a:prstGeom prst="rect">
            <a:avLst/>
          </a:prstGeom>
        </p:spPr>
      </p:pic>
      <p:sp>
        <p:nvSpPr>
          <p:cNvPr id="2" name="Title 1">
            <a:extLst>
              <a:ext uri="{FF2B5EF4-FFF2-40B4-BE49-F238E27FC236}">
                <a16:creationId xmlns:a16="http://schemas.microsoft.com/office/drawing/2014/main" id="{63082D45-0865-451E-8682-F42DC7EC605A}"/>
              </a:ext>
            </a:extLst>
          </p:cNvPr>
          <p:cNvSpPr>
            <a:spLocks noGrp="1"/>
          </p:cNvSpPr>
          <p:nvPr>
            <p:ph type="ctrTitle"/>
          </p:nvPr>
        </p:nvSpPr>
        <p:spPr>
          <a:xfrm>
            <a:off x="1524000" y="1438911"/>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2F5A1F-8B9E-40EE-9F3E-2A49093B8056}"/>
              </a:ext>
            </a:extLst>
          </p:cNvPr>
          <p:cNvSpPr>
            <a:spLocks noGrp="1"/>
          </p:cNvSpPr>
          <p:nvPr>
            <p:ph type="subTitle" idx="1"/>
          </p:nvPr>
        </p:nvSpPr>
        <p:spPr>
          <a:xfrm>
            <a:off x="1524000" y="387635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44277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823973-26D7-490C-A1A9-5A89E118199D}"/>
              </a:ext>
            </a:extLst>
          </p:cNvPr>
          <p:cNvSpPr/>
          <p:nvPr userDrawn="1"/>
        </p:nvSpPr>
        <p:spPr>
          <a:xfrm>
            <a:off x="-41096" y="2055811"/>
            <a:ext cx="12276000" cy="216000"/>
          </a:xfrm>
          <a:prstGeom prst="rect">
            <a:avLst/>
          </a:prstGeom>
          <a:solidFill>
            <a:srgbClr val="1E3C7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D871C08-E55B-4A6E-BD2C-2585579EAE8F}"/>
              </a:ext>
            </a:extLst>
          </p:cNvPr>
          <p:cNvSpPr/>
          <p:nvPr userDrawn="1"/>
        </p:nvSpPr>
        <p:spPr>
          <a:xfrm>
            <a:off x="1980000" y="1"/>
            <a:ext cx="108000" cy="6858000"/>
          </a:xfrm>
          <a:prstGeom prst="rect">
            <a:avLst/>
          </a:prstGeom>
          <a:solidFill>
            <a:srgbClr val="D12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C345C5-F0B8-499F-B482-6EB60C6477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A1B483-E115-460E-8EE8-F801A1787DA9}"/>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7BBDF5D-ED1F-47DC-8753-FA6833435296}"/>
              </a:ext>
            </a:extLst>
          </p:cNvPr>
          <p:cNvSpPr>
            <a:spLocks noGrp="1"/>
          </p:cNvSpPr>
          <p:nvPr>
            <p:ph type="dt" sz="half" idx="10"/>
          </p:nvPr>
        </p:nvSpPr>
        <p:spPr/>
        <p:txBody>
          <a:bodyPr/>
          <a:lstStyle/>
          <a:p>
            <a:fld id="{5618E6A2-576C-4697-9026-23B109757A6E}" type="datetimeFigureOut">
              <a:rPr lang="en-US" smtClean="0"/>
              <a:t>12/7/2021</a:t>
            </a:fld>
            <a:endParaRPr lang="en-US"/>
          </a:p>
        </p:txBody>
      </p:sp>
      <p:sp>
        <p:nvSpPr>
          <p:cNvPr id="5" name="Footer Placeholder 4">
            <a:extLst>
              <a:ext uri="{FF2B5EF4-FFF2-40B4-BE49-F238E27FC236}">
                <a16:creationId xmlns:a16="http://schemas.microsoft.com/office/drawing/2014/main" id="{825C7A8A-8015-4FD4-8A73-24CC1F4985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CB02B-0A7D-49AB-95ED-FBD48F922B65}"/>
              </a:ext>
            </a:extLst>
          </p:cNvPr>
          <p:cNvSpPr>
            <a:spLocks noGrp="1"/>
          </p:cNvSpPr>
          <p:nvPr>
            <p:ph type="sldNum" sz="quarter" idx="12"/>
          </p:nvPr>
        </p:nvSpPr>
        <p:spPr/>
        <p:txBody>
          <a:bodyPr/>
          <a:lstStyle/>
          <a:p>
            <a:fld id="{E0E11A1D-E09C-48F7-8F4C-D8113979A85E}" type="slidenum">
              <a:rPr lang="en-US" smtClean="0"/>
              <a:t>‹#›</a:t>
            </a:fld>
            <a:endParaRPr lang="en-US"/>
          </a:p>
        </p:txBody>
      </p:sp>
    </p:spTree>
    <p:extLst>
      <p:ext uri="{BB962C8B-B14F-4D97-AF65-F5344CB8AC3E}">
        <p14:creationId xmlns:p14="http://schemas.microsoft.com/office/powerpoint/2010/main" val="2559056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8EA"/>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C1237D-4DD1-4C29-B5F3-6076E4805D7C}"/>
              </a:ext>
            </a:extLst>
          </p:cNvPr>
          <p:cNvSpPr>
            <a:spLocks noGrp="1"/>
          </p:cNvSpPr>
          <p:nvPr>
            <p:ph type="title"/>
          </p:nvPr>
        </p:nvSpPr>
        <p:spPr>
          <a:xfrm>
            <a:off x="2932386" y="365125"/>
            <a:ext cx="8421414"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396EA000-E72A-4989-8632-D8214B27F89D}"/>
              </a:ext>
            </a:extLst>
          </p:cNvPr>
          <p:cNvSpPr>
            <a:spLocks noGrp="1"/>
          </p:cNvSpPr>
          <p:nvPr>
            <p:ph type="body" idx="1"/>
          </p:nvPr>
        </p:nvSpPr>
        <p:spPr>
          <a:xfrm>
            <a:off x="2932386" y="2806261"/>
            <a:ext cx="8421414" cy="33707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4281466-D266-4C04-973A-941D1BAC39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Roboto Light" panose="02000000000000000000" pitchFamily="2" charset="0"/>
                <a:ea typeface="Roboto Light" panose="02000000000000000000" pitchFamily="2" charset="0"/>
              </a:defRPr>
            </a:lvl1pPr>
          </a:lstStyle>
          <a:p>
            <a:fld id="{5618E6A2-576C-4697-9026-23B109757A6E}" type="datetimeFigureOut">
              <a:rPr lang="en-US" smtClean="0"/>
              <a:pPr/>
              <a:t>12/7/2021</a:t>
            </a:fld>
            <a:endParaRPr lang="en-US"/>
          </a:p>
        </p:txBody>
      </p:sp>
      <p:sp>
        <p:nvSpPr>
          <p:cNvPr id="5" name="Footer Placeholder 4">
            <a:extLst>
              <a:ext uri="{FF2B5EF4-FFF2-40B4-BE49-F238E27FC236}">
                <a16:creationId xmlns:a16="http://schemas.microsoft.com/office/drawing/2014/main" id="{8F03A88B-F51B-4451-BE0B-F2CEF6D002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oboto Light" panose="02000000000000000000" pitchFamily="2" charset="0"/>
                <a:ea typeface="Roboto Light" panose="02000000000000000000" pitchFamily="2" charset="0"/>
              </a:defRPr>
            </a:lvl1pPr>
          </a:lstStyle>
          <a:p>
            <a:endParaRPr lang="en-US"/>
          </a:p>
        </p:txBody>
      </p:sp>
      <p:sp>
        <p:nvSpPr>
          <p:cNvPr id="6" name="Slide Number Placeholder 5">
            <a:extLst>
              <a:ext uri="{FF2B5EF4-FFF2-40B4-BE49-F238E27FC236}">
                <a16:creationId xmlns:a16="http://schemas.microsoft.com/office/drawing/2014/main" id="{4700D045-21A2-45CD-A16F-B9D48B0672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oboto Light" panose="02000000000000000000" pitchFamily="2" charset="0"/>
                <a:ea typeface="Roboto Light" panose="02000000000000000000" pitchFamily="2" charset="0"/>
              </a:defRPr>
            </a:lvl1pPr>
          </a:lstStyle>
          <a:p>
            <a:fld id="{E0E11A1D-E09C-48F7-8F4C-D8113979A85E}" type="slidenum">
              <a:rPr lang="en-US" smtClean="0"/>
              <a:pPr/>
              <a:t>‹#›</a:t>
            </a:fld>
            <a:endParaRPr lang="en-US"/>
          </a:p>
        </p:txBody>
      </p:sp>
    </p:spTree>
    <p:extLst>
      <p:ext uri="{BB962C8B-B14F-4D97-AF65-F5344CB8AC3E}">
        <p14:creationId xmlns:p14="http://schemas.microsoft.com/office/powerpoint/2010/main" val="217441061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5" r:id="rId4"/>
    <p:sldLayoutId id="2147483679" r:id="rId5"/>
    <p:sldLayoutId id="2147483676" r:id="rId6"/>
    <p:sldLayoutId id="2147483674" r:id="rId7"/>
    <p:sldLayoutId id="2147483649" r:id="rId8"/>
    <p:sldLayoutId id="2147483650" r:id="rId9"/>
    <p:sldLayoutId id="2147483677" r:id="rId10"/>
    <p:sldLayoutId id="2147483660" r:id="rId11"/>
    <p:sldLayoutId id="2147483661" r:id="rId12"/>
    <p:sldLayoutId id="2147483662" r:id="rId13"/>
    <p:sldLayoutId id="2147483663" r:id="rId14"/>
    <p:sldLayoutId id="2147483664" r:id="rId15"/>
    <p:sldLayoutId id="2147483665" r:id="rId16"/>
    <p:sldLayoutId id="2147483666" r:id="rId17"/>
    <p:sldLayoutId id="2147483668" r:id="rId18"/>
    <p:sldLayoutId id="2147483670" r:id="rId19"/>
    <p:sldLayoutId id="2147483669" r:id="rId20"/>
    <p:sldLayoutId id="2147483681" r:id="rId21"/>
    <p:sldLayoutId id="2147483667" r:id="rId22"/>
    <p:sldLayoutId id="2147483651" r:id="rId23"/>
    <p:sldLayoutId id="2147483652" r:id="rId24"/>
    <p:sldLayoutId id="2147483680" r:id="rId25"/>
    <p:sldLayoutId id="2147483653" r:id="rId26"/>
    <p:sldLayoutId id="2147483654" r:id="rId27"/>
    <p:sldLayoutId id="2147483655" r:id="rId28"/>
    <p:sldLayoutId id="2147483656" r:id="rId29"/>
    <p:sldLayoutId id="2147483657" r:id="rId30"/>
    <p:sldLayoutId id="2147483658" r:id="rId31"/>
    <p:sldLayoutId id="2147483659" r:id="rId32"/>
  </p:sldLayoutIdLst>
  <p:txStyles>
    <p:titleStyle>
      <a:lvl1pPr algn="l" defTabSz="914400" rtl="0" eaLnBrk="1" latinLnBrk="0" hangingPunct="1">
        <a:lnSpc>
          <a:spcPct val="90000"/>
        </a:lnSpc>
        <a:spcBef>
          <a:spcPct val="0"/>
        </a:spcBef>
        <a:buNone/>
        <a:defRPr sz="6000" b="0" i="0" u="none" kern="1200">
          <a:solidFill>
            <a:schemeClr val="tx1"/>
          </a:solidFill>
          <a:latin typeface="Roboto Slab Medium" pitchFamily="2" charset="0"/>
          <a:ea typeface="Roboto Slab Medium" pitchFamily="2" charset="0"/>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4000" kern="1200">
          <a:solidFill>
            <a:schemeClr val="tx1"/>
          </a:solidFill>
          <a:latin typeface="Roboto Medium" panose="02000000000000000000" pitchFamily="2" charset="0"/>
          <a:ea typeface="Roboto Medium" panose="02000000000000000000" pitchFamily="2" charset="0"/>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3600" b="0" i="0" u="none" kern="1200">
          <a:solidFill>
            <a:schemeClr val="tx1"/>
          </a:solidFill>
          <a:latin typeface="Roboto Medium" panose="02000000000000000000" pitchFamily="2" charset="0"/>
          <a:ea typeface="Roboto Medium" panose="02000000000000000000" pitchFamily="2" charset="0"/>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3200" kern="1200">
          <a:solidFill>
            <a:schemeClr val="tx1"/>
          </a:solidFill>
          <a:latin typeface="Roboto Medium" panose="02000000000000000000" pitchFamily="2" charset="0"/>
          <a:ea typeface="Roboto Medium" panose="02000000000000000000" pitchFamily="2" charset="0"/>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Roboto Medium" panose="02000000000000000000" pitchFamily="2" charset="0"/>
          <a:ea typeface="Roboto Medium" panose="02000000000000000000" pitchFamily="2" charset="0"/>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Roboto Medium" panose="02000000000000000000" pitchFamily="2" charset="0"/>
          <a:ea typeface="Roboto Medium"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0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0.xml"/><Relationship Id="rId1" Type="http://schemas.openxmlformats.org/officeDocument/2006/relationships/slideLayout" Target="../slideLayouts/slideLayout19.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9.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9.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9.xml"/></Relationships>
</file>

<file path=ppt/slides/_rels/slide108.xml.rels><?xml version="1.0" encoding="UTF-8" standalone="yes"?>
<Relationships xmlns="http://schemas.openxmlformats.org/package/2006/relationships"><Relationship Id="rId8" Type="http://schemas.openxmlformats.org/officeDocument/2006/relationships/hyperlink" Target="mailto:mleung@presbyterian.ca" TargetMode="External"/><Relationship Id="rId3" Type="http://schemas.openxmlformats.org/officeDocument/2006/relationships/hyperlink" Target="http://www.presbyterian.ca/" TargetMode="External"/><Relationship Id="rId7" Type="http://schemas.openxmlformats.org/officeDocument/2006/relationships/hyperlink" Target="mailto:jmacdonald@presbyterian.ca" TargetMode="External"/><Relationship Id="rId2" Type="http://schemas.openxmlformats.org/officeDocument/2006/relationships/notesSlide" Target="../notesSlides/notesSlide108.xml"/><Relationship Id="rId1" Type="http://schemas.openxmlformats.org/officeDocument/2006/relationships/slideLayout" Target="../slideLayouts/slideLayout25.xml"/><Relationship Id="rId6" Type="http://schemas.openxmlformats.org/officeDocument/2006/relationships/hyperlink" Target="mailto:kplater@presbyterian.ca" TargetMode="External"/><Relationship Id="rId5" Type="http://schemas.openxmlformats.org/officeDocument/2006/relationships/hyperlink" Target="mailto:dkellington@presbyterian.ca" TargetMode="External"/><Relationship Id="rId4" Type="http://schemas.openxmlformats.org/officeDocument/2006/relationships/hyperlink" Target="mailto:ong@presbyterian.ca" TargetMode="External"/><Relationship Id="rId9" Type="http://schemas.openxmlformats.org/officeDocument/2006/relationships/image" Target="../media/image2.png"/></Relationships>
</file>

<file path=ppt/slides/_rels/slide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9.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0.xml"/><Relationship Id="rId1" Type="http://schemas.openxmlformats.org/officeDocument/2006/relationships/slideLayout" Target="../slideLayouts/slideLayout19.xml"/></Relationships>
</file>

<file path=ppt/slides/_rels/slide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1.xml"/><Relationship Id="rId1" Type="http://schemas.openxmlformats.org/officeDocument/2006/relationships/slideLayout" Target="../slideLayouts/slideLayout24.xml"/></Relationships>
</file>

<file path=ppt/slides/_rels/slide1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2.xml"/><Relationship Id="rId1" Type="http://schemas.openxmlformats.org/officeDocument/2006/relationships/slideLayout" Target="../slideLayouts/slideLayout25.xml"/><Relationship Id="rId5" Type="http://schemas.openxmlformats.org/officeDocument/2006/relationships/image" Target="../media/image2.png"/><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2.xml"/><Relationship Id="rId1" Type="http://schemas.openxmlformats.org/officeDocument/2006/relationships/slideLayout" Target="../slideLayouts/slideLayout2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4.xml"/><Relationship Id="rId1" Type="http://schemas.openxmlformats.org/officeDocument/2006/relationships/slideLayout" Target="../slideLayouts/slideLayout2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4.xml"/><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7.xml"/><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8.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5.xml"/><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6.xml"/><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7.xml"/><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0.xml"/><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3.xml"/><Relationship Id="rId1" Type="http://schemas.openxmlformats.org/officeDocument/2006/relationships/slideLayout" Target="../slideLayouts/slideLayout19.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8.xml"/><Relationship Id="rId1" Type="http://schemas.openxmlformats.org/officeDocument/2006/relationships/slideLayout" Target="../slideLayouts/slideLayout19.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0.xm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1.xml"/><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5.xml"/><Relationship Id="rId1" Type="http://schemas.openxmlformats.org/officeDocument/2006/relationships/slideLayout" Target="../slideLayouts/slideLayout19.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7009F4-1343-4A17-B76C-0CA71C24AD51}"/>
              </a:ext>
            </a:extLst>
          </p:cNvPr>
          <p:cNvSpPr>
            <a:spLocks noGrp="1"/>
          </p:cNvSpPr>
          <p:nvPr>
            <p:ph type="ctrTitle"/>
          </p:nvPr>
        </p:nvSpPr>
        <p:spPr>
          <a:xfrm>
            <a:off x="0" y="1645094"/>
            <a:ext cx="12192000" cy="3113087"/>
          </a:xfrm>
        </p:spPr>
        <p:txBody>
          <a:bodyPr/>
          <a:lstStyle/>
          <a:p>
            <a:r>
              <a:rPr lang="en-US" sz="4800" dirty="0"/>
              <a:t>The Ministry of </a:t>
            </a:r>
            <a:br>
              <a:rPr lang="en-US" dirty="0"/>
            </a:br>
            <a:r>
              <a:rPr lang="en-US" dirty="0"/>
              <a:t>Managing Money</a:t>
            </a:r>
          </a:p>
        </p:txBody>
      </p:sp>
      <p:sp>
        <p:nvSpPr>
          <p:cNvPr id="5" name="Subtitle 4">
            <a:extLst>
              <a:ext uri="{FF2B5EF4-FFF2-40B4-BE49-F238E27FC236}">
                <a16:creationId xmlns:a16="http://schemas.microsoft.com/office/drawing/2014/main" id="{11BFEDDF-365B-40B2-AA04-6381A778D7DE}"/>
              </a:ext>
            </a:extLst>
          </p:cNvPr>
          <p:cNvSpPr>
            <a:spLocks noGrp="1"/>
          </p:cNvSpPr>
          <p:nvPr>
            <p:ph type="subTitle" idx="1"/>
          </p:nvPr>
        </p:nvSpPr>
        <p:spPr>
          <a:xfrm>
            <a:off x="1524000" y="5261032"/>
            <a:ext cx="9144000" cy="814767"/>
          </a:xfrm>
        </p:spPr>
        <p:txBody>
          <a:bodyPr/>
          <a:lstStyle/>
          <a:p>
            <a:r>
              <a:rPr lang="en-US" dirty="0"/>
              <a:t>Congregational Finances and Stewardship</a:t>
            </a:r>
          </a:p>
        </p:txBody>
      </p:sp>
      <p:sp>
        <p:nvSpPr>
          <p:cNvPr id="6" name="Rectangle 5">
            <a:extLst>
              <a:ext uri="{FF2B5EF4-FFF2-40B4-BE49-F238E27FC236}">
                <a16:creationId xmlns:a16="http://schemas.microsoft.com/office/drawing/2014/main" id="{5D50B19C-2AED-4FFA-BA32-37BCA06966A1}"/>
              </a:ext>
            </a:extLst>
          </p:cNvPr>
          <p:cNvSpPr/>
          <p:nvPr/>
        </p:nvSpPr>
        <p:spPr>
          <a:xfrm>
            <a:off x="-41096" y="4836051"/>
            <a:ext cx="10212209" cy="216000"/>
          </a:xfrm>
          <a:prstGeom prst="rect">
            <a:avLst/>
          </a:prstGeom>
          <a:solidFill>
            <a:srgbClr val="1E3C7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8324767-F3F8-4BC7-981D-C31D6332EDAB}"/>
              </a:ext>
            </a:extLst>
          </p:cNvPr>
          <p:cNvSpPr/>
          <p:nvPr/>
        </p:nvSpPr>
        <p:spPr>
          <a:xfrm>
            <a:off x="-41096" y="4836051"/>
            <a:ext cx="10008000" cy="36000"/>
          </a:xfrm>
          <a:prstGeom prst="rect">
            <a:avLst/>
          </a:prstGeom>
          <a:solidFill>
            <a:srgbClr val="D1202B"/>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B5BA6F4D-F3CF-4433-B5F6-D77C599C5D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09449" y="904776"/>
            <a:ext cx="3849763" cy="1692968"/>
          </a:xfrm>
          <a:prstGeom prst="rect">
            <a:avLst/>
          </a:prstGeom>
        </p:spPr>
      </p:pic>
    </p:spTree>
    <p:extLst>
      <p:ext uri="{BB962C8B-B14F-4D97-AF65-F5344CB8AC3E}">
        <p14:creationId xmlns:p14="http://schemas.microsoft.com/office/powerpoint/2010/main" val="2767791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41358-7391-4EA5-8554-55D05A585E71}"/>
              </a:ext>
            </a:extLst>
          </p:cNvPr>
          <p:cNvSpPr>
            <a:spLocks noGrp="1"/>
          </p:cNvSpPr>
          <p:nvPr>
            <p:ph type="title"/>
          </p:nvPr>
        </p:nvSpPr>
        <p:spPr/>
        <p:txBody>
          <a:bodyPr>
            <a:normAutofit/>
          </a:bodyPr>
          <a:lstStyle/>
          <a:p>
            <a:r>
              <a:rPr lang="en-US" dirty="0"/>
              <a:t>Reclaim Stewardship</a:t>
            </a:r>
          </a:p>
        </p:txBody>
      </p:sp>
      <p:sp>
        <p:nvSpPr>
          <p:cNvPr id="4" name="Rectangle 4">
            <a:extLst>
              <a:ext uri="{FF2B5EF4-FFF2-40B4-BE49-F238E27FC236}">
                <a16:creationId xmlns:a16="http://schemas.microsoft.com/office/drawing/2014/main" id="{ACE23741-2D95-4584-B795-544049AE3057}"/>
              </a:ext>
            </a:extLst>
          </p:cNvPr>
          <p:cNvSpPr txBox="1">
            <a:spLocks noChangeArrowheads="1"/>
          </p:cNvSpPr>
          <p:nvPr/>
        </p:nvSpPr>
        <p:spPr bwMode="auto">
          <a:xfrm>
            <a:off x="2932386" y="5196840"/>
            <a:ext cx="7519669" cy="1091246"/>
          </a:xfrm>
          <a:prstGeom prst="rect">
            <a:avLst/>
          </a:prstGeom>
          <a:noFill/>
          <a:ln w="9525">
            <a:noFill/>
            <a:miter lim="800000"/>
            <a:headEnd/>
            <a:tailEnd/>
          </a:ln>
        </p:spPr>
        <p:txBody>
          <a:bodyPr anchor="b"/>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cs typeface="Arial" charset="0"/>
              </a:defRPr>
            </a:lvl2pPr>
            <a:lvl3pPr algn="l" rtl="0" eaLnBrk="0" fontAlgn="base" hangingPunct="0">
              <a:spcBef>
                <a:spcPct val="0"/>
              </a:spcBef>
              <a:spcAft>
                <a:spcPct val="0"/>
              </a:spcAft>
              <a:defRPr sz="4400">
                <a:solidFill>
                  <a:schemeClr val="tx2"/>
                </a:solidFill>
                <a:latin typeface="Garamond" pitchFamily="18" charset="0"/>
                <a:cs typeface="Arial" charset="0"/>
              </a:defRPr>
            </a:lvl3pPr>
            <a:lvl4pPr algn="l" rtl="0" eaLnBrk="0" fontAlgn="base" hangingPunct="0">
              <a:spcBef>
                <a:spcPct val="0"/>
              </a:spcBef>
              <a:spcAft>
                <a:spcPct val="0"/>
              </a:spcAft>
              <a:defRPr sz="4400">
                <a:solidFill>
                  <a:schemeClr val="tx2"/>
                </a:solidFill>
                <a:latin typeface="Garamond" pitchFamily="18" charset="0"/>
                <a:cs typeface="Arial" charset="0"/>
              </a:defRPr>
            </a:lvl4pPr>
            <a:lvl5pPr algn="l" rtl="0" eaLnBrk="0" fontAlgn="base" hangingPunct="0">
              <a:spcBef>
                <a:spcPct val="0"/>
              </a:spcBef>
              <a:spcAft>
                <a:spcPct val="0"/>
              </a:spcAft>
              <a:defRPr sz="4400">
                <a:solidFill>
                  <a:schemeClr val="tx2"/>
                </a:solidFill>
                <a:latin typeface="Garamond" pitchFamily="18" charset="0"/>
                <a:cs typeface="Arial" charset="0"/>
              </a:defRPr>
            </a:lvl5pPr>
            <a:lvl6pPr marL="457200" algn="l" rtl="0" fontAlgn="base">
              <a:spcBef>
                <a:spcPct val="0"/>
              </a:spcBef>
              <a:spcAft>
                <a:spcPct val="0"/>
              </a:spcAft>
              <a:defRPr sz="4400">
                <a:solidFill>
                  <a:schemeClr val="tx2"/>
                </a:solidFill>
                <a:latin typeface="Garamond" pitchFamily="18" charset="0"/>
                <a:cs typeface="Arial" charset="0"/>
              </a:defRPr>
            </a:lvl6pPr>
            <a:lvl7pPr marL="914400" algn="l" rtl="0" fontAlgn="base">
              <a:spcBef>
                <a:spcPct val="0"/>
              </a:spcBef>
              <a:spcAft>
                <a:spcPct val="0"/>
              </a:spcAft>
              <a:defRPr sz="4400">
                <a:solidFill>
                  <a:schemeClr val="tx2"/>
                </a:solidFill>
                <a:latin typeface="Garamond" pitchFamily="18" charset="0"/>
                <a:cs typeface="Arial" charset="0"/>
              </a:defRPr>
            </a:lvl7pPr>
            <a:lvl8pPr marL="1371600" algn="l" rtl="0" fontAlgn="base">
              <a:spcBef>
                <a:spcPct val="0"/>
              </a:spcBef>
              <a:spcAft>
                <a:spcPct val="0"/>
              </a:spcAft>
              <a:defRPr sz="4400">
                <a:solidFill>
                  <a:schemeClr val="tx2"/>
                </a:solidFill>
                <a:latin typeface="Garamond" pitchFamily="18" charset="0"/>
                <a:cs typeface="Arial" charset="0"/>
              </a:defRPr>
            </a:lvl8pPr>
            <a:lvl9pPr marL="1828800" algn="l" rtl="0" fontAlgn="base">
              <a:spcBef>
                <a:spcPct val="0"/>
              </a:spcBef>
              <a:spcAft>
                <a:spcPct val="0"/>
              </a:spcAft>
              <a:defRPr sz="4400">
                <a:solidFill>
                  <a:schemeClr val="tx2"/>
                </a:solidFill>
                <a:latin typeface="Garamond" pitchFamily="18" charset="0"/>
                <a:cs typeface="Arial" charset="0"/>
              </a:defRPr>
            </a:lvl9pPr>
          </a:lstStyle>
          <a:p>
            <a:pPr marL="228600" indent="-228600" eaLnBrk="1" fontAlgn="auto" hangingPunct="1">
              <a:spcBef>
                <a:spcPts val="0"/>
              </a:spcBef>
              <a:spcAft>
                <a:spcPts val="1200"/>
              </a:spcAft>
              <a:buClr>
                <a:srgbClr val="6F2C91"/>
              </a:buClr>
            </a:pPr>
            <a:r>
              <a:rPr lang="en-US" altLang="en-US" sz="3600" dirty="0">
                <a:solidFill>
                  <a:prstClr val="black"/>
                </a:solidFill>
                <a:latin typeface="Univers" panose="020B0503020202020204" pitchFamily="34" charset="0"/>
                <a:ea typeface="+mn-ea"/>
                <a:cs typeface="+mn-cs"/>
              </a:rPr>
              <a:t>Stewardship is not about giving to a church budget. </a:t>
            </a:r>
          </a:p>
          <a:p>
            <a:pPr marL="228600" indent="-228600" eaLnBrk="1" fontAlgn="auto" hangingPunct="1">
              <a:spcBef>
                <a:spcPts val="0"/>
              </a:spcBef>
              <a:spcAft>
                <a:spcPts val="1200"/>
              </a:spcAft>
              <a:buClr>
                <a:srgbClr val="6F2C91"/>
              </a:buClr>
            </a:pPr>
            <a:r>
              <a:rPr lang="en-US" altLang="en-US" sz="3600" dirty="0">
                <a:solidFill>
                  <a:srgbClr val="6F2C91"/>
                </a:solidFill>
                <a:latin typeface="Univers" panose="020B0503020202020204" pitchFamily="34" charset="0"/>
                <a:ea typeface="+mn-ea"/>
                <a:cs typeface="+mn-cs"/>
              </a:rPr>
              <a:t>It’s about</a:t>
            </a:r>
            <a:r>
              <a:rPr lang="en-US" altLang="en-US" sz="3600" dirty="0">
                <a:solidFill>
                  <a:prstClr val="black"/>
                </a:solidFill>
                <a:latin typeface="Univers" panose="020B0503020202020204" pitchFamily="34" charset="0"/>
                <a:ea typeface="+mn-ea"/>
                <a:cs typeface="+mn-cs"/>
              </a:rPr>
              <a:t> </a:t>
            </a:r>
            <a:r>
              <a:rPr lang="en-US" altLang="en-US" sz="3600" dirty="0">
                <a:solidFill>
                  <a:srgbClr val="6F2C91"/>
                </a:solidFill>
                <a:latin typeface="Univers" panose="020B0503020202020204" pitchFamily="34" charset="0"/>
                <a:ea typeface="+mn-ea"/>
                <a:cs typeface="+mn-cs"/>
              </a:rPr>
              <a:t>responding to the call of God in our lives with all our gifts – time, treasure, talent.</a:t>
            </a:r>
          </a:p>
          <a:p>
            <a:pPr eaLnBrk="1" hangingPunct="1">
              <a:defRPr/>
            </a:pPr>
            <a:endParaRPr lang="en-US" b="1" kern="0" dirty="0"/>
          </a:p>
        </p:txBody>
      </p:sp>
    </p:spTree>
    <p:extLst>
      <p:ext uri="{BB962C8B-B14F-4D97-AF65-F5344CB8AC3E}">
        <p14:creationId xmlns:p14="http://schemas.microsoft.com/office/powerpoint/2010/main" val="3319208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8BB47-3F76-4C58-8373-21E01F0B598E}"/>
              </a:ext>
            </a:extLst>
          </p:cNvPr>
          <p:cNvSpPr>
            <a:spLocks noGrp="1"/>
          </p:cNvSpPr>
          <p:nvPr>
            <p:ph type="title"/>
          </p:nvPr>
        </p:nvSpPr>
        <p:spPr>
          <a:xfrm>
            <a:off x="1419497" y="164216"/>
            <a:ext cx="11219906" cy="662781"/>
          </a:xfrm>
        </p:spPr>
        <p:txBody>
          <a:bodyPr anchor="ctr">
            <a:normAutofit/>
          </a:bodyPr>
          <a:lstStyle/>
          <a:p>
            <a:r>
              <a:rPr lang="en-US" sz="2800" dirty="0">
                <a:solidFill>
                  <a:schemeClr val="bg1"/>
                </a:solidFill>
              </a:rPr>
              <a:t>Bequest Receipt Sample</a:t>
            </a:r>
          </a:p>
        </p:txBody>
      </p:sp>
      <p:sp>
        <p:nvSpPr>
          <p:cNvPr id="3" name="TextBox 2">
            <a:extLst>
              <a:ext uri="{FF2B5EF4-FFF2-40B4-BE49-F238E27FC236}">
                <a16:creationId xmlns:a16="http://schemas.microsoft.com/office/drawing/2014/main" id="{8AFC27AC-B3A0-4C62-AF76-607A75C920C3}"/>
              </a:ext>
            </a:extLst>
          </p:cNvPr>
          <p:cNvSpPr txBox="1"/>
          <p:nvPr/>
        </p:nvSpPr>
        <p:spPr>
          <a:xfrm>
            <a:off x="281940" y="315575"/>
            <a:ext cx="1112520" cy="461665"/>
          </a:xfrm>
          <a:prstGeom prst="rect">
            <a:avLst/>
          </a:prstGeom>
          <a:noFill/>
        </p:spPr>
        <p:txBody>
          <a:bodyPr wrap="square" rtlCol="0">
            <a:spAutoFit/>
          </a:bodyPr>
          <a:lstStyle/>
          <a:p>
            <a:r>
              <a:rPr lang="en-US" sz="2400" dirty="0">
                <a:solidFill>
                  <a:schemeClr val="bg1"/>
                </a:solidFill>
                <a:latin typeface="Roboto Medium" panose="02000000000000000000" pitchFamily="2" charset="0"/>
                <a:ea typeface="Roboto Medium" panose="02000000000000000000" pitchFamily="2" charset="0"/>
              </a:rPr>
              <a:t>JM</a:t>
            </a:r>
          </a:p>
        </p:txBody>
      </p:sp>
      <p:pic>
        <p:nvPicPr>
          <p:cNvPr id="9" name="Picture 8">
            <a:extLst>
              <a:ext uri="{FF2B5EF4-FFF2-40B4-BE49-F238E27FC236}">
                <a16:creationId xmlns:a16="http://schemas.microsoft.com/office/drawing/2014/main" id="{8F542086-9B39-4365-AE36-D28768F312C4}"/>
              </a:ext>
            </a:extLst>
          </p:cNvPr>
          <p:cNvPicPr>
            <a:picLocks noChangeAspect="1"/>
          </p:cNvPicPr>
          <p:nvPr/>
        </p:nvPicPr>
        <p:blipFill rotWithShape="1">
          <a:blip r:embed="rId3"/>
          <a:srcRect l="21500" t="22444" r="23000" b="9778"/>
          <a:stretch/>
        </p:blipFill>
        <p:spPr>
          <a:xfrm>
            <a:off x="1394460" y="826997"/>
            <a:ext cx="9913620" cy="6810032"/>
          </a:xfrm>
          <a:prstGeom prst="rect">
            <a:avLst/>
          </a:prstGeom>
        </p:spPr>
      </p:pic>
    </p:spTree>
    <p:extLst>
      <p:ext uri="{BB962C8B-B14F-4D97-AF65-F5344CB8AC3E}">
        <p14:creationId xmlns:p14="http://schemas.microsoft.com/office/powerpoint/2010/main" val="179950617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9F3B1-8BBA-4F72-BF62-082CECA0AE1F}"/>
              </a:ext>
            </a:extLst>
          </p:cNvPr>
          <p:cNvSpPr>
            <a:spLocks noGrp="1"/>
          </p:cNvSpPr>
          <p:nvPr>
            <p:ph type="title"/>
          </p:nvPr>
        </p:nvSpPr>
        <p:spPr/>
        <p:txBody>
          <a:bodyPr/>
          <a:lstStyle/>
          <a:p>
            <a:pPr marR="0" lvl="0" algn="l" defTabSz="914400" rtl="0" eaLnBrk="1" fontAlgn="auto" latinLnBrk="0" hangingPunct="1">
              <a:lnSpc>
                <a:spcPct val="100000"/>
              </a:lnSpc>
              <a:spcBef>
                <a:spcPts val="1000"/>
              </a:spcBef>
              <a:spcAft>
                <a:spcPts val="0"/>
              </a:spcAft>
              <a:buClrTx/>
              <a:buSzTx/>
              <a:tabLst/>
              <a:defRPr/>
            </a:pPr>
            <a:r>
              <a:rPr lang="en-US" sz="2400" b="0" i="0" u="none" kern="1200" dirty="0">
                <a:solidFill>
                  <a:schemeClr val="tx1"/>
                </a:solidFill>
                <a:effectLst/>
                <a:latin typeface="Roboto Slab Medium" pitchFamily="2" charset="0"/>
                <a:ea typeface="Roboto Slab Medium" pitchFamily="2" charset="0"/>
                <a:cs typeface="+mj-cs"/>
              </a:rPr>
              <a:t>Ways to Receive</a:t>
            </a:r>
            <a:br>
              <a:rPr lang="en-US" sz="2400" b="0" i="0" u="none" kern="1200" dirty="0">
                <a:solidFill>
                  <a:schemeClr val="tx1"/>
                </a:solidFill>
                <a:effectLst/>
                <a:latin typeface="Roboto Slab Medium" pitchFamily="2" charset="0"/>
                <a:ea typeface="Roboto Slab Medium" pitchFamily="2" charset="0"/>
                <a:cs typeface="+mj-cs"/>
              </a:rPr>
            </a:br>
            <a:r>
              <a:rPr lang="en-US" sz="4800" dirty="0">
                <a:solidFill>
                  <a:prstClr val="black"/>
                </a:solidFill>
                <a:latin typeface="Roboto Medium" panose="02000000000000000000" pitchFamily="2" charset="0"/>
                <a:ea typeface="Roboto Medium" panose="02000000000000000000" pitchFamily="2" charset="0"/>
                <a:cs typeface="+mn-cs"/>
              </a:rPr>
              <a:t>Other Planned Gifts</a:t>
            </a:r>
            <a:endParaRPr lang="en-US" sz="4800" dirty="0"/>
          </a:p>
        </p:txBody>
      </p:sp>
      <p:sp>
        <p:nvSpPr>
          <p:cNvPr id="5" name="Content Placeholder 4">
            <a:extLst>
              <a:ext uri="{FF2B5EF4-FFF2-40B4-BE49-F238E27FC236}">
                <a16:creationId xmlns:a16="http://schemas.microsoft.com/office/drawing/2014/main" id="{8736DFA5-B576-47F5-A485-E4FE6244290F}"/>
              </a:ext>
            </a:extLst>
          </p:cNvPr>
          <p:cNvSpPr>
            <a:spLocks noGrp="1"/>
          </p:cNvSpPr>
          <p:nvPr>
            <p:ph idx="1"/>
          </p:nvPr>
        </p:nvSpPr>
        <p:spPr>
          <a:xfrm>
            <a:off x="2400300" y="2552700"/>
            <a:ext cx="9042400" cy="3822700"/>
          </a:xfrm>
        </p:spPr>
        <p:txBody>
          <a:bodyPr numCol="1">
            <a:normAutofit/>
          </a:bodyPr>
          <a:lstStyle/>
          <a:p>
            <a:pPr lvl="0"/>
            <a:r>
              <a:rPr lang="en-US" sz="4000" dirty="0">
                <a:effectLst/>
                <a:latin typeface="Roboto" panose="02000000000000000000" pitchFamily="2" charset="0"/>
                <a:ea typeface="Roboto" panose="02000000000000000000" pitchFamily="2" charset="0"/>
              </a:rPr>
              <a:t>Find out about others like Gifts of Residual Interest and Charitable Remainder Trusts at </a:t>
            </a:r>
          </a:p>
          <a:p>
            <a:pPr marL="457200" lvl="1" indent="0">
              <a:buNone/>
            </a:pPr>
            <a:r>
              <a:rPr lang="en-US" dirty="0">
                <a:effectLst/>
              </a:rPr>
              <a:t>presbyterian.ca/plannedgiving/ways-to-give-a-planned-gift/</a:t>
            </a:r>
          </a:p>
          <a:p>
            <a:pPr marL="0" lvl="0" indent="0">
              <a:buNone/>
            </a:pPr>
            <a:endParaRPr lang="en-US" dirty="0">
              <a:latin typeface="Roboto" panose="02000000000000000000" pitchFamily="2" charset="0"/>
              <a:ea typeface="Roboto" panose="02000000000000000000" pitchFamily="2" charset="0"/>
            </a:endParaRPr>
          </a:p>
        </p:txBody>
      </p:sp>
      <p:sp>
        <p:nvSpPr>
          <p:cNvPr id="4" name="TextBox 3">
            <a:extLst>
              <a:ext uri="{FF2B5EF4-FFF2-40B4-BE49-F238E27FC236}">
                <a16:creationId xmlns:a16="http://schemas.microsoft.com/office/drawing/2014/main" id="{B39970A4-2A9D-4179-9455-B228C682EEEB}"/>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JM</a:t>
            </a:r>
          </a:p>
        </p:txBody>
      </p:sp>
    </p:spTree>
    <p:extLst>
      <p:ext uri="{BB962C8B-B14F-4D97-AF65-F5344CB8AC3E}">
        <p14:creationId xmlns:p14="http://schemas.microsoft.com/office/powerpoint/2010/main" val="6553476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F97261-16D2-45B7-8BB7-8263F0A6861D}"/>
              </a:ext>
            </a:extLst>
          </p:cNvPr>
          <p:cNvSpPr>
            <a:spLocks noGrp="1"/>
          </p:cNvSpPr>
          <p:nvPr>
            <p:ph type="title"/>
          </p:nvPr>
        </p:nvSpPr>
        <p:spPr/>
        <p:txBody>
          <a:bodyPr/>
          <a:lstStyle/>
          <a:p>
            <a:r>
              <a:rPr lang="en-US" sz="5400" dirty="0">
                <a:latin typeface="Roboto Medium" panose="02000000000000000000" pitchFamily="2" charset="0"/>
                <a:ea typeface="Roboto Medium" panose="02000000000000000000" pitchFamily="2" charset="0"/>
              </a:rPr>
              <a:t>Say thank-you!</a:t>
            </a:r>
          </a:p>
        </p:txBody>
      </p:sp>
      <p:sp>
        <p:nvSpPr>
          <p:cNvPr id="5" name="Content Placeholder 4">
            <a:extLst>
              <a:ext uri="{FF2B5EF4-FFF2-40B4-BE49-F238E27FC236}">
                <a16:creationId xmlns:a16="http://schemas.microsoft.com/office/drawing/2014/main" id="{05CFE152-A472-4054-B91A-2A2E18B221E6}"/>
              </a:ext>
            </a:extLst>
          </p:cNvPr>
          <p:cNvSpPr>
            <a:spLocks noGrp="1"/>
          </p:cNvSpPr>
          <p:nvPr>
            <p:ph idx="1"/>
          </p:nvPr>
        </p:nvSpPr>
        <p:spPr>
          <a:xfrm>
            <a:off x="2932386" y="2806261"/>
            <a:ext cx="8421414" cy="3686614"/>
          </a:xfrm>
        </p:spPr>
        <p:txBody>
          <a:bodyPr>
            <a:normAutofit/>
          </a:bodyPr>
          <a:lstStyle/>
          <a:p>
            <a:r>
              <a:rPr lang="en-US" dirty="0">
                <a:latin typeface="Roboto" panose="02000000000000000000" pitchFamily="2" charset="0"/>
                <a:ea typeface="Roboto" panose="02000000000000000000" pitchFamily="2" charset="0"/>
              </a:rPr>
              <a:t>Gratitude is contagious</a:t>
            </a:r>
          </a:p>
          <a:p>
            <a:r>
              <a:rPr lang="en-US" dirty="0">
                <a:latin typeface="Roboto" panose="02000000000000000000" pitchFamily="2" charset="0"/>
                <a:ea typeface="Roboto" panose="02000000000000000000" pitchFamily="2" charset="0"/>
              </a:rPr>
              <a:t>Gratitude is Biblical</a:t>
            </a:r>
          </a:p>
        </p:txBody>
      </p:sp>
      <p:sp>
        <p:nvSpPr>
          <p:cNvPr id="6" name="TextBox 5">
            <a:extLst>
              <a:ext uri="{FF2B5EF4-FFF2-40B4-BE49-F238E27FC236}">
                <a16:creationId xmlns:a16="http://schemas.microsoft.com/office/drawing/2014/main" id="{E3593C5A-AA35-472B-89FB-AAA0C89A3D4D}"/>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256169269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92EC4BF-FB40-4452-BDCF-3D036B82321A}"/>
              </a:ext>
            </a:extLst>
          </p:cNvPr>
          <p:cNvSpPr/>
          <p:nvPr/>
        </p:nvSpPr>
        <p:spPr>
          <a:xfrm>
            <a:off x="2932386" y="365125"/>
            <a:ext cx="8421414" cy="1325563"/>
          </a:xfrm>
          <a:prstGeom prst="rect">
            <a:avLst/>
          </a:prstGeom>
        </p:spPr>
        <p:txBody>
          <a:bodyPr vert="horz" lIns="91440" tIns="45720" rIns="91440" bIns="45720" rtlCol="0" anchor="ctr">
            <a:normAutofit/>
          </a:bodyPr>
          <a:lstStyle/>
          <a:p>
            <a:pPr>
              <a:lnSpc>
                <a:spcPct val="90000"/>
              </a:lnSpc>
              <a:spcBef>
                <a:spcPct val="0"/>
              </a:spcBef>
              <a:spcAft>
                <a:spcPts val="600"/>
              </a:spcAft>
              <a:defRPr/>
            </a:pPr>
            <a:r>
              <a:rPr lang="en-US" sz="5600" b="0" i="0" u="none" kern="1200" dirty="0">
                <a:latin typeface="Roboto Medium" panose="02000000000000000000" pitchFamily="2" charset="0"/>
                <a:ea typeface="Roboto Medium" panose="02000000000000000000" pitchFamily="2" charset="0"/>
                <a:cs typeface="+mj-cs"/>
              </a:rPr>
              <a:t>Impact of thanking</a:t>
            </a:r>
          </a:p>
        </p:txBody>
      </p:sp>
      <p:sp>
        <p:nvSpPr>
          <p:cNvPr id="2" name="Rectangle 1">
            <a:extLst>
              <a:ext uri="{FF2B5EF4-FFF2-40B4-BE49-F238E27FC236}">
                <a16:creationId xmlns:a16="http://schemas.microsoft.com/office/drawing/2014/main" id="{FBC95A3B-E966-46D8-8357-EF6658959ED6}"/>
              </a:ext>
            </a:extLst>
          </p:cNvPr>
          <p:cNvSpPr>
            <a:spLocks noChangeArrowheads="1"/>
          </p:cNvSpPr>
          <p:nvPr/>
        </p:nvSpPr>
        <p:spPr bwMode="auto">
          <a:xfrm>
            <a:off x="2932386" y="2806261"/>
            <a:ext cx="8421414" cy="337070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lnSpcReduction="10000"/>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Aft>
                <a:spcPts val="600"/>
              </a:spcAft>
            </a:pPr>
            <a:r>
              <a:rPr lang="en-US" altLang="en-US" sz="2800" dirty="0">
                <a:latin typeface="Roboto" panose="02000000000000000000" pitchFamily="2" charset="0"/>
                <a:ea typeface="Roboto" panose="02000000000000000000" pitchFamily="2" charset="0"/>
              </a:rPr>
              <a:t>People will give 40% more if thanked and acknowledged </a:t>
            </a:r>
          </a:p>
          <a:p>
            <a:pPr indent="-228600">
              <a:lnSpc>
                <a:spcPct val="90000"/>
              </a:lnSpc>
              <a:spcAft>
                <a:spcPts val="600"/>
              </a:spcAft>
              <a:buFont typeface="Arial" panose="020B0604020202020204" pitchFamily="34" charset="0"/>
              <a:buChar char="•"/>
            </a:pPr>
            <a:endParaRPr lang="en-US" altLang="en-US" sz="2800" dirty="0">
              <a:latin typeface="Roboto" panose="02000000000000000000" pitchFamily="2" charset="0"/>
              <a:ea typeface="Roboto" panose="02000000000000000000" pitchFamily="2" charset="0"/>
            </a:endParaRPr>
          </a:p>
          <a:p>
            <a:pPr>
              <a:lnSpc>
                <a:spcPct val="90000"/>
              </a:lnSpc>
              <a:spcAft>
                <a:spcPts val="600"/>
              </a:spcAft>
            </a:pPr>
            <a:r>
              <a:rPr lang="en-US" altLang="en-US" sz="2800" dirty="0">
                <a:latin typeface="Roboto" panose="02000000000000000000" pitchFamily="2" charset="0"/>
                <a:ea typeface="Roboto" panose="02000000000000000000" pitchFamily="2" charset="0"/>
              </a:rPr>
              <a:t>Without timely, meaningful and sincere thank </a:t>
            </a:r>
            <a:r>
              <a:rPr lang="en-US" altLang="en-US" sz="2800" dirty="0" err="1">
                <a:latin typeface="Roboto" panose="02000000000000000000" pitchFamily="2" charset="0"/>
                <a:ea typeface="Roboto" panose="02000000000000000000" pitchFamily="2" charset="0"/>
              </a:rPr>
              <a:t>yous</a:t>
            </a:r>
            <a:r>
              <a:rPr lang="en-US" altLang="en-US" sz="2800" dirty="0">
                <a:latin typeface="Roboto" panose="02000000000000000000" pitchFamily="2" charset="0"/>
                <a:ea typeface="Roboto" panose="02000000000000000000" pitchFamily="2" charset="0"/>
              </a:rPr>
              <a:t> and information on the impact their donations, charitable organizations lose 60% of annual </a:t>
            </a:r>
            <a:r>
              <a:rPr lang="en-US" altLang="en-US" sz="2800" dirty="0" err="1">
                <a:latin typeface="Roboto" panose="02000000000000000000" pitchFamily="2" charset="0"/>
                <a:ea typeface="Roboto" panose="02000000000000000000" pitchFamily="2" charset="0"/>
              </a:rPr>
              <a:t>givings</a:t>
            </a:r>
            <a:r>
              <a:rPr lang="en-US" altLang="en-US" sz="2800" dirty="0">
                <a:latin typeface="Roboto" panose="02000000000000000000" pitchFamily="2" charset="0"/>
                <a:ea typeface="Roboto" panose="02000000000000000000" pitchFamily="2" charset="0"/>
              </a:rPr>
              <a:t> from donors within a one year period. Overtime this drops to 80%-90%. </a:t>
            </a:r>
          </a:p>
          <a:p>
            <a:pPr indent="-228600">
              <a:lnSpc>
                <a:spcPct val="90000"/>
              </a:lnSpc>
              <a:spcAft>
                <a:spcPts val="600"/>
              </a:spcAft>
              <a:buFont typeface="Arial" panose="020B0604020202020204" pitchFamily="34" charset="0"/>
              <a:buChar char="•"/>
            </a:pPr>
            <a:endParaRPr lang="en-US" altLang="en-US" sz="2500" dirty="0">
              <a:latin typeface="Roboto" panose="02000000000000000000" pitchFamily="2" charset="0"/>
              <a:ea typeface="Roboto" panose="02000000000000000000" pitchFamily="2" charset="0"/>
            </a:endParaRPr>
          </a:p>
        </p:txBody>
      </p:sp>
      <p:sp>
        <p:nvSpPr>
          <p:cNvPr id="4" name="TextBox 3">
            <a:extLst>
              <a:ext uri="{FF2B5EF4-FFF2-40B4-BE49-F238E27FC236}">
                <a16:creationId xmlns:a16="http://schemas.microsoft.com/office/drawing/2014/main" id="{6E042A47-460E-44B8-9747-38D7B5451887}"/>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55FA9E0A-F516-4FF7-AEE4-E12C16B886D4}"/>
              </a:ext>
            </a:extLst>
          </p:cNvPr>
          <p:cNvSpPr>
            <a:spLocks noGrp="1" noChangeArrowheads="1"/>
          </p:cNvSpPr>
          <p:nvPr>
            <p:ph type="title"/>
          </p:nvPr>
        </p:nvSpPr>
        <p:spPr>
          <a:xfrm>
            <a:off x="2910840" y="502920"/>
            <a:ext cx="8442960" cy="1187768"/>
          </a:xfrm>
        </p:spPr>
        <p:txBody>
          <a:bodyPr anchor="ctr">
            <a:normAutofit/>
          </a:bodyPr>
          <a:lstStyle/>
          <a:p>
            <a:pPr>
              <a:defRPr/>
            </a:pPr>
            <a:r>
              <a:rPr lang="en-US" sz="4200" dirty="0">
                <a:latin typeface="Roboto Medium" panose="02000000000000000000" pitchFamily="2" charset="0"/>
                <a:ea typeface="Roboto Medium" panose="02000000000000000000" pitchFamily="2" charset="0"/>
              </a:rPr>
              <a:t>How to express gratitude</a:t>
            </a:r>
          </a:p>
        </p:txBody>
      </p:sp>
      <p:sp>
        <p:nvSpPr>
          <p:cNvPr id="46083" name="Rectangle 3">
            <a:extLst>
              <a:ext uri="{FF2B5EF4-FFF2-40B4-BE49-F238E27FC236}">
                <a16:creationId xmlns:a16="http://schemas.microsoft.com/office/drawing/2014/main" id="{81DEBCDB-BB90-4418-8521-0C0D9F752732}"/>
              </a:ext>
            </a:extLst>
          </p:cNvPr>
          <p:cNvSpPr>
            <a:spLocks noGrp="1"/>
          </p:cNvSpPr>
          <p:nvPr>
            <p:ph sz="half" idx="1"/>
          </p:nvPr>
        </p:nvSpPr>
        <p:spPr>
          <a:xfrm>
            <a:off x="1969476" y="2499360"/>
            <a:ext cx="10070124" cy="4145280"/>
          </a:xfrm>
        </p:spPr>
        <p:txBody>
          <a:bodyPr numCol="2">
            <a:normAutofit/>
          </a:bodyPr>
          <a:lstStyle/>
          <a:p>
            <a:pPr lvl="1" eaLnBrk="1" hangingPunct="1">
              <a:lnSpc>
                <a:spcPct val="90000"/>
              </a:lnSpc>
            </a:pPr>
            <a:r>
              <a:rPr lang="en-US" altLang="en-US" sz="2400" dirty="0"/>
              <a:t>Thank people in many ways</a:t>
            </a:r>
          </a:p>
          <a:p>
            <a:pPr lvl="2">
              <a:lnSpc>
                <a:spcPct val="90000"/>
              </a:lnSpc>
            </a:pPr>
            <a:r>
              <a:rPr lang="en-US" altLang="en-US" sz="2400" dirty="0"/>
              <a:t>by letter</a:t>
            </a:r>
          </a:p>
          <a:p>
            <a:pPr lvl="2">
              <a:lnSpc>
                <a:spcPct val="90000"/>
              </a:lnSpc>
            </a:pPr>
            <a:r>
              <a:rPr lang="en-US" altLang="en-US" sz="2400" dirty="0"/>
              <a:t> phone</a:t>
            </a:r>
          </a:p>
          <a:p>
            <a:pPr lvl="2">
              <a:lnSpc>
                <a:spcPct val="90000"/>
              </a:lnSpc>
            </a:pPr>
            <a:r>
              <a:rPr lang="en-US" altLang="en-US" sz="2400" dirty="0"/>
              <a:t>Events (throw a party!)</a:t>
            </a:r>
          </a:p>
          <a:p>
            <a:pPr lvl="2">
              <a:lnSpc>
                <a:spcPct val="90000"/>
              </a:lnSpc>
            </a:pPr>
            <a:endParaRPr lang="en-US" altLang="en-US" sz="2400" dirty="0"/>
          </a:p>
          <a:p>
            <a:pPr lvl="1">
              <a:lnSpc>
                <a:spcPct val="90000"/>
              </a:lnSpc>
            </a:pPr>
            <a:r>
              <a:rPr lang="en-US" altLang="en-US" sz="2400" dirty="0"/>
              <a:t>Thank you notes</a:t>
            </a:r>
          </a:p>
          <a:p>
            <a:pPr lvl="2">
              <a:lnSpc>
                <a:spcPct val="90000"/>
              </a:lnSpc>
            </a:pPr>
            <a:r>
              <a:rPr lang="en-US" altLang="en-US" sz="2400" dirty="0"/>
              <a:t>Throughout the year and with statements</a:t>
            </a:r>
          </a:p>
          <a:p>
            <a:pPr lvl="2">
              <a:lnSpc>
                <a:spcPct val="90000"/>
              </a:lnSpc>
            </a:pPr>
            <a:r>
              <a:rPr lang="en-US" altLang="en-US" sz="2400" dirty="0"/>
              <a:t>Personalized and handwritten!</a:t>
            </a:r>
          </a:p>
          <a:p>
            <a:pPr lvl="2">
              <a:lnSpc>
                <a:spcPct val="90000"/>
              </a:lnSpc>
            </a:pPr>
            <a:endParaRPr lang="en-US" altLang="en-US" sz="2400" dirty="0"/>
          </a:p>
          <a:p>
            <a:pPr lvl="1" eaLnBrk="1" hangingPunct="1">
              <a:lnSpc>
                <a:spcPct val="90000"/>
              </a:lnSpc>
            </a:pPr>
            <a:r>
              <a:rPr lang="en-US" altLang="en-US" sz="2400" dirty="0"/>
              <a:t>Acknowledge memorial gifts</a:t>
            </a:r>
          </a:p>
          <a:p>
            <a:pPr lvl="1" eaLnBrk="1" hangingPunct="1">
              <a:lnSpc>
                <a:spcPct val="90000"/>
              </a:lnSpc>
            </a:pPr>
            <a:endParaRPr lang="en-US" altLang="en-US" sz="2400" dirty="0"/>
          </a:p>
          <a:p>
            <a:pPr lvl="1" eaLnBrk="1" hangingPunct="1">
              <a:lnSpc>
                <a:spcPct val="90000"/>
              </a:lnSpc>
            </a:pPr>
            <a:r>
              <a:rPr lang="en-US" altLang="en-US" sz="2400" dirty="0"/>
              <a:t>Be positive and encouraging</a:t>
            </a:r>
          </a:p>
          <a:p>
            <a:pPr marL="457200" lvl="1" indent="0" eaLnBrk="1" hangingPunct="1">
              <a:lnSpc>
                <a:spcPct val="90000"/>
              </a:lnSpc>
              <a:buNone/>
            </a:pPr>
            <a:endParaRPr lang="en-US" altLang="en-US" sz="2400" dirty="0"/>
          </a:p>
          <a:p>
            <a:pPr lvl="1" eaLnBrk="1" hangingPunct="1">
              <a:lnSpc>
                <a:spcPct val="90000"/>
              </a:lnSpc>
            </a:pPr>
            <a:r>
              <a:rPr lang="en-US" altLang="en-US" sz="2400" dirty="0"/>
              <a:t>Don’t ask for more at the same time! </a:t>
            </a:r>
            <a:r>
              <a:rPr lang="en-US" altLang="en-US" sz="2400" dirty="0">
                <a:latin typeface="Roboto" panose="02000000000000000000" pitchFamily="2" charset="0"/>
                <a:ea typeface="Roboto" panose="02000000000000000000" pitchFamily="2" charset="0"/>
              </a:rPr>
              <a:t>(You can say thank you again when you ask for more, but best practice is to have at least one thanks with no ask.)</a:t>
            </a:r>
          </a:p>
          <a:p>
            <a:pPr lvl="1" eaLnBrk="1" hangingPunct="1">
              <a:lnSpc>
                <a:spcPct val="90000"/>
              </a:lnSpc>
              <a:buFont typeface="Verdana" panose="020B0604030504040204" pitchFamily="34" charset="0"/>
              <a:buNone/>
            </a:pPr>
            <a:endParaRPr lang="en-US" altLang="en-US" sz="2200" dirty="0"/>
          </a:p>
        </p:txBody>
      </p:sp>
      <p:sp>
        <p:nvSpPr>
          <p:cNvPr id="4" name="TextBox 3">
            <a:extLst>
              <a:ext uri="{FF2B5EF4-FFF2-40B4-BE49-F238E27FC236}">
                <a16:creationId xmlns:a16="http://schemas.microsoft.com/office/drawing/2014/main" id="{34046103-D04C-4C85-9ABC-7A9FD449F513}"/>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anim calcmode="lin" valueType="num">
                                      <p:cBhvr additive="base">
                                        <p:cTn id="11" dur="500" fill="hold"/>
                                        <p:tgtEl>
                                          <p:spTgt spid="4608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608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anim calcmode="lin" valueType="num">
                                      <p:cBhvr additive="base">
                                        <p:cTn id="15" dur="500" fill="hold"/>
                                        <p:tgtEl>
                                          <p:spTgt spid="4608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608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6083">
                                            <p:txEl>
                                              <p:pRg st="3" end="3"/>
                                            </p:txEl>
                                          </p:spTgt>
                                        </p:tgtEl>
                                        <p:attrNameLst>
                                          <p:attrName>style.visibility</p:attrName>
                                        </p:attrNameLst>
                                      </p:cBhvr>
                                      <p:to>
                                        <p:strVal val="visible"/>
                                      </p:to>
                                    </p:set>
                                    <p:anim calcmode="lin" valueType="num">
                                      <p:cBhvr additive="base">
                                        <p:cTn id="19" dur="500" fill="hold"/>
                                        <p:tgtEl>
                                          <p:spTgt spid="4608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608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6083">
                                            <p:txEl>
                                              <p:pRg st="5" end="5"/>
                                            </p:txEl>
                                          </p:spTgt>
                                        </p:tgtEl>
                                        <p:attrNameLst>
                                          <p:attrName>style.visibility</p:attrName>
                                        </p:attrNameLst>
                                      </p:cBhvr>
                                      <p:to>
                                        <p:strVal val="visible"/>
                                      </p:to>
                                    </p:set>
                                    <p:anim calcmode="lin" valueType="num">
                                      <p:cBhvr additive="base">
                                        <p:cTn id="23" dur="500" fill="hold"/>
                                        <p:tgtEl>
                                          <p:spTgt spid="46083">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6083">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6083">
                                            <p:txEl>
                                              <p:pRg st="6" end="6"/>
                                            </p:txEl>
                                          </p:spTgt>
                                        </p:tgtEl>
                                        <p:attrNameLst>
                                          <p:attrName>style.visibility</p:attrName>
                                        </p:attrNameLst>
                                      </p:cBhvr>
                                      <p:to>
                                        <p:strVal val="visible"/>
                                      </p:to>
                                    </p:set>
                                    <p:anim calcmode="lin" valueType="num">
                                      <p:cBhvr additive="base">
                                        <p:cTn id="27" dur="500" fill="hold"/>
                                        <p:tgtEl>
                                          <p:spTgt spid="46083">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6083">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6083">
                                            <p:txEl>
                                              <p:pRg st="7" end="7"/>
                                            </p:txEl>
                                          </p:spTgt>
                                        </p:tgtEl>
                                        <p:attrNameLst>
                                          <p:attrName>style.visibility</p:attrName>
                                        </p:attrNameLst>
                                      </p:cBhvr>
                                      <p:to>
                                        <p:strVal val="visible"/>
                                      </p:to>
                                    </p:set>
                                    <p:anim calcmode="lin" valueType="num">
                                      <p:cBhvr additive="base">
                                        <p:cTn id="31" dur="500" fill="hold"/>
                                        <p:tgtEl>
                                          <p:spTgt spid="46083">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6083">
                                            <p:txEl>
                                              <p:pRg st="7" end="7"/>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6083">
                                            <p:txEl>
                                              <p:pRg st="9" end="9"/>
                                            </p:txEl>
                                          </p:spTgt>
                                        </p:tgtEl>
                                        <p:attrNameLst>
                                          <p:attrName>style.visibility</p:attrName>
                                        </p:attrNameLst>
                                      </p:cBhvr>
                                      <p:to>
                                        <p:strVal val="visible"/>
                                      </p:to>
                                    </p:set>
                                    <p:anim calcmode="lin" valueType="num">
                                      <p:cBhvr additive="base">
                                        <p:cTn id="35" dur="500" fill="hold"/>
                                        <p:tgtEl>
                                          <p:spTgt spid="46083">
                                            <p:txEl>
                                              <p:pRg st="9" end="9"/>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6083">
                                            <p:txEl>
                                              <p:pRg st="9" end="9"/>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6083">
                                            <p:txEl>
                                              <p:pRg st="11" end="11"/>
                                            </p:txEl>
                                          </p:spTgt>
                                        </p:tgtEl>
                                        <p:attrNameLst>
                                          <p:attrName>style.visibility</p:attrName>
                                        </p:attrNameLst>
                                      </p:cBhvr>
                                      <p:to>
                                        <p:strVal val="visible"/>
                                      </p:to>
                                    </p:set>
                                    <p:anim calcmode="lin" valueType="num">
                                      <p:cBhvr additive="base">
                                        <p:cTn id="39" dur="500" fill="hold"/>
                                        <p:tgtEl>
                                          <p:spTgt spid="46083">
                                            <p:txEl>
                                              <p:pRg st="11" end="11"/>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6083">
                                            <p:txEl>
                                              <p:pRg st="11" end="11"/>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6083">
                                            <p:txEl>
                                              <p:pRg st="13" end="13"/>
                                            </p:txEl>
                                          </p:spTgt>
                                        </p:tgtEl>
                                        <p:attrNameLst>
                                          <p:attrName>style.visibility</p:attrName>
                                        </p:attrNameLst>
                                      </p:cBhvr>
                                      <p:to>
                                        <p:strVal val="visible"/>
                                      </p:to>
                                    </p:set>
                                    <p:anim calcmode="lin" valueType="num">
                                      <p:cBhvr additive="base">
                                        <p:cTn id="43" dur="500" fill="hold"/>
                                        <p:tgtEl>
                                          <p:spTgt spid="46083">
                                            <p:txEl>
                                              <p:pRg st="13" end="13"/>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6083">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5" name="Rectangle 3">
            <a:extLst>
              <a:ext uri="{FF2B5EF4-FFF2-40B4-BE49-F238E27FC236}">
                <a16:creationId xmlns:a16="http://schemas.microsoft.com/office/drawing/2014/main" id="{8EE8EDCA-C2E6-4F2B-8D96-5C25F62DF209}"/>
              </a:ext>
            </a:extLst>
          </p:cNvPr>
          <p:cNvSpPr>
            <a:spLocks noGrp="1"/>
          </p:cNvSpPr>
          <p:nvPr>
            <p:ph idx="1"/>
          </p:nvPr>
        </p:nvSpPr>
        <p:spPr>
          <a:xfrm>
            <a:off x="3108960" y="2819400"/>
            <a:ext cx="7330440" cy="3111500"/>
          </a:xfrm>
        </p:spPr>
        <p:txBody>
          <a:bodyPr/>
          <a:lstStyle/>
          <a:p>
            <a:pPr lvl="1" eaLnBrk="1" hangingPunct="1"/>
            <a:r>
              <a:rPr lang="en-US" altLang="en-US" sz="3200" dirty="0"/>
              <a:t>Report progress toward goals</a:t>
            </a:r>
          </a:p>
          <a:p>
            <a:pPr lvl="1" eaLnBrk="1" hangingPunct="1"/>
            <a:r>
              <a:rPr lang="en-US" altLang="en-US" sz="3200" dirty="0"/>
              <a:t>Use visual ways of reporting</a:t>
            </a:r>
          </a:p>
          <a:p>
            <a:pPr lvl="1" eaLnBrk="1" hangingPunct="1"/>
            <a:r>
              <a:rPr lang="en-US" altLang="en-US" sz="3200" dirty="0"/>
              <a:t>Provide regular updates via newsletter or e-news</a:t>
            </a:r>
          </a:p>
          <a:p>
            <a:pPr lvl="1" eaLnBrk="1" hangingPunct="1">
              <a:buFont typeface="Verdana" panose="020B0604030504040204" pitchFamily="34" charset="0"/>
              <a:buNone/>
            </a:pPr>
            <a:endParaRPr lang="en-US" altLang="en-US" sz="3200" dirty="0"/>
          </a:p>
        </p:txBody>
      </p:sp>
      <p:sp>
        <p:nvSpPr>
          <p:cNvPr id="34818" name="Rectangle 2">
            <a:extLst>
              <a:ext uri="{FF2B5EF4-FFF2-40B4-BE49-F238E27FC236}">
                <a16:creationId xmlns:a16="http://schemas.microsoft.com/office/drawing/2014/main" id="{9944930C-E340-47B1-8F62-211BF59B31D3}"/>
              </a:ext>
            </a:extLst>
          </p:cNvPr>
          <p:cNvSpPr>
            <a:spLocks noGrp="1" noChangeArrowheads="1"/>
          </p:cNvSpPr>
          <p:nvPr>
            <p:ph type="title"/>
          </p:nvPr>
        </p:nvSpPr>
        <p:spPr>
          <a:xfrm>
            <a:off x="2880360" y="579120"/>
            <a:ext cx="8229600" cy="1143000"/>
          </a:xfrm>
        </p:spPr>
        <p:txBody>
          <a:bodyPr/>
          <a:lstStyle/>
          <a:p>
            <a:pPr>
              <a:defRPr/>
            </a:pPr>
            <a:r>
              <a:rPr lang="en-US" sz="4400" dirty="0">
                <a:latin typeface="Roboto Medium" panose="02000000000000000000" pitchFamily="2" charset="0"/>
                <a:ea typeface="Roboto Medium" panose="02000000000000000000" pitchFamily="2" charset="0"/>
              </a:rPr>
              <a:t>Give regular feedback</a:t>
            </a:r>
          </a:p>
        </p:txBody>
      </p:sp>
      <p:sp>
        <p:nvSpPr>
          <p:cNvPr id="4" name="TextBox 3">
            <a:extLst>
              <a:ext uri="{FF2B5EF4-FFF2-40B4-BE49-F238E27FC236}">
                <a16:creationId xmlns:a16="http://schemas.microsoft.com/office/drawing/2014/main" id="{4ACC80A3-BA4E-4786-9E71-0C82E59C2EB2}"/>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anim calcmode="lin" valueType="num">
                                      <p:cBhvr additive="base">
                                        <p:cTn id="11" dur="500" fill="hold"/>
                                        <p:tgtEl>
                                          <p:spTgt spid="4403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403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anim calcmode="lin" valueType="num">
                                      <p:cBhvr additive="base">
                                        <p:cTn id="15" dur="500" fill="hold"/>
                                        <p:tgtEl>
                                          <p:spTgt spid="4403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403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FFF8EA"/>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CD082D-1021-457A-8EE9-002C0E25FE2F}"/>
              </a:ext>
            </a:extLst>
          </p:cNvPr>
          <p:cNvSpPr>
            <a:spLocks noGrp="1"/>
          </p:cNvSpPr>
          <p:nvPr>
            <p:ph type="title"/>
          </p:nvPr>
        </p:nvSpPr>
        <p:spPr/>
        <p:txBody>
          <a:bodyPr/>
          <a:lstStyle/>
          <a:p>
            <a:r>
              <a:rPr lang="en-US" sz="3600" dirty="0"/>
              <a:t>Other Sources of Revenue </a:t>
            </a:r>
            <a:br>
              <a:rPr lang="en-US" sz="3600" dirty="0"/>
            </a:br>
            <a:r>
              <a:rPr lang="en-US" dirty="0"/>
              <a:t>Grants</a:t>
            </a:r>
          </a:p>
        </p:txBody>
      </p:sp>
      <p:sp>
        <p:nvSpPr>
          <p:cNvPr id="2" name="Content Placeholder 1">
            <a:extLst>
              <a:ext uri="{FF2B5EF4-FFF2-40B4-BE49-F238E27FC236}">
                <a16:creationId xmlns:a16="http://schemas.microsoft.com/office/drawing/2014/main" id="{C2236E13-3F1A-49D1-9D54-90E177414BC3}"/>
              </a:ext>
            </a:extLst>
          </p:cNvPr>
          <p:cNvSpPr>
            <a:spLocks noGrp="1"/>
          </p:cNvSpPr>
          <p:nvPr>
            <p:ph idx="1"/>
          </p:nvPr>
        </p:nvSpPr>
        <p:spPr>
          <a:xfrm>
            <a:off x="2932386" y="2562421"/>
            <a:ext cx="8421414" cy="3370701"/>
          </a:xfrm>
        </p:spPr>
        <p:txBody>
          <a:bodyPr>
            <a:normAutofit fontScale="92500"/>
          </a:bodyPr>
          <a:lstStyle/>
          <a:p>
            <a:pPr marL="0" lvl="0" indent="0">
              <a:buNone/>
            </a:pPr>
            <a:r>
              <a:rPr lang="en-US" dirty="0">
                <a:latin typeface="Roboto" panose="02000000000000000000" pitchFamily="2" charset="0"/>
                <a:ea typeface="Roboto" panose="02000000000000000000" pitchFamily="2" charset="0"/>
              </a:rPr>
              <a:t>Grants</a:t>
            </a:r>
            <a:r>
              <a:rPr lang="en-US" dirty="0">
                <a:effectLst/>
                <a:latin typeface="Roboto" panose="02000000000000000000" pitchFamily="2" charset="0"/>
                <a:ea typeface="Roboto" panose="02000000000000000000" pitchFamily="2" charset="0"/>
              </a:rPr>
              <a:t> from Foundations, Government, Non-profits, PCC, Presbytery </a:t>
            </a:r>
          </a:p>
          <a:p>
            <a:r>
              <a:rPr lang="en-US" dirty="0">
                <a:effectLst/>
                <a:latin typeface="Roboto" panose="02000000000000000000" pitchFamily="2" charset="0"/>
                <a:ea typeface="Roboto" panose="02000000000000000000" pitchFamily="2" charset="0"/>
              </a:rPr>
              <a:t>Not receipted, but can be acknowledged</a:t>
            </a:r>
          </a:p>
          <a:p>
            <a:r>
              <a:rPr lang="en-US" dirty="0">
                <a:effectLst/>
                <a:latin typeface="Roboto" panose="02000000000000000000" pitchFamily="2" charset="0"/>
                <a:ea typeface="Roboto" panose="02000000000000000000" pitchFamily="2" charset="0"/>
              </a:rPr>
              <a:t>Reported on </a:t>
            </a:r>
            <a:r>
              <a:rPr lang="en-US" u="sng" dirty="0">
                <a:effectLst/>
                <a:latin typeface="Roboto" panose="02000000000000000000" pitchFamily="2" charset="0"/>
                <a:ea typeface="Roboto" panose="02000000000000000000" pitchFamily="2" charset="0"/>
              </a:rPr>
              <a:t>different line </a:t>
            </a:r>
            <a:r>
              <a:rPr lang="en-US" dirty="0">
                <a:effectLst/>
                <a:latin typeface="Roboto" panose="02000000000000000000" pitchFamily="2" charset="0"/>
                <a:ea typeface="Roboto" panose="02000000000000000000" pitchFamily="2" charset="0"/>
              </a:rPr>
              <a:t>on T3010</a:t>
            </a:r>
          </a:p>
        </p:txBody>
      </p:sp>
      <p:sp>
        <p:nvSpPr>
          <p:cNvPr id="4" name="TextBox 3">
            <a:extLst>
              <a:ext uri="{FF2B5EF4-FFF2-40B4-BE49-F238E27FC236}">
                <a16:creationId xmlns:a16="http://schemas.microsoft.com/office/drawing/2014/main" id="{4BD2261D-DB8A-4E3C-8EBD-076E85DAD8FE}"/>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MM</a:t>
            </a:r>
          </a:p>
        </p:txBody>
      </p:sp>
    </p:spTree>
    <p:extLst>
      <p:ext uri="{BB962C8B-B14F-4D97-AF65-F5344CB8AC3E}">
        <p14:creationId xmlns:p14="http://schemas.microsoft.com/office/powerpoint/2010/main" val="258856520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FFF8EA"/>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CD082D-1021-457A-8EE9-002C0E25FE2F}"/>
              </a:ext>
            </a:extLst>
          </p:cNvPr>
          <p:cNvSpPr>
            <a:spLocks noGrp="1"/>
          </p:cNvSpPr>
          <p:nvPr>
            <p:ph type="title"/>
          </p:nvPr>
        </p:nvSpPr>
        <p:spPr/>
        <p:txBody>
          <a:bodyPr/>
          <a:lstStyle/>
          <a:p>
            <a:r>
              <a:rPr lang="en-US" sz="3600" dirty="0"/>
              <a:t>Other Sources of Revenue </a:t>
            </a:r>
            <a:br>
              <a:rPr lang="en-US" sz="3600" dirty="0"/>
            </a:br>
            <a:r>
              <a:rPr lang="en-US" dirty="0"/>
              <a:t>Rent</a:t>
            </a:r>
          </a:p>
        </p:txBody>
      </p:sp>
      <p:sp>
        <p:nvSpPr>
          <p:cNvPr id="2" name="Content Placeholder 1">
            <a:extLst>
              <a:ext uri="{FF2B5EF4-FFF2-40B4-BE49-F238E27FC236}">
                <a16:creationId xmlns:a16="http://schemas.microsoft.com/office/drawing/2014/main" id="{C2236E13-3F1A-49D1-9D54-90E177414BC3}"/>
              </a:ext>
            </a:extLst>
          </p:cNvPr>
          <p:cNvSpPr>
            <a:spLocks noGrp="1"/>
          </p:cNvSpPr>
          <p:nvPr>
            <p:ph idx="1"/>
          </p:nvPr>
        </p:nvSpPr>
        <p:spPr/>
        <p:txBody>
          <a:bodyPr>
            <a:normAutofit lnSpcReduction="10000"/>
          </a:bodyPr>
          <a:lstStyle/>
          <a:p>
            <a:pPr marL="0" lvl="0" indent="0">
              <a:buNone/>
            </a:pPr>
            <a:r>
              <a:rPr lang="en-US" dirty="0">
                <a:effectLst/>
              </a:rPr>
              <a:t>Rental of Buildings/Facilities</a:t>
            </a:r>
          </a:p>
          <a:p>
            <a:pPr lvl="1"/>
            <a:r>
              <a:rPr lang="en-US" sz="2800" dirty="0">
                <a:effectLst/>
              </a:rPr>
              <a:t>Have a building use policy</a:t>
            </a:r>
          </a:p>
          <a:p>
            <a:pPr lvl="1"/>
            <a:r>
              <a:rPr lang="en-US" sz="2800" dirty="0">
                <a:effectLst/>
              </a:rPr>
              <a:t>Buildings &amp; Parking spaces can be re</a:t>
            </a:r>
            <a:r>
              <a:rPr lang="en-US" sz="2800" dirty="0"/>
              <a:t>nted out when not being used as long as the income goes to support the mission of the congregation, it should be fine.  Confirmed with CRA today. </a:t>
            </a:r>
            <a:endParaRPr lang="en-US" sz="2800" dirty="0">
              <a:effectLst/>
            </a:endParaRPr>
          </a:p>
          <a:p>
            <a:pPr marL="457200" lvl="1" indent="0">
              <a:buNone/>
            </a:pPr>
            <a:endParaRPr lang="en-US" sz="2800" dirty="0">
              <a:effectLst/>
            </a:endParaRPr>
          </a:p>
          <a:p>
            <a:pPr marL="457200" lvl="1" indent="0">
              <a:buNone/>
            </a:pPr>
            <a:endParaRPr lang="en-US" sz="2800" dirty="0">
              <a:effectLst/>
            </a:endParaRPr>
          </a:p>
        </p:txBody>
      </p:sp>
      <p:sp>
        <p:nvSpPr>
          <p:cNvPr id="4" name="TextBox 3">
            <a:extLst>
              <a:ext uri="{FF2B5EF4-FFF2-40B4-BE49-F238E27FC236}">
                <a16:creationId xmlns:a16="http://schemas.microsoft.com/office/drawing/2014/main" id="{3E274F42-549E-4069-96B7-52D8FD117C11}"/>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MM</a:t>
            </a:r>
          </a:p>
        </p:txBody>
      </p:sp>
    </p:spTree>
    <p:extLst>
      <p:ext uri="{BB962C8B-B14F-4D97-AF65-F5344CB8AC3E}">
        <p14:creationId xmlns:p14="http://schemas.microsoft.com/office/powerpoint/2010/main" val="117281438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5339BE-5417-4762-8062-98EBF3EC98EC}"/>
              </a:ext>
            </a:extLst>
          </p:cNvPr>
          <p:cNvSpPr>
            <a:spLocks noGrp="1"/>
          </p:cNvSpPr>
          <p:nvPr>
            <p:ph type="title"/>
          </p:nvPr>
        </p:nvSpPr>
        <p:spPr>
          <a:xfrm>
            <a:off x="2426676" y="365125"/>
            <a:ext cx="8927124" cy="1325563"/>
          </a:xfrm>
        </p:spPr>
        <p:txBody>
          <a:bodyPr/>
          <a:lstStyle/>
          <a:p>
            <a:r>
              <a:rPr lang="en-US" dirty="0"/>
              <a:t>Contact Info</a:t>
            </a:r>
          </a:p>
        </p:txBody>
      </p:sp>
      <p:sp>
        <p:nvSpPr>
          <p:cNvPr id="6" name="Content Placeholder 5">
            <a:extLst>
              <a:ext uri="{FF2B5EF4-FFF2-40B4-BE49-F238E27FC236}">
                <a16:creationId xmlns:a16="http://schemas.microsoft.com/office/drawing/2014/main" id="{5BC43F3D-2AA7-4E9F-93A7-D2B8941C906C}"/>
              </a:ext>
            </a:extLst>
          </p:cNvPr>
          <p:cNvSpPr>
            <a:spLocks noGrp="1"/>
          </p:cNvSpPr>
          <p:nvPr>
            <p:ph sz="half" idx="1"/>
          </p:nvPr>
        </p:nvSpPr>
        <p:spPr>
          <a:xfrm>
            <a:off x="2319688" y="2454443"/>
            <a:ext cx="4585204" cy="3006200"/>
          </a:xfrm>
        </p:spPr>
        <p:txBody>
          <a:bodyPr>
            <a:noAutofit/>
          </a:bodyPr>
          <a:lstStyle/>
          <a:p>
            <a:pPr marL="0" indent="0">
              <a:lnSpc>
                <a:spcPct val="120000"/>
              </a:lnSpc>
              <a:buNone/>
            </a:pPr>
            <a:r>
              <a:rPr lang="en-US" sz="1900" dirty="0"/>
              <a:t>The Presbyterian Church in Canada</a:t>
            </a:r>
            <a:br>
              <a:rPr lang="en-US" sz="1900" dirty="0"/>
            </a:br>
            <a:r>
              <a:rPr lang="en-US" sz="1900" dirty="0"/>
              <a:t>50 Wynford Drive, Toronto  ON  </a:t>
            </a:r>
            <a:br>
              <a:rPr lang="en-US" sz="1900" dirty="0"/>
            </a:br>
            <a:r>
              <a:rPr lang="en-US" sz="1900" dirty="0"/>
              <a:t>M3C 1J7</a:t>
            </a:r>
          </a:p>
          <a:p>
            <a:pPr marL="0" indent="0">
              <a:lnSpc>
                <a:spcPct val="120000"/>
              </a:lnSpc>
              <a:buNone/>
            </a:pPr>
            <a:r>
              <a:rPr lang="en-US" sz="1900" dirty="0"/>
              <a:t>Tel: 416-441-1111 or 1-800-619-7301, Fax: 416-441-2825</a:t>
            </a:r>
          </a:p>
          <a:p>
            <a:pPr marL="0" indent="0">
              <a:lnSpc>
                <a:spcPct val="120000"/>
              </a:lnSpc>
              <a:buNone/>
            </a:pPr>
            <a:r>
              <a:rPr lang="en-US" sz="1900" dirty="0">
                <a:solidFill>
                  <a:srgbClr val="1E3C71"/>
                </a:solidFill>
                <a:hlinkClick r:id="rId3">
                  <a:extLst>
                    <a:ext uri="{A12FA001-AC4F-418D-AE19-62706E023703}">
                      <ahyp:hlinkClr xmlns:ahyp="http://schemas.microsoft.com/office/drawing/2018/hyperlinkcolor" val="tx"/>
                    </a:ext>
                  </a:extLst>
                </a:hlinkClick>
              </a:rPr>
              <a:t>www.presbyterian.ca</a:t>
            </a:r>
            <a:endParaRPr lang="en-US" sz="1900" dirty="0">
              <a:solidFill>
                <a:srgbClr val="1E3C71"/>
              </a:solidFill>
            </a:endParaRPr>
          </a:p>
        </p:txBody>
      </p:sp>
      <p:sp>
        <p:nvSpPr>
          <p:cNvPr id="7" name="Content Placeholder 6">
            <a:extLst>
              <a:ext uri="{FF2B5EF4-FFF2-40B4-BE49-F238E27FC236}">
                <a16:creationId xmlns:a16="http://schemas.microsoft.com/office/drawing/2014/main" id="{9C1B322E-6A3E-4410-91F1-D0A82331D400}"/>
              </a:ext>
            </a:extLst>
          </p:cNvPr>
          <p:cNvSpPr>
            <a:spLocks noGrp="1"/>
          </p:cNvSpPr>
          <p:nvPr>
            <p:ph sz="half" idx="2"/>
          </p:nvPr>
        </p:nvSpPr>
        <p:spPr>
          <a:xfrm>
            <a:off x="7767586" y="2377440"/>
            <a:ext cx="4321745" cy="4321497"/>
          </a:xfrm>
        </p:spPr>
        <p:txBody>
          <a:bodyPr>
            <a:normAutofit fontScale="40000" lnSpcReduction="20000"/>
          </a:bodyPr>
          <a:lstStyle/>
          <a:p>
            <a:pPr marL="0" indent="0">
              <a:lnSpc>
                <a:spcPct val="120000"/>
              </a:lnSpc>
              <a:spcBef>
                <a:spcPts val="2400"/>
              </a:spcBef>
              <a:buNone/>
            </a:pPr>
            <a:r>
              <a:rPr lang="en-US" dirty="0"/>
              <a:t>Oliver Ng, </a:t>
            </a:r>
            <a:r>
              <a:rPr lang="en-US" b="1" dirty="0"/>
              <a:t>CFO &amp; Treasurer</a:t>
            </a:r>
            <a:r>
              <a:rPr lang="en-US" dirty="0"/>
              <a:t>,  </a:t>
            </a:r>
            <a:r>
              <a:rPr lang="en-US" dirty="0" err="1">
                <a:latin typeface="Roboto" panose="02000000000000000000" pitchFamily="2" charset="0"/>
                <a:ea typeface="Roboto" panose="02000000000000000000" pitchFamily="2" charset="0"/>
              </a:rPr>
              <a:t>ext</a:t>
            </a:r>
            <a:r>
              <a:rPr lang="en-US" dirty="0">
                <a:latin typeface="Roboto" panose="02000000000000000000" pitchFamily="2" charset="0"/>
                <a:ea typeface="Roboto" panose="02000000000000000000" pitchFamily="2" charset="0"/>
              </a:rPr>
              <a:t> 316, </a:t>
            </a:r>
            <a:r>
              <a:rPr lang="en-US" dirty="0">
                <a:latin typeface="Roboto" panose="02000000000000000000" pitchFamily="2" charset="0"/>
                <a:ea typeface="Roboto" panose="02000000000000000000" pitchFamily="2" charset="0"/>
                <a:hlinkClick r:id="rId4"/>
              </a:rPr>
              <a:t>ong@presbyterian.ca</a:t>
            </a:r>
            <a:r>
              <a:rPr lang="en-US" dirty="0">
                <a:latin typeface="Roboto" panose="02000000000000000000" pitchFamily="2" charset="0"/>
                <a:ea typeface="Roboto" panose="02000000000000000000" pitchFamily="2" charset="0"/>
              </a:rPr>
              <a:t> </a:t>
            </a:r>
          </a:p>
          <a:p>
            <a:pPr marL="0" indent="0">
              <a:lnSpc>
                <a:spcPct val="120000"/>
              </a:lnSpc>
              <a:spcBef>
                <a:spcPts val="2400"/>
              </a:spcBef>
              <a:buNone/>
            </a:pPr>
            <a:r>
              <a:rPr lang="en-US" dirty="0"/>
              <a:t>Diana Kellington, </a:t>
            </a:r>
            <a:r>
              <a:rPr lang="en-US" b="1" dirty="0"/>
              <a:t>Accountant, </a:t>
            </a:r>
            <a:r>
              <a:rPr lang="en-US" dirty="0" err="1">
                <a:latin typeface="Roboto" panose="02000000000000000000" pitchFamily="2" charset="0"/>
                <a:ea typeface="Roboto" panose="02000000000000000000" pitchFamily="2" charset="0"/>
              </a:rPr>
              <a:t>ext</a:t>
            </a:r>
            <a:r>
              <a:rPr lang="en-US" dirty="0">
                <a:latin typeface="Roboto" panose="02000000000000000000" pitchFamily="2" charset="0"/>
                <a:ea typeface="Roboto" panose="02000000000000000000" pitchFamily="2" charset="0"/>
              </a:rPr>
              <a:t> 312, </a:t>
            </a:r>
            <a:r>
              <a:rPr lang="en-US" dirty="0">
                <a:latin typeface="Roboto" panose="02000000000000000000" pitchFamily="2" charset="0"/>
                <a:ea typeface="Roboto" panose="02000000000000000000" pitchFamily="2" charset="0"/>
                <a:hlinkClick r:id="rId5"/>
              </a:rPr>
              <a:t>dkellington@presbyterian.ca</a:t>
            </a:r>
            <a:endParaRPr lang="en-US" dirty="0">
              <a:latin typeface="Roboto" panose="02000000000000000000" pitchFamily="2" charset="0"/>
              <a:ea typeface="Roboto" panose="02000000000000000000" pitchFamily="2" charset="0"/>
            </a:endParaRPr>
          </a:p>
          <a:p>
            <a:pPr marL="0" indent="0">
              <a:lnSpc>
                <a:spcPct val="120000"/>
              </a:lnSpc>
              <a:spcBef>
                <a:spcPts val="2400"/>
              </a:spcBef>
              <a:buNone/>
            </a:pPr>
            <a:r>
              <a:rPr lang="en-US" dirty="0">
                <a:latin typeface="Roboto" panose="02000000000000000000" pitchFamily="2" charset="0"/>
                <a:ea typeface="Roboto" panose="02000000000000000000" pitchFamily="2" charset="0"/>
              </a:rPr>
              <a:t>Karen Plater</a:t>
            </a:r>
            <a:r>
              <a:rPr lang="en-US" b="1" dirty="0">
                <a:latin typeface="Roboto" panose="02000000000000000000" pitchFamily="2" charset="0"/>
                <a:ea typeface="Roboto" panose="02000000000000000000" pitchFamily="2" charset="0"/>
              </a:rPr>
              <a:t>, Stewardship &amp; Planned Giving Associate Secretary </a:t>
            </a:r>
            <a:r>
              <a:rPr lang="en-US" dirty="0">
                <a:latin typeface="Roboto" panose="02000000000000000000" pitchFamily="2" charset="0"/>
                <a:ea typeface="Roboto" panose="02000000000000000000" pitchFamily="2" charset="0"/>
              </a:rPr>
              <a:t>ext. 272 </a:t>
            </a:r>
            <a:r>
              <a:rPr lang="en-US" dirty="0">
                <a:latin typeface="Roboto" panose="02000000000000000000" pitchFamily="2" charset="0"/>
                <a:ea typeface="Roboto" panose="02000000000000000000" pitchFamily="2" charset="0"/>
                <a:hlinkClick r:id="rId6"/>
              </a:rPr>
              <a:t>kplater@presbyterian.ca</a:t>
            </a:r>
            <a:r>
              <a:rPr lang="en-US" dirty="0">
                <a:latin typeface="Roboto" panose="02000000000000000000" pitchFamily="2" charset="0"/>
                <a:ea typeface="Roboto" panose="02000000000000000000" pitchFamily="2" charset="0"/>
              </a:rPr>
              <a:t>  </a:t>
            </a:r>
          </a:p>
          <a:p>
            <a:pPr marL="0" indent="0">
              <a:lnSpc>
                <a:spcPct val="120000"/>
              </a:lnSpc>
              <a:spcBef>
                <a:spcPts val="2400"/>
              </a:spcBef>
              <a:buNone/>
            </a:pPr>
            <a:r>
              <a:rPr lang="en-US" dirty="0">
                <a:latin typeface="Roboto" panose="02000000000000000000" pitchFamily="2" charset="0"/>
                <a:ea typeface="Roboto" panose="02000000000000000000" pitchFamily="2" charset="0"/>
              </a:rPr>
              <a:t>Jim MacDonald, </a:t>
            </a:r>
            <a:r>
              <a:rPr lang="en-US" b="1" dirty="0">
                <a:latin typeface="Roboto" panose="02000000000000000000" pitchFamily="2" charset="0"/>
                <a:ea typeface="Roboto" panose="02000000000000000000" pitchFamily="2" charset="0"/>
              </a:rPr>
              <a:t>Development Manager</a:t>
            </a:r>
            <a:r>
              <a:rPr lang="en-US" dirty="0">
                <a:latin typeface="Roboto" panose="02000000000000000000" pitchFamily="2" charset="0"/>
                <a:ea typeface="Roboto" panose="02000000000000000000" pitchFamily="2" charset="0"/>
              </a:rPr>
              <a:t>, ext. 257 </a:t>
            </a:r>
            <a:r>
              <a:rPr lang="en-US" dirty="0">
                <a:latin typeface="Roboto" panose="02000000000000000000" pitchFamily="2" charset="0"/>
                <a:ea typeface="Roboto" panose="02000000000000000000" pitchFamily="2" charset="0"/>
                <a:hlinkClick r:id="rId7"/>
              </a:rPr>
              <a:t>jmacdonald@presbyterian.ca</a:t>
            </a:r>
            <a:r>
              <a:rPr lang="en-US" dirty="0">
                <a:latin typeface="Roboto" panose="02000000000000000000" pitchFamily="2" charset="0"/>
                <a:ea typeface="Roboto" panose="02000000000000000000" pitchFamily="2" charset="0"/>
              </a:rPr>
              <a:t>  </a:t>
            </a:r>
          </a:p>
          <a:p>
            <a:pPr marL="0" indent="0">
              <a:lnSpc>
                <a:spcPct val="120000"/>
              </a:lnSpc>
              <a:spcBef>
                <a:spcPts val="2400"/>
              </a:spcBef>
              <a:buNone/>
            </a:pPr>
            <a:r>
              <a:rPr lang="en-US" dirty="0">
                <a:latin typeface="Roboto" panose="02000000000000000000" pitchFamily="2" charset="0"/>
                <a:ea typeface="Roboto" panose="02000000000000000000" pitchFamily="2" charset="0"/>
              </a:rPr>
              <a:t>Maggie Leung, </a:t>
            </a:r>
            <a:r>
              <a:rPr lang="en-US" b="1" dirty="0">
                <a:latin typeface="Roboto" panose="02000000000000000000" pitchFamily="2" charset="0"/>
                <a:ea typeface="Roboto" panose="02000000000000000000" pitchFamily="2" charset="0"/>
              </a:rPr>
              <a:t>Gifts Administrator</a:t>
            </a:r>
            <a:r>
              <a:rPr lang="en-US" dirty="0">
                <a:latin typeface="Roboto" panose="02000000000000000000" pitchFamily="2" charset="0"/>
                <a:ea typeface="Roboto" panose="02000000000000000000" pitchFamily="2" charset="0"/>
              </a:rPr>
              <a:t>, ext. 239</a:t>
            </a:r>
            <a:br>
              <a:rPr lang="en-US" dirty="0">
                <a:latin typeface="Roboto" panose="02000000000000000000" pitchFamily="2" charset="0"/>
                <a:ea typeface="Roboto" panose="02000000000000000000" pitchFamily="2" charset="0"/>
              </a:rPr>
            </a:br>
            <a:r>
              <a:rPr lang="en-US" dirty="0">
                <a:latin typeface="Roboto" panose="02000000000000000000" pitchFamily="2" charset="0"/>
                <a:ea typeface="Roboto" panose="02000000000000000000" pitchFamily="2" charset="0"/>
                <a:hlinkClick r:id="rId8"/>
              </a:rPr>
              <a:t>mleung@presbyterian.ca</a:t>
            </a:r>
            <a:r>
              <a:rPr lang="en-US" dirty="0">
                <a:latin typeface="Roboto" panose="02000000000000000000" pitchFamily="2" charset="0"/>
                <a:ea typeface="Roboto" panose="02000000000000000000" pitchFamily="2" charset="0"/>
              </a:rPr>
              <a:t> </a:t>
            </a:r>
          </a:p>
          <a:p>
            <a:pPr>
              <a:lnSpc>
                <a:spcPct val="120000"/>
              </a:lnSpc>
            </a:pPr>
            <a:endParaRPr lang="en-US" dirty="0"/>
          </a:p>
        </p:txBody>
      </p:sp>
      <p:sp>
        <p:nvSpPr>
          <p:cNvPr id="8" name="TextBox 7">
            <a:extLst>
              <a:ext uri="{FF2B5EF4-FFF2-40B4-BE49-F238E27FC236}">
                <a16:creationId xmlns:a16="http://schemas.microsoft.com/office/drawing/2014/main" id="{F43636FD-BC38-47CA-A057-9B741521D25F}"/>
              </a:ext>
            </a:extLst>
          </p:cNvPr>
          <p:cNvSpPr txBox="1"/>
          <p:nvPr/>
        </p:nvSpPr>
        <p:spPr>
          <a:xfrm>
            <a:off x="2426676" y="5937161"/>
            <a:ext cx="6382473" cy="1015663"/>
          </a:xfrm>
          <a:prstGeom prst="rect">
            <a:avLst/>
          </a:prstGeom>
          <a:noFill/>
        </p:spPr>
        <p:txBody>
          <a:bodyPr wrap="square" rtlCol="0">
            <a:spAutoFit/>
          </a:bodyPr>
          <a:lstStyle/>
          <a:p>
            <a:r>
              <a:rPr lang="en-US" sz="2000" dirty="0">
                <a:latin typeface="Roboto Medium" panose="02000000000000000000" pitchFamily="2" charset="0"/>
                <a:ea typeface="Roboto Medium" panose="02000000000000000000" pitchFamily="2" charset="0"/>
              </a:rPr>
              <a:t>Canada Revenue Agency - </a:t>
            </a:r>
            <a:r>
              <a:rPr lang="en-US" sz="2000" u="sng" dirty="0">
                <a:solidFill>
                  <a:srgbClr val="1E3C71"/>
                </a:solidFill>
                <a:latin typeface="Roboto Medium" panose="02000000000000000000" pitchFamily="2" charset="0"/>
                <a:ea typeface="Roboto Medium" panose="02000000000000000000" pitchFamily="2" charset="0"/>
              </a:rPr>
              <a:t>www.canada.ca/en/services/taxes/charities</a:t>
            </a:r>
          </a:p>
          <a:p>
            <a:endParaRPr lang="en-US" sz="2000" dirty="0">
              <a:latin typeface="Roboto Medium" panose="02000000000000000000" pitchFamily="2" charset="0"/>
              <a:ea typeface="Roboto Medium" panose="02000000000000000000" pitchFamily="2" charset="0"/>
            </a:endParaRPr>
          </a:p>
        </p:txBody>
      </p:sp>
      <p:pic>
        <p:nvPicPr>
          <p:cNvPr id="13" name="Picture 12">
            <a:extLst>
              <a:ext uri="{FF2B5EF4-FFF2-40B4-BE49-F238E27FC236}">
                <a16:creationId xmlns:a16="http://schemas.microsoft.com/office/drawing/2014/main" id="{7A9D89BC-B4A4-4AAA-8F90-97B78F8FA7F2}"/>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13178" y="365124"/>
            <a:ext cx="1440919" cy="1440919"/>
          </a:xfrm>
          <a:prstGeom prst="rect">
            <a:avLst/>
          </a:prstGeom>
        </p:spPr>
      </p:pic>
      <p:sp>
        <p:nvSpPr>
          <p:cNvPr id="9" name="TextBox 8">
            <a:extLst>
              <a:ext uri="{FF2B5EF4-FFF2-40B4-BE49-F238E27FC236}">
                <a16:creationId xmlns:a16="http://schemas.microsoft.com/office/drawing/2014/main" id="{AAF11F24-8D2C-40BD-8ABA-CA54B6116642}"/>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8C2DB-2E26-44E7-B2BA-18171B6D7C99}"/>
              </a:ext>
            </a:extLst>
          </p:cNvPr>
          <p:cNvSpPr>
            <a:spLocks noGrp="1"/>
          </p:cNvSpPr>
          <p:nvPr>
            <p:ph type="title"/>
          </p:nvPr>
        </p:nvSpPr>
        <p:spPr>
          <a:xfrm>
            <a:off x="2932386" y="365125"/>
            <a:ext cx="8421414" cy="1325563"/>
          </a:xfrm>
        </p:spPr>
        <p:txBody>
          <a:bodyPr anchor="ctr">
            <a:normAutofit/>
          </a:bodyPr>
          <a:lstStyle/>
          <a:p>
            <a:r>
              <a:rPr lang="en-US" dirty="0"/>
              <a:t>Thank You</a:t>
            </a:r>
          </a:p>
        </p:txBody>
      </p:sp>
      <p:sp>
        <p:nvSpPr>
          <p:cNvPr id="3" name="Content Placeholder 2">
            <a:extLst>
              <a:ext uri="{FF2B5EF4-FFF2-40B4-BE49-F238E27FC236}">
                <a16:creationId xmlns:a16="http://schemas.microsoft.com/office/drawing/2014/main" id="{739E6F2B-4AD8-429A-ABEA-F511206EBEF4}"/>
              </a:ext>
            </a:extLst>
          </p:cNvPr>
          <p:cNvSpPr>
            <a:spLocks noGrp="1"/>
          </p:cNvSpPr>
          <p:nvPr>
            <p:ph sz="half" idx="1"/>
          </p:nvPr>
        </p:nvSpPr>
        <p:spPr>
          <a:xfrm>
            <a:off x="2342508" y="2732926"/>
            <a:ext cx="6133672" cy="3444036"/>
          </a:xfrm>
        </p:spPr>
        <p:txBody>
          <a:bodyPr>
            <a:normAutofit fontScale="77500" lnSpcReduction="20000"/>
          </a:bodyPr>
          <a:lstStyle/>
          <a:p>
            <a:pPr marL="0" indent="0">
              <a:buNone/>
            </a:pPr>
            <a:r>
              <a:rPr lang="en-US" dirty="0">
                <a:latin typeface="Roboto" panose="02000000000000000000" pitchFamily="2" charset="0"/>
                <a:ea typeface="Roboto" panose="02000000000000000000" pitchFamily="2" charset="0"/>
              </a:rPr>
              <a:t>Recording &amp; Slides will be available at</a:t>
            </a:r>
          </a:p>
          <a:p>
            <a:pPr marL="0" indent="0">
              <a:buNone/>
            </a:pPr>
            <a:endParaRPr lang="en-US" dirty="0"/>
          </a:p>
          <a:p>
            <a:pPr marL="0" indent="0">
              <a:buNone/>
            </a:pPr>
            <a:r>
              <a:rPr lang="en-US" dirty="0"/>
              <a:t>presbyterian.ca/</a:t>
            </a:r>
          </a:p>
          <a:p>
            <a:pPr marL="0" indent="0">
              <a:buNone/>
            </a:pPr>
            <a:r>
              <a:rPr lang="en-US" dirty="0"/>
              <a:t>leadership-webinars</a:t>
            </a:r>
          </a:p>
          <a:p>
            <a:pPr marL="0" indent="0">
              <a:buNone/>
            </a:pPr>
            <a:endParaRPr lang="en-US" dirty="0"/>
          </a:p>
          <a:p>
            <a:pPr marL="0" indent="0">
              <a:buNone/>
            </a:pPr>
            <a:r>
              <a:rPr lang="en-US" dirty="0">
                <a:latin typeface="Roboto" panose="02000000000000000000" pitchFamily="2" charset="0"/>
                <a:ea typeface="Roboto" panose="02000000000000000000" pitchFamily="2" charset="0"/>
              </a:rPr>
              <a:t>Share it around!</a:t>
            </a:r>
          </a:p>
        </p:txBody>
      </p:sp>
      <p:pic>
        <p:nvPicPr>
          <p:cNvPr id="4" name="Picture 3">
            <a:extLst>
              <a:ext uri="{FF2B5EF4-FFF2-40B4-BE49-F238E27FC236}">
                <a16:creationId xmlns:a16="http://schemas.microsoft.com/office/drawing/2014/main" id="{0D5E0D62-A612-4A33-B9D7-7ACD25EAE0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8471" y="2368061"/>
            <a:ext cx="3808901" cy="3808901"/>
          </a:xfrm>
          <a:prstGeom prst="rect">
            <a:avLst/>
          </a:prstGeom>
          <a:noFill/>
        </p:spPr>
      </p:pic>
      <p:sp>
        <p:nvSpPr>
          <p:cNvPr id="5" name="TextBox 4">
            <a:extLst>
              <a:ext uri="{FF2B5EF4-FFF2-40B4-BE49-F238E27FC236}">
                <a16:creationId xmlns:a16="http://schemas.microsoft.com/office/drawing/2014/main" id="{536B0277-E3E0-4166-B301-A7F46160315F}"/>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3107373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936CFB-3C2E-4D3E-BAC7-DB6B336DB6FB}"/>
              </a:ext>
            </a:extLst>
          </p:cNvPr>
          <p:cNvSpPr>
            <a:spLocks noGrp="1"/>
          </p:cNvSpPr>
          <p:nvPr>
            <p:ph type="title"/>
          </p:nvPr>
        </p:nvSpPr>
        <p:spPr/>
        <p:txBody>
          <a:bodyPr/>
          <a:lstStyle/>
          <a:p>
            <a:pPr marL="0" indent="0">
              <a:buNone/>
            </a:pPr>
            <a:r>
              <a:rPr lang="en-US" sz="4000" dirty="0"/>
              <a:t>Giving Money</a:t>
            </a:r>
          </a:p>
        </p:txBody>
      </p:sp>
      <p:sp>
        <p:nvSpPr>
          <p:cNvPr id="6" name="Content Placeholder 5">
            <a:extLst>
              <a:ext uri="{FF2B5EF4-FFF2-40B4-BE49-F238E27FC236}">
                <a16:creationId xmlns:a16="http://schemas.microsoft.com/office/drawing/2014/main" id="{86C39CAF-0D6A-4B18-92AD-DDF6C5904215}"/>
              </a:ext>
            </a:extLst>
          </p:cNvPr>
          <p:cNvSpPr>
            <a:spLocks noGrp="1"/>
          </p:cNvSpPr>
          <p:nvPr>
            <p:ph idx="1"/>
          </p:nvPr>
        </p:nvSpPr>
        <p:spPr>
          <a:xfrm>
            <a:off x="2932386" y="2621066"/>
            <a:ext cx="8421414" cy="3964929"/>
          </a:xfrm>
        </p:spPr>
        <p:txBody>
          <a:bodyPr>
            <a:normAutofit/>
          </a:bodyPr>
          <a:lstStyle/>
          <a:p>
            <a:pPr marL="0" indent="0">
              <a:lnSpc>
                <a:spcPct val="120000"/>
              </a:lnSpc>
              <a:buNone/>
            </a:pPr>
            <a:r>
              <a:rPr lang="en-US" dirty="0">
                <a:latin typeface="Roboto" panose="02000000000000000000" pitchFamily="2" charset="0"/>
                <a:ea typeface="Roboto" panose="02000000000000000000" pitchFamily="2" charset="0"/>
              </a:rPr>
              <a:t>Money is a symbol of life</a:t>
            </a:r>
          </a:p>
          <a:p>
            <a:pPr marL="0" indent="0">
              <a:lnSpc>
                <a:spcPct val="120000"/>
              </a:lnSpc>
              <a:buNone/>
            </a:pPr>
            <a:r>
              <a:rPr lang="en-US" dirty="0">
                <a:latin typeface="Roboto" panose="02000000000000000000" pitchFamily="2" charset="0"/>
                <a:ea typeface="Roboto" panose="02000000000000000000" pitchFamily="2" charset="0"/>
              </a:rPr>
              <a:t>Many examples of cash &amp; non-cash gifts in the bible</a:t>
            </a:r>
          </a:p>
          <a:p>
            <a:pPr marL="0" indent="0">
              <a:lnSpc>
                <a:spcPct val="120000"/>
              </a:lnSpc>
              <a:buNone/>
            </a:pPr>
            <a:r>
              <a:rPr lang="en-US" dirty="0">
                <a:latin typeface="Roboto" panose="02000000000000000000" pitchFamily="2" charset="0"/>
                <a:ea typeface="Roboto" panose="02000000000000000000" pitchFamily="2" charset="0"/>
              </a:rPr>
              <a:t>How we give is important</a:t>
            </a:r>
          </a:p>
        </p:txBody>
      </p:sp>
    </p:spTree>
    <p:extLst>
      <p:ext uri="{BB962C8B-B14F-4D97-AF65-F5344CB8AC3E}">
        <p14:creationId xmlns:p14="http://schemas.microsoft.com/office/powerpoint/2010/main" val="373834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40FDA-00DE-4A91-A446-2DC3BC7578B0}"/>
              </a:ext>
            </a:extLst>
          </p:cNvPr>
          <p:cNvSpPr>
            <a:spLocks noGrp="1"/>
          </p:cNvSpPr>
          <p:nvPr>
            <p:ph type="title"/>
          </p:nvPr>
        </p:nvSpPr>
        <p:spPr>
          <a:xfrm>
            <a:off x="2586018" y="1262488"/>
            <a:ext cx="8145957" cy="1325563"/>
          </a:xfrm>
        </p:spPr>
        <p:txBody>
          <a:bodyPr/>
          <a:lstStyle/>
          <a:p>
            <a:r>
              <a:rPr lang="en-US" dirty="0"/>
              <a:t>Coming Webinars</a:t>
            </a:r>
          </a:p>
        </p:txBody>
      </p:sp>
      <p:sp>
        <p:nvSpPr>
          <p:cNvPr id="3" name="Content Placeholder 2">
            <a:extLst>
              <a:ext uri="{FF2B5EF4-FFF2-40B4-BE49-F238E27FC236}">
                <a16:creationId xmlns:a16="http://schemas.microsoft.com/office/drawing/2014/main" id="{EFDFCE3D-CEEA-4CF3-AE15-9EAB8C9B5386}"/>
              </a:ext>
            </a:extLst>
          </p:cNvPr>
          <p:cNvSpPr>
            <a:spLocks noGrp="1"/>
          </p:cNvSpPr>
          <p:nvPr>
            <p:ph idx="1"/>
          </p:nvPr>
        </p:nvSpPr>
        <p:spPr>
          <a:xfrm>
            <a:off x="2711303" y="2855494"/>
            <a:ext cx="8999434" cy="4002505"/>
          </a:xfrm>
        </p:spPr>
        <p:txBody>
          <a:bodyPr>
            <a:noAutofit/>
          </a:bodyPr>
          <a:lstStyle/>
          <a:p>
            <a:pPr marL="2149475" indent="-2149475">
              <a:lnSpc>
                <a:spcPct val="120000"/>
              </a:lnSpc>
              <a:buNone/>
            </a:pPr>
            <a:r>
              <a:rPr lang="en-US" sz="2400" dirty="0"/>
              <a:t>Thurs., Dec. 9		Sharing God’s Gifts</a:t>
            </a:r>
            <a:br>
              <a:rPr lang="en-US" sz="2400" b="1" dirty="0"/>
            </a:br>
            <a:r>
              <a:rPr lang="en-US" sz="2400" b="1" dirty="0"/>
              <a:t>	</a:t>
            </a:r>
            <a:r>
              <a:rPr lang="en-US" sz="2400" i="1" dirty="0">
                <a:latin typeface="Roboto" panose="02000000000000000000" pitchFamily="2" charset="0"/>
                <a:ea typeface="Roboto" panose="02000000000000000000" pitchFamily="2" charset="0"/>
              </a:rPr>
              <a:t>Examining Congregational Expenditures</a:t>
            </a:r>
          </a:p>
          <a:p>
            <a:pPr marL="2149475" indent="-2149475">
              <a:lnSpc>
                <a:spcPct val="120000"/>
              </a:lnSpc>
              <a:buNone/>
            </a:pPr>
            <a:r>
              <a:rPr lang="en-US" sz="2400" dirty="0"/>
              <a:t>Thurs., Jan. 13		Telling the Story</a:t>
            </a:r>
            <a:br>
              <a:rPr lang="en-US" sz="2400" b="1" dirty="0"/>
            </a:br>
            <a:r>
              <a:rPr lang="en-US" sz="2400" b="1" dirty="0"/>
              <a:t>	</a:t>
            </a:r>
            <a:r>
              <a:rPr lang="en-US" sz="2400" i="1" dirty="0">
                <a:latin typeface="Roboto" panose="02000000000000000000" pitchFamily="2" charset="0"/>
                <a:ea typeface="Roboto" panose="02000000000000000000" pitchFamily="2" charset="0"/>
              </a:rPr>
              <a:t>Reporting &amp; Communicating Finances</a:t>
            </a:r>
          </a:p>
        </p:txBody>
      </p:sp>
      <p:pic>
        <p:nvPicPr>
          <p:cNvPr id="4" name="Picture 3">
            <a:extLst>
              <a:ext uri="{FF2B5EF4-FFF2-40B4-BE49-F238E27FC236}">
                <a16:creationId xmlns:a16="http://schemas.microsoft.com/office/drawing/2014/main" id="{506E991B-0ED4-4C32-BC80-DF927B2D640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80697" y="1069330"/>
            <a:ext cx="1251278" cy="1251278"/>
          </a:xfrm>
          <a:prstGeom prst="rect">
            <a:avLst/>
          </a:prstGeom>
        </p:spPr>
      </p:pic>
      <p:sp>
        <p:nvSpPr>
          <p:cNvPr id="5" name="TextBox 4">
            <a:extLst>
              <a:ext uri="{FF2B5EF4-FFF2-40B4-BE49-F238E27FC236}">
                <a16:creationId xmlns:a16="http://schemas.microsoft.com/office/drawing/2014/main" id="{E60533F5-C0F0-4DCB-9D43-BD334C9CF920}"/>
              </a:ext>
            </a:extLst>
          </p:cNvPr>
          <p:cNvSpPr txBox="1"/>
          <p:nvPr/>
        </p:nvSpPr>
        <p:spPr>
          <a:xfrm>
            <a:off x="281940" y="315575"/>
            <a:ext cx="1112520" cy="461665"/>
          </a:xfrm>
          <a:prstGeom prst="rect">
            <a:avLst/>
          </a:prstGeom>
          <a:noFill/>
        </p:spPr>
        <p:txBody>
          <a:bodyPr wrap="square" rtlCol="0">
            <a:spAutoFit/>
          </a:bodyPr>
          <a:lstStyle/>
          <a:p>
            <a:r>
              <a:rPr lang="en-US" sz="2400" dirty="0">
                <a:solidFill>
                  <a:schemeClr val="bg1"/>
                </a:solidFill>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169015882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8C2DB-2E26-44E7-B2BA-18171B6D7C99}"/>
              </a:ext>
            </a:extLst>
          </p:cNvPr>
          <p:cNvSpPr>
            <a:spLocks noGrp="1"/>
          </p:cNvSpPr>
          <p:nvPr>
            <p:ph type="title"/>
          </p:nvPr>
        </p:nvSpPr>
        <p:spPr>
          <a:xfrm>
            <a:off x="2932386" y="365125"/>
            <a:ext cx="8421414" cy="1325563"/>
          </a:xfrm>
        </p:spPr>
        <p:txBody>
          <a:bodyPr anchor="ctr">
            <a:normAutofit/>
          </a:bodyPr>
          <a:lstStyle/>
          <a:p>
            <a:r>
              <a:rPr lang="en-US" dirty="0"/>
              <a:t>Q &amp; A</a:t>
            </a:r>
          </a:p>
        </p:txBody>
      </p:sp>
      <p:pic>
        <p:nvPicPr>
          <p:cNvPr id="4" name="Picture 3">
            <a:extLst>
              <a:ext uri="{FF2B5EF4-FFF2-40B4-BE49-F238E27FC236}">
                <a16:creationId xmlns:a16="http://schemas.microsoft.com/office/drawing/2014/main" id="{55C7CE80-A61F-4DE6-9863-123A92D82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1333" y="2368061"/>
            <a:ext cx="3808901" cy="3808901"/>
          </a:xfrm>
          <a:prstGeom prst="rect">
            <a:avLst/>
          </a:prstGeom>
          <a:noFill/>
        </p:spPr>
      </p:pic>
      <p:sp>
        <p:nvSpPr>
          <p:cNvPr id="3" name="Content Placeholder 2">
            <a:extLst>
              <a:ext uri="{FF2B5EF4-FFF2-40B4-BE49-F238E27FC236}">
                <a16:creationId xmlns:a16="http://schemas.microsoft.com/office/drawing/2014/main" id="{739E6F2B-4AD8-429A-ABEA-F511206EBEF4}"/>
              </a:ext>
            </a:extLst>
          </p:cNvPr>
          <p:cNvSpPr>
            <a:spLocks noGrp="1"/>
          </p:cNvSpPr>
          <p:nvPr>
            <p:ph sz="half" idx="2"/>
          </p:nvPr>
        </p:nvSpPr>
        <p:spPr>
          <a:xfrm>
            <a:off x="7541230" y="2835667"/>
            <a:ext cx="4310799" cy="3341295"/>
          </a:xfrm>
        </p:spPr>
        <p:txBody>
          <a:bodyPr>
            <a:normAutofit lnSpcReduction="10000"/>
          </a:bodyPr>
          <a:lstStyle/>
          <a:p>
            <a:pPr marL="0" indent="0">
              <a:buNone/>
            </a:pPr>
            <a:r>
              <a:rPr lang="en-US" dirty="0"/>
              <a:t>What more do you want to know?</a:t>
            </a:r>
          </a:p>
          <a:p>
            <a:pPr marL="0" indent="0">
              <a:buNone/>
            </a:pPr>
            <a:endParaRPr lang="en-US" dirty="0"/>
          </a:p>
          <a:p>
            <a:pPr marL="0" indent="0">
              <a:buNone/>
            </a:pPr>
            <a:r>
              <a:rPr lang="en-US" dirty="0"/>
              <a:t>Use the chat . . . </a:t>
            </a:r>
          </a:p>
        </p:txBody>
      </p:sp>
      <p:sp>
        <p:nvSpPr>
          <p:cNvPr id="5" name="TextBox 4">
            <a:extLst>
              <a:ext uri="{FF2B5EF4-FFF2-40B4-BE49-F238E27FC236}">
                <a16:creationId xmlns:a16="http://schemas.microsoft.com/office/drawing/2014/main" id="{22F86D7B-02FC-4CEB-AC9C-3C81BEDC553C}"/>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83922112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8C2DB-2E26-44E7-B2BA-18171B6D7C99}"/>
              </a:ext>
            </a:extLst>
          </p:cNvPr>
          <p:cNvSpPr>
            <a:spLocks noGrp="1"/>
          </p:cNvSpPr>
          <p:nvPr>
            <p:ph type="title"/>
          </p:nvPr>
        </p:nvSpPr>
        <p:spPr>
          <a:xfrm>
            <a:off x="2932386" y="365125"/>
            <a:ext cx="8421414" cy="1325563"/>
          </a:xfrm>
        </p:spPr>
        <p:txBody>
          <a:bodyPr anchor="ctr">
            <a:normAutofit/>
          </a:bodyPr>
          <a:lstStyle/>
          <a:p>
            <a:r>
              <a:rPr lang="en-US" dirty="0"/>
              <a:t>Thank You</a:t>
            </a:r>
          </a:p>
        </p:txBody>
      </p:sp>
      <p:pic>
        <p:nvPicPr>
          <p:cNvPr id="4" name="Graphic 3">
            <a:extLst>
              <a:ext uri="{FF2B5EF4-FFF2-40B4-BE49-F238E27FC236}">
                <a16:creationId xmlns:a16="http://schemas.microsoft.com/office/drawing/2014/main" id="{5E0FD887-F78B-4880-BA86-2579292079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26676" y="3287845"/>
            <a:ext cx="4064933" cy="1787590"/>
          </a:xfrm>
          <a:prstGeom prst="rect">
            <a:avLst/>
          </a:prstGeom>
        </p:spPr>
      </p:pic>
      <p:sp>
        <p:nvSpPr>
          <p:cNvPr id="3" name="Content Placeholder 2">
            <a:extLst>
              <a:ext uri="{FF2B5EF4-FFF2-40B4-BE49-F238E27FC236}">
                <a16:creationId xmlns:a16="http://schemas.microsoft.com/office/drawing/2014/main" id="{739E6F2B-4AD8-429A-ABEA-F511206EBEF4}"/>
              </a:ext>
            </a:extLst>
          </p:cNvPr>
          <p:cNvSpPr>
            <a:spLocks noGrp="1"/>
          </p:cNvSpPr>
          <p:nvPr>
            <p:ph sz="half" idx="2"/>
          </p:nvPr>
        </p:nvSpPr>
        <p:spPr>
          <a:xfrm>
            <a:off x="6935056" y="2722652"/>
            <a:ext cx="4916974" cy="3647326"/>
          </a:xfrm>
        </p:spPr>
        <p:txBody>
          <a:bodyPr>
            <a:normAutofit/>
          </a:bodyPr>
          <a:lstStyle/>
          <a:p>
            <a:pPr marL="0" indent="0">
              <a:buNone/>
            </a:pPr>
            <a:endParaRPr lang="en-US" dirty="0"/>
          </a:p>
          <a:p>
            <a:pPr marL="0" indent="0">
              <a:buNone/>
            </a:pPr>
            <a:r>
              <a:rPr lang="en-US" dirty="0"/>
              <a:t>presbyterian.ca/</a:t>
            </a:r>
          </a:p>
          <a:p>
            <a:pPr marL="0" indent="0">
              <a:buNone/>
            </a:pPr>
            <a:r>
              <a:rPr lang="en-US" dirty="0"/>
              <a:t>leadership-webinars</a:t>
            </a:r>
          </a:p>
        </p:txBody>
      </p:sp>
      <p:pic>
        <p:nvPicPr>
          <p:cNvPr id="5" name="Picture 4">
            <a:extLst>
              <a:ext uri="{FF2B5EF4-FFF2-40B4-BE49-F238E27FC236}">
                <a16:creationId xmlns:a16="http://schemas.microsoft.com/office/drawing/2014/main" id="{B016F285-6967-4DDA-B25C-9A22B81A8E36}"/>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96387" y="112339"/>
            <a:ext cx="1578349" cy="1578349"/>
          </a:xfrm>
          <a:prstGeom prst="rect">
            <a:avLst/>
          </a:prstGeom>
        </p:spPr>
      </p:pic>
      <p:sp>
        <p:nvSpPr>
          <p:cNvPr id="7" name="TextBox 6">
            <a:extLst>
              <a:ext uri="{FF2B5EF4-FFF2-40B4-BE49-F238E27FC236}">
                <a16:creationId xmlns:a16="http://schemas.microsoft.com/office/drawing/2014/main" id="{BB9C3B5B-B196-442C-8A81-7C1AA27BFE69}"/>
              </a:ext>
            </a:extLst>
          </p:cNvPr>
          <p:cNvSpPr txBox="1"/>
          <p:nvPr/>
        </p:nvSpPr>
        <p:spPr>
          <a:xfrm>
            <a:off x="3026596" y="5738067"/>
            <a:ext cx="6138808" cy="707886"/>
          </a:xfrm>
          <a:prstGeom prst="rect">
            <a:avLst/>
          </a:prstGeom>
          <a:noFill/>
        </p:spPr>
        <p:txBody>
          <a:bodyPr wrap="square">
            <a:spAutoFit/>
          </a:bodyPr>
          <a:lstStyle/>
          <a:p>
            <a:pPr marL="0" indent="0">
              <a:buNone/>
            </a:pPr>
            <a:r>
              <a:rPr lang="en-US" sz="4000" dirty="0">
                <a:latin typeface="Roboto" panose="02000000000000000000" pitchFamily="2" charset="0"/>
                <a:ea typeface="Roboto" panose="02000000000000000000" pitchFamily="2" charset="0"/>
              </a:rPr>
              <a:t>Share it around!</a:t>
            </a:r>
          </a:p>
        </p:txBody>
      </p:sp>
      <p:sp>
        <p:nvSpPr>
          <p:cNvPr id="8" name="TextBox 7">
            <a:extLst>
              <a:ext uri="{FF2B5EF4-FFF2-40B4-BE49-F238E27FC236}">
                <a16:creationId xmlns:a16="http://schemas.microsoft.com/office/drawing/2014/main" id="{3B43EE23-D2E1-4437-BD32-9BF75AC59891}"/>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1489298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F648ABF-3450-45EC-862F-337098E2BDCF}"/>
              </a:ext>
            </a:extLst>
          </p:cNvPr>
          <p:cNvSpPr>
            <a:spLocks noGrp="1"/>
          </p:cNvSpPr>
          <p:nvPr>
            <p:ph type="title"/>
          </p:nvPr>
        </p:nvSpPr>
        <p:spPr>
          <a:xfrm>
            <a:off x="2932386" y="365125"/>
            <a:ext cx="8421414" cy="1325563"/>
          </a:xfrm>
        </p:spPr>
        <p:txBody>
          <a:bodyPr anchor="ctr">
            <a:normAutofit/>
          </a:bodyPr>
          <a:lstStyle/>
          <a:p>
            <a:pPr>
              <a:defRPr/>
            </a:pPr>
            <a:r>
              <a:rPr lang="en-CA" sz="4200" dirty="0"/>
              <a:t>II Corinthians 9:7</a:t>
            </a:r>
            <a:br>
              <a:rPr lang="en-CA" sz="4200" dirty="0"/>
            </a:br>
            <a:endParaRPr lang="en-CA" sz="4200" dirty="0"/>
          </a:p>
        </p:txBody>
      </p:sp>
      <p:pic>
        <p:nvPicPr>
          <p:cNvPr id="48130" name="Content Placeholder 3" descr="laughing.jpg">
            <a:extLst>
              <a:ext uri="{FF2B5EF4-FFF2-40B4-BE49-F238E27FC236}">
                <a16:creationId xmlns:a16="http://schemas.microsoft.com/office/drawing/2014/main" id="{310FC0E7-529D-4B8C-A4F9-EEB167A20FDA}"/>
              </a:ext>
            </a:extLst>
          </p:cNvPr>
          <p:cNvPicPr>
            <a:picLocks noChangeAspect="1"/>
          </p:cNvPicPr>
          <p:nvPr/>
        </p:nvPicPr>
        <p:blipFill rotWithShape="1">
          <a:blip r:embed="rId3">
            <a:extLst>
              <a:ext uri="{28A0092B-C50C-407E-A947-70E740481C1C}">
                <a14:useLocalDpi xmlns:a14="http://schemas.microsoft.com/office/drawing/2010/main" val="0"/>
              </a:ext>
            </a:extLst>
          </a:blip>
          <a:srcRect t="4028" r="2" b="31155"/>
          <a:stretch/>
        </p:blipFill>
        <p:spPr bwMode="auto">
          <a:xfrm>
            <a:off x="2097636" y="2237014"/>
            <a:ext cx="11545144" cy="46209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Placeholder 2">
            <a:extLst>
              <a:ext uri="{FF2B5EF4-FFF2-40B4-BE49-F238E27FC236}">
                <a16:creationId xmlns:a16="http://schemas.microsoft.com/office/drawing/2014/main" id="{25501ACD-68EF-4956-BBCB-2522FC75E17F}"/>
              </a:ext>
            </a:extLst>
          </p:cNvPr>
          <p:cNvSpPr>
            <a:spLocks noGrp="1"/>
          </p:cNvSpPr>
          <p:nvPr>
            <p:ph type="body" idx="1"/>
          </p:nvPr>
        </p:nvSpPr>
        <p:spPr>
          <a:xfrm>
            <a:off x="4833258" y="1335677"/>
            <a:ext cx="5666014" cy="4558938"/>
          </a:xfrm>
        </p:spPr>
        <p:txBody>
          <a:bodyPr>
            <a:normAutofit/>
          </a:bodyPr>
          <a:lstStyle/>
          <a:p>
            <a:pPr>
              <a:defRPr/>
            </a:pPr>
            <a:r>
              <a:rPr lang="en-CA" altLang="en-US" sz="3600" dirty="0">
                <a:solidFill>
                  <a:schemeClr val="tx1"/>
                </a:solidFill>
                <a:latin typeface="Roboto" panose="02000000000000000000" pitchFamily="2" charset="0"/>
                <a:ea typeface="Roboto" panose="02000000000000000000" pitchFamily="2" charset="0"/>
              </a:rPr>
              <a:t>For if the eagerness is there, </a:t>
            </a:r>
            <a:r>
              <a:rPr lang="en-CA" altLang="en-US" sz="3600" b="1" u="sng" dirty="0">
                <a:solidFill>
                  <a:schemeClr val="tx1"/>
                </a:solidFill>
                <a:latin typeface="Roboto" panose="02000000000000000000" pitchFamily="2" charset="0"/>
                <a:ea typeface="Roboto" panose="02000000000000000000" pitchFamily="2" charset="0"/>
              </a:rPr>
              <a:t>the gift is acceptable according to what one has </a:t>
            </a:r>
            <a:r>
              <a:rPr lang="en-CA" altLang="en-US" sz="3600" dirty="0">
                <a:solidFill>
                  <a:schemeClr val="tx1"/>
                </a:solidFill>
                <a:latin typeface="Roboto" panose="02000000000000000000" pitchFamily="2" charset="0"/>
                <a:ea typeface="Roboto" panose="02000000000000000000" pitchFamily="2" charset="0"/>
              </a:rPr>
              <a:t>– not according to what one does not have.</a:t>
            </a:r>
          </a:p>
          <a:p>
            <a:pPr>
              <a:defRPr/>
            </a:pPr>
            <a:r>
              <a:rPr lang="en-CA" altLang="en-US" dirty="0">
                <a:solidFill>
                  <a:schemeClr val="tx1"/>
                </a:solidFill>
                <a:latin typeface="Roboto" panose="02000000000000000000" pitchFamily="2" charset="0"/>
                <a:ea typeface="Roboto" panose="02000000000000000000" pitchFamily="2" charset="0"/>
              </a:rPr>
              <a:t>II Corinthians 8:12</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4D1F6BE-BA3F-4424-BCF7-6AEBA64E7CB4}"/>
              </a:ext>
            </a:extLst>
          </p:cNvPr>
          <p:cNvSpPr>
            <a:spLocks noGrp="1" noChangeArrowheads="1"/>
          </p:cNvSpPr>
          <p:nvPr>
            <p:ph type="title"/>
          </p:nvPr>
        </p:nvSpPr>
        <p:spPr/>
        <p:txBody>
          <a:bodyPr/>
          <a:lstStyle/>
          <a:p>
            <a:pPr eaLnBrk="1" hangingPunct="1">
              <a:defRPr/>
            </a:pPr>
            <a:r>
              <a:rPr lang="en-CA" sz="4000" dirty="0"/>
              <a:t>Giving to Make a Difference</a:t>
            </a:r>
          </a:p>
        </p:txBody>
      </p:sp>
      <p:sp>
        <p:nvSpPr>
          <p:cNvPr id="30723" name="Rectangle 3">
            <a:extLst>
              <a:ext uri="{FF2B5EF4-FFF2-40B4-BE49-F238E27FC236}">
                <a16:creationId xmlns:a16="http://schemas.microsoft.com/office/drawing/2014/main" id="{AFAAC6C8-122A-40B9-8CFD-A87492FC67F3}"/>
              </a:ext>
            </a:extLst>
          </p:cNvPr>
          <p:cNvSpPr>
            <a:spLocks noGrp="1"/>
          </p:cNvSpPr>
          <p:nvPr>
            <p:ph type="body" idx="1"/>
          </p:nvPr>
        </p:nvSpPr>
        <p:spPr/>
        <p:txBody>
          <a:bodyPr>
            <a:normAutofit fontScale="92500" lnSpcReduction="10000"/>
          </a:bodyPr>
          <a:lstStyle/>
          <a:p>
            <a:pPr eaLnBrk="1" hangingPunct="1">
              <a:lnSpc>
                <a:spcPct val="90000"/>
              </a:lnSpc>
            </a:pPr>
            <a:r>
              <a:rPr lang="en-CA" altLang="en-US" sz="3200" dirty="0">
                <a:latin typeface="Roboto" panose="02000000000000000000" pitchFamily="2" charset="0"/>
                <a:ea typeface="Roboto" panose="02000000000000000000" pitchFamily="2" charset="0"/>
              </a:rPr>
              <a:t>Donors don’t give their money </a:t>
            </a:r>
            <a:r>
              <a:rPr lang="en-CA" altLang="en-US" sz="3200" u="sng" dirty="0">
                <a:latin typeface="Roboto" panose="02000000000000000000" pitchFamily="2" charset="0"/>
                <a:ea typeface="Roboto" panose="02000000000000000000" pitchFamily="2" charset="0"/>
              </a:rPr>
              <a:t>TO</a:t>
            </a:r>
            <a:r>
              <a:rPr lang="en-CA" altLang="en-US" sz="3200" dirty="0">
                <a:latin typeface="Roboto" panose="02000000000000000000" pitchFamily="2" charset="0"/>
                <a:ea typeface="Roboto" panose="02000000000000000000" pitchFamily="2" charset="0"/>
              </a:rPr>
              <a:t> your ministry</a:t>
            </a:r>
          </a:p>
          <a:p>
            <a:pPr eaLnBrk="1" hangingPunct="1">
              <a:lnSpc>
                <a:spcPct val="90000"/>
              </a:lnSpc>
            </a:pPr>
            <a:endParaRPr lang="en-CA" altLang="en-US" sz="3200" dirty="0">
              <a:latin typeface="Roboto" panose="02000000000000000000" pitchFamily="2" charset="0"/>
              <a:ea typeface="Roboto" panose="02000000000000000000" pitchFamily="2" charset="0"/>
            </a:endParaRPr>
          </a:p>
          <a:p>
            <a:pPr eaLnBrk="1" hangingPunct="1">
              <a:lnSpc>
                <a:spcPct val="90000"/>
              </a:lnSpc>
            </a:pPr>
            <a:r>
              <a:rPr lang="en-CA" altLang="en-US" sz="3200" dirty="0">
                <a:latin typeface="Roboto" panose="02000000000000000000" pitchFamily="2" charset="0"/>
                <a:ea typeface="Roboto" panose="02000000000000000000" pitchFamily="2" charset="0"/>
              </a:rPr>
              <a:t>they give to God </a:t>
            </a:r>
            <a:r>
              <a:rPr lang="en-CA" altLang="en-US" sz="3200" u="sng" dirty="0">
                <a:latin typeface="Roboto" panose="02000000000000000000" pitchFamily="2" charset="0"/>
                <a:ea typeface="Roboto" panose="02000000000000000000" pitchFamily="2" charset="0"/>
              </a:rPr>
              <a:t>THROUGH</a:t>
            </a:r>
            <a:r>
              <a:rPr lang="en-CA" altLang="en-US" sz="3200" dirty="0">
                <a:latin typeface="Roboto" panose="02000000000000000000" pitchFamily="2" charset="0"/>
                <a:ea typeface="Roboto" panose="02000000000000000000" pitchFamily="2" charset="0"/>
              </a:rPr>
              <a:t> your ministry to touch the lives of other people</a:t>
            </a:r>
          </a:p>
          <a:p>
            <a:pPr eaLnBrk="1" hangingPunct="1">
              <a:lnSpc>
                <a:spcPct val="90000"/>
              </a:lnSpc>
            </a:pPr>
            <a:endParaRPr lang="en-CA" altLang="en-US" sz="3200" dirty="0">
              <a:latin typeface="Roboto" panose="02000000000000000000" pitchFamily="2" charset="0"/>
              <a:ea typeface="Roboto" panose="02000000000000000000" pitchFamily="2" charset="0"/>
            </a:endParaRPr>
          </a:p>
          <a:p>
            <a:pPr eaLnBrk="1" hangingPunct="1">
              <a:lnSpc>
                <a:spcPct val="90000"/>
              </a:lnSpc>
            </a:pPr>
            <a:r>
              <a:rPr lang="en-CA" altLang="en-US" sz="3200" dirty="0">
                <a:latin typeface="Roboto" panose="02000000000000000000" pitchFamily="2" charset="0"/>
                <a:ea typeface="Roboto" panose="02000000000000000000" pitchFamily="2" charset="0"/>
              </a:rPr>
              <a:t>Donors will give generously when they feel their money is making a difference</a:t>
            </a:r>
          </a:p>
          <a:p>
            <a:pPr eaLnBrk="1" hangingPunct="1">
              <a:lnSpc>
                <a:spcPct val="90000"/>
              </a:lnSpc>
              <a:buFont typeface="Wingdings" panose="05000000000000000000" pitchFamily="2" charset="2"/>
              <a:buNone/>
            </a:pPr>
            <a:endParaRPr lang="en-CA"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wipe(left)">
                                      <p:cBhvr>
                                        <p:cTn id="7" dur="2000"/>
                                        <p:tgtEl>
                                          <p:spTgt spid="30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23">
                                            <p:txEl>
                                              <p:pRg st="2" end="2"/>
                                            </p:txEl>
                                          </p:spTgt>
                                        </p:tgtEl>
                                        <p:attrNameLst>
                                          <p:attrName>style.visibility</p:attrName>
                                        </p:attrNameLst>
                                      </p:cBhvr>
                                      <p:to>
                                        <p:strVal val="visible"/>
                                      </p:to>
                                    </p:set>
                                    <p:animEffect transition="in" filter="wipe(left)">
                                      <p:cBhvr>
                                        <p:cTn id="12" dur="2000"/>
                                        <p:tgtEl>
                                          <p:spTgt spid="307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723">
                                            <p:txEl>
                                              <p:pRg st="4" end="4"/>
                                            </p:txEl>
                                          </p:spTgt>
                                        </p:tgtEl>
                                        <p:attrNameLst>
                                          <p:attrName>style.visibility</p:attrName>
                                        </p:attrNameLst>
                                      </p:cBhvr>
                                      <p:to>
                                        <p:strVal val="visible"/>
                                      </p:to>
                                    </p:set>
                                    <p:animEffect transition="in" filter="wipe(left)">
                                      <p:cBhvr>
                                        <p:cTn id="17" dur="2000"/>
                                        <p:tgtEl>
                                          <p:spTgt spid="307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B367F7-E5BB-42BB-B87F-B9399AC3C1A8}"/>
              </a:ext>
            </a:extLst>
          </p:cNvPr>
          <p:cNvSpPr>
            <a:spLocks noGrp="1"/>
          </p:cNvSpPr>
          <p:nvPr>
            <p:ph type="ctrTitle"/>
          </p:nvPr>
        </p:nvSpPr>
        <p:spPr/>
        <p:txBody>
          <a:bodyPr/>
          <a:lstStyle/>
          <a:p>
            <a:r>
              <a:rPr lang="en-US" dirty="0"/>
              <a:t>Charitable Registration,</a:t>
            </a:r>
            <a:br>
              <a:rPr lang="en-US" dirty="0"/>
            </a:br>
            <a:r>
              <a:rPr lang="en-US" dirty="0"/>
              <a:t>Purposes &amp; Activities</a:t>
            </a:r>
          </a:p>
        </p:txBody>
      </p:sp>
      <p:pic>
        <p:nvPicPr>
          <p:cNvPr id="3" name="Picture 2">
            <a:extLst>
              <a:ext uri="{FF2B5EF4-FFF2-40B4-BE49-F238E27FC236}">
                <a16:creationId xmlns:a16="http://schemas.microsoft.com/office/drawing/2014/main" id="{7F3A07B1-396C-4645-A898-FFEBB30413E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63938" y="4281804"/>
            <a:ext cx="1440919" cy="1440919"/>
          </a:xfrm>
          <a:prstGeom prst="rect">
            <a:avLst/>
          </a:prstGeom>
        </p:spPr>
      </p:pic>
    </p:spTree>
    <p:extLst>
      <p:ext uri="{BB962C8B-B14F-4D97-AF65-F5344CB8AC3E}">
        <p14:creationId xmlns:p14="http://schemas.microsoft.com/office/powerpoint/2010/main" val="3782271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0F01B-6823-429A-9774-78C21C9EABCF}"/>
              </a:ext>
            </a:extLst>
          </p:cNvPr>
          <p:cNvSpPr>
            <a:spLocks noGrp="1"/>
          </p:cNvSpPr>
          <p:nvPr>
            <p:ph type="title"/>
          </p:nvPr>
        </p:nvSpPr>
        <p:spPr/>
        <p:txBody>
          <a:bodyPr/>
          <a:lstStyle/>
          <a:p>
            <a:r>
              <a:rPr lang="en-US" dirty="0"/>
              <a:t>Charitable Purposes</a:t>
            </a:r>
          </a:p>
        </p:txBody>
      </p:sp>
      <p:sp>
        <p:nvSpPr>
          <p:cNvPr id="3" name="Content Placeholder 2">
            <a:extLst>
              <a:ext uri="{FF2B5EF4-FFF2-40B4-BE49-F238E27FC236}">
                <a16:creationId xmlns:a16="http://schemas.microsoft.com/office/drawing/2014/main" id="{5F2D6A6C-1553-4401-A59B-95747DA59F5E}"/>
              </a:ext>
            </a:extLst>
          </p:cNvPr>
          <p:cNvSpPr>
            <a:spLocks noGrp="1"/>
          </p:cNvSpPr>
          <p:nvPr>
            <p:ph idx="1"/>
          </p:nvPr>
        </p:nvSpPr>
        <p:spPr>
          <a:xfrm>
            <a:off x="2932386" y="2615184"/>
            <a:ext cx="8421414" cy="4078224"/>
          </a:xfrm>
        </p:spPr>
        <p:txBody>
          <a:bodyPr>
            <a:normAutofit/>
          </a:bodyPr>
          <a:lstStyle/>
          <a:p>
            <a:pPr>
              <a:lnSpc>
                <a:spcPct val="120000"/>
              </a:lnSpc>
            </a:pPr>
            <a:r>
              <a:rPr lang="en-US" dirty="0">
                <a:latin typeface="Roboto" panose="02000000000000000000" pitchFamily="2" charset="0"/>
                <a:ea typeface="Roboto" panose="02000000000000000000" pitchFamily="2" charset="0"/>
              </a:rPr>
              <a:t>relief of poverty</a:t>
            </a:r>
          </a:p>
          <a:p>
            <a:pPr>
              <a:lnSpc>
                <a:spcPct val="120000"/>
              </a:lnSpc>
            </a:pPr>
            <a:r>
              <a:rPr lang="en-US" dirty="0">
                <a:latin typeface="Roboto" panose="02000000000000000000" pitchFamily="2" charset="0"/>
                <a:ea typeface="Roboto" panose="02000000000000000000" pitchFamily="2" charset="0"/>
              </a:rPr>
              <a:t>advancement of education</a:t>
            </a:r>
          </a:p>
          <a:p>
            <a:pPr>
              <a:lnSpc>
                <a:spcPct val="120000"/>
              </a:lnSpc>
            </a:pPr>
            <a:r>
              <a:rPr lang="en-US" dirty="0">
                <a:latin typeface="Roboto" panose="02000000000000000000" pitchFamily="2" charset="0"/>
                <a:ea typeface="Roboto" panose="02000000000000000000" pitchFamily="2" charset="0"/>
              </a:rPr>
              <a:t>advancement of religion</a:t>
            </a:r>
          </a:p>
          <a:p>
            <a:pPr>
              <a:lnSpc>
                <a:spcPct val="120000"/>
              </a:lnSpc>
            </a:pPr>
            <a:r>
              <a:rPr lang="en-US" dirty="0">
                <a:latin typeface="Roboto" panose="02000000000000000000" pitchFamily="2" charset="0"/>
                <a:ea typeface="Roboto" panose="02000000000000000000" pitchFamily="2" charset="0"/>
              </a:rPr>
              <a:t>certain other purposes</a:t>
            </a:r>
          </a:p>
        </p:txBody>
      </p:sp>
      <p:sp>
        <p:nvSpPr>
          <p:cNvPr id="4" name="TextBox 3">
            <a:extLst>
              <a:ext uri="{FF2B5EF4-FFF2-40B4-BE49-F238E27FC236}">
                <a16:creationId xmlns:a16="http://schemas.microsoft.com/office/drawing/2014/main" id="{AD889C28-50E9-41B9-A595-B69A95D4E0E3}"/>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1614121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0F01B-6823-429A-9774-78C21C9EABCF}"/>
              </a:ext>
            </a:extLst>
          </p:cNvPr>
          <p:cNvSpPr>
            <a:spLocks noGrp="1"/>
          </p:cNvSpPr>
          <p:nvPr>
            <p:ph type="title"/>
          </p:nvPr>
        </p:nvSpPr>
        <p:spPr>
          <a:xfrm>
            <a:off x="2636520" y="350521"/>
            <a:ext cx="8717280" cy="1340168"/>
          </a:xfrm>
        </p:spPr>
        <p:txBody>
          <a:bodyPr/>
          <a:lstStyle/>
          <a:p>
            <a:r>
              <a:rPr lang="en-US" sz="5400" dirty="0">
                <a:latin typeface="Roboto Medium" panose="02000000000000000000" pitchFamily="2" charset="0"/>
                <a:ea typeface="Roboto Medium" panose="02000000000000000000" pitchFamily="2" charset="0"/>
              </a:rPr>
              <a:t>Advancement of Religion</a:t>
            </a:r>
          </a:p>
        </p:txBody>
      </p:sp>
      <p:sp>
        <p:nvSpPr>
          <p:cNvPr id="3" name="Content Placeholder 2">
            <a:extLst>
              <a:ext uri="{FF2B5EF4-FFF2-40B4-BE49-F238E27FC236}">
                <a16:creationId xmlns:a16="http://schemas.microsoft.com/office/drawing/2014/main" id="{5F2D6A6C-1553-4401-A59B-95747DA59F5E}"/>
              </a:ext>
            </a:extLst>
          </p:cNvPr>
          <p:cNvSpPr>
            <a:spLocks noGrp="1"/>
          </p:cNvSpPr>
          <p:nvPr>
            <p:ph idx="1"/>
          </p:nvPr>
        </p:nvSpPr>
        <p:spPr>
          <a:xfrm>
            <a:off x="2636520" y="2590800"/>
            <a:ext cx="8717280" cy="4102608"/>
          </a:xfrm>
        </p:spPr>
        <p:txBody>
          <a:bodyPr>
            <a:normAutofit/>
          </a:bodyPr>
          <a:lstStyle/>
          <a:p>
            <a:pPr marL="0" indent="0">
              <a:buNone/>
            </a:pPr>
            <a:r>
              <a:rPr lang="en-US" dirty="0">
                <a:solidFill>
                  <a:srgbClr val="333333"/>
                </a:solidFill>
                <a:latin typeface="Roboto" panose="02000000000000000000" pitchFamily="2" charset="0"/>
                <a:ea typeface="Roboto" panose="02000000000000000000" pitchFamily="2" charset="0"/>
              </a:rPr>
              <a:t>Defined as p</a:t>
            </a:r>
            <a:r>
              <a:rPr lang="en-US" b="0" i="0" dirty="0">
                <a:solidFill>
                  <a:srgbClr val="333333"/>
                </a:solidFill>
                <a:effectLst/>
                <a:latin typeface="Roboto" panose="02000000000000000000" pitchFamily="2" charset="0"/>
                <a:ea typeface="Roboto" panose="02000000000000000000" pitchFamily="2" charset="0"/>
              </a:rPr>
              <a:t>reaching and advancing the spiritual teachings of a religious faith, and maintaining the doctrines and spiritual observances on which those teachings are based</a:t>
            </a:r>
            <a:endParaRPr lang="en-US" dirty="0">
              <a:latin typeface="Roboto" panose="02000000000000000000" pitchFamily="2" charset="0"/>
              <a:ea typeface="Roboto" panose="02000000000000000000" pitchFamily="2" charset="0"/>
            </a:endParaRPr>
          </a:p>
        </p:txBody>
      </p:sp>
      <p:sp>
        <p:nvSpPr>
          <p:cNvPr id="4" name="TextBox 3">
            <a:extLst>
              <a:ext uri="{FF2B5EF4-FFF2-40B4-BE49-F238E27FC236}">
                <a16:creationId xmlns:a16="http://schemas.microsoft.com/office/drawing/2014/main" id="{EA1A4A14-5EF7-4E97-A11B-EBC915AD223E}"/>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2552673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0F01B-6823-429A-9774-78C21C9EABCF}"/>
              </a:ext>
            </a:extLst>
          </p:cNvPr>
          <p:cNvSpPr>
            <a:spLocks noGrp="1"/>
          </p:cNvSpPr>
          <p:nvPr>
            <p:ph type="title"/>
          </p:nvPr>
        </p:nvSpPr>
        <p:spPr>
          <a:xfrm>
            <a:off x="2529840" y="365125"/>
            <a:ext cx="8823960" cy="1325563"/>
          </a:xfrm>
        </p:spPr>
        <p:txBody>
          <a:bodyPr/>
          <a:lstStyle/>
          <a:p>
            <a:r>
              <a:rPr lang="en-US" dirty="0"/>
              <a:t>Charitable Activities</a:t>
            </a:r>
          </a:p>
        </p:txBody>
      </p:sp>
      <p:sp>
        <p:nvSpPr>
          <p:cNvPr id="3" name="Content Placeholder 2">
            <a:extLst>
              <a:ext uri="{FF2B5EF4-FFF2-40B4-BE49-F238E27FC236}">
                <a16:creationId xmlns:a16="http://schemas.microsoft.com/office/drawing/2014/main" id="{5F2D6A6C-1553-4401-A59B-95747DA59F5E}"/>
              </a:ext>
            </a:extLst>
          </p:cNvPr>
          <p:cNvSpPr>
            <a:spLocks noGrp="1"/>
          </p:cNvSpPr>
          <p:nvPr>
            <p:ph idx="1"/>
          </p:nvPr>
        </p:nvSpPr>
        <p:spPr>
          <a:xfrm>
            <a:off x="2286000" y="2375027"/>
            <a:ext cx="9668466" cy="4117848"/>
          </a:xfrm>
        </p:spPr>
        <p:txBody>
          <a:bodyPr>
            <a:noAutofit/>
          </a:bodyPr>
          <a:lstStyle/>
          <a:p>
            <a:pPr marL="0" indent="0">
              <a:lnSpc>
                <a:spcPct val="120000"/>
              </a:lnSpc>
              <a:buNone/>
            </a:pPr>
            <a:r>
              <a:rPr lang="en-US" sz="3200" dirty="0">
                <a:latin typeface="Roboto" panose="02000000000000000000" pitchFamily="2" charset="0"/>
                <a:ea typeface="Roboto" panose="02000000000000000000" pitchFamily="2" charset="0"/>
              </a:rPr>
              <a:t>What you do to accomplish your charitable purposes</a:t>
            </a:r>
          </a:p>
          <a:p>
            <a:pPr>
              <a:lnSpc>
                <a:spcPct val="120000"/>
              </a:lnSpc>
            </a:pPr>
            <a:r>
              <a:rPr lang="en-US" sz="3200" dirty="0">
                <a:latin typeface="Roboto" panose="02000000000000000000" pitchFamily="2" charset="0"/>
                <a:ea typeface="Roboto" panose="02000000000000000000" pitchFamily="2" charset="0"/>
              </a:rPr>
              <a:t>Worship</a:t>
            </a:r>
          </a:p>
          <a:p>
            <a:pPr>
              <a:lnSpc>
                <a:spcPct val="120000"/>
              </a:lnSpc>
            </a:pPr>
            <a:r>
              <a:rPr lang="en-US" sz="3200" dirty="0">
                <a:latin typeface="Roboto" panose="02000000000000000000" pitchFamily="2" charset="0"/>
                <a:ea typeface="Roboto" panose="02000000000000000000" pitchFamily="2" charset="0"/>
              </a:rPr>
              <a:t>Maintaining a building for ministry </a:t>
            </a:r>
          </a:p>
          <a:p>
            <a:pPr>
              <a:lnSpc>
                <a:spcPct val="120000"/>
              </a:lnSpc>
            </a:pPr>
            <a:r>
              <a:rPr lang="en-US" sz="3200" dirty="0">
                <a:latin typeface="Roboto" panose="02000000000000000000" pitchFamily="2" charset="0"/>
                <a:ea typeface="Roboto" panose="02000000000000000000" pitchFamily="2" charset="0"/>
              </a:rPr>
              <a:t>Christian education</a:t>
            </a:r>
          </a:p>
          <a:p>
            <a:pPr>
              <a:lnSpc>
                <a:spcPct val="120000"/>
              </a:lnSpc>
            </a:pPr>
            <a:r>
              <a:rPr lang="en-US" sz="3200" dirty="0">
                <a:latin typeface="Roboto" panose="02000000000000000000" pitchFamily="2" charset="0"/>
                <a:ea typeface="Roboto" panose="02000000000000000000" pitchFamily="2" charset="0"/>
              </a:rPr>
              <a:t>Mission &amp; Outreach  </a:t>
            </a:r>
          </a:p>
          <a:p>
            <a:pPr>
              <a:lnSpc>
                <a:spcPct val="120000"/>
              </a:lnSpc>
            </a:pPr>
            <a:r>
              <a:rPr lang="en-US" sz="3200" dirty="0">
                <a:latin typeface="Roboto" panose="02000000000000000000" pitchFamily="2" charset="0"/>
                <a:ea typeface="Roboto" panose="02000000000000000000" pitchFamily="2" charset="0"/>
              </a:rPr>
              <a:t>Care for vulnerable &amp; seeking justice</a:t>
            </a:r>
          </a:p>
          <a:p>
            <a:pPr marL="0" indent="0">
              <a:lnSpc>
                <a:spcPct val="120000"/>
              </a:lnSpc>
              <a:buNone/>
            </a:pPr>
            <a:endParaRPr lang="en-US" sz="3200" dirty="0">
              <a:latin typeface="Roboto" panose="02000000000000000000" pitchFamily="2" charset="0"/>
              <a:ea typeface="Roboto" panose="02000000000000000000" pitchFamily="2" charset="0"/>
            </a:endParaRPr>
          </a:p>
        </p:txBody>
      </p:sp>
      <p:sp>
        <p:nvSpPr>
          <p:cNvPr id="4" name="TextBox 3">
            <a:extLst>
              <a:ext uri="{FF2B5EF4-FFF2-40B4-BE49-F238E27FC236}">
                <a16:creationId xmlns:a16="http://schemas.microsoft.com/office/drawing/2014/main" id="{D5812544-8169-438A-9E5D-A7D3D16C1EE5}"/>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178440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0F01B-6823-429A-9774-78C21C9EABCF}"/>
              </a:ext>
            </a:extLst>
          </p:cNvPr>
          <p:cNvSpPr>
            <a:spLocks noGrp="1"/>
          </p:cNvSpPr>
          <p:nvPr>
            <p:ph type="title"/>
          </p:nvPr>
        </p:nvSpPr>
        <p:spPr/>
        <p:txBody>
          <a:bodyPr/>
          <a:lstStyle/>
          <a:p>
            <a:r>
              <a:rPr lang="en-US" sz="4800" dirty="0"/>
              <a:t>How can we carry out</a:t>
            </a:r>
            <a:br>
              <a:rPr lang="en-US" sz="4800" dirty="0"/>
            </a:br>
            <a:r>
              <a:rPr lang="en-US" dirty="0"/>
              <a:t>Charitable Activities?</a:t>
            </a:r>
          </a:p>
        </p:txBody>
      </p:sp>
      <p:sp>
        <p:nvSpPr>
          <p:cNvPr id="3" name="Content Placeholder 2">
            <a:extLst>
              <a:ext uri="{FF2B5EF4-FFF2-40B4-BE49-F238E27FC236}">
                <a16:creationId xmlns:a16="http://schemas.microsoft.com/office/drawing/2014/main" id="{5F2D6A6C-1553-4401-A59B-95747DA59F5E}"/>
              </a:ext>
            </a:extLst>
          </p:cNvPr>
          <p:cNvSpPr>
            <a:spLocks noGrp="1"/>
          </p:cNvSpPr>
          <p:nvPr>
            <p:ph idx="1"/>
          </p:nvPr>
        </p:nvSpPr>
        <p:spPr>
          <a:xfrm>
            <a:off x="2270760" y="2514600"/>
            <a:ext cx="9668466" cy="4117848"/>
          </a:xfrm>
        </p:spPr>
        <p:txBody>
          <a:bodyPr>
            <a:noAutofit/>
          </a:bodyPr>
          <a:lstStyle/>
          <a:p>
            <a:pPr marL="0" indent="0">
              <a:buNone/>
            </a:pPr>
            <a:r>
              <a:rPr lang="en-US" sz="3200" b="1" i="0" u="none" strike="noStrike" baseline="0" dirty="0">
                <a:latin typeface="Roboto" panose="02000000000000000000" pitchFamily="2" charset="0"/>
                <a:ea typeface="Roboto" panose="02000000000000000000" pitchFamily="2" charset="0"/>
              </a:rPr>
              <a:t>The </a:t>
            </a:r>
            <a:r>
              <a:rPr lang="en-US" sz="3200" b="1" i="1" u="none" strike="noStrike" baseline="0" dirty="0">
                <a:latin typeface="Roboto" panose="02000000000000000000" pitchFamily="2" charset="0"/>
                <a:ea typeface="Roboto" panose="02000000000000000000" pitchFamily="2" charset="0"/>
              </a:rPr>
              <a:t>Income Tax Act </a:t>
            </a:r>
            <a:r>
              <a:rPr lang="en-US" sz="3200" b="1" i="0" u="none" strike="noStrike" baseline="0" dirty="0">
                <a:latin typeface="Roboto" panose="02000000000000000000" pitchFamily="2" charset="0"/>
                <a:ea typeface="Roboto" panose="02000000000000000000" pitchFamily="2" charset="0"/>
              </a:rPr>
              <a:t>permits registered charities to operate in two ways</a:t>
            </a:r>
          </a:p>
          <a:p>
            <a:pPr marL="0" indent="0">
              <a:buNone/>
            </a:pPr>
            <a:endParaRPr lang="en-US" sz="3200" b="1" i="0" u="none" strike="noStrike" baseline="0" dirty="0">
              <a:latin typeface="Roboto" panose="02000000000000000000" pitchFamily="2" charset="0"/>
              <a:ea typeface="Roboto" panose="02000000000000000000" pitchFamily="2" charset="0"/>
            </a:endParaRPr>
          </a:p>
          <a:p>
            <a:pPr lvl="1"/>
            <a:r>
              <a:rPr lang="en-US" sz="3200" b="0" i="0" u="none" strike="noStrike" baseline="0" dirty="0">
                <a:latin typeface="Roboto" panose="02000000000000000000" pitchFamily="2" charset="0"/>
                <a:ea typeface="Roboto" panose="02000000000000000000" pitchFamily="2" charset="0"/>
              </a:rPr>
              <a:t>Carry out their </a:t>
            </a:r>
            <a:r>
              <a:rPr lang="en-US" sz="3200" b="1" i="0" u="none" strike="noStrike" baseline="0" dirty="0">
                <a:latin typeface="Roboto" panose="02000000000000000000" pitchFamily="2" charset="0"/>
                <a:ea typeface="Roboto" panose="02000000000000000000" pitchFamily="2" charset="0"/>
              </a:rPr>
              <a:t>own </a:t>
            </a:r>
            <a:r>
              <a:rPr lang="en-US" sz="3200" b="0" i="0" u="none" strike="noStrike" baseline="0" dirty="0">
                <a:latin typeface="Roboto" panose="02000000000000000000" pitchFamily="2" charset="0"/>
                <a:ea typeface="Roboto" panose="02000000000000000000" pitchFamily="2" charset="0"/>
              </a:rPr>
              <a:t>charitable activities</a:t>
            </a:r>
          </a:p>
          <a:p>
            <a:pPr marL="457200" lvl="1" indent="0">
              <a:buNone/>
            </a:pPr>
            <a:endParaRPr lang="en-US" sz="3200" b="0" i="0" u="none" strike="noStrike" baseline="0" dirty="0">
              <a:latin typeface="Roboto" panose="02000000000000000000" pitchFamily="2" charset="0"/>
              <a:ea typeface="Roboto" panose="02000000000000000000" pitchFamily="2" charset="0"/>
            </a:endParaRPr>
          </a:p>
          <a:p>
            <a:pPr lvl="1"/>
            <a:r>
              <a:rPr lang="en-US" sz="3200" b="0" i="0" u="none" strike="noStrike" baseline="0" dirty="0">
                <a:latin typeface="Roboto" panose="02000000000000000000" pitchFamily="2" charset="0"/>
                <a:ea typeface="Roboto" panose="02000000000000000000" pitchFamily="2" charset="0"/>
              </a:rPr>
              <a:t>Give funds to </a:t>
            </a:r>
            <a:r>
              <a:rPr lang="en-US" sz="3200" b="1" i="0" u="none" strike="noStrike" baseline="0" dirty="0">
                <a:latin typeface="Roboto" panose="02000000000000000000" pitchFamily="2" charset="0"/>
                <a:ea typeface="Roboto" panose="02000000000000000000" pitchFamily="2" charset="0"/>
              </a:rPr>
              <a:t>qualified </a:t>
            </a:r>
            <a:r>
              <a:rPr lang="en-US" sz="3200" b="1" i="0" u="none" strike="noStrike" baseline="0" dirty="0" err="1">
                <a:latin typeface="Roboto" panose="02000000000000000000" pitchFamily="2" charset="0"/>
                <a:ea typeface="Roboto" panose="02000000000000000000" pitchFamily="2" charset="0"/>
              </a:rPr>
              <a:t>donees</a:t>
            </a:r>
            <a:endParaRPr lang="en-US" sz="3200" dirty="0">
              <a:effectLst/>
              <a:latin typeface="Roboto" panose="02000000000000000000" pitchFamily="2" charset="0"/>
              <a:ea typeface="Roboto" panose="02000000000000000000" pitchFamily="2" charset="0"/>
              <a:cs typeface="Times New Roman" panose="02020603050405020304" pitchFamily="18" charset="0"/>
            </a:endParaRPr>
          </a:p>
          <a:p>
            <a:pPr marL="0" indent="0">
              <a:lnSpc>
                <a:spcPct val="120000"/>
              </a:lnSpc>
              <a:buNone/>
            </a:pPr>
            <a:endParaRPr lang="en-US" sz="3200" dirty="0">
              <a:latin typeface="Roboto" panose="02000000000000000000" pitchFamily="2" charset="0"/>
              <a:ea typeface="Roboto" panose="02000000000000000000" pitchFamily="2" charset="0"/>
            </a:endParaRPr>
          </a:p>
        </p:txBody>
      </p:sp>
      <p:sp>
        <p:nvSpPr>
          <p:cNvPr id="4" name="TextBox 3">
            <a:extLst>
              <a:ext uri="{FF2B5EF4-FFF2-40B4-BE49-F238E27FC236}">
                <a16:creationId xmlns:a16="http://schemas.microsoft.com/office/drawing/2014/main" id="{C658B1E5-E9D0-42B9-BEF5-C23CFA704BB7}"/>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512874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8C2DB-2E26-44E7-B2BA-18171B6D7C99}"/>
              </a:ext>
            </a:extLst>
          </p:cNvPr>
          <p:cNvSpPr>
            <a:spLocks noGrp="1"/>
          </p:cNvSpPr>
          <p:nvPr>
            <p:ph type="title"/>
          </p:nvPr>
        </p:nvSpPr>
        <p:spPr>
          <a:xfrm>
            <a:off x="914400" y="365125"/>
            <a:ext cx="3541486" cy="1325563"/>
          </a:xfrm>
        </p:spPr>
        <p:txBody>
          <a:bodyPr/>
          <a:lstStyle/>
          <a:p>
            <a:r>
              <a:rPr lang="en-US" sz="6600" dirty="0"/>
              <a:t>Protocol </a:t>
            </a:r>
          </a:p>
        </p:txBody>
      </p:sp>
      <p:sp>
        <p:nvSpPr>
          <p:cNvPr id="5" name="Content Placeholder 4">
            <a:extLst>
              <a:ext uri="{FF2B5EF4-FFF2-40B4-BE49-F238E27FC236}">
                <a16:creationId xmlns:a16="http://schemas.microsoft.com/office/drawing/2014/main" id="{FB73C6FD-71E6-48BB-BED0-250E7547DBE5}"/>
              </a:ext>
            </a:extLst>
          </p:cNvPr>
          <p:cNvSpPr>
            <a:spLocks noGrp="1"/>
          </p:cNvSpPr>
          <p:nvPr>
            <p:ph idx="1"/>
          </p:nvPr>
        </p:nvSpPr>
        <p:spPr>
          <a:xfrm>
            <a:off x="1027137" y="2255335"/>
            <a:ext cx="6708978" cy="4793682"/>
          </a:xfrm>
        </p:spPr>
        <p:txBody>
          <a:bodyPr>
            <a:normAutofit/>
          </a:bodyPr>
          <a:lstStyle/>
          <a:p>
            <a:r>
              <a:rPr lang="en-US" sz="3600" dirty="0">
                <a:latin typeface="Roboto" panose="02000000000000000000" pitchFamily="2" charset="0"/>
                <a:ea typeface="Roboto" panose="02000000000000000000" pitchFamily="2" charset="0"/>
              </a:rPr>
              <a:t>Stay muted and use chat to </a:t>
            </a:r>
            <a:r>
              <a:rPr lang="en-US" sz="3600" u="sng" dirty="0">
                <a:latin typeface="Roboto" panose="02000000000000000000" pitchFamily="2" charset="0"/>
                <a:ea typeface="Roboto" panose="02000000000000000000" pitchFamily="2" charset="0"/>
              </a:rPr>
              <a:t>ask anything</a:t>
            </a:r>
          </a:p>
          <a:p>
            <a:r>
              <a:rPr lang="en-US" sz="3600" dirty="0">
                <a:latin typeface="Roboto" panose="02000000000000000000" pitchFamily="2" charset="0"/>
                <a:ea typeface="Roboto" panose="02000000000000000000" pitchFamily="2" charset="0"/>
              </a:rPr>
              <a:t>Chat will be monitored and questions asked as we go along or at the end</a:t>
            </a:r>
          </a:p>
          <a:p>
            <a:r>
              <a:rPr lang="en-US" sz="3600" dirty="0">
                <a:latin typeface="Roboto" panose="02000000000000000000" pitchFamily="2" charset="0"/>
                <a:ea typeface="Roboto" panose="02000000000000000000" pitchFamily="2" charset="0"/>
              </a:rPr>
              <a:t>There may be an opportunity to unmute at the end</a:t>
            </a:r>
          </a:p>
        </p:txBody>
      </p:sp>
      <p:pic>
        <p:nvPicPr>
          <p:cNvPr id="4" name="Picture 3" descr="Graphical user interface, application&#10;&#10;Description automatically generated">
            <a:extLst>
              <a:ext uri="{FF2B5EF4-FFF2-40B4-BE49-F238E27FC236}">
                <a16:creationId xmlns:a16="http://schemas.microsoft.com/office/drawing/2014/main" id="{65B0DE21-A1BA-4004-A193-3046DA03C3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6419" y="5456790"/>
            <a:ext cx="1915886" cy="1361287"/>
          </a:xfrm>
          <a:prstGeom prst="rect">
            <a:avLst/>
          </a:prstGeom>
        </p:spPr>
      </p:pic>
      <p:pic>
        <p:nvPicPr>
          <p:cNvPr id="7" name="Picture 6" descr="A screenshot of a phone&#10;&#10;Description automatically generated with medium confidence">
            <a:extLst>
              <a:ext uri="{FF2B5EF4-FFF2-40B4-BE49-F238E27FC236}">
                <a16:creationId xmlns:a16="http://schemas.microsoft.com/office/drawing/2014/main" id="{2F157EB9-10ED-42CB-BE71-B994026C6E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9486" y="112820"/>
            <a:ext cx="2953070" cy="5241699"/>
          </a:xfrm>
          <a:prstGeom prst="rect">
            <a:avLst/>
          </a:prstGeom>
        </p:spPr>
      </p:pic>
      <p:sp>
        <p:nvSpPr>
          <p:cNvPr id="8" name="Arrow: Right 7">
            <a:extLst>
              <a:ext uri="{FF2B5EF4-FFF2-40B4-BE49-F238E27FC236}">
                <a16:creationId xmlns:a16="http://schemas.microsoft.com/office/drawing/2014/main" id="{53E73461-9D31-4013-B2E6-D526E5D0D928}"/>
              </a:ext>
            </a:extLst>
          </p:cNvPr>
          <p:cNvSpPr/>
          <p:nvPr/>
        </p:nvSpPr>
        <p:spPr>
          <a:xfrm>
            <a:off x="8200572" y="5677307"/>
            <a:ext cx="1163199" cy="9720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Roboto Medium" panose="02000000000000000000" pitchFamily="2" charset="0"/>
                <a:ea typeface="Roboto Medium" panose="02000000000000000000" pitchFamily="2" charset="0"/>
              </a:rPr>
              <a:t>PC</a:t>
            </a:r>
            <a:endParaRPr lang="en-US" dirty="0">
              <a:latin typeface="Roboto Medium" panose="02000000000000000000" pitchFamily="2" charset="0"/>
              <a:ea typeface="Roboto Medium" panose="02000000000000000000" pitchFamily="2" charset="0"/>
            </a:endParaRPr>
          </a:p>
        </p:txBody>
      </p:sp>
      <p:sp>
        <p:nvSpPr>
          <p:cNvPr id="9" name="Rectangle 8">
            <a:extLst>
              <a:ext uri="{FF2B5EF4-FFF2-40B4-BE49-F238E27FC236}">
                <a16:creationId xmlns:a16="http://schemas.microsoft.com/office/drawing/2014/main" id="{D30DE219-54D7-4B47-9BA7-1BF662C044C3}"/>
              </a:ext>
            </a:extLst>
          </p:cNvPr>
          <p:cNvSpPr/>
          <p:nvPr/>
        </p:nvSpPr>
        <p:spPr>
          <a:xfrm>
            <a:off x="0" y="1522137"/>
            <a:ext cx="7056000" cy="216000"/>
          </a:xfrm>
          <a:prstGeom prst="rect">
            <a:avLst/>
          </a:prstGeom>
          <a:solidFill>
            <a:srgbClr val="D1202B"/>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latin typeface="Roboto" panose="02000000000000000000" pitchFamily="2" charset="0"/>
            </a:endParaRPr>
          </a:p>
        </p:txBody>
      </p:sp>
      <p:sp>
        <p:nvSpPr>
          <p:cNvPr id="10" name="Arrow: Right 9">
            <a:extLst>
              <a:ext uri="{FF2B5EF4-FFF2-40B4-BE49-F238E27FC236}">
                <a16:creationId xmlns:a16="http://schemas.microsoft.com/office/drawing/2014/main" id="{C8300FDA-EFDB-4954-B242-5579A5F286FA}"/>
              </a:ext>
            </a:extLst>
          </p:cNvPr>
          <p:cNvSpPr/>
          <p:nvPr/>
        </p:nvSpPr>
        <p:spPr>
          <a:xfrm>
            <a:off x="7606212" y="1416396"/>
            <a:ext cx="1757559" cy="972000"/>
          </a:xfrm>
          <a:custGeom>
            <a:avLst/>
            <a:gdLst>
              <a:gd name="connsiteX0" fmla="*/ 0 w 1163199"/>
              <a:gd name="connsiteY0" fmla="*/ 243000 h 972000"/>
              <a:gd name="connsiteX1" fmla="*/ 677199 w 1163199"/>
              <a:gd name="connsiteY1" fmla="*/ 243000 h 972000"/>
              <a:gd name="connsiteX2" fmla="*/ 677199 w 1163199"/>
              <a:gd name="connsiteY2" fmla="*/ 0 h 972000"/>
              <a:gd name="connsiteX3" fmla="*/ 1163199 w 1163199"/>
              <a:gd name="connsiteY3" fmla="*/ 486000 h 972000"/>
              <a:gd name="connsiteX4" fmla="*/ 677199 w 1163199"/>
              <a:gd name="connsiteY4" fmla="*/ 972000 h 972000"/>
              <a:gd name="connsiteX5" fmla="*/ 677199 w 1163199"/>
              <a:gd name="connsiteY5" fmla="*/ 729000 h 972000"/>
              <a:gd name="connsiteX6" fmla="*/ 0 w 1163199"/>
              <a:gd name="connsiteY6" fmla="*/ 729000 h 972000"/>
              <a:gd name="connsiteX7" fmla="*/ 0 w 1163199"/>
              <a:gd name="connsiteY7" fmla="*/ 243000 h 972000"/>
              <a:gd name="connsiteX0" fmla="*/ 579120 w 1742319"/>
              <a:gd name="connsiteY0" fmla="*/ 243000 h 972000"/>
              <a:gd name="connsiteX1" fmla="*/ 1256319 w 1742319"/>
              <a:gd name="connsiteY1" fmla="*/ 243000 h 972000"/>
              <a:gd name="connsiteX2" fmla="*/ 1256319 w 1742319"/>
              <a:gd name="connsiteY2" fmla="*/ 0 h 972000"/>
              <a:gd name="connsiteX3" fmla="*/ 1742319 w 1742319"/>
              <a:gd name="connsiteY3" fmla="*/ 486000 h 972000"/>
              <a:gd name="connsiteX4" fmla="*/ 1256319 w 1742319"/>
              <a:gd name="connsiteY4" fmla="*/ 972000 h 972000"/>
              <a:gd name="connsiteX5" fmla="*/ 1256319 w 1742319"/>
              <a:gd name="connsiteY5" fmla="*/ 729000 h 972000"/>
              <a:gd name="connsiteX6" fmla="*/ 0 w 1742319"/>
              <a:gd name="connsiteY6" fmla="*/ 744240 h 972000"/>
              <a:gd name="connsiteX7" fmla="*/ 579120 w 1742319"/>
              <a:gd name="connsiteY7" fmla="*/ 243000 h 972000"/>
              <a:gd name="connsiteX0" fmla="*/ 30480 w 1742319"/>
              <a:gd name="connsiteY0" fmla="*/ 243000 h 972000"/>
              <a:gd name="connsiteX1" fmla="*/ 1256319 w 1742319"/>
              <a:gd name="connsiteY1" fmla="*/ 243000 h 972000"/>
              <a:gd name="connsiteX2" fmla="*/ 1256319 w 1742319"/>
              <a:gd name="connsiteY2" fmla="*/ 0 h 972000"/>
              <a:gd name="connsiteX3" fmla="*/ 1742319 w 1742319"/>
              <a:gd name="connsiteY3" fmla="*/ 486000 h 972000"/>
              <a:gd name="connsiteX4" fmla="*/ 1256319 w 1742319"/>
              <a:gd name="connsiteY4" fmla="*/ 972000 h 972000"/>
              <a:gd name="connsiteX5" fmla="*/ 1256319 w 1742319"/>
              <a:gd name="connsiteY5" fmla="*/ 729000 h 972000"/>
              <a:gd name="connsiteX6" fmla="*/ 0 w 1742319"/>
              <a:gd name="connsiteY6" fmla="*/ 744240 h 972000"/>
              <a:gd name="connsiteX7" fmla="*/ 30480 w 1742319"/>
              <a:gd name="connsiteY7" fmla="*/ 243000 h 972000"/>
              <a:gd name="connsiteX0" fmla="*/ 0 w 1757559"/>
              <a:gd name="connsiteY0" fmla="*/ 243000 h 972000"/>
              <a:gd name="connsiteX1" fmla="*/ 1271559 w 1757559"/>
              <a:gd name="connsiteY1" fmla="*/ 243000 h 972000"/>
              <a:gd name="connsiteX2" fmla="*/ 1271559 w 1757559"/>
              <a:gd name="connsiteY2" fmla="*/ 0 h 972000"/>
              <a:gd name="connsiteX3" fmla="*/ 1757559 w 1757559"/>
              <a:gd name="connsiteY3" fmla="*/ 486000 h 972000"/>
              <a:gd name="connsiteX4" fmla="*/ 1271559 w 1757559"/>
              <a:gd name="connsiteY4" fmla="*/ 972000 h 972000"/>
              <a:gd name="connsiteX5" fmla="*/ 1271559 w 1757559"/>
              <a:gd name="connsiteY5" fmla="*/ 729000 h 972000"/>
              <a:gd name="connsiteX6" fmla="*/ 15240 w 1757559"/>
              <a:gd name="connsiteY6" fmla="*/ 744240 h 972000"/>
              <a:gd name="connsiteX7" fmla="*/ 0 w 1757559"/>
              <a:gd name="connsiteY7" fmla="*/ 243000 h 9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7559" h="972000">
                <a:moveTo>
                  <a:pt x="0" y="243000"/>
                </a:moveTo>
                <a:lnTo>
                  <a:pt x="1271559" y="243000"/>
                </a:lnTo>
                <a:lnTo>
                  <a:pt x="1271559" y="0"/>
                </a:lnTo>
                <a:lnTo>
                  <a:pt x="1757559" y="486000"/>
                </a:lnTo>
                <a:lnTo>
                  <a:pt x="1271559" y="972000"/>
                </a:lnTo>
                <a:lnTo>
                  <a:pt x="1271559" y="729000"/>
                </a:lnTo>
                <a:lnTo>
                  <a:pt x="15240" y="744240"/>
                </a:lnTo>
                <a:lnTo>
                  <a:pt x="0" y="243000"/>
                </a:ln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Roboto Medium" panose="02000000000000000000" pitchFamily="2" charset="0"/>
                <a:ea typeface="Roboto Medium" panose="02000000000000000000" pitchFamily="2" charset="0"/>
              </a:rPr>
              <a:t>Mobile</a:t>
            </a:r>
          </a:p>
        </p:txBody>
      </p:sp>
    </p:spTree>
    <p:extLst>
      <p:ext uri="{BB962C8B-B14F-4D97-AF65-F5344CB8AC3E}">
        <p14:creationId xmlns:p14="http://schemas.microsoft.com/office/powerpoint/2010/main" val="1425821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8BB47-3F76-4C58-8373-21E01F0B598E}"/>
              </a:ext>
            </a:extLst>
          </p:cNvPr>
          <p:cNvSpPr>
            <a:spLocks noGrp="1"/>
          </p:cNvSpPr>
          <p:nvPr>
            <p:ph type="title"/>
          </p:nvPr>
        </p:nvSpPr>
        <p:spPr>
          <a:xfrm>
            <a:off x="2465780" y="578880"/>
            <a:ext cx="9243620" cy="1111808"/>
          </a:xfrm>
        </p:spPr>
        <p:txBody>
          <a:bodyPr/>
          <a:lstStyle/>
          <a:p>
            <a:r>
              <a:rPr lang="en-US" sz="3200" b="0" i="0" u="none" strike="noStrike" baseline="0" dirty="0">
                <a:latin typeface="Roboto" panose="02000000000000000000" pitchFamily="2" charset="0"/>
                <a:ea typeface="Roboto" panose="02000000000000000000" pitchFamily="2" charset="0"/>
              </a:rPr>
              <a:t>Gifting to other organizations</a:t>
            </a:r>
            <a:br>
              <a:rPr lang="en-US" sz="4000" b="0" i="0" u="none" strike="noStrike" baseline="0" dirty="0">
                <a:latin typeface="Roboto Medium" panose="02000000000000000000" pitchFamily="2" charset="0"/>
                <a:ea typeface="Roboto Medium" panose="02000000000000000000" pitchFamily="2" charset="0"/>
              </a:rPr>
            </a:br>
            <a:r>
              <a:rPr lang="en-US" sz="4000" b="0" i="0" u="none" strike="noStrike" baseline="0" dirty="0">
                <a:latin typeface="Roboto Medium" panose="02000000000000000000" pitchFamily="2" charset="0"/>
                <a:ea typeface="Roboto Medium" panose="02000000000000000000" pitchFamily="2" charset="0"/>
              </a:rPr>
              <a:t>What is a Qualified </a:t>
            </a:r>
            <a:r>
              <a:rPr lang="en-US" sz="4000" b="0" i="0" u="none" strike="noStrike" baseline="0" dirty="0" err="1">
                <a:latin typeface="Roboto Medium" panose="02000000000000000000" pitchFamily="2" charset="0"/>
                <a:ea typeface="Roboto Medium" panose="02000000000000000000" pitchFamily="2" charset="0"/>
              </a:rPr>
              <a:t>Donee</a:t>
            </a:r>
            <a:r>
              <a:rPr lang="en-US" sz="4000" b="0" i="0" u="none" strike="noStrike" baseline="0" dirty="0">
                <a:latin typeface="Roboto Medium" panose="02000000000000000000" pitchFamily="2" charset="0"/>
                <a:ea typeface="Roboto Medium" panose="02000000000000000000" pitchFamily="2" charset="0"/>
              </a:rPr>
              <a:t>? </a:t>
            </a:r>
          </a:p>
        </p:txBody>
      </p:sp>
      <p:sp>
        <p:nvSpPr>
          <p:cNvPr id="3" name="Content Placeholder 2">
            <a:extLst>
              <a:ext uri="{FF2B5EF4-FFF2-40B4-BE49-F238E27FC236}">
                <a16:creationId xmlns:a16="http://schemas.microsoft.com/office/drawing/2014/main" id="{321BC1A4-9D2B-494F-A58D-24CFF4E6D131}"/>
              </a:ext>
            </a:extLst>
          </p:cNvPr>
          <p:cNvSpPr>
            <a:spLocks noGrp="1"/>
          </p:cNvSpPr>
          <p:nvPr>
            <p:ph idx="1"/>
          </p:nvPr>
        </p:nvSpPr>
        <p:spPr>
          <a:xfrm>
            <a:off x="2311400" y="2298700"/>
            <a:ext cx="8888020" cy="3980420"/>
          </a:xfrm>
        </p:spPr>
        <p:txBody>
          <a:bodyPr numCol="2">
            <a:noAutofit/>
          </a:bodyPr>
          <a:lstStyle/>
          <a:p>
            <a:r>
              <a:rPr lang="en-US" sz="2800" dirty="0">
                <a:latin typeface="Roboto" panose="02000000000000000000" pitchFamily="2" charset="0"/>
                <a:ea typeface="Roboto" panose="02000000000000000000" pitchFamily="2" charset="0"/>
              </a:rPr>
              <a:t>Registered charities</a:t>
            </a:r>
          </a:p>
          <a:p>
            <a:r>
              <a:rPr lang="en-US" sz="2800" i="0" u="none" strike="noStrike" baseline="0" dirty="0">
                <a:latin typeface="Roboto" panose="02000000000000000000" pitchFamily="2" charset="0"/>
                <a:ea typeface="Roboto" panose="02000000000000000000" pitchFamily="2" charset="0"/>
              </a:rPr>
              <a:t>Municipalities, </a:t>
            </a:r>
            <a:r>
              <a:rPr lang="en-US" sz="2800" dirty="0">
                <a:latin typeface="Roboto" panose="02000000000000000000" pitchFamily="2" charset="0"/>
                <a:ea typeface="Roboto" panose="02000000000000000000" pitchFamily="2" charset="0"/>
              </a:rPr>
              <a:t>Provinces, Territories</a:t>
            </a:r>
          </a:p>
          <a:p>
            <a:r>
              <a:rPr lang="en-US" sz="2800" dirty="0">
                <a:latin typeface="Roboto" panose="02000000000000000000" pitchFamily="2" charset="0"/>
                <a:ea typeface="Roboto" panose="02000000000000000000" pitchFamily="2" charset="0"/>
              </a:rPr>
              <a:t>United Nations &amp; its agencies</a:t>
            </a:r>
            <a:endParaRPr lang="en-US" sz="2800" i="0" u="none" strike="noStrike" baseline="0" dirty="0">
              <a:latin typeface="Roboto" panose="02000000000000000000" pitchFamily="2" charset="0"/>
              <a:ea typeface="Roboto" panose="02000000000000000000" pitchFamily="2" charset="0"/>
            </a:endParaRPr>
          </a:p>
          <a:p>
            <a:r>
              <a:rPr lang="en-US" sz="2800" dirty="0">
                <a:latin typeface="Roboto" panose="02000000000000000000" pitchFamily="2" charset="0"/>
                <a:ea typeface="Roboto" panose="02000000000000000000" pitchFamily="2" charset="0"/>
              </a:rPr>
              <a:t>Public Bodies Performing a function of government</a:t>
            </a:r>
            <a:endParaRPr lang="en-US" sz="2800" i="0" u="none" strike="noStrike" baseline="0" dirty="0">
              <a:latin typeface="Roboto" panose="02000000000000000000" pitchFamily="2" charset="0"/>
              <a:ea typeface="Roboto" panose="02000000000000000000" pitchFamily="2" charset="0"/>
            </a:endParaRPr>
          </a:p>
          <a:p>
            <a:r>
              <a:rPr lang="en-US" sz="2800" i="0" u="none" strike="noStrike" baseline="0" dirty="0">
                <a:latin typeface="Roboto" panose="02000000000000000000" pitchFamily="2" charset="0"/>
                <a:ea typeface="Roboto" panose="02000000000000000000" pitchFamily="2" charset="0"/>
              </a:rPr>
              <a:t>Registered Universities outside of Canada</a:t>
            </a:r>
          </a:p>
          <a:p>
            <a:r>
              <a:rPr lang="en-US" sz="2800" dirty="0">
                <a:latin typeface="Roboto" panose="02000000000000000000" pitchFamily="2" charset="0"/>
                <a:ea typeface="Roboto" panose="02000000000000000000" pitchFamily="2" charset="0"/>
              </a:rPr>
              <a:t>Canada, </a:t>
            </a:r>
            <a:r>
              <a:rPr lang="en-US" sz="2800" i="0" u="none" strike="noStrike" baseline="0" dirty="0">
                <a:latin typeface="Roboto" panose="02000000000000000000" pitchFamily="2" charset="0"/>
                <a:ea typeface="Roboto" panose="02000000000000000000" pitchFamily="2" charset="0"/>
              </a:rPr>
              <a:t>Registered </a:t>
            </a:r>
            <a:r>
              <a:rPr lang="en-US" sz="2800" dirty="0">
                <a:latin typeface="Roboto" panose="02000000000000000000" pitchFamily="2" charset="0"/>
                <a:ea typeface="Roboto" panose="02000000000000000000" pitchFamily="2" charset="0"/>
              </a:rPr>
              <a:t>Journalism Organizations</a:t>
            </a:r>
          </a:p>
          <a:p>
            <a:r>
              <a:rPr lang="en-US" sz="2800" dirty="0">
                <a:latin typeface="Roboto" panose="02000000000000000000" pitchFamily="2" charset="0"/>
                <a:ea typeface="Roboto" panose="02000000000000000000" pitchFamily="2" charset="0"/>
              </a:rPr>
              <a:t>Low Cost Housing Organizations</a:t>
            </a:r>
          </a:p>
          <a:p>
            <a:r>
              <a:rPr lang="en-US" sz="2800" dirty="0">
                <a:latin typeface="Roboto" panose="02000000000000000000" pitchFamily="2" charset="0"/>
                <a:ea typeface="Roboto" panose="02000000000000000000" pitchFamily="2" charset="0"/>
              </a:rPr>
              <a:t>National Art Service Organizations</a:t>
            </a:r>
          </a:p>
          <a:p>
            <a:r>
              <a:rPr lang="en-US" sz="2800" dirty="0">
                <a:latin typeface="Roboto" panose="02000000000000000000" pitchFamily="2" charset="0"/>
                <a:ea typeface="Roboto" panose="02000000000000000000" pitchFamily="2" charset="0"/>
              </a:rPr>
              <a:t>Canadian Amateur Athletic Associations </a:t>
            </a:r>
          </a:p>
          <a:p>
            <a:r>
              <a:rPr lang="en-US" sz="2800" dirty="0">
                <a:latin typeface="Roboto" panose="02000000000000000000" pitchFamily="2" charset="0"/>
                <a:ea typeface="Roboto" panose="02000000000000000000" pitchFamily="2" charset="0"/>
              </a:rPr>
              <a:t>and more . . .</a:t>
            </a:r>
            <a:endParaRPr lang="en-US" sz="2800" i="0" u="none" strike="noStrike" baseline="0" dirty="0">
              <a:latin typeface="Roboto" panose="02000000000000000000" pitchFamily="2" charset="0"/>
              <a:ea typeface="Roboto" panose="02000000000000000000" pitchFamily="2" charset="0"/>
            </a:endParaRPr>
          </a:p>
        </p:txBody>
      </p:sp>
      <p:sp>
        <p:nvSpPr>
          <p:cNvPr id="4" name="TextBox 3">
            <a:extLst>
              <a:ext uri="{FF2B5EF4-FFF2-40B4-BE49-F238E27FC236}">
                <a16:creationId xmlns:a16="http://schemas.microsoft.com/office/drawing/2014/main" id="{37D28F1B-BE19-47CC-B142-97E629F3141A}"/>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259168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0F01B-6823-429A-9774-78C21C9EABCF}"/>
              </a:ext>
            </a:extLst>
          </p:cNvPr>
          <p:cNvSpPr>
            <a:spLocks noGrp="1"/>
          </p:cNvSpPr>
          <p:nvPr>
            <p:ph type="title"/>
          </p:nvPr>
        </p:nvSpPr>
        <p:spPr>
          <a:xfrm>
            <a:off x="2658066" y="365125"/>
            <a:ext cx="8695734" cy="1325563"/>
          </a:xfrm>
        </p:spPr>
        <p:txBody>
          <a:bodyPr/>
          <a:lstStyle/>
          <a:p>
            <a:r>
              <a:rPr lang="en-US" sz="4800" dirty="0"/>
              <a:t>Carrying out your own</a:t>
            </a:r>
            <a:br>
              <a:rPr lang="en-US" sz="4800" dirty="0"/>
            </a:br>
            <a:r>
              <a:rPr lang="en-US" dirty="0"/>
              <a:t>Charitable Activities</a:t>
            </a:r>
          </a:p>
        </p:txBody>
      </p:sp>
      <p:sp>
        <p:nvSpPr>
          <p:cNvPr id="3" name="Content Placeholder 2">
            <a:extLst>
              <a:ext uri="{FF2B5EF4-FFF2-40B4-BE49-F238E27FC236}">
                <a16:creationId xmlns:a16="http://schemas.microsoft.com/office/drawing/2014/main" id="{5F2D6A6C-1553-4401-A59B-95747DA59F5E}"/>
              </a:ext>
            </a:extLst>
          </p:cNvPr>
          <p:cNvSpPr>
            <a:spLocks noGrp="1"/>
          </p:cNvSpPr>
          <p:nvPr>
            <p:ph idx="1"/>
          </p:nvPr>
        </p:nvSpPr>
        <p:spPr>
          <a:xfrm>
            <a:off x="2453640" y="2407919"/>
            <a:ext cx="9122664" cy="3055303"/>
          </a:xfrm>
        </p:spPr>
        <p:txBody>
          <a:bodyPr>
            <a:noAutofit/>
          </a:bodyPr>
          <a:lstStyle/>
          <a:p>
            <a:pPr marL="0" indent="0">
              <a:buNone/>
            </a:pPr>
            <a:r>
              <a:rPr lang="en-US" sz="3200" b="0" i="0" u="none" strike="noStrike" baseline="0" dirty="0">
                <a:latin typeface="Roboto" panose="02000000000000000000" pitchFamily="2" charset="0"/>
                <a:ea typeface="Roboto" panose="02000000000000000000" pitchFamily="2" charset="0"/>
              </a:rPr>
              <a:t>A charity can carry on its </a:t>
            </a:r>
            <a:r>
              <a:rPr lang="en-US" sz="3200" b="1" i="0" u="none" strike="noStrike" baseline="0" dirty="0">
                <a:latin typeface="Roboto" panose="02000000000000000000" pitchFamily="2" charset="0"/>
                <a:ea typeface="Roboto" panose="02000000000000000000" pitchFamily="2" charset="0"/>
              </a:rPr>
              <a:t>own activities by </a:t>
            </a:r>
            <a:endParaRPr lang="en-US" sz="3200" i="0" u="none" strike="noStrike" baseline="0" dirty="0">
              <a:latin typeface="Roboto" panose="02000000000000000000" pitchFamily="2" charset="0"/>
              <a:ea typeface="Roboto" panose="02000000000000000000" pitchFamily="2" charset="0"/>
            </a:endParaRPr>
          </a:p>
          <a:p>
            <a:pPr marL="457200" lvl="1" indent="0">
              <a:buNone/>
            </a:pPr>
            <a:r>
              <a:rPr lang="en-US" sz="3200" b="0" i="0" u="none" strike="noStrike" baseline="0" dirty="0">
                <a:latin typeface="Roboto" panose="02000000000000000000" pitchFamily="2" charset="0"/>
                <a:ea typeface="Roboto" panose="02000000000000000000" pitchFamily="2" charset="0"/>
              </a:rPr>
              <a:t>using its staff/volunteers</a:t>
            </a:r>
          </a:p>
          <a:p>
            <a:pPr marL="457200" lvl="1" indent="0">
              <a:buNone/>
            </a:pPr>
            <a:r>
              <a:rPr lang="en-US" sz="3200" b="1" i="0" u="none" strike="noStrike" baseline="0" dirty="0">
                <a:latin typeface="Roboto" panose="02000000000000000000" pitchFamily="2" charset="0"/>
                <a:ea typeface="Roboto" panose="02000000000000000000" pitchFamily="2" charset="0"/>
              </a:rPr>
              <a:t>OR</a:t>
            </a:r>
          </a:p>
          <a:p>
            <a:pPr marL="457200" lvl="1" indent="0">
              <a:buNone/>
            </a:pPr>
            <a:r>
              <a:rPr lang="en-US" sz="3200" b="0" i="0" u="none" strike="noStrike" baseline="0" dirty="0">
                <a:latin typeface="Roboto" panose="02000000000000000000" pitchFamily="2" charset="0"/>
                <a:ea typeface="Roboto" panose="02000000000000000000" pitchFamily="2" charset="0"/>
              </a:rPr>
              <a:t>through an intermediary</a:t>
            </a:r>
          </a:p>
          <a:p>
            <a:pPr marL="0" indent="0">
              <a:buNone/>
            </a:pPr>
            <a:r>
              <a:rPr lang="en-US" sz="3600" b="0" i="0" u="none" strike="noStrike" baseline="0" dirty="0">
                <a:latin typeface="Roboto" panose="02000000000000000000" pitchFamily="2" charset="0"/>
                <a:ea typeface="Roboto" panose="02000000000000000000" pitchFamily="2" charset="0"/>
              </a:rPr>
              <a:t>When using an intermediary, the charity must </a:t>
            </a:r>
            <a:r>
              <a:rPr lang="en-US" sz="3600" b="1" i="0" u="none" strike="noStrike" baseline="0" dirty="0">
                <a:latin typeface="Roboto" panose="02000000000000000000" pitchFamily="2" charset="0"/>
                <a:ea typeface="Roboto" panose="02000000000000000000" pitchFamily="2" charset="0"/>
              </a:rPr>
              <a:t>maintain direction and control </a:t>
            </a:r>
            <a:r>
              <a:rPr lang="en-US" sz="3600" b="0" i="0" u="none" strike="noStrike" baseline="0" dirty="0">
                <a:latin typeface="Roboto" panose="02000000000000000000" pitchFamily="2" charset="0"/>
                <a:ea typeface="Roboto" panose="02000000000000000000" pitchFamily="2" charset="0"/>
              </a:rPr>
              <a:t>of its resources.</a:t>
            </a:r>
          </a:p>
        </p:txBody>
      </p:sp>
      <p:sp>
        <p:nvSpPr>
          <p:cNvPr id="4" name="TextBox 3">
            <a:extLst>
              <a:ext uri="{FF2B5EF4-FFF2-40B4-BE49-F238E27FC236}">
                <a16:creationId xmlns:a16="http://schemas.microsoft.com/office/drawing/2014/main" id="{EA758A35-0EB4-49E7-A740-600F454D45FA}"/>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2339061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0F01B-6823-429A-9774-78C21C9EABCF}"/>
              </a:ext>
            </a:extLst>
          </p:cNvPr>
          <p:cNvSpPr>
            <a:spLocks noGrp="1"/>
          </p:cNvSpPr>
          <p:nvPr>
            <p:ph type="title"/>
          </p:nvPr>
        </p:nvSpPr>
        <p:spPr>
          <a:xfrm>
            <a:off x="2392680" y="320041"/>
            <a:ext cx="9183624" cy="1737518"/>
          </a:xfrm>
        </p:spPr>
        <p:txBody>
          <a:bodyPr/>
          <a:lstStyle/>
          <a:p>
            <a:r>
              <a:rPr lang="en-US" sz="3200" dirty="0">
                <a:latin typeface="Roboto Medium" panose="02000000000000000000" pitchFamily="2" charset="0"/>
                <a:ea typeface="Roboto Medium" panose="02000000000000000000" pitchFamily="2" charset="0"/>
              </a:rPr>
              <a:t>Carrying out your own charitable activities </a:t>
            </a:r>
            <a:br>
              <a:rPr lang="en-US" sz="1400" dirty="0"/>
            </a:br>
            <a:r>
              <a:rPr lang="en-US" sz="4800" dirty="0"/>
              <a:t>Using an intermediary</a:t>
            </a:r>
            <a:endParaRPr lang="en-US" dirty="0"/>
          </a:p>
        </p:txBody>
      </p:sp>
      <p:sp>
        <p:nvSpPr>
          <p:cNvPr id="3" name="Content Placeholder 2">
            <a:extLst>
              <a:ext uri="{FF2B5EF4-FFF2-40B4-BE49-F238E27FC236}">
                <a16:creationId xmlns:a16="http://schemas.microsoft.com/office/drawing/2014/main" id="{5F2D6A6C-1553-4401-A59B-95747DA59F5E}"/>
              </a:ext>
            </a:extLst>
          </p:cNvPr>
          <p:cNvSpPr>
            <a:spLocks noGrp="1"/>
          </p:cNvSpPr>
          <p:nvPr>
            <p:ph idx="1"/>
          </p:nvPr>
        </p:nvSpPr>
        <p:spPr>
          <a:xfrm>
            <a:off x="2392680" y="2499359"/>
            <a:ext cx="9342120" cy="4038599"/>
          </a:xfrm>
        </p:spPr>
        <p:txBody>
          <a:bodyPr>
            <a:noAutofit/>
          </a:bodyPr>
          <a:lstStyle/>
          <a:p>
            <a:pPr marL="0" indent="0" algn="l">
              <a:buNone/>
            </a:pPr>
            <a:r>
              <a:rPr lang="en-US" sz="2800" b="0" i="0" dirty="0">
                <a:effectLst/>
                <a:latin typeface="Roboto" panose="02000000000000000000" pitchFamily="2" charset="0"/>
                <a:ea typeface="Roboto" panose="02000000000000000000" pitchFamily="2" charset="0"/>
              </a:rPr>
              <a:t>You might:</a:t>
            </a:r>
          </a:p>
          <a:p>
            <a:pPr algn="l">
              <a:buFont typeface="Arial" panose="020B0604020202020204" pitchFamily="34" charset="0"/>
              <a:buChar char="•"/>
            </a:pPr>
            <a:r>
              <a:rPr lang="en-US" sz="2800" dirty="0">
                <a:latin typeface="Roboto" panose="02000000000000000000" pitchFamily="2" charset="0"/>
                <a:ea typeface="Roboto" panose="02000000000000000000" pitchFamily="2" charset="0"/>
              </a:rPr>
              <a:t>H</a:t>
            </a:r>
            <a:r>
              <a:rPr lang="en-US" sz="2800" b="0" i="0" dirty="0">
                <a:effectLst/>
                <a:latin typeface="Roboto" panose="02000000000000000000" pitchFamily="2" charset="0"/>
                <a:ea typeface="Roboto" panose="02000000000000000000" pitchFamily="2" charset="0"/>
              </a:rPr>
              <a:t>ire a company or private contractor</a:t>
            </a:r>
          </a:p>
          <a:p>
            <a:pPr algn="l">
              <a:buFont typeface="Arial" panose="020B0604020202020204" pitchFamily="34" charset="0"/>
              <a:buChar char="•"/>
            </a:pPr>
            <a:r>
              <a:rPr lang="en-US" sz="2800" dirty="0">
                <a:latin typeface="Roboto" panose="02000000000000000000" pitchFamily="2" charset="0"/>
                <a:ea typeface="Roboto" panose="02000000000000000000" pitchFamily="2" charset="0"/>
              </a:rPr>
              <a:t>E</a:t>
            </a:r>
            <a:r>
              <a:rPr lang="en-US" sz="2800" b="0" i="0" dirty="0">
                <a:effectLst/>
                <a:latin typeface="Roboto" panose="02000000000000000000" pitchFamily="2" charset="0"/>
                <a:ea typeface="Roboto" panose="02000000000000000000" pitchFamily="2" charset="0"/>
              </a:rPr>
              <a:t>nter into an agreement with a non-profit organization</a:t>
            </a:r>
          </a:p>
          <a:p>
            <a:pPr algn="l">
              <a:buFont typeface="Arial" panose="020B0604020202020204" pitchFamily="34" charset="0"/>
              <a:buChar char="•"/>
            </a:pPr>
            <a:r>
              <a:rPr lang="en-US" sz="2800" b="0" i="0" dirty="0">
                <a:effectLst/>
                <a:latin typeface="Roboto" panose="02000000000000000000" pitchFamily="2" charset="0"/>
                <a:ea typeface="Roboto" panose="02000000000000000000" pitchFamily="2" charset="0"/>
              </a:rPr>
              <a:t>Pool resources with another organization to complete a project</a:t>
            </a:r>
          </a:p>
        </p:txBody>
      </p:sp>
      <p:sp>
        <p:nvSpPr>
          <p:cNvPr id="4" name="TextBox 3">
            <a:extLst>
              <a:ext uri="{FF2B5EF4-FFF2-40B4-BE49-F238E27FC236}">
                <a16:creationId xmlns:a16="http://schemas.microsoft.com/office/drawing/2014/main" id="{02285C38-A59B-41A7-A0AD-0B2FE063AB1B}"/>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1991193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0F01B-6823-429A-9774-78C21C9EABCF}"/>
              </a:ext>
            </a:extLst>
          </p:cNvPr>
          <p:cNvSpPr>
            <a:spLocks noGrp="1"/>
          </p:cNvSpPr>
          <p:nvPr>
            <p:ph type="title"/>
          </p:nvPr>
        </p:nvSpPr>
        <p:spPr>
          <a:xfrm>
            <a:off x="2304288" y="328549"/>
            <a:ext cx="9747504" cy="1518539"/>
          </a:xfrm>
        </p:spPr>
        <p:txBody>
          <a:bodyPr/>
          <a:lstStyle/>
          <a:p>
            <a:r>
              <a:rPr lang="en-US" sz="4400" dirty="0">
                <a:latin typeface="Roboto Medium" panose="02000000000000000000" pitchFamily="2" charset="0"/>
                <a:ea typeface="Roboto Medium" panose="02000000000000000000" pitchFamily="2" charset="0"/>
              </a:rPr>
              <a:t>Maintaining Direction &amp; Control </a:t>
            </a:r>
            <a:br>
              <a:rPr lang="en-US" sz="4400" dirty="0">
                <a:latin typeface="Roboto Medium" panose="02000000000000000000" pitchFamily="2" charset="0"/>
                <a:ea typeface="Roboto Medium" panose="02000000000000000000" pitchFamily="2" charset="0"/>
              </a:rPr>
            </a:br>
            <a:r>
              <a:rPr lang="en-US" sz="3600" dirty="0">
                <a:latin typeface="Roboto" panose="02000000000000000000" pitchFamily="2" charset="0"/>
                <a:ea typeface="Roboto" panose="02000000000000000000" pitchFamily="2" charset="0"/>
              </a:rPr>
              <a:t>using an intermediary</a:t>
            </a:r>
          </a:p>
        </p:txBody>
      </p:sp>
      <p:sp>
        <p:nvSpPr>
          <p:cNvPr id="3" name="Content Placeholder 2">
            <a:extLst>
              <a:ext uri="{FF2B5EF4-FFF2-40B4-BE49-F238E27FC236}">
                <a16:creationId xmlns:a16="http://schemas.microsoft.com/office/drawing/2014/main" id="{5F2D6A6C-1553-4401-A59B-95747DA59F5E}"/>
              </a:ext>
            </a:extLst>
          </p:cNvPr>
          <p:cNvSpPr>
            <a:spLocks noGrp="1"/>
          </p:cNvSpPr>
          <p:nvPr>
            <p:ph idx="1"/>
          </p:nvPr>
        </p:nvSpPr>
        <p:spPr>
          <a:xfrm>
            <a:off x="2484120" y="2438400"/>
            <a:ext cx="9189720" cy="4091051"/>
          </a:xfrm>
        </p:spPr>
        <p:txBody>
          <a:bodyPr>
            <a:noAutofit/>
          </a:bodyPr>
          <a:lstStyle/>
          <a:p>
            <a:pPr marL="0" marR="2880" indent="0">
              <a:buNone/>
            </a:pPr>
            <a:r>
              <a:rPr lang="en-US" sz="2600" dirty="0">
                <a:latin typeface="Roboto" panose="02000000000000000000" pitchFamily="2" charset="0"/>
                <a:ea typeface="Roboto" panose="02000000000000000000" pitchFamily="2" charset="0"/>
              </a:rPr>
              <a:t>The church must </a:t>
            </a:r>
            <a:r>
              <a:rPr lang="en-US" sz="2600" b="1" dirty="0">
                <a:latin typeface="Roboto" panose="02000000000000000000" pitchFamily="2" charset="0"/>
                <a:ea typeface="Roboto" panose="02000000000000000000" pitchFamily="2" charset="0"/>
              </a:rPr>
              <a:t>make decisions and set parameters </a:t>
            </a:r>
            <a:r>
              <a:rPr lang="en-US" sz="2600" dirty="0">
                <a:latin typeface="Roboto" panose="02000000000000000000" pitchFamily="2" charset="0"/>
                <a:ea typeface="Roboto" panose="02000000000000000000" pitchFamily="2" charset="0"/>
              </a:rPr>
              <a:t>for the</a:t>
            </a:r>
            <a:r>
              <a:rPr lang="en-US" sz="2600" b="1" dirty="0">
                <a:latin typeface="Roboto" panose="02000000000000000000" pitchFamily="2" charset="0"/>
                <a:ea typeface="Roboto" panose="02000000000000000000" pitchFamily="2" charset="0"/>
              </a:rPr>
              <a:t> </a:t>
            </a:r>
            <a:r>
              <a:rPr lang="en-US" sz="2600" dirty="0">
                <a:latin typeface="Roboto" panose="02000000000000000000" pitchFamily="2" charset="0"/>
                <a:ea typeface="Roboto" panose="02000000000000000000" pitchFamily="2" charset="0"/>
              </a:rPr>
              <a:t>activities, on an ongoing basis </a:t>
            </a:r>
          </a:p>
          <a:p>
            <a:pPr marR="2880"/>
            <a:r>
              <a:rPr lang="en-US" sz="2600" dirty="0">
                <a:latin typeface="Roboto" panose="02000000000000000000" pitchFamily="2" charset="0"/>
                <a:ea typeface="Roboto" panose="02000000000000000000" pitchFamily="2" charset="0"/>
              </a:rPr>
              <a:t>the overall goals </a:t>
            </a:r>
          </a:p>
          <a:p>
            <a:pPr marR="2880"/>
            <a:r>
              <a:rPr lang="en-US" sz="2600" dirty="0">
                <a:latin typeface="Roboto" panose="02000000000000000000" pitchFamily="2" charset="0"/>
                <a:ea typeface="Roboto" panose="02000000000000000000" pitchFamily="2" charset="0"/>
              </a:rPr>
              <a:t>how it will be carried out</a:t>
            </a:r>
          </a:p>
          <a:p>
            <a:pPr marR="2880"/>
            <a:r>
              <a:rPr lang="en-US" sz="2600" dirty="0">
                <a:latin typeface="Roboto" panose="02000000000000000000" pitchFamily="2" charset="0"/>
                <a:ea typeface="Roboto" panose="02000000000000000000" pitchFamily="2" charset="0"/>
              </a:rPr>
              <a:t>where the activity will happen</a:t>
            </a:r>
          </a:p>
          <a:p>
            <a:pPr marR="2880"/>
            <a:r>
              <a:rPr lang="en-US" sz="2600" dirty="0">
                <a:latin typeface="Roboto" panose="02000000000000000000" pitchFamily="2" charset="0"/>
                <a:ea typeface="Roboto" panose="02000000000000000000" pitchFamily="2" charset="0"/>
              </a:rPr>
              <a:t>who will benefit </a:t>
            </a:r>
          </a:p>
          <a:p>
            <a:pPr marR="2880"/>
            <a:r>
              <a:rPr lang="en-US" sz="2600" dirty="0">
                <a:latin typeface="Roboto" panose="02000000000000000000" pitchFamily="2" charset="0"/>
                <a:ea typeface="Roboto" panose="02000000000000000000" pitchFamily="2" charset="0"/>
              </a:rPr>
              <a:t>when it will begin and end</a:t>
            </a:r>
            <a:endParaRPr lang="en-US" sz="2600" b="0" i="0" u="none" strike="noStrike" baseline="0" dirty="0">
              <a:latin typeface="Roboto" panose="02000000000000000000" pitchFamily="2" charset="0"/>
              <a:ea typeface="Roboto" panose="02000000000000000000" pitchFamily="2" charset="0"/>
            </a:endParaRPr>
          </a:p>
        </p:txBody>
      </p:sp>
      <p:sp>
        <p:nvSpPr>
          <p:cNvPr id="4" name="TextBox 3">
            <a:extLst>
              <a:ext uri="{FF2B5EF4-FFF2-40B4-BE49-F238E27FC236}">
                <a16:creationId xmlns:a16="http://schemas.microsoft.com/office/drawing/2014/main" id="{9FFDDC45-D738-42E1-B388-5F4E520CEDBF}"/>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3938201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0F01B-6823-429A-9774-78C21C9EABCF}"/>
              </a:ext>
            </a:extLst>
          </p:cNvPr>
          <p:cNvSpPr>
            <a:spLocks noGrp="1"/>
          </p:cNvSpPr>
          <p:nvPr>
            <p:ph type="title"/>
          </p:nvPr>
        </p:nvSpPr>
        <p:spPr>
          <a:xfrm>
            <a:off x="2304288" y="328549"/>
            <a:ext cx="9747504" cy="1518539"/>
          </a:xfrm>
        </p:spPr>
        <p:txBody>
          <a:bodyPr/>
          <a:lstStyle/>
          <a:p>
            <a:br>
              <a:rPr kumimoji="0" lang="en-US" sz="3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j-cs"/>
              </a:rPr>
            </a:br>
            <a:r>
              <a:rPr lang="en-US" sz="4400" dirty="0">
                <a:latin typeface="Roboto Medium" panose="02000000000000000000" pitchFamily="2" charset="0"/>
                <a:ea typeface="Roboto Medium" panose="02000000000000000000" pitchFamily="2" charset="0"/>
              </a:rPr>
              <a:t>Maintaining Direction &amp; Control </a:t>
            </a:r>
            <a:br>
              <a:rPr lang="en-US" sz="4400" dirty="0">
                <a:latin typeface="Roboto Medium" panose="02000000000000000000" pitchFamily="2" charset="0"/>
                <a:ea typeface="Roboto Medium" panose="02000000000000000000" pitchFamily="2" charset="0"/>
              </a:rPr>
            </a:br>
            <a:r>
              <a:rPr lang="en-US" sz="3600" dirty="0">
                <a:latin typeface="Roboto" panose="02000000000000000000" pitchFamily="2" charset="0"/>
                <a:ea typeface="Roboto" panose="02000000000000000000" pitchFamily="2" charset="0"/>
              </a:rPr>
              <a:t>using an intermediary</a:t>
            </a:r>
          </a:p>
        </p:txBody>
      </p:sp>
      <p:sp>
        <p:nvSpPr>
          <p:cNvPr id="3" name="Content Placeholder 2">
            <a:extLst>
              <a:ext uri="{FF2B5EF4-FFF2-40B4-BE49-F238E27FC236}">
                <a16:creationId xmlns:a16="http://schemas.microsoft.com/office/drawing/2014/main" id="{5F2D6A6C-1553-4401-A59B-95747DA59F5E}"/>
              </a:ext>
            </a:extLst>
          </p:cNvPr>
          <p:cNvSpPr>
            <a:spLocks noGrp="1"/>
          </p:cNvSpPr>
          <p:nvPr>
            <p:ph idx="1"/>
          </p:nvPr>
        </p:nvSpPr>
        <p:spPr>
          <a:xfrm>
            <a:off x="3048000" y="2804160"/>
            <a:ext cx="8729472" cy="3725291"/>
          </a:xfrm>
        </p:spPr>
        <p:txBody>
          <a:bodyPr>
            <a:noAutofit/>
          </a:bodyPr>
          <a:lstStyle/>
          <a:p>
            <a:r>
              <a:rPr lang="en-US" sz="2800" dirty="0">
                <a:latin typeface="Roboto" panose="02000000000000000000" pitchFamily="2" charset="0"/>
                <a:ea typeface="Roboto" panose="02000000000000000000" pitchFamily="2" charset="0"/>
              </a:rPr>
              <a:t>Written </a:t>
            </a:r>
            <a:r>
              <a:rPr lang="en-US" sz="2800" b="0" i="0" u="none" strike="noStrike" baseline="0" dirty="0">
                <a:latin typeface="Roboto" panose="02000000000000000000" pitchFamily="2" charset="0"/>
                <a:ea typeface="Roboto" panose="02000000000000000000" pitchFamily="2" charset="0"/>
              </a:rPr>
              <a:t>agreements</a:t>
            </a:r>
          </a:p>
          <a:p>
            <a:r>
              <a:rPr lang="en-US" sz="2800" b="0" i="0" u="none" strike="noStrike" baseline="0" dirty="0">
                <a:latin typeface="Roboto" panose="02000000000000000000" pitchFamily="2" charset="0"/>
                <a:ea typeface="Roboto" panose="02000000000000000000" pitchFamily="2" charset="0"/>
              </a:rPr>
              <a:t>Ongoing communication &amp; direction</a:t>
            </a:r>
          </a:p>
          <a:p>
            <a:pPr marR="1030"/>
            <a:r>
              <a:rPr lang="en-US" sz="2800" b="0" i="0" u="none" strike="noStrike" baseline="0" dirty="0">
                <a:latin typeface="Roboto" panose="02000000000000000000" pitchFamily="2" charset="0"/>
                <a:ea typeface="Roboto" panose="02000000000000000000" pitchFamily="2" charset="0"/>
              </a:rPr>
              <a:t>Excellent record keeping with separate books </a:t>
            </a:r>
          </a:p>
          <a:p>
            <a:pPr marR="1020"/>
            <a:r>
              <a:rPr lang="en-US" sz="2800" dirty="0">
                <a:latin typeface="Roboto" panose="02000000000000000000" pitchFamily="2" charset="0"/>
                <a:ea typeface="Roboto" panose="02000000000000000000" pitchFamily="2" charset="0"/>
              </a:rPr>
              <a:t>M</a:t>
            </a:r>
            <a:r>
              <a:rPr lang="en-US" sz="2800" b="0" i="0" u="none" strike="noStrike" baseline="0" dirty="0">
                <a:latin typeface="Roboto" panose="02000000000000000000" pitchFamily="2" charset="0"/>
                <a:ea typeface="Roboto" panose="02000000000000000000" pitchFamily="2" charset="0"/>
              </a:rPr>
              <a:t>ake periodic transfers of resources, based on demonstrated performance.</a:t>
            </a:r>
          </a:p>
        </p:txBody>
      </p:sp>
      <p:sp>
        <p:nvSpPr>
          <p:cNvPr id="4" name="TextBox 3">
            <a:extLst>
              <a:ext uri="{FF2B5EF4-FFF2-40B4-BE49-F238E27FC236}">
                <a16:creationId xmlns:a16="http://schemas.microsoft.com/office/drawing/2014/main" id="{C9A90143-F606-4609-9847-4C6057C289E9}"/>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2887481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0F01B-6823-429A-9774-78C21C9EABCF}"/>
              </a:ext>
            </a:extLst>
          </p:cNvPr>
          <p:cNvSpPr>
            <a:spLocks noGrp="1"/>
          </p:cNvSpPr>
          <p:nvPr>
            <p:ph type="title"/>
          </p:nvPr>
        </p:nvSpPr>
        <p:spPr>
          <a:xfrm>
            <a:off x="2468880" y="365125"/>
            <a:ext cx="9265920" cy="1325563"/>
          </a:xfrm>
        </p:spPr>
        <p:txBody>
          <a:bodyPr/>
          <a:lstStyle/>
          <a:p>
            <a:br>
              <a:rPr kumimoji="0" lang="en-US" sz="3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j-cs"/>
              </a:rPr>
            </a:br>
            <a:r>
              <a:rPr kumimoji="0" lang="en-US" sz="4400" b="0" i="0" u="none" strike="noStrike" kern="1200" cap="none" spc="0" normalizeH="0" baseline="0" noProof="0" dirty="0">
                <a:ln>
                  <a:noFill/>
                </a:ln>
                <a:solidFill>
                  <a:prstClr val="black"/>
                </a:solidFill>
                <a:effectLst/>
                <a:uLnTx/>
                <a:uFillTx/>
                <a:latin typeface="Roboto Medium" panose="02000000000000000000" pitchFamily="2" charset="0"/>
                <a:ea typeface="Roboto Medium" panose="02000000000000000000" pitchFamily="2" charset="0"/>
                <a:cs typeface="+mj-cs"/>
              </a:rPr>
              <a:t>Maintaining Direction &amp; Control </a:t>
            </a:r>
            <a:r>
              <a:rPr lang="en-US" sz="4000" dirty="0"/>
              <a:t>Foreign Activities</a:t>
            </a:r>
          </a:p>
        </p:txBody>
      </p:sp>
      <p:sp>
        <p:nvSpPr>
          <p:cNvPr id="6" name="Content Placeholder 5">
            <a:extLst>
              <a:ext uri="{FF2B5EF4-FFF2-40B4-BE49-F238E27FC236}">
                <a16:creationId xmlns:a16="http://schemas.microsoft.com/office/drawing/2014/main" id="{DF2C8DC6-37CE-42C3-BF2E-3666DBC445EA}"/>
              </a:ext>
            </a:extLst>
          </p:cNvPr>
          <p:cNvSpPr>
            <a:spLocks noGrp="1"/>
          </p:cNvSpPr>
          <p:nvPr>
            <p:ph idx="1"/>
          </p:nvPr>
        </p:nvSpPr>
        <p:spPr>
          <a:xfrm>
            <a:off x="2932386" y="2453641"/>
            <a:ext cx="8421414" cy="3723322"/>
          </a:xfrm>
        </p:spPr>
        <p:txBody>
          <a:bodyPr>
            <a:noAutofit/>
          </a:bodyPr>
          <a:lstStyle/>
          <a:p>
            <a:pPr marL="0" indent="0">
              <a:buNone/>
            </a:pPr>
            <a:r>
              <a:rPr lang="en-US" sz="2800" dirty="0">
                <a:latin typeface="Roboto" panose="02000000000000000000" pitchFamily="2" charset="0"/>
                <a:ea typeface="Roboto" panose="02000000000000000000" pitchFamily="2" charset="0"/>
              </a:rPr>
              <a:t>“A charity can carry on its activities both inside and outside Canada. However, carrying on its activities outside Canada often presents significant challenges and requires substantial ongoing effort.</a:t>
            </a:r>
          </a:p>
          <a:p>
            <a:pPr marL="0" indent="0">
              <a:buNone/>
            </a:pPr>
            <a:r>
              <a:rPr lang="en-US" sz="2800" dirty="0">
                <a:latin typeface="Roboto" panose="02000000000000000000" pitchFamily="2" charset="0"/>
                <a:ea typeface="Roboto" panose="02000000000000000000" pitchFamily="2" charset="0"/>
              </a:rPr>
              <a:t>Before an organization begins carrying on activities outside Canada, the CRA recommends that it consider working with a charity or </a:t>
            </a:r>
            <a:r>
              <a:rPr lang="en-US" sz="2800" b="1" dirty="0">
                <a:latin typeface="Roboto" panose="02000000000000000000" pitchFamily="2" charset="0"/>
                <a:ea typeface="Roboto" panose="02000000000000000000" pitchFamily="2" charset="0"/>
              </a:rPr>
              <a:t>other qualified </a:t>
            </a:r>
            <a:r>
              <a:rPr lang="en-US" sz="2800" b="1" dirty="0" err="1">
                <a:latin typeface="Roboto" panose="02000000000000000000" pitchFamily="2" charset="0"/>
                <a:ea typeface="Roboto" panose="02000000000000000000" pitchFamily="2" charset="0"/>
              </a:rPr>
              <a:t>donee</a:t>
            </a:r>
            <a:r>
              <a:rPr lang="en-US" sz="2800" dirty="0">
                <a:latin typeface="Roboto" panose="02000000000000000000" pitchFamily="2" charset="0"/>
                <a:ea typeface="Roboto" panose="02000000000000000000" pitchFamily="2" charset="0"/>
              </a:rPr>
              <a:t> that has this type of experience.”</a:t>
            </a:r>
          </a:p>
        </p:txBody>
      </p:sp>
      <p:sp>
        <p:nvSpPr>
          <p:cNvPr id="4" name="TextBox 3">
            <a:extLst>
              <a:ext uri="{FF2B5EF4-FFF2-40B4-BE49-F238E27FC236}">
                <a16:creationId xmlns:a16="http://schemas.microsoft.com/office/drawing/2014/main" id="{71E448B3-17AD-4021-81F0-A09DB2F06BCE}"/>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2839187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B367F7-E5BB-42BB-B87F-B9399AC3C1A8}"/>
              </a:ext>
            </a:extLst>
          </p:cNvPr>
          <p:cNvSpPr>
            <a:spLocks noGrp="1"/>
          </p:cNvSpPr>
          <p:nvPr>
            <p:ph type="ctrTitle"/>
          </p:nvPr>
        </p:nvSpPr>
        <p:spPr/>
        <p:txBody>
          <a:bodyPr/>
          <a:lstStyle/>
          <a:p>
            <a:r>
              <a:rPr lang="en-US" sz="5400" dirty="0"/>
              <a:t>Is it a Gift? </a:t>
            </a:r>
          </a:p>
        </p:txBody>
      </p:sp>
      <p:pic>
        <p:nvPicPr>
          <p:cNvPr id="3" name="Picture 2">
            <a:extLst>
              <a:ext uri="{FF2B5EF4-FFF2-40B4-BE49-F238E27FC236}">
                <a16:creationId xmlns:a16="http://schemas.microsoft.com/office/drawing/2014/main" id="{56CD70E9-C13C-4F5A-94AB-DA7A071FAA1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75418" y="4297044"/>
            <a:ext cx="1440919" cy="1440919"/>
          </a:xfrm>
          <a:prstGeom prst="rect">
            <a:avLst/>
          </a:prstGeom>
        </p:spPr>
      </p:pic>
    </p:spTree>
    <p:extLst>
      <p:ext uri="{BB962C8B-B14F-4D97-AF65-F5344CB8AC3E}">
        <p14:creationId xmlns:p14="http://schemas.microsoft.com/office/powerpoint/2010/main" val="4128679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8BB47-3F76-4C58-8373-21E01F0B598E}"/>
              </a:ext>
            </a:extLst>
          </p:cNvPr>
          <p:cNvSpPr>
            <a:spLocks noGrp="1"/>
          </p:cNvSpPr>
          <p:nvPr>
            <p:ph type="title"/>
          </p:nvPr>
        </p:nvSpPr>
        <p:spPr/>
        <p:txBody>
          <a:bodyPr/>
          <a:lstStyle/>
          <a:p>
            <a:r>
              <a:rPr lang="en-US" sz="4800" dirty="0"/>
              <a:t>Questions to ask</a:t>
            </a:r>
          </a:p>
        </p:txBody>
      </p:sp>
      <p:sp>
        <p:nvSpPr>
          <p:cNvPr id="3" name="Content Placeholder 2">
            <a:extLst>
              <a:ext uri="{FF2B5EF4-FFF2-40B4-BE49-F238E27FC236}">
                <a16:creationId xmlns:a16="http://schemas.microsoft.com/office/drawing/2014/main" id="{321BC1A4-9D2B-494F-A58D-24CFF4E6D131}"/>
              </a:ext>
            </a:extLst>
          </p:cNvPr>
          <p:cNvSpPr>
            <a:spLocks noGrp="1"/>
          </p:cNvSpPr>
          <p:nvPr>
            <p:ph idx="1"/>
          </p:nvPr>
        </p:nvSpPr>
        <p:spPr>
          <a:xfrm>
            <a:off x="2932386" y="2438400"/>
            <a:ext cx="8789714" cy="4241800"/>
          </a:xfrm>
        </p:spPr>
        <p:txBody>
          <a:bodyPr>
            <a:normAutofit fontScale="92500" lnSpcReduction="20000"/>
          </a:bodyPr>
          <a:lstStyle/>
          <a:p>
            <a:r>
              <a:rPr lang="en-US" sz="3600" b="0" i="0" u="none" strike="noStrike" baseline="0" dirty="0">
                <a:latin typeface="Roboto" panose="02000000000000000000" pitchFamily="2" charset="0"/>
                <a:ea typeface="Roboto" panose="02000000000000000000" pitchFamily="2" charset="0"/>
              </a:rPr>
              <a:t>Was there a transfer of property?</a:t>
            </a:r>
          </a:p>
          <a:p>
            <a:pPr marL="457200" lvl="1" indent="0">
              <a:buNone/>
            </a:pPr>
            <a:r>
              <a:rPr lang="en-US" sz="3200" b="0" i="0" u="none" strike="noStrike" baseline="0" dirty="0">
                <a:latin typeface="Roboto" panose="02000000000000000000" pitchFamily="2" charset="0"/>
                <a:ea typeface="Roboto" panose="02000000000000000000" pitchFamily="2" charset="0"/>
              </a:rPr>
              <a:t> YES = receipt</a:t>
            </a:r>
          </a:p>
          <a:p>
            <a:r>
              <a:rPr lang="en-US" sz="3600" b="0" i="0" u="none" strike="noStrike" baseline="0" dirty="0">
                <a:latin typeface="Roboto" panose="02000000000000000000" pitchFamily="2" charset="0"/>
                <a:ea typeface="Roboto" panose="02000000000000000000" pitchFamily="2" charset="0"/>
              </a:rPr>
              <a:t>Was the property given voluntarily? </a:t>
            </a:r>
          </a:p>
          <a:p>
            <a:pPr marL="457200" lvl="1" indent="0">
              <a:buNone/>
            </a:pPr>
            <a:r>
              <a:rPr lang="en-US" sz="3200" b="0" i="0" u="none" strike="noStrike" baseline="0" dirty="0">
                <a:latin typeface="Roboto" panose="02000000000000000000" pitchFamily="2" charset="0"/>
                <a:ea typeface="Roboto" panose="02000000000000000000" pitchFamily="2" charset="0"/>
              </a:rPr>
              <a:t>YES = receipt</a:t>
            </a:r>
          </a:p>
          <a:p>
            <a:r>
              <a:rPr lang="en-US" sz="3600" b="0" i="0" u="none" strike="noStrike" baseline="0" dirty="0">
                <a:latin typeface="Roboto" panose="02000000000000000000" pitchFamily="2" charset="0"/>
                <a:ea typeface="Roboto" panose="02000000000000000000" pitchFamily="2" charset="0"/>
              </a:rPr>
              <a:t>Did donor relinquish control? </a:t>
            </a:r>
          </a:p>
          <a:p>
            <a:pPr lvl="1"/>
            <a:r>
              <a:rPr lang="en-US" sz="3200" dirty="0">
                <a:latin typeface="Roboto" panose="02000000000000000000" pitchFamily="2" charset="0"/>
                <a:ea typeface="Roboto" panose="02000000000000000000" pitchFamily="2" charset="0"/>
              </a:rPr>
              <a:t>YES = receipt</a:t>
            </a:r>
            <a:endParaRPr lang="en-US" sz="3200" b="0" i="0" u="none" strike="noStrike" baseline="0" dirty="0">
              <a:latin typeface="Roboto" panose="02000000000000000000" pitchFamily="2" charset="0"/>
              <a:ea typeface="Roboto" panose="02000000000000000000" pitchFamily="2" charset="0"/>
            </a:endParaRPr>
          </a:p>
          <a:p>
            <a:r>
              <a:rPr lang="en-US" sz="3600" b="0" i="0" u="none" strike="noStrike" baseline="0" dirty="0">
                <a:latin typeface="Roboto" panose="02000000000000000000" pitchFamily="2" charset="0"/>
                <a:ea typeface="Roboto" panose="02000000000000000000" pitchFamily="2" charset="0"/>
              </a:rPr>
              <a:t>Did the donor receive an advantage?</a:t>
            </a:r>
          </a:p>
          <a:p>
            <a:pPr lvl="1"/>
            <a:r>
              <a:rPr lang="en-US" sz="3200" b="0" i="0" u="none" strike="noStrike" baseline="0" dirty="0">
                <a:latin typeface="Roboto" panose="02000000000000000000" pitchFamily="2" charset="0"/>
                <a:ea typeface="Roboto" panose="02000000000000000000" pitchFamily="2" charset="0"/>
              </a:rPr>
              <a:t>YES= deduct value from receipt </a:t>
            </a:r>
            <a:r>
              <a:rPr lang="en-US" sz="2600" b="0" i="0" u="none" strike="noStrike" baseline="0" dirty="0">
                <a:latin typeface="Roboto" panose="02000000000000000000" pitchFamily="2" charset="0"/>
                <a:ea typeface="Roboto" panose="02000000000000000000" pitchFamily="2" charset="0"/>
              </a:rPr>
              <a:t>with some exceptions</a:t>
            </a:r>
          </a:p>
        </p:txBody>
      </p:sp>
      <p:sp>
        <p:nvSpPr>
          <p:cNvPr id="4" name="TextBox 3">
            <a:extLst>
              <a:ext uri="{FF2B5EF4-FFF2-40B4-BE49-F238E27FC236}">
                <a16:creationId xmlns:a16="http://schemas.microsoft.com/office/drawing/2014/main" id="{F528A913-F485-46B3-AD7D-050FC43961B3}"/>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218182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8BB47-3F76-4C58-8373-21E01F0B598E}"/>
              </a:ext>
            </a:extLst>
          </p:cNvPr>
          <p:cNvSpPr>
            <a:spLocks noGrp="1"/>
          </p:cNvSpPr>
          <p:nvPr>
            <p:ph type="title"/>
          </p:nvPr>
        </p:nvSpPr>
        <p:spPr>
          <a:xfrm>
            <a:off x="2465780" y="578880"/>
            <a:ext cx="8888020" cy="1111808"/>
          </a:xfrm>
        </p:spPr>
        <p:txBody>
          <a:bodyPr/>
          <a:lstStyle/>
          <a:p>
            <a:r>
              <a:rPr lang="en-US" sz="4800" dirty="0">
                <a:latin typeface="Roboto Medium" panose="02000000000000000000" pitchFamily="2" charset="0"/>
                <a:ea typeface="Roboto Medium" panose="02000000000000000000" pitchFamily="2" charset="0"/>
              </a:rPr>
              <a:t>Is it property?</a:t>
            </a:r>
          </a:p>
        </p:txBody>
      </p:sp>
      <p:sp>
        <p:nvSpPr>
          <p:cNvPr id="3" name="Content Placeholder 2">
            <a:extLst>
              <a:ext uri="{FF2B5EF4-FFF2-40B4-BE49-F238E27FC236}">
                <a16:creationId xmlns:a16="http://schemas.microsoft.com/office/drawing/2014/main" id="{321BC1A4-9D2B-494F-A58D-24CFF4E6D131}"/>
              </a:ext>
            </a:extLst>
          </p:cNvPr>
          <p:cNvSpPr>
            <a:spLocks noGrp="1"/>
          </p:cNvSpPr>
          <p:nvPr>
            <p:ph idx="1"/>
          </p:nvPr>
        </p:nvSpPr>
        <p:spPr>
          <a:xfrm>
            <a:off x="2311400" y="2298700"/>
            <a:ext cx="8888020" cy="3980420"/>
          </a:xfrm>
        </p:spPr>
        <p:txBody>
          <a:bodyPr>
            <a:noAutofit/>
          </a:bodyPr>
          <a:lstStyle/>
          <a:p>
            <a:pPr marL="0" indent="0">
              <a:buNone/>
            </a:pPr>
            <a:r>
              <a:rPr lang="en-US" sz="2600" b="1" i="0" u="none" strike="noStrike" baseline="0" dirty="0">
                <a:latin typeface="Roboto" panose="02000000000000000000" pitchFamily="2" charset="0"/>
                <a:ea typeface="Roboto" panose="02000000000000000000" pitchFamily="2" charset="0"/>
              </a:rPr>
              <a:t>Cash</a:t>
            </a:r>
            <a:endParaRPr lang="en-US" sz="2600" i="0" u="none" strike="noStrike" baseline="0" dirty="0">
              <a:latin typeface="Roboto" panose="02000000000000000000" pitchFamily="2" charset="0"/>
              <a:ea typeface="Roboto" panose="02000000000000000000" pitchFamily="2" charset="0"/>
            </a:endParaRPr>
          </a:p>
          <a:p>
            <a:r>
              <a:rPr lang="en-US" sz="2600" i="0" u="none" strike="noStrike" baseline="0" dirty="0">
                <a:latin typeface="Roboto" panose="02000000000000000000" pitchFamily="2" charset="0"/>
                <a:ea typeface="Roboto" panose="02000000000000000000" pitchFamily="2" charset="0"/>
              </a:rPr>
              <a:t>Includes debit, cheque, and credit card ,online payments</a:t>
            </a:r>
          </a:p>
          <a:p>
            <a:pPr marL="0" indent="0">
              <a:buNone/>
            </a:pPr>
            <a:r>
              <a:rPr lang="en-US" sz="2600" b="1" i="0" u="none" strike="noStrike" baseline="0" dirty="0">
                <a:latin typeface="Roboto" panose="02000000000000000000" pitchFamily="2" charset="0"/>
                <a:ea typeface="Roboto" panose="02000000000000000000" pitchFamily="2" charset="0"/>
              </a:rPr>
              <a:t>Non-cash gifts/ Gifts-in-Kind</a:t>
            </a:r>
            <a:endParaRPr lang="en-US" sz="2600" i="0" u="none" strike="noStrike" baseline="0" dirty="0">
              <a:latin typeface="Roboto" panose="02000000000000000000" pitchFamily="2" charset="0"/>
              <a:ea typeface="Roboto" panose="02000000000000000000" pitchFamily="2" charset="0"/>
            </a:endParaRPr>
          </a:p>
          <a:p>
            <a:r>
              <a:rPr lang="en-US" sz="2600" i="0" u="none" strike="noStrike" baseline="0" dirty="0">
                <a:latin typeface="Roboto" panose="02000000000000000000" pitchFamily="2" charset="0"/>
                <a:ea typeface="Roboto" panose="02000000000000000000" pitchFamily="2" charset="0"/>
              </a:rPr>
              <a:t>Capital property (equipment, land, buildings, stocks, etc.)</a:t>
            </a:r>
          </a:p>
          <a:p>
            <a:r>
              <a:rPr lang="en-US" sz="2600" i="0" u="none" strike="noStrike" baseline="0" dirty="0">
                <a:latin typeface="Roboto" panose="02000000000000000000" pitchFamily="2" charset="0"/>
                <a:ea typeface="Roboto" panose="02000000000000000000" pitchFamily="2" charset="0"/>
              </a:rPr>
              <a:t>Personal property (artwork, furniture, clothes, etc.)</a:t>
            </a:r>
          </a:p>
          <a:p>
            <a:r>
              <a:rPr lang="en-US" sz="2600" i="0" u="none" strike="noStrike" baseline="0" dirty="0">
                <a:latin typeface="Roboto" panose="02000000000000000000" pitchFamily="2" charset="0"/>
                <a:ea typeface="Roboto" panose="02000000000000000000" pitchFamily="2" charset="0"/>
              </a:rPr>
              <a:t>Life insurance policy </a:t>
            </a:r>
          </a:p>
          <a:p>
            <a:r>
              <a:rPr lang="en-US" sz="2600" i="0" u="none" strike="noStrike" baseline="0" dirty="0">
                <a:latin typeface="Roboto" panose="02000000000000000000" pitchFamily="2" charset="0"/>
                <a:ea typeface="Roboto" panose="02000000000000000000" pitchFamily="2" charset="0"/>
              </a:rPr>
              <a:t>Charitable Gift Annuities</a:t>
            </a:r>
          </a:p>
          <a:p>
            <a:r>
              <a:rPr lang="en-US" sz="2600" i="0" u="none" strike="noStrike" baseline="0" dirty="0">
                <a:latin typeface="Roboto" panose="02000000000000000000" pitchFamily="2" charset="0"/>
                <a:ea typeface="Roboto" panose="02000000000000000000" pitchFamily="2" charset="0"/>
              </a:rPr>
              <a:t>Ecological land*/Canadian cultural property*  </a:t>
            </a:r>
          </a:p>
          <a:p>
            <a:pPr algn="r"/>
            <a:r>
              <a:rPr lang="en-US" sz="1400" i="0" u="none" strike="noStrike" baseline="0" dirty="0">
                <a:latin typeface="Roboto" panose="02000000000000000000" pitchFamily="2" charset="0"/>
                <a:ea typeface="Roboto" panose="02000000000000000000" pitchFamily="2" charset="0"/>
              </a:rPr>
              <a:t>*special rules so not covered today</a:t>
            </a:r>
          </a:p>
        </p:txBody>
      </p:sp>
      <p:sp>
        <p:nvSpPr>
          <p:cNvPr id="4" name="TextBox 3">
            <a:extLst>
              <a:ext uri="{FF2B5EF4-FFF2-40B4-BE49-F238E27FC236}">
                <a16:creationId xmlns:a16="http://schemas.microsoft.com/office/drawing/2014/main" id="{B44F3FEE-6BE9-4B89-9903-0AACDD70F945}"/>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37651509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8BB47-3F76-4C58-8373-21E01F0B598E}"/>
              </a:ext>
            </a:extLst>
          </p:cNvPr>
          <p:cNvSpPr>
            <a:spLocks noGrp="1"/>
          </p:cNvSpPr>
          <p:nvPr>
            <p:ph type="title"/>
          </p:nvPr>
        </p:nvSpPr>
        <p:spPr>
          <a:xfrm>
            <a:off x="2465780" y="578880"/>
            <a:ext cx="8888020" cy="1111808"/>
          </a:xfrm>
        </p:spPr>
        <p:txBody>
          <a:bodyPr/>
          <a:lstStyle/>
          <a:p>
            <a:r>
              <a:rPr lang="en-US" sz="4800" dirty="0">
                <a:latin typeface="Roboto Medium" panose="02000000000000000000" pitchFamily="2" charset="0"/>
                <a:ea typeface="Roboto Medium" panose="02000000000000000000" pitchFamily="2" charset="0"/>
              </a:rPr>
              <a:t>Was it given voluntarily?</a:t>
            </a:r>
          </a:p>
        </p:txBody>
      </p:sp>
      <p:sp>
        <p:nvSpPr>
          <p:cNvPr id="3" name="Content Placeholder 2">
            <a:extLst>
              <a:ext uri="{FF2B5EF4-FFF2-40B4-BE49-F238E27FC236}">
                <a16:creationId xmlns:a16="http://schemas.microsoft.com/office/drawing/2014/main" id="{321BC1A4-9D2B-494F-A58D-24CFF4E6D131}"/>
              </a:ext>
            </a:extLst>
          </p:cNvPr>
          <p:cNvSpPr>
            <a:spLocks noGrp="1"/>
          </p:cNvSpPr>
          <p:nvPr>
            <p:ph idx="1"/>
          </p:nvPr>
        </p:nvSpPr>
        <p:spPr>
          <a:xfrm>
            <a:off x="2311400" y="2298700"/>
            <a:ext cx="8888020" cy="3980420"/>
          </a:xfrm>
        </p:spPr>
        <p:txBody>
          <a:bodyPr>
            <a:noAutofit/>
          </a:bodyPr>
          <a:lstStyle/>
          <a:p>
            <a:pPr marL="0" indent="0">
              <a:buNone/>
            </a:pPr>
            <a:endParaRPr lang="en-US" sz="2600" dirty="0">
              <a:latin typeface="Roboto" panose="02000000000000000000" pitchFamily="2" charset="0"/>
              <a:ea typeface="Roboto" panose="02000000000000000000" pitchFamily="2" charset="0"/>
            </a:endParaRPr>
          </a:p>
          <a:p>
            <a:pPr marL="0" indent="0">
              <a:buNone/>
            </a:pPr>
            <a:r>
              <a:rPr lang="en-US" sz="3200" i="0" u="none" strike="noStrike" baseline="0" dirty="0">
                <a:latin typeface="Roboto" panose="02000000000000000000" pitchFamily="2" charset="0"/>
                <a:ea typeface="Roboto" panose="02000000000000000000" pitchFamily="2" charset="0"/>
              </a:rPr>
              <a:t>If it was ordered by a court, then it isn’t voluntary. You’ll be notified if it is a court order.</a:t>
            </a:r>
          </a:p>
          <a:p>
            <a:pPr marL="0" indent="0">
              <a:buNone/>
            </a:pPr>
            <a:endParaRPr lang="en-US" sz="3200" dirty="0">
              <a:latin typeface="Roboto" panose="02000000000000000000" pitchFamily="2" charset="0"/>
              <a:ea typeface="Roboto" panose="02000000000000000000" pitchFamily="2" charset="0"/>
            </a:endParaRPr>
          </a:p>
          <a:p>
            <a:pPr marL="0" indent="0">
              <a:buNone/>
            </a:pPr>
            <a:r>
              <a:rPr lang="en-US" sz="3200" i="0" u="none" strike="noStrike" baseline="0" dirty="0">
                <a:latin typeface="Roboto" panose="02000000000000000000" pitchFamily="2" charset="0"/>
                <a:ea typeface="Roboto" panose="02000000000000000000" pitchFamily="2" charset="0"/>
              </a:rPr>
              <a:t>There may be other circumstances . . .if you know of any, share in chat! </a:t>
            </a:r>
          </a:p>
        </p:txBody>
      </p:sp>
      <p:sp>
        <p:nvSpPr>
          <p:cNvPr id="4" name="TextBox 3">
            <a:extLst>
              <a:ext uri="{FF2B5EF4-FFF2-40B4-BE49-F238E27FC236}">
                <a16:creationId xmlns:a16="http://schemas.microsoft.com/office/drawing/2014/main" id="{8AC4FC77-54B0-4F6D-9E17-B00B0AC52517}"/>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1590140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40FDA-00DE-4A91-A446-2DC3BC7578B0}"/>
              </a:ext>
            </a:extLst>
          </p:cNvPr>
          <p:cNvSpPr>
            <a:spLocks noGrp="1"/>
          </p:cNvSpPr>
          <p:nvPr>
            <p:ph type="title"/>
          </p:nvPr>
        </p:nvSpPr>
        <p:spPr>
          <a:xfrm>
            <a:off x="2492944" y="995045"/>
            <a:ext cx="8145957" cy="1325563"/>
          </a:xfrm>
        </p:spPr>
        <p:txBody>
          <a:bodyPr/>
          <a:lstStyle/>
          <a:p>
            <a:r>
              <a:rPr lang="en-US" dirty="0"/>
              <a:t>Webinar Series</a:t>
            </a:r>
          </a:p>
        </p:txBody>
      </p:sp>
      <p:sp>
        <p:nvSpPr>
          <p:cNvPr id="3" name="Content Placeholder 2">
            <a:extLst>
              <a:ext uri="{FF2B5EF4-FFF2-40B4-BE49-F238E27FC236}">
                <a16:creationId xmlns:a16="http://schemas.microsoft.com/office/drawing/2014/main" id="{EFDFCE3D-CEEA-4CF3-AE15-9EAB8C9B5386}"/>
              </a:ext>
            </a:extLst>
          </p:cNvPr>
          <p:cNvSpPr>
            <a:spLocks noGrp="1"/>
          </p:cNvSpPr>
          <p:nvPr>
            <p:ph idx="1"/>
          </p:nvPr>
        </p:nvSpPr>
        <p:spPr>
          <a:xfrm>
            <a:off x="2641600" y="2730500"/>
            <a:ext cx="8660809" cy="3968012"/>
          </a:xfrm>
        </p:spPr>
        <p:txBody>
          <a:bodyPr>
            <a:noAutofit/>
          </a:bodyPr>
          <a:lstStyle/>
          <a:p>
            <a:pPr marL="2149475" indent="-2149475">
              <a:lnSpc>
                <a:spcPct val="120000"/>
              </a:lnSpc>
              <a:buNone/>
            </a:pPr>
            <a:r>
              <a:rPr lang="en-US" sz="2400" dirty="0"/>
              <a:t>Today		Receiving &amp; Receipting God’s Gifts </a:t>
            </a:r>
            <a:br>
              <a:rPr lang="en-US" sz="2400" dirty="0"/>
            </a:br>
            <a:r>
              <a:rPr lang="en-US" sz="2400" dirty="0"/>
              <a:t>	</a:t>
            </a:r>
            <a:r>
              <a:rPr lang="en-US" sz="2400" i="1" dirty="0">
                <a:latin typeface="Roboto" panose="02000000000000000000" pitchFamily="2" charset="0"/>
                <a:ea typeface="Roboto" panose="02000000000000000000" pitchFamily="2" charset="0"/>
              </a:rPr>
              <a:t>Exploring Congregational Revenue</a:t>
            </a:r>
          </a:p>
          <a:p>
            <a:pPr marL="2149475" indent="-2149475">
              <a:lnSpc>
                <a:spcPct val="120000"/>
              </a:lnSpc>
              <a:buNone/>
            </a:pPr>
            <a:r>
              <a:rPr lang="en-US" sz="2400" dirty="0"/>
              <a:t>Thurs., Dec. 9		Sharing God’s Gifts</a:t>
            </a:r>
            <a:br>
              <a:rPr lang="en-US" sz="2400" b="1" dirty="0"/>
            </a:br>
            <a:r>
              <a:rPr lang="en-US" sz="2400" b="1" dirty="0"/>
              <a:t>	</a:t>
            </a:r>
            <a:r>
              <a:rPr lang="en-US" sz="2400" i="1" dirty="0">
                <a:latin typeface="Roboto" panose="02000000000000000000" pitchFamily="2" charset="0"/>
                <a:ea typeface="Roboto" panose="02000000000000000000" pitchFamily="2" charset="0"/>
              </a:rPr>
              <a:t>Examining Congregational Expenditures</a:t>
            </a:r>
          </a:p>
          <a:p>
            <a:pPr marL="2149475" indent="-2149475">
              <a:lnSpc>
                <a:spcPct val="120000"/>
              </a:lnSpc>
              <a:buNone/>
            </a:pPr>
            <a:r>
              <a:rPr lang="en-US" sz="2400" dirty="0"/>
              <a:t>Thurs., Jan. 13		Telling the Story</a:t>
            </a:r>
            <a:br>
              <a:rPr lang="en-US" sz="2400" b="1" dirty="0"/>
            </a:br>
            <a:r>
              <a:rPr lang="en-US" sz="2400" b="1" dirty="0"/>
              <a:t>	</a:t>
            </a:r>
            <a:r>
              <a:rPr lang="en-US" sz="2400" i="1" dirty="0">
                <a:latin typeface="Roboto" panose="02000000000000000000" pitchFamily="2" charset="0"/>
                <a:ea typeface="Roboto" panose="02000000000000000000" pitchFamily="2" charset="0"/>
              </a:rPr>
              <a:t>Reporting &amp; Communicating Finances</a:t>
            </a:r>
          </a:p>
        </p:txBody>
      </p:sp>
      <p:pic>
        <p:nvPicPr>
          <p:cNvPr id="4" name="Picture 3">
            <a:extLst>
              <a:ext uri="{FF2B5EF4-FFF2-40B4-BE49-F238E27FC236}">
                <a16:creationId xmlns:a16="http://schemas.microsoft.com/office/drawing/2014/main" id="{506E991B-0ED4-4C32-BC80-DF927B2D640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80697" y="1069330"/>
            <a:ext cx="1251278" cy="1251278"/>
          </a:xfrm>
          <a:prstGeom prst="rect">
            <a:avLst/>
          </a:prstGeom>
        </p:spPr>
      </p:pic>
    </p:spTree>
    <p:extLst>
      <p:ext uri="{BB962C8B-B14F-4D97-AF65-F5344CB8AC3E}">
        <p14:creationId xmlns:p14="http://schemas.microsoft.com/office/powerpoint/2010/main" val="462047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8BB47-3F76-4C58-8373-21E01F0B598E}"/>
              </a:ext>
            </a:extLst>
          </p:cNvPr>
          <p:cNvSpPr>
            <a:spLocks noGrp="1"/>
          </p:cNvSpPr>
          <p:nvPr>
            <p:ph type="title"/>
          </p:nvPr>
        </p:nvSpPr>
        <p:spPr>
          <a:xfrm>
            <a:off x="2422566" y="365125"/>
            <a:ext cx="9053154" cy="1843686"/>
          </a:xfrm>
        </p:spPr>
        <p:txBody>
          <a:bodyPr/>
          <a:lstStyle/>
          <a:p>
            <a:r>
              <a:rPr lang="en-US" sz="4800" dirty="0"/>
              <a:t>Designated Donations</a:t>
            </a:r>
          </a:p>
        </p:txBody>
      </p:sp>
      <p:sp>
        <p:nvSpPr>
          <p:cNvPr id="3" name="Content Placeholder 2">
            <a:extLst>
              <a:ext uri="{FF2B5EF4-FFF2-40B4-BE49-F238E27FC236}">
                <a16:creationId xmlns:a16="http://schemas.microsoft.com/office/drawing/2014/main" id="{321BC1A4-9D2B-494F-A58D-24CFF4E6D131}"/>
              </a:ext>
            </a:extLst>
          </p:cNvPr>
          <p:cNvSpPr>
            <a:spLocks noGrp="1"/>
          </p:cNvSpPr>
          <p:nvPr>
            <p:ph idx="1"/>
          </p:nvPr>
        </p:nvSpPr>
        <p:spPr>
          <a:xfrm>
            <a:off x="2327563" y="2208811"/>
            <a:ext cx="8931234" cy="3939681"/>
          </a:xfrm>
        </p:spPr>
        <p:txBody>
          <a:bodyPr>
            <a:noAutofit/>
          </a:bodyPr>
          <a:lstStyle/>
          <a:p>
            <a:pPr algn="l"/>
            <a:endParaRPr lang="en-US" sz="2800" b="0" i="0" u="none" strike="noStrike" baseline="0" dirty="0">
              <a:solidFill>
                <a:srgbClr val="000000"/>
              </a:solidFill>
              <a:latin typeface="Roboto" panose="02000000000000000000" pitchFamily="2" charset="0"/>
              <a:ea typeface="Roboto" panose="02000000000000000000" pitchFamily="2" charset="0"/>
            </a:endParaRPr>
          </a:p>
          <a:p>
            <a:r>
              <a:rPr lang="en-US" sz="2800" b="0" i="0" u="none" strike="noStrike" baseline="0" dirty="0">
                <a:latin typeface="Roboto" panose="02000000000000000000" pitchFamily="2" charset="0"/>
                <a:ea typeface="Roboto" panose="02000000000000000000" pitchFamily="2" charset="0"/>
              </a:rPr>
              <a:t>Donors may give a general direction or choose a </a:t>
            </a:r>
            <a:r>
              <a:rPr lang="en-US" sz="2800" b="1" i="0" u="none" strike="noStrike" baseline="0" dirty="0">
                <a:latin typeface="Roboto" panose="02000000000000000000" pitchFamily="2" charset="0"/>
                <a:ea typeface="Roboto" panose="02000000000000000000" pitchFamily="2" charset="0"/>
              </a:rPr>
              <a:t>particular program</a:t>
            </a:r>
            <a:r>
              <a:rPr lang="en-US" sz="2800" b="0" i="0" u="none" strike="noStrike" baseline="0" dirty="0">
                <a:latin typeface="Roboto" panose="02000000000000000000" pitchFamily="2" charset="0"/>
                <a:ea typeface="Roboto" panose="02000000000000000000" pitchFamily="2" charset="0"/>
              </a:rPr>
              <a:t>.</a:t>
            </a:r>
          </a:p>
          <a:p>
            <a:r>
              <a:rPr lang="en-US" sz="2800" b="0" i="0" u="none" strike="noStrike" baseline="0" dirty="0">
                <a:latin typeface="Roboto" panose="02000000000000000000" pitchFamily="2" charset="0"/>
                <a:ea typeface="Roboto" panose="02000000000000000000" pitchFamily="2" charset="0"/>
              </a:rPr>
              <a:t>They </a:t>
            </a:r>
            <a:r>
              <a:rPr lang="en-US" sz="2800" b="1" i="0" u="none" strike="noStrike" baseline="0" dirty="0">
                <a:latin typeface="Roboto" panose="02000000000000000000" pitchFamily="2" charset="0"/>
                <a:ea typeface="Roboto" panose="02000000000000000000" pitchFamily="2" charset="0"/>
              </a:rPr>
              <a:t>cannot </a:t>
            </a:r>
            <a:r>
              <a:rPr lang="en-US" sz="2800" b="0" i="0" u="none" strike="noStrike" baseline="0" dirty="0">
                <a:latin typeface="Roboto" panose="02000000000000000000" pitchFamily="2" charset="0"/>
                <a:ea typeface="Roboto" panose="02000000000000000000" pitchFamily="2" charset="0"/>
              </a:rPr>
              <a:t>choose a specific beneficiary. (Conduit)</a:t>
            </a:r>
          </a:p>
          <a:p>
            <a:r>
              <a:rPr lang="en-US" sz="2800" b="0" i="0" u="none" strike="noStrike" baseline="0" dirty="0">
                <a:latin typeface="Roboto" panose="02000000000000000000" pitchFamily="2" charset="0"/>
                <a:ea typeface="Roboto" panose="02000000000000000000" pitchFamily="2" charset="0"/>
              </a:rPr>
              <a:t>Charity is allowed to </a:t>
            </a:r>
            <a:r>
              <a:rPr lang="en-US" sz="2800" b="1" i="0" u="none" strike="noStrike" baseline="0" dirty="0">
                <a:latin typeface="Roboto" panose="02000000000000000000" pitchFamily="2" charset="0"/>
                <a:ea typeface="Roboto" panose="02000000000000000000" pitchFamily="2" charset="0"/>
              </a:rPr>
              <a:t>reallocate </a:t>
            </a:r>
            <a:r>
              <a:rPr lang="en-US" sz="2800" b="0" i="0" u="none" strike="noStrike" baseline="0" dirty="0">
                <a:latin typeface="Roboto" panose="02000000000000000000" pitchFamily="2" charset="0"/>
                <a:ea typeface="Roboto" panose="02000000000000000000" pitchFamily="2" charset="0"/>
              </a:rPr>
              <a:t>within that program</a:t>
            </a:r>
            <a:r>
              <a:rPr lang="en-US" sz="2800" b="1" i="0" u="none" strike="noStrike" baseline="0" dirty="0">
                <a:latin typeface="Roboto" panose="02000000000000000000" pitchFamily="2" charset="0"/>
                <a:ea typeface="Roboto" panose="02000000000000000000" pitchFamily="2" charset="0"/>
              </a:rPr>
              <a:t>.</a:t>
            </a:r>
            <a:endParaRPr lang="en-US" sz="2800" b="0" i="0" u="none" strike="noStrike" baseline="0" dirty="0">
              <a:latin typeface="Roboto" panose="02000000000000000000" pitchFamily="2" charset="0"/>
              <a:ea typeface="Roboto" panose="02000000000000000000" pitchFamily="2" charset="0"/>
            </a:endParaRPr>
          </a:p>
          <a:p>
            <a:r>
              <a:rPr lang="en-US" sz="2800" b="0" i="0" u="none" strike="noStrike" baseline="0" dirty="0">
                <a:latin typeface="Roboto" panose="02000000000000000000" pitchFamily="2" charset="0"/>
                <a:ea typeface="Roboto" panose="02000000000000000000" pitchFamily="2" charset="0"/>
              </a:rPr>
              <a:t>A registered charity </a:t>
            </a:r>
            <a:r>
              <a:rPr lang="en-US" sz="2800" b="1" i="0" u="none" strike="noStrike" baseline="0" dirty="0">
                <a:latin typeface="Roboto" panose="02000000000000000000" pitchFamily="2" charset="0"/>
                <a:ea typeface="Roboto" panose="02000000000000000000" pitchFamily="2" charset="0"/>
              </a:rPr>
              <a:t>cannot return a donor's gift </a:t>
            </a:r>
            <a:r>
              <a:rPr lang="en-US" sz="2800" i="0" u="none" strike="noStrike" baseline="0" dirty="0">
                <a:latin typeface="Roboto" panose="02000000000000000000" pitchFamily="2" charset="0"/>
                <a:ea typeface="Roboto" panose="02000000000000000000" pitchFamily="2" charset="0"/>
              </a:rPr>
              <a:t>if a project is oversubscribed – need broad designations</a:t>
            </a:r>
            <a:endParaRPr lang="en-US" sz="2800" b="0" i="0" u="none" strike="noStrike" baseline="0" dirty="0">
              <a:latin typeface="Roboto" panose="02000000000000000000" pitchFamily="2" charset="0"/>
              <a:ea typeface="Roboto" panose="02000000000000000000" pitchFamily="2" charset="0"/>
            </a:endParaRPr>
          </a:p>
          <a:p>
            <a:pPr marL="0" indent="0">
              <a:buNone/>
            </a:pPr>
            <a:endParaRPr lang="en-US" sz="2800" dirty="0">
              <a:latin typeface="Roboto" panose="02000000000000000000" pitchFamily="2" charset="0"/>
              <a:ea typeface="Roboto" panose="02000000000000000000" pitchFamily="2" charset="0"/>
            </a:endParaRPr>
          </a:p>
        </p:txBody>
      </p:sp>
      <p:sp>
        <p:nvSpPr>
          <p:cNvPr id="6" name="TextBox 5">
            <a:extLst>
              <a:ext uri="{FF2B5EF4-FFF2-40B4-BE49-F238E27FC236}">
                <a16:creationId xmlns:a16="http://schemas.microsoft.com/office/drawing/2014/main" id="{CAF03F19-2CA8-47A9-8E46-633ACC11D86E}"/>
              </a:ext>
            </a:extLst>
          </p:cNvPr>
          <p:cNvSpPr txBox="1"/>
          <p:nvPr/>
        </p:nvSpPr>
        <p:spPr>
          <a:xfrm>
            <a:off x="2422566" y="404073"/>
            <a:ext cx="8931233" cy="523220"/>
          </a:xfrm>
          <a:prstGeom prst="rect">
            <a:avLst/>
          </a:prstGeom>
          <a:noFill/>
        </p:spPr>
        <p:txBody>
          <a:bodyPr wrap="square">
            <a:spAutoFit/>
          </a:bodyPr>
          <a:lstStyle/>
          <a:p>
            <a:r>
              <a:rPr lang="en-US" sz="2800" b="0" i="0" u="none" strike="noStrike" baseline="0" dirty="0">
                <a:latin typeface="Roboto" panose="02000000000000000000" pitchFamily="2" charset="0"/>
                <a:ea typeface="Roboto" panose="02000000000000000000" pitchFamily="2" charset="0"/>
              </a:rPr>
              <a:t>Did the donor relinquish control? </a:t>
            </a:r>
          </a:p>
        </p:txBody>
      </p:sp>
      <p:sp>
        <p:nvSpPr>
          <p:cNvPr id="5" name="TextBox 4">
            <a:extLst>
              <a:ext uri="{FF2B5EF4-FFF2-40B4-BE49-F238E27FC236}">
                <a16:creationId xmlns:a16="http://schemas.microsoft.com/office/drawing/2014/main" id="{B72A55D1-EDEE-4FAD-B0BA-C20DDB965253}"/>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13426460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01424-B89D-42AF-905C-0E8DDC4EB5B4}"/>
              </a:ext>
            </a:extLst>
          </p:cNvPr>
          <p:cNvSpPr>
            <a:spLocks noGrp="1"/>
          </p:cNvSpPr>
          <p:nvPr>
            <p:ph type="title"/>
          </p:nvPr>
        </p:nvSpPr>
        <p:spPr>
          <a:xfrm>
            <a:off x="2788920" y="546100"/>
            <a:ext cx="9299986" cy="1144588"/>
          </a:xfrm>
        </p:spPr>
        <p:txBody>
          <a:bodyPr/>
          <a:lstStyle/>
          <a:p>
            <a:r>
              <a:rPr lang="en-US" sz="5400" dirty="0">
                <a:latin typeface="Roboto" panose="02000000000000000000" pitchFamily="2" charset="0"/>
                <a:ea typeface="Roboto" panose="02000000000000000000" pitchFamily="2" charset="0"/>
              </a:rPr>
              <a:t>How is it designated</a:t>
            </a:r>
            <a:r>
              <a:rPr lang="en-US" sz="5400" dirty="0">
                <a:effectLst/>
                <a:latin typeface="Roboto" panose="02000000000000000000" pitchFamily="2" charset="0"/>
                <a:ea typeface="Roboto" panose="02000000000000000000" pitchFamily="2" charset="0"/>
              </a:rPr>
              <a:t>? </a:t>
            </a:r>
            <a:endParaRPr lang="en-US" sz="5400" dirty="0">
              <a:latin typeface="Roboto Medium" panose="02000000000000000000" pitchFamily="2" charset="0"/>
              <a:ea typeface="Roboto Medium" panose="02000000000000000000" pitchFamily="2" charset="0"/>
            </a:endParaRPr>
          </a:p>
        </p:txBody>
      </p:sp>
      <p:sp>
        <p:nvSpPr>
          <p:cNvPr id="3" name="Content Placeholder 2">
            <a:extLst>
              <a:ext uri="{FF2B5EF4-FFF2-40B4-BE49-F238E27FC236}">
                <a16:creationId xmlns:a16="http://schemas.microsoft.com/office/drawing/2014/main" id="{8467E6FD-B1B9-4132-A004-90A08D25BD7D}"/>
              </a:ext>
            </a:extLst>
          </p:cNvPr>
          <p:cNvSpPr>
            <a:spLocks noGrp="1"/>
          </p:cNvSpPr>
          <p:nvPr>
            <p:ph idx="1"/>
          </p:nvPr>
        </p:nvSpPr>
        <p:spPr>
          <a:xfrm>
            <a:off x="2336800" y="2326640"/>
            <a:ext cx="9017000" cy="4531359"/>
          </a:xfrm>
        </p:spPr>
        <p:txBody>
          <a:bodyPr>
            <a:normAutofit/>
          </a:bodyPr>
          <a:lstStyle/>
          <a:p>
            <a:pPr lvl="1">
              <a:lnSpc>
                <a:spcPct val="120000"/>
              </a:lnSpc>
            </a:pPr>
            <a:r>
              <a:rPr lang="en-US" dirty="0">
                <a:latin typeface="Roboto" panose="02000000000000000000" pitchFamily="2" charset="0"/>
                <a:ea typeface="Roboto" panose="02000000000000000000" pitchFamily="2" charset="0"/>
              </a:rPr>
              <a:t>Internally designated </a:t>
            </a:r>
            <a:r>
              <a:rPr lang="en-US" sz="2800" dirty="0">
                <a:latin typeface="Roboto" panose="02000000000000000000" pitchFamily="2" charset="0"/>
                <a:ea typeface="Roboto" panose="02000000000000000000" pitchFamily="2" charset="0"/>
              </a:rPr>
              <a:t>(Emergency appeals, Special offerings, Capital campaigns)</a:t>
            </a:r>
            <a:br>
              <a:rPr lang="en-US" sz="2800" dirty="0">
                <a:latin typeface="Roboto" panose="02000000000000000000" pitchFamily="2" charset="0"/>
                <a:ea typeface="Roboto" panose="02000000000000000000" pitchFamily="2" charset="0"/>
              </a:rPr>
            </a:br>
            <a:endParaRPr lang="en-US" sz="2800" dirty="0">
              <a:latin typeface="Roboto" panose="02000000000000000000" pitchFamily="2" charset="0"/>
              <a:ea typeface="Roboto" panose="02000000000000000000" pitchFamily="2" charset="0"/>
            </a:endParaRPr>
          </a:p>
          <a:p>
            <a:pPr lvl="1">
              <a:lnSpc>
                <a:spcPct val="120000"/>
              </a:lnSpc>
            </a:pPr>
            <a:r>
              <a:rPr lang="en-US" dirty="0">
                <a:latin typeface="Roboto" panose="02000000000000000000" pitchFamily="2" charset="0"/>
                <a:ea typeface="Roboto" panose="02000000000000000000" pitchFamily="2" charset="0"/>
              </a:rPr>
              <a:t>Externally designated by donor </a:t>
            </a:r>
            <a:r>
              <a:rPr lang="en-US" sz="2800" dirty="0">
                <a:latin typeface="Roboto" panose="02000000000000000000" pitchFamily="2" charset="0"/>
                <a:ea typeface="Roboto" panose="02000000000000000000" pitchFamily="2" charset="0"/>
              </a:rPr>
              <a:t>(Must fit charitable purpose and be accepted by congregation. Can’t be </a:t>
            </a:r>
            <a:r>
              <a:rPr lang="en-US" sz="2800" b="0" i="0" u="none" strike="noStrike" baseline="0" dirty="0">
                <a:latin typeface="Roboto" panose="02000000000000000000" pitchFamily="2" charset="0"/>
                <a:ea typeface="Roboto" panose="02000000000000000000" pitchFamily="2" charset="0"/>
              </a:rPr>
              <a:t>directed to a specific person, family, or non-qualified </a:t>
            </a:r>
            <a:r>
              <a:rPr lang="en-US" sz="2800" b="0" i="0" u="none" strike="noStrike" baseline="0" dirty="0" err="1">
                <a:latin typeface="Roboto" panose="02000000000000000000" pitchFamily="2" charset="0"/>
                <a:ea typeface="Roboto" panose="02000000000000000000" pitchFamily="2" charset="0"/>
              </a:rPr>
              <a:t>donee</a:t>
            </a:r>
            <a:r>
              <a:rPr lang="en-US" sz="2800" dirty="0">
                <a:latin typeface="Roboto" panose="02000000000000000000" pitchFamily="2" charset="0"/>
                <a:ea typeface="Roboto" panose="02000000000000000000" pitchFamily="2" charset="0"/>
              </a:rPr>
              <a:t>.)</a:t>
            </a:r>
          </a:p>
        </p:txBody>
      </p:sp>
      <p:sp>
        <p:nvSpPr>
          <p:cNvPr id="4" name="TextBox 3">
            <a:extLst>
              <a:ext uri="{FF2B5EF4-FFF2-40B4-BE49-F238E27FC236}">
                <a16:creationId xmlns:a16="http://schemas.microsoft.com/office/drawing/2014/main" id="{16B85582-C5D1-4A00-9F07-BDC88AF41F2A}"/>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
        <p:nvSpPr>
          <p:cNvPr id="5" name="TextBox 4">
            <a:extLst>
              <a:ext uri="{FF2B5EF4-FFF2-40B4-BE49-F238E27FC236}">
                <a16:creationId xmlns:a16="http://schemas.microsoft.com/office/drawing/2014/main" id="{9682E1A7-7F79-4EDC-B4A2-9D667B02879E}"/>
              </a:ext>
            </a:extLst>
          </p:cNvPr>
          <p:cNvSpPr txBox="1"/>
          <p:nvPr/>
        </p:nvSpPr>
        <p:spPr>
          <a:xfrm>
            <a:off x="2788920" y="284490"/>
            <a:ext cx="8931233" cy="523220"/>
          </a:xfrm>
          <a:prstGeom prst="rect">
            <a:avLst/>
          </a:prstGeom>
          <a:noFill/>
        </p:spPr>
        <p:txBody>
          <a:bodyPr wrap="square">
            <a:spAutoFit/>
          </a:bodyPr>
          <a:lstStyle/>
          <a:p>
            <a:r>
              <a:rPr lang="en-US" sz="2800" b="0" i="0" u="none" strike="noStrike" baseline="0" dirty="0">
                <a:latin typeface="Roboto" panose="02000000000000000000" pitchFamily="2" charset="0"/>
                <a:ea typeface="Roboto" panose="02000000000000000000" pitchFamily="2" charset="0"/>
              </a:rPr>
              <a:t>Did the donor relinquish control? </a:t>
            </a:r>
          </a:p>
        </p:txBody>
      </p:sp>
    </p:spTree>
    <p:extLst>
      <p:ext uri="{BB962C8B-B14F-4D97-AF65-F5344CB8AC3E}">
        <p14:creationId xmlns:p14="http://schemas.microsoft.com/office/powerpoint/2010/main" val="25351406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46E95-889D-41EB-B223-505BD2DD9887}"/>
              </a:ext>
            </a:extLst>
          </p:cNvPr>
          <p:cNvSpPr>
            <a:spLocks noGrp="1"/>
          </p:cNvSpPr>
          <p:nvPr>
            <p:ph type="title"/>
          </p:nvPr>
        </p:nvSpPr>
        <p:spPr>
          <a:xfrm>
            <a:off x="2788920" y="681038"/>
            <a:ext cx="8421414" cy="1325563"/>
          </a:xfrm>
        </p:spPr>
        <p:txBody>
          <a:bodyPr/>
          <a:lstStyle/>
          <a:p>
            <a:r>
              <a:rPr lang="en-US" sz="5400" dirty="0">
                <a:latin typeface="Roboto Medium" panose="02000000000000000000" pitchFamily="2" charset="0"/>
                <a:ea typeface="Roboto Medium" panose="02000000000000000000" pitchFamily="2" charset="0"/>
              </a:rPr>
              <a:t>Acting as a Conduit</a:t>
            </a:r>
          </a:p>
        </p:txBody>
      </p:sp>
      <p:sp>
        <p:nvSpPr>
          <p:cNvPr id="3" name="Content Placeholder 2">
            <a:extLst>
              <a:ext uri="{FF2B5EF4-FFF2-40B4-BE49-F238E27FC236}">
                <a16:creationId xmlns:a16="http://schemas.microsoft.com/office/drawing/2014/main" id="{87C4E61E-D099-46A6-A0D0-8177E38565A3}"/>
              </a:ext>
            </a:extLst>
          </p:cNvPr>
          <p:cNvSpPr>
            <a:spLocks noGrp="1"/>
          </p:cNvSpPr>
          <p:nvPr>
            <p:ph idx="1"/>
          </p:nvPr>
        </p:nvSpPr>
        <p:spPr/>
        <p:txBody>
          <a:bodyPr>
            <a:normAutofit fontScale="77500" lnSpcReduction="20000"/>
          </a:bodyPr>
          <a:lstStyle/>
          <a:p>
            <a:pPr marL="0" indent="0">
              <a:buNone/>
            </a:pPr>
            <a:r>
              <a:rPr lang="en-US" dirty="0">
                <a:latin typeface="Roboto" panose="02000000000000000000" pitchFamily="2" charset="0"/>
                <a:ea typeface="Roboto" panose="02000000000000000000" pitchFamily="2" charset="0"/>
              </a:rPr>
              <a:t>Conduit = it’s the donor telling you what to do and doesn’t fit what the congregation wants</a:t>
            </a:r>
          </a:p>
          <a:p>
            <a:pPr marL="0" indent="0">
              <a:buNone/>
            </a:pPr>
            <a:endParaRPr lang="en-US" dirty="0">
              <a:latin typeface="Roboto" panose="02000000000000000000" pitchFamily="2" charset="0"/>
              <a:ea typeface="Roboto" panose="02000000000000000000" pitchFamily="2" charset="0"/>
            </a:endParaRPr>
          </a:p>
          <a:p>
            <a:pPr marL="0" indent="0">
              <a:buNone/>
            </a:pPr>
            <a:r>
              <a:rPr lang="en-US" dirty="0">
                <a:latin typeface="Roboto" panose="02000000000000000000" pitchFamily="2" charset="0"/>
                <a:ea typeface="Roboto" panose="02000000000000000000" pitchFamily="2" charset="0"/>
              </a:rPr>
              <a:t>You want to help your </a:t>
            </a:r>
            <a:r>
              <a:rPr lang="en-US" dirty="0" err="1">
                <a:latin typeface="Roboto" panose="02000000000000000000" pitchFamily="2" charset="0"/>
                <a:ea typeface="Roboto" panose="02000000000000000000" pitchFamily="2" charset="0"/>
              </a:rPr>
              <a:t>neighbour</a:t>
            </a:r>
            <a:r>
              <a:rPr lang="en-US" dirty="0">
                <a:latin typeface="Roboto" panose="02000000000000000000" pitchFamily="2" charset="0"/>
                <a:ea typeface="Roboto" panose="02000000000000000000" pitchFamily="2" charset="0"/>
              </a:rPr>
              <a:t> or family member, so give through the church to get a tax receipt, but congregation has no connection with the person, no process to help identify need, and no program. </a:t>
            </a:r>
          </a:p>
          <a:p>
            <a:pPr marL="0" indent="0">
              <a:buNone/>
            </a:pPr>
            <a:endParaRPr lang="en-US" dirty="0"/>
          </a:p>
        </p:txBody>
      </p:sp>
      <p:sp>
        <p:nvSpPr>
          <p:cNvPr id="4" name="TextBox 3">
            <a:extLst>
              <a:ext uri="{FF2B5EF4-FFF2-40B4-BE49-F238E27FC236}">
                <a16:creationId xmlns:a16="http://schemas.microsoft.com/office/drawing/2014/main" id="{9FDB7C68-15E0-4E96-9DA9-7481C3A630DF}"/>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
        <p:nvSpPr>
          <p:cNvPr id="5" name="TextBox 4">
            <a:extLst>
              <a:ext uri="{FF2B5EF4-FFF2-40B4-BE49-F238E27FC236}">
                <a16:creationId xmlns:a16="http://schemas.microsoft.com/office/drawing/2014/main" id="{A3A0AF02-D34E-49F7-8996-88B3CB01AA8C}"/>
              </a:ext>
            </a:extLst>
          </p:cNvPr>
          <p:cNvSpPr txBox="1"/>
          <p:nvPr/>
        </p:nvSpPr>
        <p:spPr>
          <a:xfrm>
            <a:off x="2788920" y="284490"/>
            <a:ext cx="8931233" cy="523220"/>
          </a:xfrm>
          <a:prstGeom prst="rect">
            <a:avLst/>
          </a:prstGeom>
          <a:noFill/>
        </p:spPr>
        <p:txBody>
          <a:bodyPr wrap="square">
            <a:spAutoFit/>
          </a:bodyPr>
          <a:lstStyle/>
          <a:p>
            <a:r>
              <a:rPr lang="en-US" sz="2800" b="0" i="0" u="none" strike="noStrike" baseline="0" dirty="0">
                <a:latin typeface="Roboto" panose="02000000000000000000" pitchFamily="2" charset="0"/>
                <a:ea typeface="Roboto" panose="02000000000000000000" pitchFamily="2" charset="0"/>
              </a:rPr>
              <a:t>Did the donor relinquish control? </a:t>
            </a:r>
          </a:p>
        </p:txBody>
      </p:sp>
    </p:spTree>
    <p:extLst>
      <p:ext uri="{BB962C8B-B14F-4D97-AF65-F5344CB8AC3E}">
        <p14:creationId xmlns:p14="http://schemas.microsoft.com/office/powerpoint/2010/main" val="13621022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F9499-E0BC-46C0-9514-B95C24E16CBF}"/>
              </a:ext>
            </a:extLst>
          </p:cNvPr>
          <p:cNvSpPr>
            <a:spLocks noGrp="1"/>
          </p:cNvSpPr>
          <p:nvPr>
            <p:ph type="title"/>
          </p:nvPr>
        </p:nvSpPr>
        <p:spPr>
          <a:xfrm>
            <a:off x="2590207" y="589885"/>
            <a:ext cx="8927124" cy="1325563"/>
          </a:xfrm>
        </p:spPr>
        <p:txBody>
          <a:bodyPr/>
          <a:lstStyle/>
          <a:p>
            <a:r>
              <a:rPr lang="en-US" sz="5400" dirty="0">
                <a:latin typeface="Roboto Medium" panose="02000000000000000000" pitchFamily="2" charset="0"/>
                <a:ea typeface="Roboto Medium" panose="02000000000000000000" pitchFamily="2" charset="0"/>
              </a:rPr>
              <a:t>Returning Gifts</a:t>
            </a:r>
          </a:p>
        </p:txBody>
      </p:sp>
      <p:sp>
        <p:nvSpPr>
          <p:cNvPr id="3" name="Content Placeholder 2">
            <a:extLst>
              <a:ext uri="{FF2B5EF4-FFF2-40B4-BE49-F238E27FC236}">
                <a16:creationId xmlns:a16="http://schemas.microsoft.com/office/drawing/2014/main" id="{51C6C518-4926-484D-9A0B-92D8CF5A7431}"/>
              </a:ext>
            </a:extLst>
          </p:cNvPr>
          <p:cNvSpPr>
            <a:spLocks noGrp="1"/>
          </p:cNvSpPr>
          <p:nvPr>
            <p:ph sz="half" idx="1"/>
          </p:nvPr>
        </p:nvSpPr>
        <p:spPr/>
        <p:txBody>
          <a:bodyPr>
            <a:normAutofit/>
          </a:bodyPr>
          <a:lstStyle/>
          <a:p>
            <a:r>
              <a:rPr lang="en-US" sz="3200" dirty="0">
                <a:latin typeface="Roboto" panose="02000000000000000000" pitchFamily="2" charset="0"/>
                <a:ea typeface="Roboto" panose="02000000000000000000" pitchFamily="2" charset="0"/>
              </a:rPr>
              <a:t>Made by mistake</a:t>
            </a:r>
          </a:p>
          <a:p>
            <a:pPr marL="0" indent="0">
              <a:buNone/>
            </a:pPr>
            <a:r>
              <a:rPr lang="en-US" sz="3200" dirty="0" err="1">
                <a:latin typeface="Roboto" panose="02000000000000000000" pitchFamily="2" charset="0"/>
                <a:ea typeface="Roboto" panose="02000000000000000000" pitchFamily="2" charset="0"/>
              </a:rPr>
              <a:t>Ie</a:t>
            </a:r>
            <a:r>
              <a:rPr lang="en-US" sz="3200" dirty="0">
                <a:latin typeface="Roboto" panose="02000000000000000000" pitchFamily="2" charset="0"/>
                <a:ea typeface="Roboto" panose="02000000000000000000" pitchFamily="2" charset="0"/>
              </a:rPr>
              <a:t>.  $4000 online and meant to give $40 – obvious error</a:t>
            </a:r>
          </a:p>
        </p:txBody>
      </p:sp>
      <p:sp>
        <p:nvSpPr>
          <p:cNvPr id="4" name="Content Placeholder 3">
            <a:extLst>
              <a:ext uri="{FF2B5EF4-FFF2-40B4-BE49-F238E27FC236}">
                <a16:creationId xmlns:a16="http://schemas.microsoft.com/office/drawing/2014/main" id="{F69CB911-0A5A-4BCD-8A93-3295E7FA5BD8}"/>
              </a:ext>
            </a:extLst>
          </p:cNvPr>
          <p:cNvSpPr>
            <a:spLocks noGrp="1"/>
          </p:cNvSpPr>
          <p:nvPr>
            <p:ph sz="half" idx="2"/>
          </p:nvPr>
        </p:nvSpPr>
        <p:spPr/>
        <p:txBody>
          <a:bodyPr>
            <a:normAutofit/>
          </a:bodyPr>
          <a:lstStyle/>
          <a:p>
            <a:r>
              <a:rPr lang="en-US" sz="3200" dirty="0">
                <a:latin typeface="Roboto" panose="02000000000000000000" pitchFamily="2" charset="0"/>
                <a:ea typeface="Roboto" panose="02000000000000000000" pitchFamily="2" charset="0"/>
              </a:rPr>
              <a:t>Determined the gift doesn’t fit your charitable purposes – return</a:t>
            </a:r>
            <a:r>
              <a:rPr lang="en-US" sz="3200" b="1" u="sng" dirty="0">
                <a:latin typeface="Roboto" panose="02000000000000000000" pitchFamily="2" charset="0"/>
                <a:ea typeface="Roboto" panose="02000000000000000000" pitchFamily="2" charset="0"/>
              </a:rPr>
              <a:t> before </a:t>
            </a:r>
            <a:r>
              <a:rPr lang="en-US" sz="3200" dirty="0">
                <a:latin typeface="Roboto" panose="02000000000000000000" pitchFamily="2" charset="0"/>
                <a:ea typeface="Roboto" panose="02000000000000000000" pitchFamily="2" charset="0"/>
              </a:rPr>
              <a:t>receipted</a:t>
            </a:r>
          </a:p>
        </p:txBody>
      </p:sp>
      <p:sp>
        <p:nvSpPr>
          <p:cNvPr id="5" name="TextBox 4">
            <a:extLst>
              <a:ext uri="{FF2B5EF4-FFF2-40B4-BE49-F238E27FC236}">
                <a16:creationId xmlns:a16="http://schemas.microsoft.com/office/drawing/2014/main" id="{FF037B96-65DF-4B22-BC84-70938F211D3D}"/>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
        <p:nvSpPr>
          <p:cNvPr id="6" name="TextBox 5">
            <a:extLst>
              <a:ext uri="{FF2B5EF4-FFF2-40B4-BE49-F238E27FC236}">
                <a16:creationId xmlns:a16="http://schemas.microsoft.com/office/drawing/2014/main" id="{08DC467B-0010-475C-8F8F-ACFFA4865EDC}"/>
              </a:ext>
            </a:extLst>
          </p:cNvPr>
          <p:cNvSpPr txBox="1"/>
          <p:nvPr/>
        </p:nvSpPr>
        <p:spPr>
          <a:xfrm>
            <a:off x="2590207" y="328275"/>
            <a:ext cx="8931233" cy="523220"/>
          </a:xfrm>
          <a:prstGeom prst="rect">
            <a:avLst/>
          </a:prstGeom>
          <a:noFill/>
        </p:spPr>
        <p:txBody>
          <a:bodyPr wrap="square">
            <a:spAutoFit/>
          </a:bodyPr>
          <a:lstStyle/>
          <a:p>
            <a:r>
              <a:rPr lang="en-US" sz="2800" b="0" i="0" u="none" strike="noStrike" baseline="0" dirty="0">
                <a:latin typeface="Roboto" panose="02000000000000000000" pitchFamily="2" charset="0"/>
                <a:ea typeface="Roboto" panose="02000000000000000000" pitchFamily="2" charset="0"/>
              </a:rPr>
              <a:t>Did the donor relinquish control? </a:t>
            </a:r>
          </a:p>
        </p:txBody>
      </p:sp>
    </p:spTree>
    <p:extLst>
      <p:ext uri="{BB962C8B-B14F-4D97-AF65-F5344CB8AC3E}">
        <p14:creationId xmlns:p14="http://schemas.microsoft.com/office/powerpoint/2010/main" val="4133842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9F3B1-8BBA-4F72-BF62-082CECA0AE1F}"/>
              </a:ext>
            </a:extLst>
          </p:cNvPr>
          <p:cNvSpPr>
            <a:spLocks noGrp="1"/>
          </p:cNvSpPr>
          <p:nvPr>
            <p:ph type="title"/>
          </p:nvPr>
        </p:nvSpPr>
        <p:spPr>
          <a:xfrm>
            <a:off x="2727960" y="315575"/>
            <a:ext cx="8421414" cy="1325563"/>
          </a:xfrm>
        </p:spPr>
        <p:txBody>
          <a:bodyPr/>
          <a:lstStyle/>
          <a:p>
            <a:pPr lvl="0"/>
            <a:r>
              <a:rPr lang="en-US" sz="3600" dirty="0">
                <a:latin typeface="Roboto" panose="02000000000000000000" pitchFamily="2" charset="0"/>
                <a:ea typeface="Roboto" panose="02000000000000000000" pitchFamily="2" charset="0"/>
              </a:rPr>
              <a:t>Externally Designated Gifts</a:t>
            </a:r>
            <a:br>
              <a:rPr lang="en-US" sz="4400" dirty="0"/>
            </a:br>
            <a:r>
              <a:rPr lang="en-US" sz="5400" dirty="0">
                <a:latin typeface="Roboto Medium" panose="02000000000000000000" pitchFamily="2" charset="0"/>
                <a:ea typeface="Roboto Medium" panose="02000000000000000000" pitchFamily="2" charset="0"/>
              </a:rPr>
              <a:t>Gift Acceptance Policy</a:t>
            </a:r>
          </a:p>
        </p:txBody>
      </p:sp>
      <p:sp>
        <p:nvSpPr>
          <p:cNvPr id="5" name="Content Placeholder 4">
            <a:extLst>
              <a:ext uri="{FF2B5EF4-FFF2-40B4-BE49-F238E27FC236}">
                <a16:creationId xmlns:a16="http://schemas.microsoft.com/office/drawing/2014/main" id="{8736DFA5-B576-47F5-A485-E4FE6244290F}"/>
              </a:ext>
            </a:extLst>
          </p:cNvPr>
          <p:cNvSpPr>
            <a:spLocks noGrp="1"/>
          </p:cNvSpPr>
          <p:nvPr>
            <p:ph idx="1"/>
          </p:nvPr>
        </p:nvSpPr>
        <p:spPr>
          <a:xfrm>
            <a:off x="2727960" y="2926080"/>
            <a:ext cx="8874232" cy="3671568"/>
          </a:xfrm>
        </p:spPr>
        <p:txBody>
          <a:bodyPr>
            <a:noAutofit/>
          </a:bodyPr>
          <a:lstStyle/>
          <a:p>
            <a:pPr marL="457200" lvl="1" indent="0">
              <a:lnSpc>
                <a:spcPct val="120000"/>
              </a:lnSpc>
              <a:spcBef>
                <a:spcPts val="1800"/>
              </a:spcBef>
              <a:spcAft>
                <a:spcPts val="1200"/>
              </a:spcAft>
              <a:buNone/>
            </a:pPr>
            <a:r>
              <a:rPr lang="en-US" sz="2800" dirty="0">
                <a:latin typeface="Roboto" panose="02000000000000000000" pitchFamily="2" charset="0"/>
                <a:ea typeface="Roboto" panose="02000000000000000000" pitchFamily="2" charset="0"/>
              </a:rPr>
              <a:t>Once gift is receipted, you can’t change the purpose so having </a:t>
            </a:r>
            <a:r>
              <a:rPr lang="en-US" sz="2800" i="0" u="none" kern="1200" dirty="0">
                <a:solidFill>
                  <a:schemeClr val="tx1"/>
                </a:solidFill>
                <a:effectLst/>
                <a:latin typeface="Roboto" panose="02000000000000000000" pitchFamily="2" charset="0"/>
                <a:ea typeface="Roboto" panose="02000000000000000000" pitchFamily="2" charset="0"/>
                <a:cs typeface="+mj-cs"/>
              </a:rPr>
              <a:t>policies about what you will and won’t accept, and what happens if a fund is oversubscribed can help.</a:t>
            </a:r>
          </a:p>
        </p:txBody>
      </p:sp>
      <p:sp>
        <p:nvSpPr>
          <p:cNvPr id="6" name="TextBox 5">
            <a:extLst>
              <a:ext uri="{FF2B5EF4-FFF2-40B4-BE49-F238E27FC236}">
                <a16:creationId xmlns:a16="http://schemas.microsoft.com/office/drawing/2014/main" id="{D3CFDA16-D3D2-43F4-84D5-64CDE5235D29}"/>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2338246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9F3B1-8BBA-4F72-BF62-082CECA0AE1F}"/>
              </a:ext>
            </a:extLst>
          </p:cNvPr>
          <p:cNvSpPr>
            <a:spLocks noGrp="1"/>
          </p:cNvSpPr>
          <p:nvPr>
            <p:ph type="title"/>
          </p:nvPr>
        </p:nvSpPr>
        <p:spPr>
          <a:xfrm>
            <a:off x="2484120" y="365125"/>
            <a:ext cx="8869680" cy="1325563"/>
          </a:xfrm>
        </p:spPr>
        <p:txBody>
          <a:bodyPr/>
          <a:lstStyle/>
          <a:p>
            <a:pPr lvl="0"/>
            <a:r>
              <a:rPr kumimoji="0" lang="en-US" sz="3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j-cs"/>
              </a:rPr>
              <a:t>Externally Designated Gifts </a:t>
            </a:r>
            <a:br>
              <a:rPr kumimoji="0" lang="en-US" sz="3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j-cs"/>
              </a:rPr>
            </a:br>
            <a:r>
              <a:rPr lang="en-US" sz="5400" dirty="0">
                <a:latin typeface="Roboto Medium" panose="02000000000000000000" pitchFamily="2" charset="0"/>
                <a:ea typeface="Roboto Medium" panose="02000000000000000000" pitchFamily="2" charset="0"/>
              </a:rPr>
              <a:t>Gift Agreements</a:t>
            </a:r>
          </a:p>
        </p:txBody>
      </p:sp>
      <p:sp>
        <p:nvSpPr>
          <p:cNvPr id="5" name="Content Placeholder 4">
            <a:extLst>
              <a:ext uri="{FF2B5EF4-FFF2-40B4-BE49-F238E27FC236}">
                <a16:creationId xmlns:a16="http://schemas.microsoft.com/office/drawing/2014/main" id="{8736DFA5-B576-47F5-A485-E4FE6244290F}"/>
              </a:ext>
            </a:extLst>
          </p:cNvPr>
          <p:cNvSpPr>
            <a:spLocks noGrp="1"/>
          </p:cNvSpPr>
          <p:nvPr>
            <p:ph idx="1"/>
          </p:nvPr>
        </p:nvSpPr>
        <p:spPr>
          <a:xfrm>
            <a:off x="2590800" y="2422565"/>
            <a:ext cx="9011393" cy="4175083"/>
          </a:xfrm>
        </p:spPr>
        <p:txBody>
          <a:bodyPr numCol="1">
            <a:noAutofit/>
          </a:bodyPr>
          <a:lstStyle/>
          <a:p>
            <a:pPr marL="0" marR="0" indent="0">
              <a:spcBef>
                <a:spcPts val="0"/>
              </a:spcBef>
              <a:spcAft>
                <a:spcPts val="0"/>
              </a:spcAft>
              <a:buNone/>
            </a:pPr>
            <a:r>
              <a:rPr lang="en-US" sz="3200" dirty="0">
                <a:effectLst/>
                <a:latin typeface="Roboto" panose="02000000000000000000" pitchFamily="2" charset="0"/>
                <a:ea typeface="Roboto" panose="02000000000000000000" pitchFamily="2" charset="0"/>
              </a:rPr>
              <a:t>Background</a:t>
            </a:r>
          </a:p>
          <a:p>
            <a:pPr marL="0" marR="0" indent="0">
              <a:spcBef>
                <a:spcPts val="0"/>
              </a:spcBef>
              <a:spcAft>
                <a:spcPts val="0"/>
              </a:spcAft>
              <a:buNone/>
            </a:pPr>
            <a:r>
              <a:rPr lang="en-US" sz="3200" dirty="0">
                <a:latin typeface="Roboto" panose="02000000000000000000" pitchFamily="2" charset="0"/>
                <a:ea typeface="Roboto" panose="02000000000000000000" pitchFamily="2" charset="0"/>
              </a:rPr>
              <a:t>Purpose &amp; </a:t>
            </a:r>
            <a:r>
              <a:rPr lang="en-US" sz="3200" dirty="0">
                <a:effectLst/>
                <a:latin typeface="Roboto" panose="02000000000000000000" pitchFamily="2" charset="0"/>
                <a:ea typeface="Roboto" panose="02000000000000000000" pitchFamily="2" charset="0"/>
              </a:rPr>
              <a:t>Distribution (Be as broad as possible) </a:t>
            </a:r>
          </a:p>
          <a:p>
            <a:pPr marL="0" marR="0" indent="0">
              <a:spcBef>
                <a:spcPts val="0"/>
              </a:spcBef>
              <a:spcAft>
                <a:spcPts val="0"/>
              </a:spcAft>
              <a:buNone/>
            </a:pPr>
            <a:r>
              <a:rPr lang="en-US" sz="3200" dirty="0">
                <a:effectLst/>
                <a:latin typeface="Roboto" panose="02000000000000000000" pitchFamily="2" charset="0"/>
                <a:ea typeface="Roboto" panose="02000000000000000000" pitchFamily="2" charset="0"/>
              </a:rPr>
              <a:t>Oversight and Reporting</a:t>
            </a:r>
          </a:p>
          <a:p>
            <a:pPr marL="0" marR="0" indent="0">
              <a:spcBef>
                <a:spcPts val="0"/>
              </a:spcBef>
              <a:spcAft>
                <a:spcPts val="0"/>
              </a:spcAft>
              <a:buNone/>
            </a:pPr>
            <a:r>
              <a:rPr lang="en-US" sz="3200" dirty="0">
                <a:latin typeface="Roboto" panose="02000000000000000000" pitchFamily="2" charset="0"/>
                <a:ea typeface="Roboto" panose="02000000000000000000" pitchFamily="2" charset="0"/>
              </a:rPr>
              <a:t>Re-allocation clause</a:t>
            </a:r>
          </a:p>
          <a:p>
            <a:pPr marL="0" marR="0" indent="0">
              <a:spcBef>
                <a:spcPts val="0"/>
              </a:spcBef>
              <a:spcAft>
                <a:spcPts val="0"/>
              </a:spcAft>
              <a:buNone/>
            </a:pPr>
            <a:r>
              <a:rPr lang="en-US" sz="3200" dirty="0">
                <a:latin typeface="Roboto" panose="02000000000000000000" pitchFamily="2" charset="0"/>
                <a:ea typeface="Roboto" panose="02000000000000000000" pitchFamily="2" charset="0"/>
              </a:rPr>
              <a:t>Amalgamation/Dissolution clause</a:t>
            </a:r>
            <a:endParaRPr lang="en-US" sz="3200" dirty="0">
              <a:effectLst/>
              <a:latin typeface="Roboto" panose="02000000000000000000" pitchFamily="2" charset="0"/>
              <a:ea typeface="Roboto" panose="02000000000000000000" pitchFamily="2" charset="0"/>
            </a:endParaRPr>
          </a:p>
          <a:p>
            <a:pPr marL="0" marR="0" indent="0">
              <a:spcBef>
                <a:spcPts val="0"/>
              </a:spcBef>
              <a:spcAft>
                <a:spcPts val="0"/>
              </a:spcAft>
              <a:buNone/>
            </a:pPr>
            <a:r>
              <a:rPr lang="en-US" sz="3200" dirty="0">
                <a:effectLst/>
                <a:latin typeface="Roboto" panose="02000000000000000000" pitchFamily="2" charset="0"/>
                <a:ea typeface="Roboto" panose="02000000000000000000" pitchFamily="2" charset="0"/>
              </a:rPr>
              <a:t>Signatures of donors</a:t>
            </a:r>
          </a:p>
          <a:p>
            <a:pPr marL="0" marR="0" indent="0">
              <a:spcBef>
                <a:spcPts val="0"/>
              </a:spcBef>
              <a:spcAft>
                <a:spcPts val="0"/>
              </a:spcAft>
              <a:buNone/>
            </a:pPr>
            <a:r>
              <a:rPr lang="en-US" sz="3200" dirty="0">
                <a:effectLst/>
                <a:latin typeface="Roboto" panose="02000000000000000000" pitchFamily="2" charset="0"/>
                <a:ea typeface="Roboto" panose="02000000000000000000" pitchFamily="2" charset="0"/>
              </a:rPr>
              <a:t>Signatures of two Trustee Board reps </a:t>
            </a:r>
          </a:p>
        </p:txBody>
      </p:sp>
      <p:sp>
        <p:nvSpPr>
          <p:cNvPr id="6" name="TextBox 5">
            <a:extLst>
              <a:ext uri="{FF2B5EF4-FFF2-40B4-BE49-F238E27FC236}">
                <a16:creationId xmlns:a16="http://schemas.microsoft.com/office/drawing/2014/main" id="{E4CCDA7D-7817-4951-B7A4-38CCCBA124F8}"/>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1790993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8BB47-3F76-4C58-8373-21E01F0B598E}"/>
              </a:ext>
            </a:extLst>
          </p:cNvPr>
          <p:cNvSpPr>
            <a:spLocks noGrp="1"/>
          </p:cNvSpPr>
          <p:nvPr>
            <p:ph type="title"/>
          </p:nvPr>
        </p:nvSpPr>
        <p:spPr>
          <a:xfrm>
            <a:off x="2788920" y="546100"/>
            <a:ext cx="8421414" cy="1325563"/>
          </a:xfrm>
        </p:spPr>
        <p:txBody>
          <a:bodyPr/>
          <a:lstStyle/>
          <a:p>
            <a:r>
              <a:rPr lang="en-US" sz="4800" dirty="0">
                <a:latin typeface="Roboto Medium" panose="02000000000000000000" pitchFamily="2" charset="0"/>
                <a:ea typeface="Roboto Medium" panose="02000000000000000000" pitchFamily="2" charset="0"/>
              </a:rPr>
              <a:t>Legacy &amp; Endowment Funds</a:t>
            </a:r>
          </a:p>
        </p:txBody>
      </p:sp>
      <p:sp>
        <p:nvSpPr>
          <p:cNvPr id="7" name="TextBox 6">
            <a:extLst>
              <a:ext uri="{FF2B5EF4-FFF2-40B4-BE49-F238E27FC236}">
                <a16:creationId xmlns:a16="http://schemas.microsoft.com/office/drawing/2014/main" id="{1396D89D-5E07-420E-A626-EB6E00296703}"/>
              </a:ext>
            </a:extLst>
          </p:cNvPr>
          <p:cNvSpPr txBox="1"/>
          <p:nvPr/>
        </p:nvSpPr>
        <p:spPr>
          <a:xfrm>
            <a:off x="6096000" y="5375136"/>
            <a:ext cx="6461760" cy="1077218"/>
          </a:xfrm>
          <a:prstGeom prst="rect">
            <a:avLst/>
          </a:prstGeom>
          <a:noFill/>
        </p:spPr>
        <p:txBody>
          <a:bodyPr wrap="square">
            <a:spAutoFit/>
          </a:bodyPr>
          <a:lstStyle/>
          <a:p>
            <a:r>
              <a:rPr lang="en-US" sz="3200" dirty="0">
                <a:latin typeface="Roboto" panose="02000000000000000000" pitchFamily="2" charset="0"/>
                <a:ea typeface="Roboto" panose="02000000000000000000" pitchFamily="2" charset="0"/>
              </a:rPr>
              <a:t>presbyterian.ca/resources/</a:t>
            </a:r>
            <a:br>
              <a:rPr lang="en-US" sz="3200" dirty="0">
                <a:latin typeface="Roboto" panose="02000000000000000000" pitchFamily="2" charset="0"/>
                <a:ea typeface="Roboto" panose="02000000000000000000" pitchFamily="2" charset="0"/>
              </a:rPr>
            </a:br>
            <a:r>
              <a:rPr lang="en-US" sz="3200" dirty="0">
                <a:latin typeface="Roboto" panose="02000000000000000000" pitchFamily="2" charset="0"/>
                <a:ea typeface="Roboto" panose="02000000000000000000" pitchFamily="2" charset="0"/>
              </a:rPr>
              <a:t>planned-giving-resources/</a:t>
            </a:r>
          </a:p>
        </p:txBody>
      </p:sp>
      <p:sp>
        <p:nvSpPr>
          <p:cNvPr id="11" name="TextBox 10">
            <a:extLst>
              <a:ext uri="{FF2B5EF4-FFF2-40B4-BE49-F238E27FC236}">
                <a16:creationId xmlns:a16="http://schemas.microsoft.com/office/drawing/2014/main" id="{7E793179-CE5D-47AE-8384-4556FE03C0F7}"/>
              </a:ext>
            </a:extLst>
          </p:cNvPr>
          <p:cNvSpPr txBox="1"/>
          <p:nvPr/>
        </p:nvSpPr>
        <p:spPr>
          <a:xfrm>
            <a:off x="6096000" y="2697480"/>
            <a:ext cx="5791200" cy="1938992"/>
          </a:xfrm>
          <a:prstGeom prst="rect">
            <a:avLst/>
          </a:prstGeom>
          <a:noFill/>
        </p:spPr>
        <p:txBody>
          <a:bodyPr wrap="square">
            <a:spAutoFit/>
          </a:bodyPr>
          <a:lstStyle/>
          <a:p>
            <a:r>
              <a:rPr lang="en-US" sz="2400" b="1" dirty="0">
                <a:latin typeface="Roboto" panose="02000000000000000000" pitchFamily="2" charset="0"/>
                <a:ea typeface="Roboto" panose="02000000000000000000" pitchFamily="2" charset="0"/>
              </a:rPr>
              <a:t>Setting up Legacy Funds &amp; Endowments </a:t>
            </a:r>
          </a:p>
          <a:p>
            <a:r>
              <a:rPr lang="en-US" sz="2400" dirty="0">
                <a:latin typeface="Roboto" panose="02000000000000000000" pitchFamily="2" charset="0"/>
                <a:ea typeface="Roboto" panose="02000000000000000000" pitchFamily="2" charset="0"/>
              </a:rPr>
              <a:t>contains sample policies and procedures to help your congregation create funds to ensure they are a blessing for your congregation’s mission and ministry.</a:t>
            </a:r>
          </a:p>
        </p:txBody>
      </p:sp>
      <p:pic>
        <p:nvPicPr>
          <p:cNvPr id="13" name="Picture 12" descr="Text, letter&#10;&#10;Description automatically generated">
            <a:extLst>
              <a:ext uri="{FF2B5EF4-FFF2-40B4-BE49-F238E27FC236}">
                <a16:creationId xmlns:a16="http://schemas.microsoft.com/office/drawing/2014/main" id="{B5145E69-5647-4BEA-AB42-5224D85E5A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0782" y="2453323"/>
            <a:ext cx="3374522" cy="414528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585ADCB4-8DB6-4989-8E47-1E50990B500F}"/>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
        <p:nvSpPr>
          <p:cNvPr id="8" name="TextBox 7">
            <a:extLst>
              <a:ext uri="{FF2B5EF4-FFF2-40B4-BE49-F238E27FC236}">
                <a16:creationId xmlns:a16="http://schemas.microsoft.com/office/drawing/2014/main" id="{1AE940D3-79E9-4E56-B5F4-063B768E830C}"/>
              </a:ext>
            </a:extLst>
          </p:cNvPr>
          <p:cNvSpPr txBox="1"/>
          <p:nvPr/>
        </p:nvSpPr>
        <p:spPr>
          <a:xfrm>
            <a:off x="2788920" y="284490"/>
            <a:ext cx="8931233" cy="523220"/>
          </a:xfrm>
          <a:prstGeom prst="rect">
            <a:avLst/>
          </a:prstGeom>
          <a:noFill/>
        </p:spPr>
        <p:txBody>
          <a:bodyPr wrap="square">
            <a:spAutoFit/>
          </a:bodyPr>
          <a:lstStyle/>
          <a:p>
            <a:r>
              <a:rPr lang="en-US" sz="2800" b="0" i="0" u="none" strike="noStrike" baseline="0" dirty="0">
                <a:latin typeface="Roboto" panose="02000000000000000000" pitchFamily="2" charset="0"/>
                <a:ea typeface="Roboto" panose="02000000000000000000" pitchFamily="2" charset="0"/>
              </a:rPr>
              <a:t>Did the donor relinquish control? </a:t>
            </a:r>
          </a:p>
        </p:txBody>
      </p:sp>
    </p:spTree>
    <p:extLst>
      <p:ext uri="{BB962C8B-B14F-4D97-AF65-F5344CB8AC3E}">
        <p14:creationId xmlns:p14="http://schemas.microsoft.com/office/powerpoint/2010/main" val="4775165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8BB47-3F76-4C58-8373-21E01F0B598E}"/>
              </a:ext>
            </a:extLst>
          </p:cNvPr>
          <p:cNvSpPr>
            <a:spLocks noGrp="1"/>
          </p:cNvSpPr>
          <p:nvPr>
            <p:ph type="title"/>
          </p:nvPr>
        </p:nvSpPr>
        <p:spPr>
          <a:xfrm>
            <a:off x="2932386" y="626735"/>
            <a:ext cx="8421414" cy="1325563"/>
          </a:xfrm>
        </p:spPr>
        <p:txBody>
          <a:bodyPr/>
          <a:lstStyle/>
          <a:p>
            <a:r>
              <a:rPr lang="en-US" sz="4800" dirty="0">
                <a:latin typeface="Roboto Medium" panose="02000000000000000000" pitchFamily="2" charset="0"/>
                <a:ea typeface="Roboto Medium" panose="02000000000000000000" pitchFamily="2" charset="0"/>
              </a:rPr>
              <a:t>Advantages</a:t>
            </a:r>
          </a:p>
        </p:txBody>
      </p:sp>
      <p:sp>
        <p:nvSpPr>
          <p:cNvPr id="3" name="Content Placeholder 2">
            <a:extLst>
              <a:ext uri="{FF2B5EF4-FFF2-40B4-BE49-F238E27FC236}">
                <a16:creationId xmlns:a16="http://schemas.microsoft.com/office/drawing/2014/main" id="{321BC1A4-9D2B-494F-A58D-24CFF4E6D131}"/>
              </a:ext>
            </a:extLst>
          </p:cNvPr>
          <p:cNvSpPr>
            <a:spLocks noGrp="1"/>
          </p:cNvSpPr>
          <p:nvPr>
            <p:ph idx="1"/>
          </p:nvPr>
        </p:nvSpPr>
        <p:spPr>
          <a:xfrm>
            <a:off x="2778006" y="2592506"/>
            <a:ext cx="8697714" cy="3686614"/>
          </a:xfrm>
        </p:spPr>
        <p:txBody>
          <a:bodyPr>
            <a:noAutofit/>
          </a:bodyPr>
          <a:lstStyle/>
          <a:p>
            <a:r>
              <a:rPr lang="en-US" sz="3200" b="0" i="0" u="none" strike="noStrike" baseline="0" dirty="0">
                <a:latin typeface="Roboto" panose="02000000000000000000" pitchFamily="2" charset="0"/>
                <a:ea typeface="Roboto" panose="02000000000000000000" pitchFamily="2" charset="0"/>
              </a:rPr>
              <a:t>Dinner or Performance at a fundraising event</a:t>
            </a:r>
          </a:p>
          <a:p>
            <a:r>
              <a:rPr lang="en-US" sz="3200" b="0" i="0" u="none" strike="noStrike" baseline="0" dirty="0">
                <a:latin typeface="Roboto" panose="02000000000000000000" pitchFamily="2" charset="0"/>
                <a:ea typeface="Roboto" panose="02000000000000000000" pitchFamily="2" charset="0"/>
              </a:rPr>
              <a:t>Promotional item, like a water bottle or t-shirt</a:t>
            </a:r>
          </a:p>
          <a:p>
            <a:r>
              <a:rPr lang="en-US" sz="3200" b="0" i="0" u="none" strike="noStrike" baseline="0" dirty="0">
                <a:latin typeface="Roboto" panose="02000000000000000000" pitchFamily="2" charset="0"/>
                <a:ea typeface="Roboto" panose="02000000000000000000" pitchFamily="2" charset="0"/>
              </a:rPr>
              <a:t>Use of property, like sanctuary for wedding</a:t>
            </a:r>
          </a:p>
          <a:p>
            <a:pPr marL="0" indent="0">
              <a:buNone/>
            </a:pPr>
            <a:endParaRPr lang="en-US" sz="3200" b="1" i="0" u="none" strike="noStrike" baseline="0" dirty="0">
              <a:latin typeface="Roboto" panose="02000000000000000000" pitchFamily="2" charset="0"/>
              <a:ea typeface="Roboto" panose="02000000000000000000" pitchFamily="2" charset="0"/>
            </a:endParaRPr>
          </a:p>
          <a:p>
            <a:pPr marL="0" indent="0">
              <a:buNone/>
            </a:pPr>
            <a:r>
              <a:rPr lang="en-US" sz="3200" b="1" i="0" u="none" strike="noStrike" baseline="0" dirty="0">
                <a:latin typeface="Roboto" panose="02000000000000000000" pitchFamily="2" charset="0"/>
                <a:ea typeface="Roboto" panose="02000000000000000000" pitchFamily="2" charset="0"/>
              </a:rPr>
              <a:t>No advantage = Receipt for full amount</a:t>
            </a:r>
          </a:p>
          <a:p>
            <a:pPr marL="0" indent="0">
              <a:buNone/>
            </a:pPr>
            <a:r>
              <a:rPr lang="en-US" sz="3200" b="1" dirty="0">
                <a:latin typeface="Roboto" panose="02000000000000000000" pitchFamily="2" charset="0"/>
                <a:ea typeface="Roboto" panose="02000000000000000000" pitchFamily="2" charset="0"/>
              </a:rPr>
              <a:t>Advantage = Deducted from receipt amount </a:t>
            </a:r>
            <a:r>
              <a:rPr lang="en-US" sz="2800" dirty="0">
                <a:latin typeface="Roboto" panose="02000000000000000000" pitchFamily="2" charset="0"/>
                <a:ea typeface="Roboto" panose="02000000000000000000" pitchFamily="2" charset="0"/>
              </a:rPr>
              <a:t>(with some exceptions) </a:t>
            </a:r>
            <a:endParaRPr lang="en-US" sz="2800" i="0" u="none" strike="noStrike" baseline="0" dirty="0">
              <a:latin typeface="Roboto" panose="02000000000000000000" pitchFamily="2" charset="0"/>
              <a:ea typeface="Roboto" panose="02000000000000000000" pitchFamily="2" charset="0"/>
            </a:endParaRPr>
          </a:p>
        </p:txBody>
      </p:sp>
      <p:sp>
        <p:nvSpPr>
          <p:cNvPr id="5" name="TextBox 4">
            <a:extLst>
              <a:ext uri="{FF2B5EF4-FFF2-40B4-BE49-F238E27FC236}">
                <a16:creationId xmlns:a16="http://schemas.microsoft.com/office/drawing/2014/main" id="{37B88DBE-B9D4-4595-98CC-8E6D9054E4E8}"/>
              </a:ext>
            </a:extLst>
          </p:cNvPr>
          <p:cNvSpPr txBox="1"/>
          <p:nvPr/>
        </p:nvSpPr>
        <p:spPr>
          <a:xfrm>
            <a:off x="2932386" y="365125"/>
            <a:ext cx="6141720" cy="523220"/>
          </a:xfrm>
          <a:prstGeom prst="rect">
            <a:avLst/>
          </a:prstGeom>
          <a:noFill/>
        </p:spPr>
        <p:txBody>
          <a:bodyPr wrap="square">
            <a:spAutoFit/>
          </a:bodyPr>
          <a:lstStyle/>
          <a:p>
            <a:r>
              <a:rPr lang="en-US" sz="2800" b="0" i="0" u="none" strike="noStrike" baseline="0" dirty="0">
                <a:latin typeface="Roboto" panose="02000000000000000000" pitchFamily="2" charset="0"/>
                <a:ea typeface="Roboto" panose="02000000000000000000" pitchFamily="2" charset="0"/>
              </a:rPr>
              <a:t>Did the donor receive an advantage?</a:t>
            </a:r>
          </a:p>
        </p:txBody>
      </p:sp>
      <p:sp>
        <p:nvSpPr>
          <p:cNvPr id="6" name="TextBox 5">
            <a:extLst>
              <a:ext uri="{FF2B5EF4-FFF2-40B4-BE49-F238E27FC236}">
                <a16:creationId xmlns:a16="http://schemas.microsoft.com/office/drawing/2014/main" id="{CE73BFB9-36C0-47E6-BB92-427974DAC344}"/>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37118876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8BB47-3F76-4C58-8373-21E01F0B598E}"/>
              </a:ext>
            </a:extLst>
          </p:cNvPr>
          <p:cNvSpPr>
            <a:spLocks noGrp="1"/>
          </p:cNvSpPr>
          <p:nvPr>
            <p:ph type="title"/>
          </p:nvPr>
        </p:nvSpPr>
        <p:spPr/>
        <p:txBody>
          <a:bodyPr/>
          <a:lstStyle/>
          <a:p>
            <a:r>
              <a:rPr lang="en-US" sz="3200" dirty="0"/>
              <a:t>Advantages &amp; Gifts-in-Kind</a:t>
            </a:r>
            <a:br>
              <a:rPr lang="en-US" sz="3200" dirty="0"/>
            </a:br>
            <a:r>
              <a:rPr lang="en-US" sz="4800" dirty="0">
                <a:latin typeface="Roboto Medium" panose="02000000000000000000" pitchFamily="2" charset="0"/>
                <a:ea typeface="Roboto Medium" panose="02000000000000000000" pitchFamily="2" charset="0"/>
              </a:rPr>
              <a:t>Determining Value of the Gift</a:t>
            </a:r>
          </a:p>
        </p:txBody>
      </p:sp>
      <p:sp>
        <p:nvSpPr>
          <p:cNvPr id="3" name="Content Placeholder 2">
            <a:extLst>
              <a:ext uri="{FF2B5EF4-FFF2-40B4-BE49-F238E27FC236}">
                <a16:creationId xmlns:a16="http://schemas.microsoft.com/office/drawing/2014/main" id="{321BC1A4-9D2B-494F-A58D-24CFF4E6D131}"/>
              </a:ext>
            </a:extLst>
          </p:cNvPr>
          <p:cNvSpPr>
            <a:spLocks noGrp="1"/>
          </p:cNvSpPr>
          <p:nvPr>
            <p:ph idx="1"/>
          </p:nvPr>
        </p:nvSpPr>
        <p:spPr>
          <a:xfrm>
            <a:off x="2778006" y="2592506"/>
            <a:ext cx="8421414" cy="3686614"/>
          </a:xfrm>
        </p:spPr>
        <p:txBody>
          <a:bodyPr>
            <a:noAutofit/>
          </a:bodyPr>
          <a:lstStyle/>
          <a:p>
            <a:pPr marL="0" indent="0">
              <a:buNone/>
            </a:pPr>
            <a:r>
              <a:rPr lang="en-US" sz="2800" b="0" i="0" u="none" strike="noStrike" baseline="0" dirty="0">
                <a:latin typeface="Roboto" panose="02000000000000000000" pitchFamily="2" charset="0"/>
                <a:ea typeface="Roboto" panose="02000000000000000000" pitchFamily="2" charset="0"/>
              </a:rPr>
              <a:t>Based on the </a:t>
            </a:r>
            <a:r>
              <a:rPr lang="en-US" sz="2800" b="1" i="0" u="none" strike="noStrike" baseline="0" dirty="0">
                <a:latin typeface="Roboto" panose="02000000000000000000" pitchFamily="2" charset="0"/>
                <a:ea typeface="Roboto" panose="02000000000000000000" pitchFamily="2" charset="0"/>
              </a:rPr>
              <a:t>Fair Market Value </a:t>
            </a:r>
            <a:r>
              <a:rPr lang="en-US" sz="2800" b="0" i="0" u="none" strike="noStrike" baseline="0" dirty="0">
                <a:latin typeface="Roboto" panose="02000000000000000000" pitchFamily="2" charset="0"/>
                <a:ea typeface="Roboto" panose="02000000000000000000" pitchFamily="2" charset="0"/>
              </a:rPr>
              <a:t>(FMV) of the advantage. </a:t>
            </a:r>
          </a:p>
          <a:p>
            <a:pPr marL="0" indent="0">
              <a:buNone/>
            </a:pPr>
            <a:r>
              <a:rPr lang="en-US" sz="2800" b="1" i="0" u="none" strike="noStrike" baseline="0" dirty="0">
                <a:latin typeface="Roboto" panose="02000000000000000000" pitchFamily="2" charset="0"/>
                <a:ea typeface="Roboto" panose="02000000000000000000" pitchFamily="2" charset="0"/>
              </a:rPr>
              <a:t>Fair market value = </a:t>
            </a:r>
            <a:r>
              <a:rPr lang="en-US" sz="2800" b="0" i="0" u="none" strike="noStrike" baseline="0" dirty="0">
                <a:latin typeface="Roboto" panose="02000000000000000000" pitchFamily="2" charset="0"/>
                <a:ea typeface="Roboto" panose="02000000000000000000" pitchFamily="2" charset="0"/>
              </a:rPr>
              <a:t>The highest price in dollars that property would bring in an open and unrestricted market.</a:t>
            </a:r>
          </a:p>
          <a:p>
            <a:pPr lvl="1"/>
            <a:r>
              <a:rPr lang="en-US" sz="2800" b="0" i="0" u="none" strike="noStrike" baseline="0" dirty="0">
                <a:latin typeface="Roboto" panose="02000000000000000000" pitchFamily="2" charset="0"/>
                <a:ea typeface="Roboto" panose="02000000000000000000" pitchFamily="2" charset="0"/>
              </a:rPr>
              <a:t>Willing buyer and a willing seller</a:t>
            </a:r>
          </a:p>
          <a:p>
            <a:pPr lvl="1"/>
            <a:r>
              <a:rPr lang="en-US" sz="2800" b="0" i="0" u="none" strike="noStrike" baseline="0" dirty="0">
                <a:latin typeface="Roboto" panose="02000000000000000000" pitchFamily="2" charset="0"/>
                <a:ea typeface="Roboto" panose="02000000000000000000" pitchFamily="2" charset="0"/>
              </a:rPr>
              <a:t>Knowledgeable, informed, and prudent</a:t>
            </a:r>
          </a:p>
          <a:p>
            <a:pPr lvl="1"/>
            <a:r>
              <a:rPr lang="en-US" sz="2800" b="0" i="0" u="none" strike="noStrike" baseline="0" dirty="0">
                <a:latin typeface="Roboto" panose="02000000000000000000" pitchFamily="2" charset="0"/>
                <a:ea typeface="Roboto" panose="02000000000000000000" pitchFamily="2" charset="0"/>
              </a:rPr>
              <a:t>Acting independently of each other</a:t>
            </a:r>
          </a:p>
          <a:p>
            <a:pPr marL="457200" lvl="1" indent="0">
              <a:buNone/>
            </a:pPr>
            <a:endParaRPr lang="en-US" sz="2000" b="0" i="0" u="none" strike="noStrike" baseline="0" dirty="0">
              <a:latin typeface="Roboto" panose="02000000000000000000" pitchFamily="2" charset="0"/>
              <a:ea typeface="Roboto" panose="02000000000000000000" pitchFamily="2" charset="0"/>
            </a:endParaRPr>
          </a:p>
          <a:p>
            <a:pPr marL="0" indent="0" algn="ctr">
              <a:buNone/>
            </a:pPr>
            <a:r>
              <a:rPr lang="en-US" sz="2000" b="1" i="0" u="none" strike="noStrike" baseline="0" dirty="0">
                <a:latin typeface="Roboto" panose="02000000000000000000" pitchFamily="2" charset="0"/>
                <a:ea typeface="Roboto" panose="02000000000000000000" pitchFamily="2" charset="0"/>
              </a:rPr>
              <a:t>If FMV cannot be determined = No receipt</a:t>
            </a:r>
            <a:endParaRPr lang="en-US" sz="2000" b="0" i="0" u="none" strike="noStrike" baseline="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1577767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CF696C-1121-4E27-87E6-C6386973F80B}"/>
              </a:ext>
            </a:extLst>
          </p:cNvPr>
          <p:cNvSpPr>
            <a:spLocks noGrp="1"/>
          </p:cNvSpPr>
          <p:nvPr>
            <p:ph type="ctrTitle"/>
          </p:nvPr>
        </p:nvSpPr>
        <p:spPr/>
        <p:txBody>
          <a:bodyPr/>
          <a:lstStyle/>
          <a:p>
            <a:r>
              <a:rPr lang="en-US" sz="5400" dirty="0"/>
              <a:t>Tax Credits</a:t>
            </a:r>
          </a:p>
        </p:txBody>
      </p:sp>
      <p:pic>
        <p:nvPicPr>
          <p:cNvPr id="3" name="Picture 2">
            <a:extLst>
              <a:ext uri="{FF2B5EF4-FFF2-40B4-BE49-F238E27FC236}">
                <a16:creationId xmlns:a16="http://schemas.microsoft.com/office/drawing/2014/main" id="{0ED8276C-84F4-4C85-A4EE-DEB797CF810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23018" y="4251324"/>
            <a:ext cx="1440919" cy="1440919"/>
          </a:xfrm>
          <a:prstGeom prst="rect">
            <a:avLst/>
          </a:prstGeom>
        </p:spPr>
      </p:pic>
    </p:spTree>
    <p:extLst>
      <p:ext uri="{BB962C8B-B14F-4D97-AF65-F5344CB8AC3E}">
        <p14:creationId xmlns:p14="http://schemas.microsoft.com/office/powerpoint/2010/main" val="4010142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8C2DB-2E26-44E7-B2BA-18171B6D7C99}"/>
              </a:ext>
            </a:extLst>
          </p:cNvPr>
          <p:cNvSpPr>
            <a:spLocks noGrp="1"/>
          </p:cNvSpPr>
          <p:nvPr>
            <p:ph type="title"/>
          </p:nvPr>
        </p:nvSpPr>
        <p:spPr>
          <a:xfrm>
            <a:off x="2483318" y="365125"/>
            <a:ext cx="8870482" cy="1325563"/>
          </a:xfrm>
        </p:spPr>
        <p:txBody>
          <a:bodyPr anchor="ctr">
            <a:normAutofit/>
          </a:bodyPr>
          <a:lstStyle/>
          <a:p>
            <a:r>
              <a:rPr lang="en-US" dirty="0"/>
              <a:t>Spread the word</a:t>
            </a:r>
          </a:p>
        </p:txBody>
      </p:sp>
      <p:sp>
        <p:nvSpPr>
          <p:cNvPr id="3" name="Content Placeholder 2">
            <a:extLst>
              <a:ext uri="{FF2B5EF4-FFF2-40B4-BE49-F238E27FC236}">
                <a16:creationId xmlns:a16="http://schemas.microsoft.com/office/drawing/2014/main" id="{739E6F2B-4AD8-429A-ABEA-F511206EBEF4}"/>
              </a:ext>
            </a:extLst>
          </p:cNvPr>
          <p:cNvSpPr>
            <a:spLocks noGrp="1"/>
          </p:cNvSpPr>
          <p:nvPr>
            <p:ph sz="half" idx="1"/>
          </p:nvPr>
        </p:nvSpPr>
        <p:spPr>
          <a:xfrm>
            <a:off x="2342508" y="2732926"/>
            <a:ext cx="6133672" cy="3444036"/>
          </a:xfrm>
        </p:spPr>
        <p:txBody>
          <a:bodyPr>
            <a:normAutofit fontScale="77500" lnSpcReduction="20000"/>
          </a:bodyPr>
          <a:lstStyle/>
          <a:p>
            <a:pPr marL="0" indent="0">
              <a:buNone/>
            </a:pPr>
            <a:r>
              <a:rPr lang="en-US" dirty="0">
                <a:latin typeface="Roboto" panose="02000000000000000000" pitchFamily="2" charset="0"/>
                <a:ea typeface="Roboto" panose="02000000000000000000" pitchFamily="2" charset="0"/>
              </a:rPr>
              <a:t>Recording &amp; Slides &amp; Notes will be available at</a:t>
            </a:r>
          </a:p>
          <a:p>
            <a:pPr marL="0" indent="0">
              <a:buNone/>
            </a:pPr>
            <a:endParaRPr lang="en-US" dirty="0"/>
          </a:p>
          <a:p>
            <a:pPr marL="0" indent="0">
              <a:buNone/>
            </a:pPr>
            <a:r>
              <a:rPr lang="en-US" dirty="0"/>
              <a:t>presbyterian.ca/</a:t>
            </a:r>
          </a:p>
          <a:p>
            <a:pPr marL="0" indent="0">
              <a:buNone/>
            </a:pPr>
            <a:r>
              <a:rPr lang="en-US" dirty="0"/>
              <a:t>leadership-webinars</a:t>
            </a:r>
          </a:p>
          <a:p>
            <a:pPr marL="0" indent="0">
              <a:buNone/>
            </a:pPr>
            <a:endParaRPr lang="en-US" dirty="0"/>
          </a:p>
          <a:p>
            <a:pPr marL="0" indent="0">
              <a:buNone/>
            </a:pPr>
            <a:r>
              <a:rPr lang="en-US" dirty="0">
                <a:latin typeface="Roboto" panose="02000000000000000000" pitchFamily="2" charset="0"/>
                <a:ea typeface="Roboto" panose="02000000000000000000" pitchFamily="2" charset="0"/>
              </a:rPr>
              <a:t>Share it around!</a:t>
            </a:r>
          </a:p>
        </p:txBody>
      </p:sp>
      <p:pic>
        <p:nvPicPr>
          <p:cNvPr id="4" name="Picture 3">
            <a:extLst>
              <a:ext uri="{FF2B5EF4-FFF2-40B4-BE49-F238E27FC236}">
                <a16:creationId xmlns:a16="http://schemas.microsoft.com/office/drawing/2014/main" id="{0D5E0D62-A612-4A33-B9D7-7ACD25EAE0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8471" y="2368061"/>
            <a:ext cx="3808901" cy="3808901"/>
          </a:xfrm>
          <a:prstGeom prst="rect">
            <a:avLst/>
          </a:prstGeom>
          <a:noFill/>
        </p:spPr>
      </p:pic>
    </p:spTree>
    <p:extLst>
      <p:ext uri="{BB962C8B-B14F-4D97-AF65-F5344CB8AC3E}">
        <p14:creationId xmlns:p14="http://schemas.microsoft.com/office/powerpoint/2010/main" val="33082989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DE89E3AB-4337-4028-A720-A1350E9BD008}"/>
              </a:ext>
            </a:extLst>
          </p:cNvPr>
          <p:cNvSpPr>
            <a:spLocks noGrp="1" noChangeArrowheads="1"/>
          </p:cNvSpPr>
          <p:nvPr>
            <p:ph type="body" idx="1"/>
          </p:nvPr>
        </p:nvSpPr>
        <p:spPr>
          <a:xfrm>
            <a:off x="2286000" y="2560320"/>
            <a:ext cx="8778240" cy="4069080"/>
          </a:xfrm>
        </p:spPr>
        <p:txBody>
          <a:bodyPr>
            <a:normAutofit/>
          </a:bodyPr>
          <a:lstStyle/>
          <a:p>
            <a:pPr marL="0" indent="0">
              <a:lnSpc>
                <a:spcPct val="90000"/>
              </a:lnSpc>
              <a:spcBef>
                <a:spcPct val="50000"/>
              </a:spcBef>
              <a:buClr>
                <a:schemeClr val="tx2"/>
              </a:buClr>
              <a:buSzPct val="56000"/>
              <a:buNone/>
              <a:defRPr/>
            </a:pPr>
            <a:r>
              <a:rPr kumimoji="1" lang="en-US" dirty="0">
                <a:latin typeface="Roboto" panose="02000000000000000000" pitchFamily="2" charset="0"/>
                <a:ea typeface="Roboto" panose="02000000000000000000" pitchFamily="2" charset="0"/>
                <a:cs typeface="Arial" panose="020B0604020202020204" pitchFamily="34" charset="0"/>
              </a:rPr>
              <a:t>Tax credit can reduce the donor’s tax bill by almost half of the gift’s value. </a:t>
            </a:r>
          </a:p>
          <a:p>
            <a:pPr marL="0" indent="0">
              <a:lnSpc>
                <a:spcPct val="90000"/>
              </a:lnSpc>
              <a:spcBef>
                <a:spcPct val="50000"/>
              </a:spcBef>
              <a:buClr>
                <a:schemeClr val="tx2"/>
              </a:buClr>
              <a:buSzPct val="56000"/>
              <a:buNone/>
              <a:defRPr/>
            </a:pPr>
            <a:r>
              <a:rPr kumimoji="1" lang="en-US" dirty="0">
                <a:latin typeface="Roboto" panose="02000000000000000000" pitchFamily="2" charset="0"/>
                <a:ea typeface="Roboto" panose="02000000000000000000" pitchFamily="2" charset="0"/>
                <a:cs typeface="Arial" panose="020B0604020202020204" pitchFamily="34" charset="0"/>
              </a:rPr>
              <a:t>Most don’t give to your congregation because of the tax credits, but tax credits can help them give more</a:t>
            </a:r>
            <a:endParaRPr lang="en-US" dirty="0"/>
          </a:p>
        </p:txBody>
      </p:sp>
      <p:sp>
        <p:nvSpPr>
          <p:cNvPr id="4" name="Title 1">
            <a:extLst>
              <a:ext uri="{FF2B5EF4-FFF2-40B4-BE49-F238E27FC236}">
                <a16:creationId xmlns:a16="http://schemas.microsoft.com/office/drawing/2014/main" id="{EC8E4A0F-E1B2-4E89-86C9-8DB9CC928592}"/>
              </a:ext>
            </a:extLst>
          </p:cNvPr>
          <p:cNvSpPr txBox="1">
            <a:spLocks/>
          </p:cNvSpPr>
          <p:nvPr/>
        </p:nvSpPr>
        <p:spPr>
          <a:xfrm>
            <a:off x="2133600" y="307848"/>
            <a:ext cx="8229600" cy="1252728"/>
          </a:xfrm>
          <a:prstGeom prst="rect">
            <a:avLst/>
          </a:prstGeom>
        </p:spPr>
        <p:txBody>
          <a:bodyPr rIns="45720" anchor="ctr">
            <a:normAutofit/>
            <a:scene3d>
              <a:camera prst="orthographicFront"/>
              <a:lightRig rig="threePt" dir="t">
                <a:rot lat="0" lon="0" rev="4800000"/>
              </a:lightRig>
            </a:scene3d>
            <a:sp3d prstMaterial="matte">
              <a:bevelT w="50800" h="10160"/>
            </a:sp3d>
          </a:bodyPr>
          <a:lstStyle/>
          <a:p>
            <a:pPr>
              <a:defRPr/>
            </a:pPr>
            <a:r>
              <a:rPr lang="en-US" sz="4500" b="1" dirty="0">
                <a:latin typeface="+mj-lt"/>
                <a:ea typeface="+mj-ea"/>
                <a:cs typeface="+mj-cs"/>
              </a:rPr>
              <a:t>Tax Credits</a:t>
            </a:r>
          </a:p>
        </p:txBody>
      </p:sp>
      <p:sp>
        <p:nvSpPr>
          <p:cNvPr id="5" name="TextBox 4">
            <a:extLst>
              <a:ext uri="{FF2B5EF4-FFF2-40B4-BE49-F238E27FC236}">
                <a16:creationId xmlns:a16="http://schemas.microsoft.com/office/drawing/2014/main" id="{4A5A0602-6916-4977-9638-19C87E0E05B5}"/>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B6416F2-9D5A-44C6-8203-37720DC0CEA2}"/>
              </a:ext>
            </a:extLst>
          </p:cNvPr>
          <p:cNvSpPr>
            <a:spLocks noGrp="1"/>
          </p:cNvSpPr>
          <p:nvPr>
            <p:ph type="title"/>
          </p:nvPr>
        </p:nvSpPr>
        <p:spPr>
          <a:xfrm>
            <a:off x="336143" y="316139"/>
            <a:ext cx="3697014" cy="4190547"/>
          </a:xfrm>
        </p:spPr>
        <p:txBody>
          <a:bodyPr/>
          <a:lstStyle/>
          <a:p>
            <a:r>
              <a:rPr lang="en-US" dirty="0"/>
              <a:t>Tax Credits</a:t>
            </a:r>
            <a:br>
              <a:rPr lang="en-US" dirty="0"/>
            </a:br>
            <a:r>
              <a:rPr lang="en-US" dirty="0"/>
              <a:t>by </a:t>
            </a:r>
            <a:br>
              <a:rPr lang="en-US" dirty="0"/>
            </a:br>
            <a:r>
              <a:rPr lang="en-US" dirty="0"/>
              <a:t>Province</a:t>
            </a:r>
          </a:p>
        </p:txBody>
      </p:sp>
      <p:sp>
        <p:nvSpPr>
          <p:cNvPr id="9" name="TextBox 8">
            <a:extLst>
              <a:ext uri="{FF2B5EF4-FFF2-40B4-BE49-F238E27FC236}">
                <a16:creationId xmlns:a16="http://schemas.microsoft.com/office/drawing/2014/main" id="{D0F8EACC-8ACD-42A3-A9D2-67EBF948459A}"/>
              </a:ext>
            </a:extLst>
          </p:cNvPr>
          <p:cNvSpPr txBox="1"/>
          <p:nvPr/>
        </p:nvSpPr>
        <p:spPr>
          <a:xfrm>
            <a:off x="4936672" y="316139"/>
            <a:ext cx="6335486" cy="6494085"/>
          </a:xfrm>
          <a:prstGeom prst="rect">
            <a:avLst/>
          </a:prstGeom>
          <a:noFill/>
        </p:spPr>
        <p:txBody>
          <a:bodyPr wrap="square">
            <a:spAutoFit/>
          </a:bodyPr>
          <a:lstStyle/>
          <a:p>
            <a:pPr>
              <a:tabLst>
                <a:tab pos="5649913" algn="dec"/>
              </a:tabLst>
            </a:pPr>
            <a:r>
              <a:rPr lang="en-US" sz="3200" dirty="0">
                <a:effectLst/>
                <a:latin typeface="Roboto" panose="02000000000000000000" pitchFamily="2" charset="0"/>
                <a:ea typeface="Roboto" panose="02000000000000000000" pitchFamily="2" charset="0"/>
              </a:rPr>
              <a:t>Alberta</a:t>
            </a:r>
            <a:r>
              <a:rPr lang="en-US" sz="3200" u="dotted" dirty="0">
                <a:effectLst/>
                <a:latin typeface="Roboto" panose="02000000000000000000" pitchFamily="2" charset="0"/>
                <a:ea typeface="Roboto" panose="02000000000000000000" pitchFamily="2" charset="0"/>
              </a:rPr>
              <a:t>	</a:t>
            </a:r>
            <a:r>
              <a:rPr lang="en-US" sz="3200" dirty="0">
                <a:effectLst/>
                <a:latin typeface="Roboto" panose="02000000000000000000" pitchFamily="2" charset="0"/>
                <a:ea typeface="Roboto" panose="02000000000000000000" pitchFamily="2" charset="0"/>
              </a:rPr>
              <a:t>50%</a:t>
            </a:r>
          </a:p>
          <a:p>
            <a:pPr>
              <a:tabLst>
                <a:tab pos="5649913" algn="dec"/>
              </a:tabLst>
            </a:pPr>
            <a:r>
              <a:rPr lang="en-US" sz="3200" dirty="0">
                <a:effectLst/>
                <a:latin typeface="Roboto" panose="02000000000000000000" pitchFamily="2" charset="0"/>
                <a:ea typeface="Roboto" panose="02000000000000000000" pitchFamily="2" charset="0"/>
              </a:rPr>
              <a:t>British Columbia</a:t>
            </a:r>
            <a:r>
              <a:rPr lang="en-US" sz="3200" u="dotted" dirty="0">
                <a:effectLst/>
                <a:latin typeface="Roboto" panose="02000000000000000000" pitchFamily="2" charset="0"/>
                <a:ea typeface="Roboto" panose="02000000000000000000" pitchFamily="2" charset="0"/>
              </a:rPr>
              <a:t>	</a:t>
            </a:r>
            <a:r>
              <a:rPr lang="en-US" sz="3200" dirty="0">
                <a:effectLst/>
                <a:latin typeface="Roboto" panose="02000000000000000000" pitchFamily="2" charset="0"/>
                <a:ea typeface="Roboto" panose="02000000000000000000" pitchFamily="2" charset="0"/>
              </a:rPr>
              <a:t>43%</a:t>
            </a:r>
          </a:p>
          <a:p>
            <a:pPr>
              <a:tabLst>
                <a:tab pos="5649913" algn="dec"/>
              </a:tabLst>
            </a:pPr>
            <a:r>
              <a:rPr lang="en-US" sz="3200" dirty="0">
                <a:effectLst/>
                <a:latin typeface="Roboto" panose="02000000000000000000" pitchFamily="2" charset="0"/>
                <a:ea typeface="Roboto" panose="02000000000000000000" pitchFamily="2" charset="0"/>
              </a:rPr>
              <a:t>Manitoba</a:t>
            </a:r>
            <a:r>
              <a:rPr lang="en-US" sz="3200" u="dotted" dirty="0">
                <a:effectLst/>
                <a:latin typeface="Roboto" panose="02000000000000000000" pitchFamily="2" charset="0"/>
                <a:ea typeface="Roboto" panose="02000000000000000000" pitchFamily="2" charset="0"/>
              </a:rPr>
              <a:t>	</a:t>
            </a:r>
            <a:r>
              <a:rPr lang="en-US" sz="3200" dirty="0">
                <a:effectLst/>
                <a:latin typeface="Roboto" panose="02000000000000000000" pitchFamily="2" charset="0"/>
                <a:ea typeface="Roboto" panose="02000000000000000000" pitchFamily="2" charset="0"/>
              </a:rPr>
              <a:t>46%</a:t>
            </a:r>
          </a:p>
          <a:p>
            <a:pPr>
              <a:tabLst>
                <a:tab pos="5649913" algn="dec"/>
              </a:tabLst>
            </a:pPr>
            <a:r>
              <a:rPr lang="en-US" sz="3200" dirty="0">
                <a:effectLst/>
                <a:latin typeface="Roboto" panose="02000000000000000000" pitchFamily="2" charset="0"/>
                <a:ea typeface="Roboto" panose="02000000000000000000" pitchFamily="2" charset="0"/>
              </a:rPr>
              <a:t>New Brunswick</a:t>
            </a:r>
            <a:r>
              <a:rPr lang="en-US" sz="3200" u="dotted" dirty="0">
                <a:effectLst/>
                <a:latin typeface="Roboto" panose="02000000000000000000" pitchFamily="2" charset="0"/>
                <a:ea typeface="Roboto" panose="02000000000000000000" pitchFamily="2" charset="0"/>
              </a:rPr>
              <a:t>	</a:t>
            </a:r>
            <a:r>
              <a:rPr lang="en-US" sz="3200" dirty="0">
                <a:effectLst/>
                <a:latin typeface="Roboto" panose="02000000000000000000" pitchFamily="2" charset="0"/>
                <a:ea typeface="Roboto" panose="02000000000000000000" pitchFamily="2" charset="0"/>
              </a:rPr>
              <a:t>47%</a:t>
            </a:r>
          </a:p>
          <a:p>
            <a:pPr>
              <a:tabLst>
                <a:tab pos="5649913" algn="dec"/>
              </a:tabLst>
            </a:pPr>
            <a:r>
              <a:rPr lang="en-US" sz="3200" dirty="0">
                <a:effectLst/>
                <a:latin typeface="Roboto" panose="02000000000000000000" pitchFamily="2" charset="0"/>
                <a:ea typeface="Roboto" panose="02000000000000000000" pitchFamily="2" charset="0"/>
              </a:rPr>
              <a:t>Newfoundland &amp; Labrador</a:t>
            </a:r>
            <a:r>
              <a:rPr lang="en-US" sz="3200" u="dotted" dirty="0">
                <a:effectLst/>
                <a:latin typeface="Roboto" panose="02000000000000000000" pitchFamily="2" charset="0"/>
                <a:ea typeface="Roboto" panose="02000000000000000000" pitchFamily="2" charset="0"/>
              </a:rPr>
              <a:t>	</a:t>
            </a:r>
            <a:r>
              <a:rPr lang="en-US" sz="3200" dirty="0">
                <a:effectLst/>
                <a:latin typeface="Roboto" panose="02000000000000000000" pitchFamily="2" charset="0"/>
                <a:ea typeface="Roboto" panose="02000000000000000000" pitchFamily="2" charset="0"/>
              </a:rPr>
              <a:t>43%</a:t>
            </a:r>
          </a:p>
          <a:p>
            <a:pPr>
              <a:tabLst>
                <a:tab pos="5649913" algn="dec"/>
              </a:tabLst>
            </a:pPr>
            <a:r>
              <a:rPr lang="en-US" sz="3200" dirty="0">
                <a:effectLst/>
                <a:latin typeface="Roboto" panose="02000000000000000000" pitchFamily="2" charset="0"/>
                <a:ea typeface="Roboto" panose="02000000000000000000" pitchFamily="2" charset="0"/>
              </a:rPr>
              <a:t>Northwest Territories</a:t>
            </a:r>
            <a:r>
              <a:rPr lang="en-US" sz="3200" u="dotted" dirty="0">
                <a:effectLst/>
                <a:latin typeface="Roboto" panose="02000000000000000000" pitchFamily="2" charset="0"/>
                <a:ea typeface="Roboto" panose="02000000000000000000" pitchFamily="2" charset="0"/>
              </a:rPr>
              <a:t>	</a:t>
            </a:r>
            <a:r>
              <a:rPr lang="en-US" sz="3200" dirty="0">
                <a:effectLst/>
                <a:latin typeface="Roboto" panose="02000000000000000000" pitchFamily="2" charset="0"/>
                <a:ea typeface="Roboto" panose="02000000000000000000" pitchFamily="2" charset="0"/>
              </a:rPr>
              <a:t>43%</a:t>
            </a:r>
          </a:p>
          <a:p>
            <a:pPr>
              <a:tabLst>
                <a:tab pos="5649913" algn="dec"/>
              </a:tabLst>
            </a:pPr>
            <a:r>
              <a:rPr lang="en-US" sz="3200" dirty="0">
                <a:effectLst/>
                <a:latin typeface="Roboto" panose="02000000000000000000" pitchFamily="2" charset="0"/>
                <a:ea typeface="Roboto" panose="02000000000000000000" pitchFamily="2" charset="0"/>
              </a:rPr>
              <a:t>Nova Scotia</a:t>
            </a:r>
            <a:r>
              <a:rPr lang="en-US" sz="3200" u="dotted" dirty="0">
                <a:effectLst/>
                <a:latin typeface="Roboto" panose="02000000000000000000" pitchFamily="2" charset="0"/>
                <a:ea typeface="Roboto" panose="02000000000000000000" pitchFamily="2" charset="0"/>
              </a:rPr>
              <a:t>	</a:t>
            </a:r>
            <a:r>
              <a:rPr lang="en-US" sz="3200" dirty="0">
                <a:effectLst/>
                <a:latin typeface="Roboto" panose="02000000000000000000" pitchFamily="2" charset="0"/>
                <a:ea typeface="Roboto" panose="02000000000000000000" pitchFamily="2" charset="0"/>
              </a:rPr>
              <a:t>49%</a:t>
            </a:r>
          </a:p>
          <a:p>
            <a:pPr>
              <a:tabLst>
                <a:tab pos="5649913" algn="dec"/>
              </a:tabLst>
            </a:pPr>
            <a:r>
              <a:rPr lang="en-US" sz="3200" dirty="0">
                <a:effectLst/>
                <a:latin typeface="Roboto" panose="02000000000000000000" pitchFamily="2" charset="0"/>
                <a:ea typeface="Roboto" panose="02000000000000000000" pitchFamily="2" charset="0"/>
              </a:rPr>
              <a:t>Nunavut</a:t>
            </a:r>
            <a:r>
              <a:rPr lang="en-US" sz="3200" u="dotted" dirty="0">
                <a:effectLst/>
                <a:latin typeface="Roboto" panose="02000000000000000000" pitchFamily="2" charset="0"/>
                <a:ea typeface="Roboto" panose="02000000000000000000" pitchFamily="2" charset="0"/>
              </a:rPr>
              <a:t>	</a:t>
            </a:r>
            <a:r>
              <a:rPr lang="en-US" sz="3200" dirty="0">
                <a:effectLst/>
                <a:latin typeface="Roboto" panose="02000000000000000000" pitchFamily="2" charset="0"/>
                <a:ea typeface="Roboto" panose="02000000000000000000" pitchFamily="2" charset="0"/>
              </a:rPr>
              <a:t>40%</a:t>
            </a:r>
          </a:p>
          <a:p>
            <a:pPr>
              <a:tabLst>
                <a:tab pos="5649913" algn="dec"/>
              </a:tabLst>
            </a:pPr>
            <a:r>
              <a:rPr lang="en-US" sz="3200" dirty="0">
                <a:effectLst/>
                <a:latin typeface="Roboto" panose="02000000000000000000" pitchFamily="2" charset="0"/>
                <a:ea typeface="Roboto" panose="02000000000000000000" pitchFamily="2" charset="0"/>
              </a:rPr>
              <a:t>Ontario</a:t>
            </a:r>
            <a:r>
              <a:rPr lang="en-US" sz="3200" u="dotted" dirty="0">
                <a:effectLst/>
                <a:latin typeface="Roboto" panose="02000000000000000000" pitchFamily="2" charset="0"/>
                <a:ea typeface="Roboto" panose="02000000000000000000" pitchFamily="2" charset="0"/>
              </a:rPr>
              <a:t>	</a:t>
            </a:r>
            <a:r>
              <a:rPr lang="en-US" sz="3200" dirty="0">
                <a:effectLst/>
                <a:latin typeface="Roboto" panose="02000000000000000000" pitchFamily="2" charset="0"/>
                <a:ea typeface="Roboto" panose="02000000000000000000" pitchFamily="2" charset="0"/>
              </a:rPr>
              <a:t>40%</a:t>
            </a:r>
          </a:p>
          <a:p>
            <a:pPr>
              <a:tabLst>
                <a:tab pos="5649913" algn="dec"/>
              </a:tabLst>
            </a:pPr>
            <a:r>
              <a:rPr lang="en-US" sz="3200" dirty="0">
                <a:effectLst/>
                <a:latin typeface="Roboto" panose="02000000000000000000" pitchFamily="2" charset="0"/>
                <a:ea typeface="Roboto" panose="02000000000000000000" pitchFamily="2" charset="0"/>
              </a:rPr>
              <a:t>Prince Edward Island</a:t>
            </a:r>
            <a:r>
              <a:rPr lang="en-US" sz="3200" u="dotted" dirty="0">
                <a:effectLst/>
                <a:latin typeface="Roboto" panose="02000000000000000000" pitchFamily="2" charset="0"/>
                <a:ea typeface="Roboto" panose="02000000000000000000" pitchFamily="2" charset="0"/>
              </a:rPr>
              <a:t>	</a:t>
            </a:r>
            <a:r>
              <a:rPr lang="en-US" sz="3200" dirty="0">
                <a:effectLst/>
                <a:latin typeface="Roboto" panose="02000000000000000000" pitchFamily="2" charset="0"/>
                <a:ea typeface="Roboto" panose="02000000000000000000" pitchFamily="2" charset="0"/>
              </a:rPr>
              <a:t>45%</a:t>
            </a:r>
          </a:p>
          <a:p>
            <a:pPr>
              <a:tabLst>
                <a:tab pos="5649913" algn="dec"/>
              </a:tabLst>
            </a:pPr>
            <a:r>
              <a:rPr lang="en-US" sz="3200" dirty="0">
                <a:effectLst/>
                <a:latin typeface="Roboto" panose="02000000000000000000" pitchFamily="2" charset="0"/>
                <a:ea typeface="Roboto" panose="02000000000000000000" pitchFamily="2" charset="0"/>
              </a:rPr>
              <a:t>Quebec</a:t>
            </a:r>
            <a:r>
              <a:rPr lang="en-US" sz="3200" u="dotted" dirty="0">
                <a:effectLst/>
                <a:latin typeface="Roboto" panose="02000000000000000000" pitchFamily="2" charset="0"/>
                <a:ea typeface="Roboto" panose="02000000000000000000" pitchFamily="2" charset="0"/>
              </a:rPr>
              <a:t>	</a:t>
            </a:r>
            <a:r>
              <a:rPr lang="en-US" sz="3200" dirty="0">
                <a:effectLst/>
                <a:latin typeface="Roboto" panose="02000000000000000000" pitchFamily="2" charset="0"/>
                <a:ea typeface="Roboto" panose="02000000000000000000" pitchFamily="2" charset="0"/>
              </a:rPr>
              <a:t>53%</a:t>
            </a:r>
          </a:p>
          <a:p>
            <a:pPr>
              <a:tabLst>
                <a:tab pos="5649913" algn="dec"/>
              </a:tabLst>
            </a:pPr>
            <a:r>
              <a:rPr lang="en-US" sz="3200" dirty="0">
                <a:effectLst/>
                <a:latin typeface="Roboto" panose="02000000000000000000" pitchFamily="2" charset="0"/>
                <a:ea typeface="Roboto" panose="02000000000000000000" pitchFamily="2" charset="0"/>
              </a:rPr>
              <a:t>Saskatchewan</a:t>
            </a:r>
            <a:r>
              <a:rPr lang="en-US" sz="3200" u="dotted" dirty="0">
                <a:effectLst/>
                <a:latin typeface="Roboto" panose="02000000000000000000" pitchFamily="2" charset="0"/>
                <a:ea typeface="Roboto" panose="02000000000000000000" pitchFamily="2" charset="0"/>
              </a:rPr>
              <a:t>	</a:t>
            </a:r>
            <a:r>
              <a:rPr lang="en-US" sz="3200" dirty="0">
                <a:effectLst/>
                <a:latin typeface="Roboto" panose="02000000000000000000" pitchFamily="2" charset="0"/>
                <a:ea typeface="Roboto" panose="02000000000000000000" pitchFamily="2" charset="0"/>
              </a:rPr>
              <a:t>44%</a:t>
            </a:r>
          </a:p>
          <a:p>
            <a:pPr>
              <a:tabLst>
                <a:tab pos="5649913" algn="dec"/>
              </a:tabLst>
            </a:pPr>
            <a:r>
              <a:rPr lang="en-US" sz="3200" dirty="0">
                <a:effectLst/>
                <a:latin typeface="Roboto" panose="02000000000000000000" pitchFamily="2" charset="0"/>
                <a:ea typeface="Roboto" panose="02000000000000000000" pitchFamily="2" charset="0"/>
              </a:rPr>
              <a:t>Yukon</a:t>
            </a:r>
            <a:r>
              <a:rPr lang="en-US" sz="3200" u="dotted" dirty="0">
                <a:effectLst/>
                <a:latin typeface="Roboto" panose="02000000000000000000" pitchFamily="2" charset="0"/>
                <a:ea typeface="Roboto" panose="02000000000000000000" pitchFamily="2" charset="0"/>
              </a:rPr>
              <a:t>	</a:t>
            </a:r>
            <a:r>
              <a:rPr lang="en-US" sz="3200" dirty="0">
                <a:effectLst/>
                <a:latin typeface="Roboto" panose="02000000000000000000" pitchFamily="2" charset="0"/>
                <a:ea typeface="Roboto" panose="02000000000000000000" pitchFamily="2" charset="0"/>
              </a:rPr>
              <a:t>41%</a:t>
            </a:r>
          </a:p>
        </p:txBody>
      </p:sp>
      <p:sp>
        <p:nvSpPr>
          <p:cNvPr id="15" name="TextBox 14">
            <a:extLst>
              <a:ext uri="{FF2B5EF4-FFF2-40B4-BE49-F238E27FC236}">
                <a16:creationId xmlns:a16="http://schemas.microsoft.com/office/drawing/2014/main" id="{D3BB3A04-E7B7-4414-9A5C-A99D17348824}"/>
              </a:ext>
            </a:extLst>
          </p:cNvPr>
          <p:cNvSpPr txBox="1"/>
          <p:nvPr/>
        </p:nvSpPr>
        <p:spPr>
          <a:xfrm>
            <a:off x="336143" y="4532676"/>
            <a:ext cx="4171316" cy="646331"/>
          </a:xfrm>
          <a:prstGeom prst="rect">
            <a:avLst/>
          </a:prstGeom>
          <a:noFill/>
        </p:spPr>
        <p:txBody>
          <a:bodyPr wrap="square" rtlCol="0">
            <a:spAutoFit/>
          </a:bodyPr>
          <a:lstStyle/>
          <a:p>
            <a:r>
              <a:rPr lang="en-US" sz="3600" dirty="0">
                <a:latin typeface="Roboto Medium" panose="02000000000000000000" pitchFamily="2" charset="0"/>
                <a:ea typeface="Roboto Medium" panose="02000000000000000000" pitchFamily="2" charset="0"/>
              </a:rPr>
              <a:t>Average = 45-46%</a:t>
            </a:r>
          </a:p>
        </p:txBody>
      </p:sp>
      <p:sp>
        <p:nvSpPr>
          <p:cNvPr id="16" name="Rectangle 15">
            <a:extLst>
              <a:ext uri="{FF2B5EF4-FFF2-40B4-BE49-F238E27FC236}">
                <a16:creationId xmlns:a16="http://schemas.microsoft.com/office/drawing/2014/main" id="{56D5A246-CE61-44CA-974B-6834AE9C4E37}"/>
              </a:ext>
            </a:extLst>
          </p:cNvPr>
          <p:cNvSpPr/>
          <p:nvPr/>
        </p:nvSpPr>
        <p:spPr>
          <a:xfrm>
            <a:off x="-41096" y="4290686"/>
            <a:ext cx="4536000" cy="216000"/>
          </a:xfrm>
          <a:prstGeom prst="rect">
            <a:avLst/>
          </a:prstGeom>
          <a:solidFill>
            <a:srgbClr val="D1202B"/>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E5901C0-6AA8-4FFF-A646-7DA4C7684F6B}"/>
              </a:ext>
            </a:extLst>
          </p:cNvPr>
          <p:cNvSpPr/>
          <p:nvPr/>
        </p:nvSpPr>
        <p:spPr>
          <a:xfrm>
            <a:off x="4399459" y="1"/>
            <a:ext cx="108000" cy="6858000"/>
          </a:xfrm>
          <a:prstGeom prst="rect">
            <a:avLst/>
          </a:prstGeom>
          <a:solidFill>
            <a:srgbClr val="1E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0DCC707-58CA-42E3-B158-88C6565741A8}"/>
              </a:ext>
            </a:extLst>
          </p:cNvPr>
          <p:cNvSpPr txBox="1"/>
          <p:nvPr/>
        </p:nvSpPr>
        <p:spPr>
          <a:xfrm>
            <a:off x="461212" y="5332896"/>
            <a:ext cx="6120062" cy="1323439"/>
          </a:xfrm>
          <a:prstGeom prst="rect">
            <a:avLst/>
          </a:prstGeom>
          <a:noFill/>
        </p:spPr>
        <p:txBody>
          <a:bodyPr wrap="square">
            <a:spAutoFit/>
          </a:bodyPr>
          <a:lstStyle/>
          <a:p>
            <a:r>
              <a:rPr lang="en-US" sz="2000" dirty="0"/>
              <a:t>Sources: </a:t>
            </a:r>
          </a:p>
          <a:p>
            <a:r>
              <a:rPr lang="en-US" sz="2000" dirty="0"/>
              <a:t>canadahelps.org/en/tax-time/</a:t>
            </a:r>
          </a:p>
          <a:p>
            <a:r>
              <a:rPr lang="en-US" sz="2000" dirty="0"/>
              <a:t>mackenzieinvestments.com </a:t>
            </a:r>
          </a:p>
          <a:p>
            <a:r>
              <a:rPr lang="en-US" sz="2000" dirty="0"/>
              <a:t>charitable giving tax credit calculator</a:t>
            </a:r>
          </a:p>
        </p:txBody>
      </p:sp>
    </p:spTree>
    <p:extLst>
      <p:ext uri="{BB962C8B-B14F-4D97-AF65-F5344CB8AC3E}">
        <p14:creationId xmlns:p14="http://schemas.microsoft.com/office/powerpoint/2010/main" val="27957230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8E4A0F-E1B2-4E89-86C9-8DB9CC928592}"/>
              </a:ext>
            </a:extLst>
          </p:cNvPr>
          <p:cNvSpPr txBox="1">
            <a:spLocks/>
          </p:cNvSpPr>
          <p:nvPr/>
        </p:nvSpPr>
        <p:spPr>
          <a:xfrm>
            <a:off x="836612" y="2118360"/>
            <a:ext cx="3963988" cy="1173480"/>
          </a:xfrm>
          <a:prstGeom prst="rect">
            <a:avLst/>
          </a:prstGeom>
        </p:spPr>
        <p:txBody>
          <a:bodyPr vert="horz" lIns="91440" tIns="45720" rIns="91440" bIns="45720" rtlCol="0" anchor="b">
            <a:noAutofit/>
            <a:scene3d>
              <a:camera prst="orthographicFront"/>
              <a:lightRig rig="threePt" dir="t">
                <a:rot lat="0" lon="0" rev="4800000"/>
              </a:lightRig>
            </a:scene3d>
            <a:sp3d prstMaterial="matte">
              <a:bevelT w="50800" h="10160"/>
            </a:sp3d>
          </a:bodyPr>
          <a:lstStyle/>
          <a:p>
            <a:pPr>
              <a:lnSpc>
                <a:spcPct val="90000"/>
              </a:lnSpc>
              <a:spcBef>
                <a:spcPct val="0"/>
              </a:spcBef>
              <a:spcAft>
                <a:spcPts val="600"/>
              </a:spcAft>
              <a:defRPr/>
            </a:pPr>
            <a:r>
              <a:rPr lang="en-US" sz="4400" b="0" i="0" u="none" kern="1200" dirty="0">
                <a:latin typeface="Roboto Medium" panose="02000000000000000000" pitchFamily="2" charset="0"/>
                <a:ea typeface="Roboto Medium" panose="02000000000000000000" pitchFamily="2" charset="0"/>
                <a:cs typeface="+mj-cs"/>
              </a:rPr>
              <a:t>Tax Credits, </a:t>
            </a:r>
          </a:p>
          <a:p>
            <a:pPr>
              <a:lnSpc>
                <a:spcPct val="90000"/>
              </a:lnSpc>
              <a:spcBef>
                <a:spcPct val="0"/>
              </a:spcBef>
              <a:spcAft>
                <a:spcPts val="600"/>
              </a:spcAft>
              <a:defRPr/>
            </a:pPr>
            <a:r>
              <a:rPr lang="en-US" sz="4400" b="0" i="0" u="none" kern="1200" dirty="0">
                <a:latin typeface="Roboto Medium" panose="02000000000000000000" pitchFamily="2" charset="0"/>
                <a:ea typeface="Roboto Medium" panose="02000000000000000000" pitchFamily="2" charset="0"/>
                <a:cs typeface="+mj-cs"/>
              </a:rPr>
              <a:t>in Life</a:t>
            </a:r>
          </a:p>
        </p:txBody>
      </p:sp>
      <p:graphicFrame>
        <p:nvGraphicFramePr>
          <p:cNvPr id="14341" name="Rectangle 3">
            <a:extLst>
              <a:ext uri="{FF2B5EF4-FFF2-40B4-BE49-F238E27FC236}">
                <a16:creationId xmlns:a16="http://schemas.microsoft.com/office/drawing/2014/main" id="{D5ED28F4-E4C0-4A72-B89B-228E519D8111}"/>
              </a:ext>
            </a:extLst>
          </p:cNvPr>
          <p:cNvGraphicFramePr/>
          <p:nvPr>
            <p:extLst>
              <p:ext uri="{D42A27DB-BD31-4B8C-83A1-F6EECF244321}">
                <p14:modId xmlns:p14="http://schemas.microsoft.com/office/powerpoint/2010/main" val="3140045652"/>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E0E310-489A-4283-BA77-184420728BF9}"/>
              </a:ext>
            </a:extLst>
          </p:cNvPr>
          <p:cNvSpPr txBox="1">
            <a:spLocks/>
          </p:cNvSpPr>
          <p:nvPr/>
        </p:nvSpPr>
        <p:spPr>
          <a:xfrm>
            <a:off x="2529840" y="487680"/>
            <a:ext cx="7833360" cy="1072896"/>
          </a:xfrm>
          <a:prstGeom prst="rect">
            <a:avLst/>
          </a:prstGeom>
        </p:spPr>
        <p:txBody>
          <a:bodyPr rIns="45720" anchor="ctr">
            <a:normAutofit/>
            <a:scene3d>
              <a:camera prst="orthographicFront"/>
              <a:lightRig rig="threePt" dir="t">
                <a:rot lat="0" lon="0" rev="4800000"/>
              </a:lightRig>
            </a:scene3d>
            <a:sp3d prstMaterial="matte">
              <a:bevelT w="50800" h="10160"/>
            </a:sp3d>
          </a:bodyPr>
          <a:lstStyle/>
          <a:p>
            <a:pPr>
              <a:defRPr/>
            </a:pPr>
            <a:r>
              <a:rPr lang="en-US" sz="4500" b="1">
                <a:latin typeface="+mj-lt"/>
                <a:ea typeface="+mj-ea"/>
                <a:cs typeface="+mj-cs"/>
              </a:rPr>
              <a:t>Tax Credits in Life</a:t>
            </a:r>
            <a:endParaRPr lang="en-US" sz="4500" b="1" dirty="0">
              <a:latin typeface="+mj-lt"/>
              <a:ea typeface="+mj-ea"/>
              <a:cs typeface="+mj-cs"/>
            </a:endParaRPr>
          </a:p>
        </p:txBody>
      </p:sp>
      <p:sp>
        <p:nvSpPr>
          <p:cNvPr id="2" name="Content Placeholder 1">
            <a:extLst>
              <a:ext uri="{FF2B5EF4-FFF2-40B4-BE49-F238E27FC236}">
                <a16:creationId xmlns:a16="http://schemas.microsoft.com/office/drawing/2014/main" id="{CEEC245F-F2A5-4F48-86AC-051124720230}"/>
              </a:ext>
            </a:extLst>
          </p:cNvPr>
          <p:cNvSpPr>
            <a:spLocks noGrp="1"/>
          </p:cNvSpPr>
          <p:nvPr>
            <p:ph idx="1"/>
          </p:nvPr>
        </p:nvSpPr>
        <p:spPr>
          <a:xfrm>
            <a:off x="2423160" y="3320796"/>
            <a:ext cx="8869680" cy="1935480"/>
          </a:xfrm>
        </p:spPr>
        <p:txBody>
          <a:bodyPr numCol="2">
            <a:noAutofit/>
          </a:bodyPr>
          <a:lstStyle/>
          <a:p>
            <a:pPr marL="400050" lvl="1" indent="0">
              <a:buNone/>
              <a:defRPr/>
            </a:pPr>
            <a:r>
              <a:rPr lang="en-US" sz="2400" b="1" dirty="0">
                <a:latin typeface="Roboto" panose="02000000000000000000" pitchFamily="2" charset="0"/>
                <a:ea typeface="Roboto" panose="02000000000000000000" pitchFamily="2" charset="0"/>
              </a:rPr>
              <a:t>Federal tax credit</a:t>
            </a:r>
            <a:endParaRPr lang="en-US" sz="2400" dirty="0">
              <a:latin typeface="Roboto" panose="02000000000000000000" pitchFamily="2" charset="0"/>
              <a:ea typeface="Roboto" panose="02000000000000000000" pitchFamily="2" charset="0"/>
            </a:endParaRPr>
          </a:p>
          <a:p>
            <a:pPr marL="457200" lvl="1" indent="0">
              <a:buNone/>
              <a:defRPr/>
            </a:pPr>
            <a:r>
              <a:rPr lang="en-US" sz="2400" b="1" dirty="0">
                <a:latin typeface="Roboto" panose="02000000000000000000" pitchFamily="2" charset="0"/>
                <a:ea typeface="Roboto" panose="02000000000000000000" pitchFamily="2" charset="0"/>
              </a:rPr>
              <a:t>$30 </a:t>
            </a:r>
            <a:r>
              <a:rPr lang="en-US" sz="2400" dirty="0">
                <a:latin typeface="Roboto" panose="02000000000000000000" pitchFamily="2" charset="0"/>
                <a:ea typeface="Roboto" panose="02000000000000000000" pitchFamily="2" charset="0"/>
              </a:rPr>
              <a:t>(15% on the first $200)</a:t>
            </a:r>
          </a:p>
          <a:p>
            <a:pPr marL="457200" lvl="1" indent="0">
              <a:buNone/>
              <a:defRPr/>
            </a:pPr>
            <a:r>
              <a:rPr lang="en-US" sz="2400" b="1" dirty="0">
                <a:latin typeface="Roboto" panose="02000000000000000000" pitchFamily="2" charset="0"/>
                <a:ea typeface="Roboto" panose="02000000000000000000" pitchFamily="2" charset="0"/>
              </a:rPr>
              <a:t>$812 </a:t>
            </a:r>
            <a:r>
              <a:rPr lang="en-US" sz="2400" dirty="0">
                <a:latin typeface="Roboto" panose="02000000000000000000" pitchFamily="2" charset="0"/>
                <a:ea typeface="Roboto" panose="02000000000000000000" pitchFamily="2" charset="0"/>
              </a:rPr>
              <a:t>(29% of $2,800)</a:t>
            </a:r>
          </a:p>
          <a:p>
            <a:pPr marL="457200" lvl="1" indent="0">
              <a:buNone/>
              <a:defRPr/>
            </a:pPr>
            <a:endParaRPr lang="en-US" sz="2400" dirty="0">
              <a:latin typeface="Roboto" panose="02000000000000000000" pitchFamily="2" charset="0"/>
              <a:ea typeface="Roboto" panose="02000000000000000000" pitchFamily="2" charset="0"/>
            </a:endParaRPr>
          </a:p>
          <a:p>
            <a:pPr marL="0" indent="0">
              <a:buNone/>
              <a:defRPr/>
            </a:pPr>
            <a:r>
              <a:rPr lang="en-US" sz="2400" b="1" dirty="0">
                <a:latin typeface="Roboto" panose="02000000000000000000" pitchFamily="2" charset="0"/>
                <a:ea typeface="Roboto" panose="02000000000000000000" pitchFamily="2" charset="0"/>
              </a:rPr>
              <a:t>     Provincial tax credit</a:t>
            </a:r>
            <a:endParaRPr lang="en-US" sz="2400" dirty="0">
              <a:latin typeface="Roboto" panose="02000000000000000000" pitchFamily="2" charset="0"/>
              <a:ea typeface="Roboto" panose="02000000000000000000" pitchFamily="2" charset="0"/>
            </a:endParaRPr>
          </a:p>
          <a:p>
            <a:pPr marL="457200" lvl="1" indent="0">
              <a:buNone/>
              <a:defRPr/>
            </a:pPr>
            <a:r>
              <a:rPr lang="en-US" sz="2400" b="1" dirty="0">
                <a:latin typeface="Roboto" panose="02000000000000000000" pitchFamily="2" charset="0"/>
                <a:ea typeface="Roboto" panose="02000000000000000000" pitchFamily="2" charset="0"/>
              </a:rPr>
              <a:t>$20 </a:t>
            </a:r>
            <a:r>
              <a:rPr lang="en-US" sz="2400" dirty="0">
                <a:latin typeface="Roboto" panose="02000000000000000000" pitchFamily="2" charset="0"/>
                <a:ea typeface="Roboto" panose="02000000000000000000" pitchFamily="2" charset="0"/>
              </a:rPr>
              <a:t>(10% on the first $200)</a:t>
            </a:r>
          </a:p>
          <a:p>
            <a:pPr marL="457200" lvl="1" indent="0">
              <a:buNone/>
              <a:defRPr/>
            </a:pPr>
            <a:r>
              <a:rPr lang="en-US" sz="2400" b="1" dirty="0">
                <a:latin typeface="Roboto" panose="02000000000000000000" pitchFamily="2" charset="0"/>
                <a:ea typeface="Roboto" panose="02000000000000000000" pitchFamily="2" charset="0"/>
              </a:rPr>
              <a:t>$588 </a:t>
            </a:r>
            <a:r>
              <a:rPr lang="en-US" sz="2400" dirty="0">
                <a:latin typeface="Roboto" panose="02000000000000000000" pitchFamily="2" charset="0"/>
                <a:ea typeface="Roboto" panose="02000000000000000000" pitchFamily="2" charset="0"/>
              </a:rPr>
              <a:t>(21% on the remaining $2,800)</a:t>
            </a:r>
          </a:p>
        </p:txBody>
      </p:sp>
      <p:sp>
        <p:nvSpPr>
          <p:cNvPr id="3" name="TextBox 2">
            <a:extLst>
              <a:ext uri="{FF2B5EF4-FFF2-40B4-BE49-F238E27FC236}">
                <a16:creationId xmlns:a16="http://schemas.microsoft.com/office/drawing/2014/main" id="{449058AA-1410-4F62-AB1E-D3D11D51F937}"/>
              </a:ext>
            </a:extLst>
          </p:cNvPr>
          <p:cNvSpPr txBox="1"/>
          <p:nvPr/>
        </p:nvSpPr>
        <p:spPr>
          <a:xfrm>
            <a:off x="2788920" y="2468880"/>
            <a:ext cx="9037320" cy="461665"/>
          </a:xfrm>
          <a:prstGeom prst="rect">
            <a:avLst/>
          </a:prstGeom>
          <a:noFill/>
        </p:spPr>
        <p:txBody>
          <a:bodyPr wrap="square" rtlCol="0">
            <a:spAutoFit/>
          </a:bodyPr>
          <a:lstStyle/>
          <a:p>
            <a:r>
              <a:rPr lang="en-US" sz="2400" dirty="0">
                <a:latin typeface="Roboto" panose="02000000000000000000" pitchFamily="2" charset="0"/>
                <a:ea typeface="Roboto" panose="02000000000000000000" pitchFamily="2" charset="0"/>
              </a:rPr>
              <a:t>A person with taxable income of $100,000 donates $3,000. </a:t>
            </a:r>
          </a:p>
        </p:txBody>
      </p:sp>
      <p:sp>
        <p:nvSpPr>
          <p:cNvPr id="8" name="TextBox 7">
            <a:extLst>
              <a:ext uri="{FF2B5EF4-FFF2-40B4-BE49-F238E27FC236}">
                <a16:creationId xmlns:a16="http://schemas.microsoft.com/office/drawing/2014/main" id="{2E26BA90-1E36-4598-A529-4C090778717F}"/>
              </a:ext>
            </a:extLst>
          </p:cNvPr>
          <p:cNvSpPr txBox="1"/>
          <p:nvPr/>
        </p:nvSpPr>
        <p:spPr>
          <a:xfrm>
            <a:off x="2529840" y="5162729"/>
            <a:ext cx="8564880" cy="1384995"/>
          </a:xfrm>
          <a:prstGeom prst="rect">
            <a:avLst/>
          </a:prstGeom>
          <a:noFill/>
        </p:spPr>
        <p:txBody>
          <a:bodyPr wrap="square">
            <a:spAutoFit/>
          </a:bodyPr>
          <a:lstStyle/>
          <a:p>
            <a:pPr marL="400050" lvl="1" indent="0">
              <a:buNone/>
              <a:defRPr/>
            </a:pPr>
            <a:r>
              <a:rPr lang="en-US" sz="2800" b="1" dirty="0">
                <a:latin typeface="Roboto" panose="02000000000000000000" pitchFamily="2" charset="0"/>
                <a:ea typeface="Roboto" panose="02000000000000000000" pitchFamily="2" charset="0"/>
              </a:rPr>
              <a:t>$1,450 </a:t>
            </a:r>
            <a:r>
              <a:rPr lang="en-US" sz="2800" dirty="0">
                <a:latin typeface="Roboto" panose="02000000000000000000" pitchFamily="2" charset="0"/>
                <a:ea typeface="Roboto" panose="02000000000000000000" pitchFamily="2" charset="0"/>
              </a:rPr>
              <a:t>is their </a:t>
            </a:r>
            <a:r>
              <a:rPr lang="en-US" sz="2800" u="sng" dirty="0">
                <a:latin typeface="Roboto" panose="02000000000000000000" pitchFamily="2" charset="0"/>
                <a:ea typeface="Roboto" panose="02000000000000000000" pitchFamily="2" charset="0"/>
              </a:rPr>
              <a:t>total tax credit</a:t>
            </a:r>
            <a:r>
              <a:rPr lang="en-US" sz="2800" dirty="0">
                <a:latin typeface="Roboto" panose="02000000000000000000" pitchFamily="2" charset="0"/>
                <a:ea typeface="Roboto" panose="02000000000000000000" pitchFamily="2" charset="0"/>
              </a:rPr>
              <a:t>. </a:t>
            </a:r>
          </a:p>
          <a:p>
            <a:pPr marL="400050" lvl="1" indent="0">
              <a:buNone/>
              <a:defRPr/>
            </a:pPr>
            <a:r>
              <a:rPr lang="en-US" sz="2800" b="1" u="sng" dirty="0">
                <a:latin typeface="Roboto" panose="02000000000000000000" pitchFamily="2" charset="0"/>
                <a:ea typeface="Roboto" panose="02000000000000000000" pitchFamily="2" charset="0"/>
              </a:rPr>
              <a:t>Cost to make donation</a:t>
            </a:r>
            <a:r>
              <a:rPr lang="en-US" sz="2800" dirty="0">
                <a:latin typeface="Roboto" panose="02000000000000000000" pitchFamily="2" charset="0"/>
                <a:ea typeface="Roboto" panose="02000000000000000000" pitchFamily="2" charset="0"/>
              </a:rPr>
              <a:t>: $3,000 - $1,450 = $1,550</a:t>
            </a:r>
          </a:p>
          <a:p>
            <a:pPr marL="400050" lvl="1" indent="0">
              <a:buNone/>
              <a:defRPr/>
            </a:pPr>
            <a:endParaRPr lang="en-US" sz="2800" dirty="0">
              <a:latin typeface="Roboto" panose="02000000000000000000" pitchFamily="2" charset="0"/>
              <a:ea typeface="Roboto" panose="02000000000000000000" pitchFamily="2" charset="0"/>
            </a:endParaRPr>
          </a:p>
        </p:txBody>
      </p:sp>
      <p:sp>
        <p:nvSpPr>
          <p:cNvPr id="9" name="TextBox 8">
            <a:extLst>
              <a:ext uri="{FF2B5EF4-FFF2-40B4-BE49-F238E27FC236}">
                <a16:creationId xmlns:a16="http://schemas.microsoft.com/office/drawing/2014/main" id="{11BC6747-D3A1-43C8-9ECE-4CF993A72367}"/>
              </a:ext>
            </a:extLst>
          </p:cNvPr>
          <p:cNvSpPr txBox="1"/>
          <p:nvPr/>
        </p:nvSpPr>
        <p:spPr>
          <a:xfrm>
            <a:off x="281940" y="34605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8E4A0F-E1B2-4E89-86C9-8DB9CC928592}"/>
              </a:ext>
            </a:extLst>
          </p:cNvPr>
          <p:cNvSpPr txBox="1">
            <a:spLocks/>
          </p:cNvSpPr>
          <p:nvPr/>
        </p:nvSpPr>
        <p:spPr>
          <a:xfrm>
            <a:off x="1007428" y="2148840"/>
            <a:ext cx="3932237" cy="1600200"/>
          </a:xfrm>
          <a:prstGeom prst="rect">
            <a:avLst/>
          </a:prstGeom>
        </p:spPr>
        <p:txBody>
          <a:bodyPr vert="horz" lIns="91440" tIns="45720" rIns="91440" bIns="45720" rtlCol="0" anchor="b">
            <a:normAutofit/>
            <a:scene3d>
              <a:camera prst="orthographicFront"/>
              <a:lightRig rig="threePt" dir="t">
                <a:rot lat="0" lon="0" rev="4800000"/>
              </a:lightRig>
            </a:scene3d>
            <a:sp3d prstMaterial="matte">
              <a:bevelT w="50800" h="10160"/>
            </a:sp3d>
          </a:bodyPr>
          <a:lstStyle/>
          <a:p>
            <a:pPr>
              <a:lnSpc>
                <a:spcPct val="90000"/>
              </a:lnSpc>
              <a:spcBef>
                <a:spcPct val="0"/>
              </a:spcBef>
              <a:spcAft>
                <a:spcPts val="600"/>
              </a:spcAft>
              <a:defRPr/>
            </a:pPr>
            <a:r>
              <a:rPr lang="en-US" sz="4400" b="0" i="0" u="none" kern="1200" dirty="0">
                <a:latin typeface="Roboto Slab Medium" pitchFamily="2" charset="0"/>
                <a:ea typeface="Roboto Slab Medium" pitchFamily="2" charset="0"/>
                <a:cs typeface="+mj-cs"/>
              </a:rPr>
              <a:t>Tax Credits </a:t>
            </a:r>
          </a:p>
          <a:p>
            <a:pPr>
              <a:lnSpc>
                <a:spcPct val="90000"/>
              </a:lnSpc>
              <a:spcBef>
                <a:spcPct val="0"/>
              </a:spcBef>
              <a:spcAft>
                <a:spcPts val="600"/>
              </a:spcAft>
              <a:defRPr/>
            </a:pPr>
            <a:r>
              <a:rPr lang="en-US" sz="4400" b="0" i="0" u="none" kern="1200" dirty="0">
                <a:latin typeface="Roboto Slab Medium" pitchFamily="2" charset="0"/>
                <a:ea typeface="Roboto Slab Medium" pitchFamily="2" charset="0"/>
                <a:cs typeface="+mj-cs"/>
              </a:rPr>
              <a:t>in death</a:t>
            </a:r>
          </a:p>
        </p:txBody>
      </p:sp>
      <p:graphicFrame>
        <p:nvGraphicFramePr>
          <p:cNvPr id="14341" name="Rectangle 3">
            <a:extLst>
              <a:ext uri="{FF2B5EF4-FFF2-40B4-BE49-F238E27FC236}">
                <a16:creationId xmlns:a16="http://schemas.microsoft.com/office/drawing/2014/main" id="{462D8285-D134-4E7E-81F3-36011C2B2E6E}"/>
              </a:ext>
            </a:extLst>
          </p:cNvPr>
          <p:cNvGraphicFramePr/>
          <p:nvPr>
            <p:extLst>
              <p:ext uri="{D42A27DB-BD31-4B8C-83A1-F6EECF244321}">
                <p14:modId xmlns:p14="http://schemas.microsoft.com/office/powerpoint/2010/main" val="2217875500"/>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Content Placeholder 2">
            <a:extLst>
              <a:ext uri="{FF2B5EF4-FFF2-40B4-BE49-F238E27FC236}">
                <a16:creationId xmlns:a16="http://schemas.microsoft.com/office/drawing/2014/main" id="{D6A8256C-4E38-478E-8E1F-D178D58A9A7D}"/>
              </a:ext>
            </a:extLst>
          </p:cNvPr>
          <p:cNvSpPr>
            <a:spLocks noGrp="1"/>
          </p:cNvSpPr>
          <p:nvPr>
            <p:ph idx="1"/>
          </p:nvPr>
        </p:nvSpPr>
        <p:spPr/>
        <p:txBody>
          <a:bodyPr>
            <a:normAutofit lnSpcReduction="10000"/>
          </a:bodyPr>
          <a:lstStyle/>
          <a:p>
            <a:pPr marL="0" indent="0">
              <a:lnSpc>
                <a:spcPct val="110000"/>
              </a:lnSpc>
              <a:spcBef>
                <a:spcPct val="50000"/>
              </a:spcBef>
              <a:buClr>
                <a:schemeClr val="tx2"/>
              </a:buClr>
              <a:buSzPct val="61000"/>
              <a:buNone/>
            </a:pPr>
            <a:r>
              <a:rPr kumimoji="1" lang="en-US" altLang="en-US" dirty="0">
                <a:latin typeface="Roboto" panose="02000000000000000000" pitchFamily="2" charset="0"/>
                <a:ea typeface="Roboto" panose="02000000000000000000" pitchFamily="2" charset="0"/>
                <a:cs typeface="Arial" panose="020B0604020202020204" pitchFamily="34" charset="0"/>
              </a:rPr>
              <a:t>When given as a gift-in-kind to charity, there is no tax paid on publicly traded securities. So it’s a great way to give more, for less, now or through your estate. </a:t>
            </a:r>
          </a:p>
          <a:p>
            <a:endParaRPr lang="en-US" altLang="en-US" dirty="0"/>
          </a:p>
        </p:txBody>
      </p:sp>
      <p:sp>
        <p:nvSpPr>
          <p:cNvPr id="4" name="Title 1">
            <a:extLst>
              <a:ext uri="{FF2B5EF4-FFF2-40B4-BE49-F238E27FC236}">
                <a16:creationId xmlns:a16="http://schemas.microsoft.com/office/drawing/2014/main" id="{AA93760C-A626-4B7A-955E-0EF79EB030A4}"/>
              </a:ext>
            </a:extLst>
          </p:cNvPr>
          <p:cNvSpPr txBox="1">
            <a:spLocks noGrp="1"/>
          </p:cNvSpPr>
          <p:nvPr>
            <p:ph type="title"/>
          </p:nvPr>
        </p:nvSpPr>
        <p:spPr/>
        <p:txBody>
          <a:bodyPr vert="horz" lIns="91440" tIns="45720" rIns="45720" bIns="45720" rtlCol="0" anchor="ctr">
            <a:noAutofit/>
            <a:scene3d>
              <a:camera prst="orthographicFront"/>
              <a:lightRig rig="threePt" dir="t">
                <a:rot lat="0" lon="0" rev="4800000"/>
              </a:lightRig>
            </a:scene3d>
            <a:sp3d prstMaterial="matte">
              <a:bevelT w="50800" h="10160"/>
            </a:sp3d>
          </a:bodyPr>
          <a:lstStyle/>
          <a:p>
            <a:pPr>
              <a:defRPr/>
            </a:pPr>
            <a:r>
              <a:rPr lang="en-US" sz="4500" dirty="0">
                <a:latin typeface="Roboto Medium" panose="02000000000000000000" pitchFamily="2" charset="0"/>
                <a:ea typeface="Roboto Medium" panose="02000000000000000000" pitchFamily="2" charset="0"/>
              </a:rPr>
              <a:t>Gift of Securities </a:t>
            </a:r>
            <a:br>
              <a:rPr lang="en-US" sz="4500" dirty="0">
                <a:latin typeface="Roboto Medium" panose="02000000000000000000" pitchFamily="2" charset="0"/>
                <a:ea typeface="Roboto Medium" panose="02000000000000000000" pitchFamily="2" charset="0"/>
              </a:rPr>
            </a:br>
            <a:r>
              <a:rPr lang="en-US" sz="3200" dirty="0">
                <a:latin typeface="Roboto Medium" panose="02000000000000000000" pitchFamily="2" charset="0"/>
                <a:ea typeface="Roboto Medium" panose="02000000000000000000" pitchFamily="2" charset="0"/>
              </a:rPr>
              <a:t>No Capital Gains Tax</a:t>
            </a:r>
          </a:p>
        </p:txBody>
      </p:sp>
      <p:sp>
        <p:nvSpPr>
          <p:cNvPr id="5" name="TextBox 4">
            <a:extLst>
              <a:ext uri="{FF2B5EF4-FFF2-40B4-BE49-F238E27FC236}">
                <a16:creationId xmlns:a16="http://schemas.microsoft.com/office/drawing/2014/main" id="{71D1E5CF-CC1B-4C18-813E-3B0819518098}"/>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CF696C-1121-4E27-87E6-C6386973F80B}"/>
              </a:ext>
            </a:extLst>
          </p:cNvPr>
          <p:cNvSpPr>
            <a:spLocks noGrp="1"/>
          </p:cNvSpPr>
          <p:nvPr>
            <p:ph type="ctrTitle"/>
          </p:nvPr>
        </p:nvSpPr>
        <p:spPr/>
        <p:txBody>
          <a:bodyPr/>
          <a:lstStyle/>
          <a:p>
            <a:r>
              <a:rPr lang="en-US" sz="5400" dirty="0"/>
              <a:t>Ways to Receive &amp; Receipt</a:t>
            </a:r>
          </a:p>
        </p:txBody>
      </p:sp>
      <p:pic>
        <p:nvPicPr>
          <p:cNvPr id="3" name="Picture 2">
            <a:extLst>
              <a:ext uri="{FF2B5EF4-FFF2-40B4-BE49-F238E27FC236}">
                <a16:creationId xmlns:a16="http://schemas.microsoft.com/office/drawing/2014/main" id="{772766BB-87E6-44D6-9DC4-55A9D94E0F9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65818" y="4129404"/>
            <a:ext cx="1440919" cy="1440919"/>
          </a:xfrm>
          <a:prstGeom prst="rect">
            <a:avLst/>
          </a:prstGeom>
        </p:spPr>
      </p:pic>
      <p:sp>
        <p:nvSpPr>
          <p:cNvPr id="5" name="TextBox 4">
            <a:extLst>
              <a:ext uri="{FF2B5EF4-FFF2-40B4-BE49-F238E27FC236}">
                <a16:creationId xmlns:a16="http://schemas.microsoft.com/office/drawing/2014/main" id="{F8EB245A-9BD9-4174-BD2F-DAF979527F22}"/>
              </a:ext>
            </a:extLst>
          </p:cNvPr>
          <p:cNvSpPr txBox="1"/>
          <p:nvPr/>
        </p:nvSpPr>
        <p:spPr>
          <a:xfrm>
            <a:off x="281940" y="315575"/>
            <a:ext cx="1112520" cy="461665"/>
          </a:xfrm>
          <a:prstGeom prst="rect">
            <a:avLst/>
          </a:prstGeom>
          <a:noFill/>
        </p:spPr>
        <p:txBody>
          <a:bodyPr wrap="square" rtlCol="0">
            <a:spAutoFit/>
          </a:bodyPr>
          <a:lstStyle/>
          <a:p>
            <a:r>
              <a:rPr lang="en-US" sz="2400" dirty="0">
                <a:solidFill>
                  <a:schemeClr val="bg1"/>
                </a:solidFill>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425355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CF696C-1121-4E27-87E6-C6386973F80B}"/>
              </a:ext>
            </a:extLst>
          </p:cNvPr>
          <p:cNvSpPr>
            <a:spLocks noGrp="1"/>
          </p:cNvSpPr>
          <p:nvPr>
            <p:ph type="ctrTitle"/>
          </p:nvPr>
        </p:nvSpPr>
        <p:spPr>
          <a:xfrm>
            <a:off x="1409266" y="1494869"/>
            <a:ext cx="8807567" cy="1934131"/>
          </a:xfrm>
        </p:spPr>
        <p:txBody>
          <a:bodyPr/>
          <a:lstStyle/>
          <a:p>
            <a:r>
              <a:rPr lang="en-US" sz="4000" dirty="0">
                <a:latin typeface="Roboto Medium" panose="02000000000000000000" pitchFamily="2" charset="0"/>
                <a:ea typeface="Roboto Medium" panose="02000000000000000000" pitchFamily="2" charset="0"/>
              </a:rPr>
              <a:t>Ways to Receive &amp; Receipt: </a:t>
            </a:r>
            <a:br>
              <a:rPr lang="en-US" sz="5400" dirty="0"/>
            </a:br>
            <a:r>
              <a:rPr lang="en-US" sz="5400" dirty="0"/>
              <a:t>Cash Gifts</a:t>
            </a:r>
          </a:p>
        </p:txBody>
      </p:sp>
      <p:sp>
        <p:nvSpPr>
          <p:cNvPr id="5" name="TextBox 4">
            <a:extLst>
              <a:ext uri="{FF2B5EF4-FFF2-40B4-BE49-F238E27FC236}">
                <a16:creationId xmlns:a16="http://schemas.microsoft.com/office/drawing/2014/main" id="{6E0A3E96-9958-4968-A6B6-588799BE6728}"/>
              </a:ext>
            </a:extLst>
          </p:cNvPr>
          <p:cNvSpPr txBox="1"/>
          <p:nvPr/>
        </p:nvSpPr>
        <p:spPr>
          <a:xfrm>
            <a:off x="1683586" y="4113014"/>
            <a:ext cx="6141720" cy="954107"/>
          </a:xfrm>
          <a:prstGeom prst="rect">
            <a:avLst/>
          </a:prstGeom>
          <a:noFill/>
        </p:spPr>
        <p:txBody>
          <a:bodyPr wrap="square">
            <a:spAutoFit/>
          </a:bodyPr>
          <a:lstStyle/>
          <a:p>
            <a:r>
              <a:rPr lang="en-US" sz="2800" i="0" u="none" strike="noStrike" baseline="0" dirty="0">
                <a:latin typeface="Roboto" panose="02000000000000000000" pitchFamily="2" charset="0"/>
                <a:ea typeface="Roboto" panose="02000000000000000000" pitchFamily="2" charset="0"/>
              </a:rPr>
              <a:t>Includes debit, cheque, and credit card, online payments</a:t>
            </a:r>
          </a:p>
        </p:txBody>
      </p:sp>
      <p:sp>
        <p:nvSpPr>
          <p:cNvPr id="6" name="TextBox 5">
            <a:extLst>
              <a:ext uri="{FF2B5EF4-FFF2-40B4-BE49-F238E27FC236}">
                <a16:creationId xmlns:a16="http://schemas.microsoft.com/office/drawing/2014/main" id="{0D9500CC-1B4C-4584-9B1C-756868285F2E}"/>
              </a:ext>
            </a:extLst>
          </p:cNvPr>
          <p:cNvSpPr txBox="1"/>
          <p:nvPr/>
        </p:nvSpPr>
        <p:spPr>
          <a:xfrm>
            <a:off x="281940" y="315575"/>
            <a:ext cx="1112520" cy="461665"/>
          </a:xfrm>
          <a:prstGeom prst="rect">
            <a:avLst/>
          </a:prstGeom>
          <a:noFill/>
        </p:spPr>
        <p:txBody>
          <a:bodyPr wrap="square" rtlCol="0">
            <a:spAutoFit/>
          </a:bodyPr>
          <a:lstStyle/>
          <a:p>
            <a:r>
              <a:rPr lang="en-US" sz="2400" dirty="0">
                <a:solidFill>
                  <a:schemeClr val="bg1"/>
                </a:solidFill>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3898495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9F3B1-8BBA-4F72-BF62-082CECA0AE1F}"/>
              </a:ext>
            </a:extLst>
          </p:cNvPr>
          <p:cNvSpPr>
            <a:spLocks noGrp="1"/>
          </p:cNvSpPr>
          <p:nvPr>
            <p:ph type="title"/>
          </p:nvPr>
        </p:nvSpPr>
        <p:spPr/>
        <p:txBody>
          <a:bodyPr/>
          <a:lstStyle/>
          <a:p>
            <a:pPr lvl="0"/>
            <a:r>
              <a:rPr lang="en-US" sz="2400" b="0" i="0" u="none" kern="1200" dirty="0">
                <a:solidFill>
                  <a:schemeClr val="tx1"/>
                </a:solidFill>
                <a:effectLst/>
                <a:latin typeface="Roboto Slab Medium" pitchFamily="2" charset="0"/>
                <a:ea typeface="Roboto Slab Medium" pitchFamily="2" charset="0"/>
                <a:cs typeface="+mj-cs"/>
              </a:rPr>
              <a:t>Ways to Receive</a:t>
            </a:r>
            <a:br>
              <a:rPr lang="en-US" sz="2400" b="0" i="0" u="none" kern="1200" dirty="0">
                <a:solidFill>
                  <a:schemeClr val="tx1"/>
                </a:solidFill>
                <a:effectLst/>
                <a:latin typeface="Roboto Slab Medium" pitchFamily="2" charset="0"/>
                <a:ea typeface="Roboto Slab Medium" pitchFamily="2" charset="0"/>
                <a:cs typeface="+mj-cs"/>
              </a:rPr>
            </a:br>
            <a:r>
              <a:rPr lang="en-US" sz="6000" b="0" i="0" u="none" kern="1200" dirty="0">
                <a:solidFill>
                  <a:schemeClr val="tx1"/>
                </a:solidFill>
                <a:effectLst/>
                <a:latin typeface="Roboto Slab Medium" pitchFamily="2" charset="0"/>
                <a:ea typeface="Roboto Slab Medium" pitchFamily="2" charset="0"/>
                <a:cs typeface="+mj-cs"/>
              </a:rPr>
              <a:t>Offering Plate</a:t>
            </a:r>
            <a:endParaRPr lang="en-US" dirty="0"/>
          </a:p>
        </p:txBody>
      </p:sp>
      <p:sp>
        <p:nvSpPr>
          <p:cNvPr id="5" name="Content Placeholder 4">
            <a:extLst>
              <a:ext uri="{FF2B5EF4-FFF2-40B4-BE49-F238E27FC236}">
                <a16:creationId xmlns:a16="http://schemas.microsoft.com/office/drawing/2014/main" id="{8736DFA5-B576-47F5-A485-E4FE6244290F}"/>
              </a:ext>
            </a:extLst>
          </p:cNvPr>
          <p:cNvSpPr>
            <a:spLocks noGrp="1"/>
          </p:cNvSpPr>
          <p:nvPr>
            <p:ph idx="1"/>
          </p:nvPr>
        </p:nvSpPr>
        <p:spPr>
          <a:xfrm>
            <a:off x="2303813" y="2575791"/>
            <a:ext cx="9049987" cy="3825009"/>
          </a:xfrm>
        </p:spPr>
        <p:txBody>
          <a:bodyPr numCol="2">
            <a:normAutofit/>
          </a:bodyPr>
          <a:lstStyle/>
          <a:p>
            <a:pPr lvl="0"/>
            <a:r>
              <a:rPr lang="en-US" dirty="0"/>
              <a:t>Cash</a:t>
            </a:r>
          </a:p>
          <a:p>
            <a:pPr lvl="0"/>
            <a:r>
              <a:rPr lang="en-US" dirty="0"/>
              <a:t>Cheques</a:t>
            </a:r>
          </a:p>
          <a:p>
            <a:pPr lvl="0"/>
            <a:r>
              <a:rPr lang="en-US" dirty="0"/>
              <a:t>Envelopes</a:t>
            </a:r>
          </a:p>
        </p:txBody>
      </p:sp>
      <p:sp>
        <p:nvSpPr>
          <p:cNvPr id="4" name="TextBox 3">
            <a:extLst>
              <a:ext uri="{FF2B5EF4-FFF2-40B4-BE49-F238E27FC236}">
                <a16:creationId xmlns:a16="http://schemas.microsoft.com/office/drawing/2014/main" id="{39BAC619-EC41-4CCA-82CE-9DDCC7956082}"/>
              </a:ext>
            </a:extLst>
          </p:cNvPr>
          <p:cNvSpPr txBox="1"/>
          <p:nvPr/>
        </p:nvSpPr>
        <p:spPr>
          <a:xfrm>
            <a:off x="10558464" y="260351"/>
            <a:ext cx="1328736" cy="369332"/>
          </a:xfrm>
          <a:prstGeom prst="rect">
            <a:avLst/>
          </a:prstGeom>
          <a:noFill/>
        </p:spPr>
        <p:txBody>
          <a:bodyPr wrap="square" rtlCol="0">
            <a:spAutoFit/>
          </a:bodyPr>
          <a:lstStyle/>
          <a:p>
            <a:pPr algn="ctr"/>
            <a:r>
              <a:rPr lang="en-US" dirty="0">
                <a:latin typeface="Roboto Medium" panose="02000000000000000000" pitchFamily="2" charset="0"/>
                <a:ea typeface="Roboto Medium" panose="02000000000000000000" pitchFamily="2" charset="0"/>
              </a:rPr>
              <a:t>KP 2a</a:t>
            </a:r>
          </a:p>
        </p:txBody>
      </p:sp>
      <p:sp>
        <p:nvSpPr>
          <p:cNvPr id="6" name="TextBox 5">
            <a:extLst>
              <a:ext uri="{FF2B5EF4-FFF2-40B4-BE49-F238E27FC236}">
                <a16:creationId xmlns:a16="http://schemas.microsoft.com/office/drawing/2014/main" id="{47595B4C-C2D4-4402-A8A6-1FC57D50F3E5}"/>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MM</a:t>
            </a:r>
          </a:p>
        </p:txBody>
      </p:sp>
    </p:spTree>
    <p:extLst>
      <p:ext uri="{BB962C8B-B14F-4D97-AF65-F5344CB8AC3E}">
        <p14:creationId xmlns:p14="http://schemas.microsoft.com/office/powerpoint/2010/main" val="6953435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583562-1F42-4829-AE49-75C6522AB5D2}"/>
              </a:ext>
            </a:extLst>
          </p:cNvPr>
          <p:cNvSpPr>
            <a:spLocks noGrp="1"/>
          </p:cNvSpPr>
          <p:nvPr>
            <p:ph type="title"/>
          </p:nvPr>
        </p:nvSpPr>
        <p:spPr/>
        <p:txBody>
          <a:bodyPr/>
          <a:lstStyle/>
          <a:p>
            <a:r>
              <a:rPr lang="en-US" dirty="0"/>
              <a:t>Offering Plate</a:t>
            </a:r>
          </a:p>
        </p:txBody>
      </p:sp>
      <p:sp>
        <p:nvSpPr>
          <p:cNvPr id="4" name="Content Placeholder 3">
            <a:extLst>
              <a:ext uri="{FF2B5EF4-FFF2-40B4-BE49-F238E27FC236}">
                <a16:creationId xmlns:a16="http://schemas.microsoft.com/office/drawing/2014/main" id="{E1FE03DD-6470-47A3-9C72-318DC6E6436C}"/>
              </a:ext>
            </a:extLst>
          </p:cNvPr>
          <p:cNvSpPr>
            <a:spLocks noGrp="1"/>
          </p:cNvSpPr>
          <p:nvPr>
            <p:ph idx="1"/>
          </p:nvPr>
        </p:nvSpPr>
        <p:spPr>
          <a:xfrm>
            <a:off x="2932386" y="2806261"/>
            <a:ext cx="8421414" cy="3686614"/>
          </a:xfrm>
        </p:spPr>
        <p:txBody>
          <a:bodyPr>
            <a:normAutofit fontScale="85000" lnSpcReduction="10000"/>
          </a:bodyPr>
          <a:lstStyle/>
          <a:p>
            <a:pPr>
              <a:lnSpc>
                <a:spcPct val="120000"/>
              </a:lnSpc>
            </a:pPr>
            <a:r>
              <a:rPr lang="en-US" dirty="0"/>
              <a:t>Counted &amp; recorded in church</a:t>
            </a:r>
          </a:p>
          <a:p>
            <a:pPr>
              <a:lnSpc>
                <a:spcPct val="120000"/>
              </a:lnSpc>
            </a:pPr>
            <a:r>
              <a:rPr lang="en-US" dirty="0"/>
              <a:t>Min. 2 counters (not related)</a:t>
            </a:r>
          </a:p>
          <a:p>
            <a:pPr>
              <a:lnSpc>
                <a:spcPct val="120000"/>
              </a:lnSpc>
            </a:pPr>
            <a:r>
              <a:rPr lang="en-US" dirty="0"/>
              <a:t>Take to deposit promptly</a:t>
            </a:r>
          </a:p>
          <a:p>
            <a:pPr marL="0" indent="0">
              <a:lnSpc>
                <a:spcPct val="120000"/>
              </a:lnSpc>
              <a:buNone/>
            </a:pPr>
            <a:r>
              <a:rPr lang="en-US" i="1" dirty="0"/>
              <a:t>Exercise caution about time and location of the deposit and the safety of the depositor</a:t>
            </a:r>
          </a:p>
        </p:txBody>
      </p:sp>
      <p:sp>
        <p:nvSpPr>
          <p:cNvPr id="5" name="TextBox 4">
            <a:extLst>
              <a:ext uri="{FF2B5EF4-FFF2-40B4-BE49-F238E27FC236}">
                <a16:creationId xmlns:a16="http://schemas.microsoft.com/office/drawing/2014/main" id="{E8D6D661-5059-489B-8D7F-178C0D07EAF5}"/>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MM</a:t>
            </a:r>
          </a:p>
        </p:txBody>
      </p:sp>
    </p:spTree>
    <p:extLst>
      <p:ext uri="{BB962C8B-B14F-4D97-AF65-F5344CB8AC3E}">
        <p14:creationId xmlns:p14="http://schemas.microsoft.com/office/powerpoint/2010/main" val="1174399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72F654-7A3C-448F-A8D6-717A71E66EB8}"/>
              </a:ext>
            </a:extLst>
          </p:cNvPr>
          <p:cNvSpPr/>
          <p:nvPr/>
        </p:nvSpPr>
        <p:spPr>
          <a:xfrm>
            <a:off x="0" y="1867989"/>
            <a:ext cx="12192000" cy="3122022"/>
          </a:xfrm>
          <a:prstGeom prst="rect">
            <a:avLst/>
          </a:prstGeom>
          <a:solidFill>
            <a:srgbClr val="1E3C7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336EC5B-5E34-4BFD-8B8E-FC970C4A646B}"/>
              </a:ext>
            </a:extLst>
          </p:cNvPr>
          <p:cNvSpPr/>
          <p:nvPr/>
        </p:nvSpPr>
        <p:spPr>
          <a:xfrm>
            <a:off x="2313602" y="853432"/>
            <a:ext cx="2160000" cy="2160000"/>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23F223D-A891-4527-B467-3F79BD62AC7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67963" y="1307664"/>
            <a:ext cx="1251278" cy="1251278"/>
          </a:xfrm>
          <a:prstGeom prst="rect">
            <a:avLst/>
          </a:prstGeom>
        </p:spPr>
      </p:pic>
      <p:sp>
        <p:nvSpPr>
          <p:cNvPr id="2" name="Title 1">
            <a:extLst>
              <a:ext uri="{FF2B5EF4-FFF2-40B4-BE49-F238E27FC236}">
                <a16:creationId xmlns:a16="http://schemas.microsoft.com/office/drawing/2014/main" id="{AC74FB41-287F-4F91-9A4A-667C1BF94BB5}"/>
              </a:ext>
            </a:extLst>
          </p:cNvPr>
          <p:cNvSpPr>
            <a:spLocks noGrp="1"/>
          </p:cNvSpPr>
          <p:nvPr>
            <p:ph type="title"/>
          </p:nvPr>
        </p:nvSpPr>
        <p:spPr>
          <a:xfrm>
            <a:off x="4297437" y="2558942"/>
            <a:ext cx="7750648" cy="2160000"/>
          </a:xfrm>
        </p:spPr>
        <p:txBody>
          <a:bodyPr>
            <a:normAutofit fontScale="90000"/>
          </a:bodyPr>
          <a:lstStyle/>
          <a:p>
            <a:r>
              <a:rPr lang="en-US" sz="5300" dirty="0">
                <a:solidFill>
                  <a:schemeClr val="bg1"/>
                </a:solidFill>
              </a:rPr>
              <a:t>Receiving &amp; Receipting</a:t>
            </a:r>
            <a:br>
              <a:rPr lang="en-US" sz="5300" dirty="0">
                <a:solidFill>
                  <a:schemeClr val="bg1"/>
                </a:solidFill>
              </a:rPr>
            </a:br>
            <a:r>
              <a:rPr lang="en-US" sz="5300" dirty="0">
                <a:solidFill>
                  <a:schemeClr val="bg1"/>
                </a:solidFill>
              </a:rPr>
              <a:t>God’s Gifts</a:t>
            </a:r>
            <a:br>
              <a:rPr lang="en-US" sz="5300" dirty="0">
                <a:solidFill>
                  <a:schemeClr val="bg1"/>
                </a:solidFill>
              </a:rPr>
            </a:br>
            <a:r>
              <a:rPr lang="en-US" sz="5300" dirty="0">
                <a:solidFill>
                  <a:schemeClr val="bg1"/>
                </a:solidFill>
              </a:rPr>
              <a:t> </a:t>
            </a:r>
            <a:r>
              <a:rPr lang="en-US" sz="3600" dirty="0">
                <a:solidFill>
                  <a:schemeClr val="bg1"/>
                </a:solidFill>
              </a:rPr>
              <a:t>Exploring Congregational Revenue</a:t>
            </a:r>
            <a:endParaRPr lang="en-US" dirty="0">
              <a:solidFill>
                <a:schemeClr val="bg1"/>
              </a:solidFill>
            </a:endParaRPr>
          </a:p>
        </p:txBody>
      </p:sp>
      <p:sp>
        <p:nvSpPr>
          <p:cNvPr id="6" name="TextBox 5">
            <a:extLst>
              <a:ext uri="{FF2B5EF4-FFF2-40B4-BE49-F238E27FC236}">
                <a16:creationId xmlns:a16="http://schemas.microsoft.com/office/drawing/2014/main" id="{10FA96AF-0E53-40CF-B0E1-444B01B3458B}"/>
              </a:ext>
            </a:extLst>
          </p:cNvPr>
          <p:cNvSpPr txBox="1"/>
          <p:nvPr/>
        </p:nvSpPr>
        <p:spPr>
          <a:xfrm>
            <a:off x="4670424" y="5316583"/>
            <a:ext cx="7521575" cy="369332"/>
          </a:xfrm>
          <a:prstGeom prst="rect">
            <a:avLst/>
          </a:prstGeom>
          <a:noFill/>
        </p:spPr>
        <p:txBody>
          <a:bodyPr wrap="square" rtlCol="0">
            <a:spAutoFit/>
          </a:bodyPr>
          <a:lstStyle/>
          <a:p>
            <a:r>
              <a:rPr lang="en-US" dirty="0">
                <a:latin typeface="Roboto Medium" panose="02000000000000000000" pitchFamily="2" charset="0"/>
                <a:ea typeface="Roboto Medium" panose="02000000000000000000" pitchFamily="2" charset="0"/>
              </a:rPr>
              <a:t>December 2021</a:t>
            </a:r>
          </a:p>
        </p:txBody>
      </p:sp>
    </p:spTree>
    <p:extLst>
      <p:ext uri="{BB962C8B-B14F-4D97-AF65-F5344CB8AC3E}">
        <p14:creationId xmlns:p14="http://schemas.microsoft.com/office/powerpoint/2010/main" val="3172660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7C63F-9F18-4398-B64E-7937851180D0}"/>
              </a:ext>
            </a:extLst>
          </p:cNvPr>
          <p:cNvSpPr>
            <a:spLocks noGrp="1"/>
          </p:cNvSpPr>
          <p:nvPr>
            <p:ph type="title"/>
          </p:nvPr>
        </p:nvSpPr>
        <p:spPr/>
        <p:txBody>
          <a:bodyPr/>
          <a:lstStyle/>
          <a:p>
            <a:r>
              <a:rPr lang="en-US" dirty="0"/>
              <a:t>Depositing Offering</a:t>
            </a:r>
          </a:p>
        </p:txBody>
      </p:sp>
      <p:sp>
        <p:nvSpPr>
          <p:cNvPr id="3" name="Content Placeholder 2">
            <a:extLst>
              <a:ext uri="{FF2B5EF4-FFF2-40B4-BE49-F238E27FC236}">
                <a16:creationId xmlns:a16="http://schemas.microsoft.com/office/drawing/2014/main" id="{7C929B96-894A-4366-B51B-FE40D879A1D6}"/>
              </a:ext>
            </a:extLst>
          </p:cNvPr>
          <p:cNvSpPr>
            <a:spLocks noGrp="1"/>
          </p:cNvSpPr>
          <p:nvPr>
            <p:ph idx="1"/>
          </p:nvPr>
        </p:nvSpPr>
        <p:spPr>
          <a:xfrm>
            <a:off x="2932386" y="2547816"/>
            <a:ext cx="8787174" cy="3945059"/>
          </a:xfrm>
        </p:spPr>
        <p:txBody>
          <a:bodyPr>
            <a:normAutofit fontScale="92500"/>
          </a:bodyPr>
          <a:lstStyle/>
          <a:p>
            <a:pPr>
              <a:lnSpc>
                <a:spcPct val="120000"/>
              </a:lnSpc>
            </a:pPr>
            <a:r>
              <a:rPr lang="en-US" dirty="0">
                <a:latin typeface="Roboto" panose="02000000000000000000" pitchFamily="2" charset="0"/>
                <a:ea typeface="Roboto" panose="02000000000000000000" pitchFamily="2" charset="0"/>
              </a:rPr>
              <a:t>Bank account belonging to congregation</a:t>
            </a:r>
          </a:p>
          <a:p>
            <a:pPr>
              <a:lnSpc>
                <a:spcPct val="120000"/>
              </a:lnSpc>
            </a:pPr>
            <a:r>
              <a:rPr lang="en-US" dirty="0">
                <a:latin typeface="Roboto" panose="02000000000000000000" pitchFamily="2" charset="0"/>
                <a:ea typeface="Roboto" panose="02000000000000000000" pitchFamily="2" charset="0"/>
              </a:rPr>
              <a:t>Separate accounts for operating fund and special funds recommended</a:t>
            </a:r>
          </a:p>
          <a:p>
            <a:pPr marL="0" indent="0">
              <a:lnSpc>
                <a:spcPct val="120000"/>
              </a:lnSpc>
              <a:buNone/>
            </a:pPr>
            <a:r>
              <a:rPr lang="en-US" sz="3000" i="1" dirty="0">
                <a:latin typeface="Roboto" panose="02000000000000000000" pitchFamily="2" charset="0"/>
                <a:ea typeface="Roboto" panose="02000000000000000000" pitchFamily="2" charset="0"/>
              </a:rPr>
              <a:t>On Jan 13 we’ll cover Recording &amp; Reporting Offerings</a:t>
            </a:r>
          </a:p>
        </p:txBody>
      </p:sp>
      <p:sp>
        <p:nvSpPr>
          <p:cNvPr id="6" name="TextBox 5">
            <a:extLst>
              <a:ext uri="{FF2B5EF4-FFF2-40B4-BE49-F238E27FC236}">
                <a16:creationId xmlns:a16="http://schemas.microsoft.com/office/drawing/2014/main" id="{275A3F9D-A8C6-40B9-A67C-6FED58DC3CFD}"/>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MM</a:t>
            </a:r>
          </a:p>
        </p:txBody>
      </p:sp>
    </p:spTree>
    <p:extLst>
      <p:ext uri="{BB962C8B-B14F-4D97-AF65-F5344CB8AC3E}">
        <p14:creationId xmlns:p14="http://schemas.microsoft.com/office/powerpoint/2010/main" val="8614442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9F3B1-8BBA-4F72-BF62-082CECA0AE1F}"/>
              </a:ext>
            </a:extLst>
          </p:cNvPr>
          <p:cNvSpPr>
            <a:spLocks noGrp="1"/>
          </p:cNvSpPr>
          <p:nvPr>
            <p:ph type="title"/>
          </p:nvPr>
        </p:nvSpPr>
        <p:spPr/>
        <p:txBody>
          <a:bodyPr/>
          <a:lstStyle/>
          <a:p>
            <a:pPr lvl="0"/>
            <a:r>
              <a:rPr lang="en-US" sz="2400" b="0" i="0" u="none" kern="1200" dirty="0">
                <a:solidFill>
                  <a:schemeClr val="tx1"/>
                </a:solidFill>
                <a:effectLst/>
                <a:latin typeface="Roboto Slab Medium" pitchFamily="2" charset="0"/>
                <a:ea typeface="Roboto Slab Medium" pitchFamily="2" charset="0"/>
                <a:cs typeface="+mj-cs"/>
              </a:rPr>
              <a:t>Ways to Receive</a:t>
            </a:r>
            <a:br>
              <a:rPr lang="en-US" sz="2400" b="0" i="0" u="none" kern="1200" dirty="0">
                <a:solidFill>
                  <a:schemeClr val="tx1"/>
                </a:solidFill>
                <a:effectLst/>
                <a:latin typeface="Roboto Slab Medium" pitchFamily="2" charset="0"/>
                <a:ea typeface="Roboto Slab Medium" pitchFamily="2" charset="0"/>
                <a:cs typeface="+mj-cs"/>
              </a:rPr>
            </a:br>
            <a:r>
              <a:rPr lang="en-US" dirty="0"/>
              <a:t>Digital Gifts</a:t>
            </a:r>
          </a:p>
        </p:txBody>
      </p:sp>
      <p:sp>
        <p:nvSpPr>
          <p:cNvPr id="5" name="Content Placeholder 4">
            <a:extLst>
              <a:ext uri="{FF2B5EF4-FFF2-40B4-BE49-F238E27FC236}">
                <a16:creationId xmlns:a16="http://schemas.microsoft.com/office/drawing/2014/main" id="{8736DFA5-B576-47F5-A485-E4FE6244290F}"/>
              </a:ext>
            </a:extLst>
          </p:cNvPr>
          <p:cNvSpPr>
            <a:spLocks noGrp="1"/>
          </p:cNvSpPr>
          <p:nvPr>
            <p:ph idx="1"/>
          </p:nvPr>
        </p:nvSpPr>
        <p:spPr>
          <a:xfrm>
            <a:off x="2400300" y="2552700"/>
            <a:ext cx="9042400" cy="3822700"/>
          </a:xfrm>
        </p:spPr>
        <p:txBody>
          <a:bodyPr numCol="1">
            <a:normAutofit/>
          </a:bodyPr>
          <a:lstStyle/>
          <a:p>
            <a:pPr lvl="0"/>
            <a:r>
              <a:rPr lang="en-US" sz="3800" dirty="0"/>
              <a:t>Pre-Authorized Remittance (PAR)</a:t>
            </a:r>
          </a:p>
          <a:p>
            <a:pPr lvl="0"/>
            <a:r>
              <a:rPr lang="en-US" dirty="0"/>
              <a:t>E-transfers</a:t>
            </a:r>
          </a:p>
          <a:p>
            <a:pPr lvl="0"/>
            <a:r>
              <a:rPr lang="en-US" dirty="0"/>
              <a:t>Online</a:t>
            </a:r>
          </a:p>
          <a:p>
            <a:pPr lvl="0"/>
            <a:r>
              <a:rPr lang="en-US" dirty="0"/>
              <a:t>Terminals</a:t>
            </a:r>
          </a:p>
          <a:p>
            <a:pPr lvl="0"/>
            <a:r>
              <a:rPr lang="en-US" dirty="0"/>
              <a:t>Apps</a:t>
            </a:r>
          </a:p>
        </p:txBody>
      </p:sp>
      <p:sp>
        <p:nvSpPr>
          <p:cNvPr id="4" name="TextBox 3">
            <a:extLst>
              <a:ext uri="{FF2B5EF4-FFF2-40B4-BE49-F238E27FC236}">
                <a16:creationId xmlns:a16="http://schemas.microsoft.com/office/drawing/2014/main" id="{133E2856-A669-4777-8AA9-4B85AFAA1077}"/>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JM</a:t>
            </a:r>
          </a:p>
        </p:txBody>
      </p:sp>
    </p:spTree>
    <p:extLst>
      <p:ext uri="{BB962C8B-B14F-4D97-AF65-F5344CB8AC3E}">
        <p14:creationId xmlns:p14="http://schemas.microsoft.com/office/powerpoint/2010/main" val="13491500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9F3B1-8BBA-4F72-BF62-082CECA0AE1F}"/>
              </a:ext>
            </a:extLst>
          </p:cNvPr>
          <p:cNvSpPr>
            <a:spLocks noGrp="1"/>
          </p:cNvSpPr>
          <p:nvPr>
            <p:ph type="title"/>
          </p:nvPr>
        </p:nvSpPr>
        <p:spPr>
          <a:xfrm>
            <a:off x="2400300" y="288925"/>
            <a:ext cx="9042400" cy="1325563"/>
          </a:xfrm>
        </p:spPr>
        <p:txBody>
          <a:body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2400" b="0" i="0" u="none" kern="1200" dirty="0">
                <a:solidFill>
                  <a:schemeClr val="tx1"/>
                </a:solidFill>
                <a:effectLst/>
                <a:latin typeface="Roboto Slab Medium" pitchFamily="2" charset="0"/>
                <a:ea typeface="Roboto Slab Medium" pitchFamily="2" charset="0"/>
                <a:cs typeface="+mj-cs"/>
              </a:rPr>
              <a:t>Ways to Receive</a:t>
            </a:r>
            <a:br>
              <a:rPr lang="en-US" sz="2400" b="0" i="0" u="none" kern="1200" dirty="0">
                <a:solidFill>
                  <a:schemeClr val="tx1"/>
                </a:solidFill>
                <a:effectLst/>
                <a:latin typeface="Roboto Slab Medium" pitchFamily="2" charset="0"/>
                <a:ea typeface="Roboto Slab Medium" pitchFamily="2" charset="0"/>
                <a:cs typeface="+mj-cs"/>
              </a:rPr>
            </a:br>
            <a:r>
              <a:rPr kumimoji="0" lang="en-US" sz="4000" b="0" i="0" u="none" strike="noStrike" kern="1200" cap="none" spc="0" normalizeH="0" baseline="0" noProof="0" dirty="0">
                <a:ln>
                  <a:noFill/>
                </a:ln>
                <a:solidFill>
                  <a:prstClr val="black"/>
                </a:solidFill>
                <a:effectLst/>
                <a:uLnTx/>
                <a:uFillTx/>
                <a:cs typeface="+mn-cs"/>
              </a:rPr>
              <a:t>Pre-Authorized Remittance </a:t>
            </a:r>
            <a:r>
              <a:rPr kumimoji="0" lang="en-US" sz="38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mn-cs"/>
              </a:rPr>
              <a:t>(PAR)</a:t>
            </a:r>
            <a:endParaRPr lang="en-US" dirty="0">
              <a:latin typeface="Roboto Light" panose="02000000000000000000" pitchFamily="2" charset="0"/>
              <a:ea typeface="Roboto Light" panose="02000000000000000000" pitchFamily="2" charset="0"/>
            </a:endParaRPr>
          </a:p>
        </p:txBody>
      </p:sp>
      <p:sp>
        <p:nvSpPr>
          <p:cNvPr id="5" name="Content Placeholder 4">
            <a:extLst>
              <a:ext uri="{FF2B5EF4-FFF2-40B4-BE49-F238E27FC236}">
                <a16:creationId xmlns:a16="http://schemas.microsoft.com/office/drawing/2014/main" id="{8736DFA5-B576-47F5-A485-E4FE6244290F}"/>
              </a:ext>
            </a:extLst>
          </p:cNvPr>
          <p:cNvSpPr>
            <a:spLocks noGrp="1"/>
          </p:cNvSpPr>
          <p:nvPr>
            <p:ph idx="1"/>
          </p:nvPr>
        </p:nvSpPr>
        <p:spPr>
          <a:xfrm>
            <a:off x="2400300" y="2552700"/>
            <a:ext cx="9042400" cy="3822700"/>
          </a:xfrm>
        </p:spPr>
        <p:txBody>
          <a:bodyPr numCol="1">
            <a:noAutofit/>
          </a:bodyPr>
          <a:lstStyle/>
          <a:p>
            <a:r>
              <a:rPr lang="en-US" sz="3200" dirty="0">
                <a:latin typeface="Roboto" panose="02000000000000000000" pitchFamily="2" charset="0"/>
                <a:ea typeface="Roboto" panose="02000000000000000000" pitchFamily="2" charset="0"/>
              </a:rPr>
              <a:t>Intentional, proportional, faithful</a:t>
            </a:r>
          </a:p>
          <a:p>
            <a:r>
              <a:rPr lang="en-US" sz="3200" dirty="0">
                <a:latin typeface="Roboto" panose="02000000000000000000" pitchFamily="2" charset="0"/>
                <a:ea typeface="Roboto" panose="02000000000000000000" pitchFamily="2" charset="0"/>
              </a:rPr>
              <a:t>Costs the church only $0.50/donor each month with a max $45/month</a:t>
            </a:r>
          </a:p>
          <a:p>
            <a:r>
              <a:rPr lang="en-US" sz="3200" dirty="0">
                <a:latin typeface="Roboto" panose="02000000000000000000" pitchFamily="2" charset="0"/>
                <a:ea typeface="Roboto" panose="02000000000000000000" pitchFamily="2" charset="0"/>
              </a:rPr>
              <a:t>Requires PAR contact person</a:t>
            </a:r>
          </a:p>
          <a:p>
            <a:r>
              <a:rPr lang="en-US" sz="3200" dirty="0">
                <a:latin typeface="Roboto" panose="02000000000000000000" pitchFamily="2" charset="0"/>
                <a:ea typeface="Roboto" panose="02000000000000000000" pitchFamily="2" charset="0"/>
              </a:rPr>
              <a:t>Administered by UCC</a:t>
            </a:r>
          </a:p>
          <a:p>
            <a:pPr lvl="1"/>
            <a:r>
              <a:rPr lang="en-US" sz="3200" dirty="0">
                <a:latin typeface="Roboto" panose="02000000000000000000" pitchFamily="2" charset="0"/>
                <a:ea typeface="Roboto" panose="02000000000000000000" pitchFamily="2" charset="0"/>
              </a:rPr>
              <a:t>working from home</a:t>
            </a:r>
          </a:p>
          <a:p>
            <a:pPr lvl="1"/>
            <a:r>
              <a:rPr lang="en-US" sz="3200" dirty="0">
                <a:latin typeface="Roboto" panose="02000000000000000000" pitchFamily="2" charset="0"/>
                <a:ea typeface="Roboto" panose="02000000000000000000" pitchFamily="2" charset="0"/>
              </a:rPr>
              <a:t>temp. mailing address</a:t>
            </a:r>
          </a:p>
        </p:txBody>
      </p:sp>
      <p:sp>
        <p:nvSpPr>
          <p:cNvPr id="6" name="TextBox 5">
            <a:extLst>
              <a:ext uri="{FF2B5EF4-FFF2-40B4-BE49-F238E27FC236}">
                <a16:creationId xmlns:a16="http://schemas.microsoft.com/office/drawing/2014/main" id="{3978A832-FA52-42BC-BD4E-BC988DC99C06}"/>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JM</a:t>
            </a:r>
          </a:p>
        </p:txBody>
      </p:sp>
    </p:spTree>
    <p:extLst>
      <p:ext uri="{BB962C8B-B14F-4D97-AF65-F5344CB8AC3E}">
        <p14:creationId xmlns:p14="http://schemas.microsoft.com/office/powerpoint/2010/main" val="42653516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9F3B1-8BBA-4F72-BF62-082CECA0AE1F}"/>
              </a:ext>
            </a:extLst>
          </p:cNvPr>
          <p:cNvSpPr>
            <a:spLocks noGrp="1"/>
          </p:cNvSpPr>
          <p:nvPr>
            <p:ph type="title"/>
          </p:nvPr>
        </p:nvSpPr>
        <p:spPr>
          <a:xfrm>
            <a:off x="2932386" y="365125"/>
            <a:ext cx="9042400" cy="1325563"/>
          </a:xfrm>
        </p:spPr>
        <p:txBody>
          <a:body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2400" b="0" i="0" u="none" kern="1200" dirty="0">
                <a:solidFill>
                  <a:schemeClr val="tx1"/>
                </a:solidFill>
                <a:effectLst/>
                <a:latin typeface="Roboto Slab Medium" pitchFamily="2" charset="0"/>
                <a:ea typeface="Roboto Slab Medium" pitchFamily="2" charset="0"/>
                <a:cs typeface="+mj-cs"/>
              </a:rPr>
              <a:t>Ways to Receive</a:t>
            </a:r>
            <a:br>
              <a:rPr lang="en-US" sz="2400" b="0" i="0" u="none" kern="1200" dirty="0">
                <a:solidFill>
                  <a:schemeClr val="tx1"/>
                </a:solidFill>
                <a:effectLst/>
                <a:latin typeface="Roboto Slab Medium" pitchFamily="2" charset="0"/>
                <a:ea typeface="Roboto Slab Medium" pitchFamily="2" charset="0"/>
                <a:cs typeface="+mj-cs"/>
              </a:rPr>
            </a:br>
            <a:r>
              <a:rPr kumimoji="0" lang="en-US" sz="4400" b="0" i="0" u="none" strike="noStrike" kern="1200" cap="none" spc="0" normalizeH="0" baseline="0" noProof="0" dirty="0">
                <a:ln>
                  <a:noFill/>
                </a:ln>
                <a:solidFill>
                  <a:prstClr val="black"/>
                </a:solidFill>
                <a:effectLst/>
                <a:uLnTx/>
                <a:uFillTx/>
                <a:cs typeface="+mn-cs"/>
              </a:rPr>
              <a:t>Interac</a:t>
            </a:r>
            <a:r>
              <a:rPr kumimoji="0" lang="en-US" sz="4400" b="0" i="0" u="none" strike="noStrike" kern="1200" cap="none" spc="0" normalizeH="0" baseline="30000" noProof="0" dirty="0">
                <a:ln>
                  <a:noFill/>
                </a:ln>
                <a:solidFill>
                  <a:prstClr val="black"/>
                </a:solidFill>
                <a:effectLst/>
                <a:uLnTx/>
                <a:uFillTx/>
                <a:cs typeface="+mn-cs"/>
              </a:rPr>
              <a:t>®</a:t>
            </a:r>
            <a:r>
              <a:rPr kumimoji="0" lang="en-US" sz="4400" b="0" i="0" u="none" strike="noStrike" kern="1200" cap="none" spc="0" normalizeH="0" baseline="0" noProof="0" dirty="0">
                <a:ln>
                  <a:noFill/>
                </a:ln>
                <a:solidFill>
                  <a:prstClr val="black"/>
                </a:solidFill>
                <a:effectLst/>
                <a:uLnTx/>
                <a:uFillTx/>
                <a:cs typeface="+mn-cs"/>
              </a:rPr>
              <a:t> </a:t>
            </a:r>
            <a:r>
              <a:rPr kumimoji="0" lang="en-US" sz="4400" b="0" i="0" u="none" strike="noStrike" kern="1200" cap="none" spc="0" normalizeH="0" baseline="0" noProof="0" dirty="0" err="1">
                <a:ln>
                  <a:noFill/>
                </a:ln>
                <a:solidFill>
                  <a:prstClr val="black"/>
                </a:solidFill>
                <a:effectLst/>
                <a:uLnTx/>
                <a:uFillTx/>
                <a:cs typeface="+mn-cs"/>
              </a:rPr>
              <a:t>eTransfer</a:t>
            </a:r>
            <a:r>
              <a:rPr kumimoji="0" lang="en-US" sz="4400" b="0" i="0" u="none" strike="noStrike" kern="1200" cap="none" spc="0" normalizeH="0" baseline="0" noProof="0" dirty="0">
                <a:ln>
                  <a:noFill/>
                </a:ln>
                <a:solidFill>
                  <a:prstClr val="black"/>
                </a:solidFill>
                <a:effectLst/>
                <a:uLnTx/>
                <a:uFillTx/>
                <a:cs typeface="+mn-cs"/>
              </a:rPr>
              <a:t> Donations </a:t>
            </a:r>
            <a:endParaRPr lang="en-US" dirty="0"/>
          </a:p>
        </p:txBody>
      </p:sp>
      <p:sp>
        <p:nvSpPr>
          <p:cNvPr id="5" name="Content Placeholder 4">
            <a:extLst>
              <a:ext uri="{FF2B5EF4-FFF2-40B4-BE49-F238E27FC236}">
                <a16:creationId xmlns:a16="http://schemas.microsoft.com/office/drawing/2014/main" id="{8736DFA5-B576-47F5-A485-E4FE6244290F}"/>
              </a:ext>
            </a:extLst>
          </p:cNvPr>
          <p:cNvSpPr>
            <a:spLocks noGrp="1"/>
          </p:cNvSpPr>
          <p:nvPr>
            <p:ph idx="1"/>
          </p:nvPr>
        </p:nvSpPr>
        <p:spPr>
          <a:xfrm>
            <a:off x="2621893" y="2552700"/>
            <a:ext cx="9042400" cy="4158996"/>
          </a:xfrm>
        </p:spPr>
        <p:txBody>
          <a:bodyPr numCol="1">
            <a:normAutofit fontScale="85000" lnSpcReduction="20000"/>
          </a:bodyPr>
          <a:lstStyle/>
          <a:p>
            <a:r>
              <a:rPr lang="en-US" sz="3200" dirty="0"/>
              <a:t>Donor pays fees (if any) </a:t>
            </a:r>
          </a:p>
          <a:p>
            <a:r>
              <a:rPr lang="en-US" sz="3200" dirty="0"/>
              <a:t>Not available from all banking institutions</a:t>
            </a:r>
          </a:p>
          <a:p>
            <a:r>
              <a:rPr lang="en-US" sz="3200" dirty="0"/>
              <a:t>Often requires active debit card</a:t>
            </a:r>
          </a:p>
          <a:p>
            <a:pPr lvl="1"/>
            <a:r>
              <a:rPr lang="en-US" sz="2800" dirty="0"/>
              <a:t>Caution</a:t>
            </a:r>
          </a:p>
          <a:p>
            <a:r>
              <a:rPr lang="en-US" sz="3200" dirty="0"/>
              <a:t>Request contact info for tax receipt</a:t>
            </a:r>
          </a:p>
          <a:p>
            <a:pPr lvl="1"/>
            <a:r>
              <a:rPr lang="en-US" sz="2800" dirty="0"/>
              <a:t>Funds must come from donor’s account</a:t>
            </a:r>
          </a:p>
          <a:p>
            <a:r>
              <a:rPr lang="en-US" sz="3200" dirty="0"/>
              <a:t>Official church email </a:t>
            </a:r>
            <a:r>
              <a:rPr lang="en-US" sz="3200" dirty="0">
                <a:latin typeface="Roboto Light" panose="02000000000000000000" pitchFamily="2" charset="0"/>
                <a:ea typeface="Roboto Light" panose="02000000000000000000" pitchFamily="2" charset="0"/>
              </a:rPr>
              <a:t>(not </a:t>
            </a:r>
            <a:r>
              <a:rPr lang="en-US" sz="3200" dirty="0" err="1">
                <a:latin typeface="Roboto Light" panose="02000000000000000000" pitchFamily="2" charset="0"/>
                <a:ea typeface="Roboto Light" panose="02000000000000000000" pitchFamily="2" charset="0"/>
              </a:rPr>
              <a:t>gmail</a:t>
            </a:r>
            <a:r>
              <a:rPr lang="en-US" sz="3200" dirty="0">
                <a:latin typeface="Roboto Light" panose="02000000000000000000" pitchFamily="2" charset="0"/>
                <a:ea typeface="Roboto Light" panose="02000000000000000000" pitchFamily="2" charset="0"/>
              </a:rPr>
              <a:t>/</a:t>
            </a:r>
            <a:r>
              <a:rPr lang="en-US" sz="3200" dirty="0" err="1">
                <a:latin typeface="Roboto Light" panose="02000000000000000000" pitchFamily="2" charset="0"/>
                <a:ea typeface="Roboto Light" panose="02000000000000000000" pitchFamily="2" charset="0"/>
              </a:rPr>
              <a:t>hotmail</a:t>
            </a:r>
            <a:r>
              <a:rPr lang="en-US" sz="3200" dirty="0">
                <a:latin typeface="Roboto Light" panose="02000000000000000000" pitchFamily="2" charset="0"/>
                <a:ea typeface="Roboto Light" panose="02000000000000000000" pitchFamily="2" charset="0"/>
              </a:rPr>
              <a:t> etc.)</a:t>
            </a:r>
          </a:p>
          <a:p>
            <a:r>
              <a:rPr lang="en-US" sz="3200" dirty="0"/>
              <a:t>More secure with auto-deposit</a:t>
            </a:r>
          </a:p>
          <a:p>
            <a:r>
              <a:rPr lang="en-US" sz="3200" dirty="0"/>
              <a:t>2 people manage process</a:t>
            </a:r>
          </a:p>
        </p:txBody>
      </p:sp>
      <p:pic>
        <p:nvPicPr>
          <p:cNvPr id="4" name="Picture 3" descr="A yellow sign with black text&#10;&#10;Description automatically generated with medium confidence">
            <a:extLst>
              <a:ext uri="{FF2B5EF4-FFF2-40B4-BE49-F238E27FC236}">
                <a16:creationId xmlns:a16="http://schemas.microsoft.com/office/drawing/2014/main" id="{F4C0B46D-BB05-4A5D-A377-6C2E767351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9306" y="2714816"/>
            <a:ext cx="2342694" cy="2936176"/>
          </a:xfrm>
          <a:prstGeom prst="rect">
            <a:avLst/>
          </a:prstGeom>
        </p:spPr>
      </p:pic>
      <p:sp>
        <p:nvSpPr>
          <p:cNvPr id="6" name="TextBox 5">
            <a:extLst>
              <a:ext uri="{FF2B5EF4-FFF2-40B4-BE49-F238E27FC236}">
                <a16:creationId xmlns:a16="http://schemas.microsoft.com/office/drawing/2014/main" id="{8551E705-ED49-417C-9911-F452AEEDAC80}"/>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JM</a:t>
            </a:r>
          </a:p>
        </p:txBody>
      </p:sp>
    </p:spTree>
    <p:extLst>
      <p:ext uri="{BB962C8B-B14F-4D97-AF65-F5344CB8AC3E}">
        <p14:creationId xmlns:p14="http://schemas.microsoft.com/office/powerpoint/2010/main" val="6040253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9F3B1-8BBA-4F72-BF62-082CECA0AE1F}"/>
              </a:ext>
            </a:extLst>
          </p:cNvPr>
          <p:cNvSpPr>
            <a:spLocks noGrp="1"/>
          </p:cNvSpPr>
          <p:nvPr>
            <p:ph type="title"/>
          </p:nvPr>
        </p:nvSpPr>
        <p:spPr>
          <a:xfrm>
            <a:off x="2932386" y="365125"/>
            <a:ext cx="8421414" cy="1683131"/>
          </a:xfrm>
        </p:spPr>
        <p:txBody>
          <a:bodyPr/>
          <a:lstStyle/>
          <a:p>
            <a:pPr marR="0" lvl="0" algn="l" defTabSz="914400" rtl="0" eaLnBrk="1" fontAlgn="auto" latinLnBrk="0" hangingPunct="1">
              <a:lnSpc>
                <a:spcPct val="100000"/>
              </a:lnSpc>
              <a:spcBef>
                <a:spcPts val="1000"/>
              </a:spcBef>
              <a:spcAft>
                <a:spcPts val="0"/>
              </a:spcAft>
              <a:buClrTx/>
              <a:buSzTx/>
              <a:tabLst/>
              <a:defRPr/>
            </a:pPr>
            <a:r>
              <a:rPr lang="en-US" sz="2800" b="0" i="0" u="none" kern="1200" dirty="0">
                <a:solidFill>
                  <a:schemeClr val="tx1"/>
                </a:solidFill>
                <a:effectLst/>
                <a:latin typeface="Roboto Slab Medium" pitchFamily="2" charset="0"/>
                <a:ea typeface="Roboto Slab Medium" pitchFamily="2" charset="0"/>
                <a:cs typeface="+mj-cs"/>
              </a:rPr>
              <a:t>Ways to Receive</a:t>
            </a:r>
            <a:br>
              <a:rPr lang="en-US" sz="2400" b="0" i="0" u="none" kern="1200" dirty="0">
                <a:solidFill>
                  <a:schemeClr val="tx1"/>
                </a:solidFill>
                <a:effectLst/>
                <a:latin typeface="Roboto Slab Medium" pitchFamily="2" charset="0"/>
                <a:ea typeface="Roboto Slab Medium" pitchFamily="2" charset="0"/>
                <a:cs typeface="+mj-cs"/>
              </a:rPr>
            </a:br>
            <a:r>
              <a:rPr kumimoji="0" lang="en-US" sz="6000" b="0" i="0" u="none" strike="noStrike" kern="1200" cap="none" spc="0" normalizeH="0" baseline="0" noProof="0" dirty="0">
                <a:ln>
                  <a:noFill/>
                </a:ln>
                <a:solidFill>
                  <a:prstClr val="black"/>
                </a:solidFill>
                <a:effectLst/>
                <a:uLnTx/>
                <a:uFillTx/>
                <a:cs typeface="+mn-cs"/>
              </a:rPr>
              <a:t>Online</a:t>
            </a:r>
            <a:endParaRPr lang="en-US" dirty="0"/>
          </a:p>
        </p:txBody>
      </p:sp>
      <p:sp>
        <p:nvSpPr>
          <p:cNvPr id="5" name="Content Placeholder 4">
            <a:extLst>
              <a:ext uri="{FF2B5EF4-FFF2-40B4-BE49-F238E27FC236}">
                <a16:creationId xmlns:a16="http://schemas.microsoft.com/office/drawing/2014/main" id="{8736DFA5-B576-47F5-A485-E4FE6244290F}"/>
              </a:ext>
            </a:extLst>
          </p:cNvPr>
          <p:cNvSpPr>
            <a:spLocks noGrp="1"/>
          </p:cNvSpPr>
          <p:nvPr>
            <p:ph idx="1"/>
          </p:nvPr>
        </p:nvSpPr>
        <p:spPr>
          <a:xfrm>
            <a:off x="6627771" y="2965140"/>
            <a:ext cx="5483142" cy="3527735"/>
          </a:xfrm>
        </p:spPr>
        <p:txBody>
          <a:bodyPr numCol="1">
            <a:normAutofit lnSpcReduction="10000"/>
          </a:bodyPr>
          <a:lstStyle/>
          <a:p>
            <a:r>
              <a:rPr lang="en-US" dirty="0">
                <a:latin typeface="Roboto" panose="02000000000000000000" pitchFamily="2" charset="0"/>
                <a:ea typeface="Roboto" panose="02000000000000000000" pitchFamily="2" charset="0"/>
              </a:rPr>
              <a:t>Donate button on website</a:t>
            </a:r>
          </a:p>
          <a:p>
            <a:r>
              <a:rPr lang="en-US" dirty="0">
                <a:latin typeface="Roboto" panose="02000000000000000000" pitchFamily="2" charset="0"/>
                <a:ea typeface="Roboto" panose="02000000000000000000" pitchFamily="2" charset="0"/>
              </a:rPr>
              <a:t>Leads to form</a:t>
            </a:r>
          </a:p>
          <a:p>
            <a:pPr lvl="1"/>
            <a:r>
              <a:rPr lang="en-US" dirty="0">
                <a:latin typeface="Roboto" panose="02000000000000000000" pitchFamily="2" charset="0"/>
                <a:ea typeface="Roboto" panose="02000000000000000000" pitchFamily="2" charset="0"/>
              </a:rPr>
              <a:t>Embedded or</a:t>
            </a:r>
          </a:p>
          <a:p>
            <a:pPr lvl="1"/>
            <a:r>
              <a:rPr lang="en-US" dirty="0">
                <a:latin typeface="Roboto" panose="02000000000000000000" pitchFamily="2" charset="0"/>
                <a:ea typeface="Roboto" panose="02000000000000000000" pitchFamily="2" charset="0"/>
              </a:rPr>
              <a:t>On provider’s site</a:t>
            </a:r>
          </a:p>
          <a:p>
            <a:r>
              <a:rPr lang="en-US" dirty="0">
                <a:latin typeface="Roboto" panose="02000000000000000000" pitchFamily="2" charset="0"/>
                <a:ea typeface="Roboto" panose="02000000000000000000" pitchFamily="2" charset="0"/>
              </a:rPr>
              <a:t>Available 24/7</a:t>
            </a:r>
          </a:p>
          <a:p>
            <a:r>
              <a:rPr lang="en-US" dirty="0">
                <a:latin typeface="Roboto" panose="02000000000000000000" pitchFamily="2" charset="0"/>
                <a:ea typeface="Roboto" panose="02000000000000000000" pitchFamily="2" charset="0"/>
              </a:rPr>
              <a:t>Offers easy monthly giving</a:t>
            </a:r>
          </a:p>
          <a:p>
            <a:r>
              <a:rPr lang="en-US" dirty="0">
                <a:latin typeface="Roboto" panose="02000000000000000000" pitchFamily="2" charset="0"/>
                <a:ea typeface="Roboto" panose="02000000000000000000" pitchFamily="2" charset="0"/>
              </a:rPr>
              <a:t>CanadaHelps.org and Tithe.ly</a:t>
            </a:r>
          </a:p>
        </p:txBody>
      </p:sp>
      <p:sp>
        <p:nvSpPr>
          <p:cNvPr id="7" name="Rectangle 6">
            <a:extLst>
              <a:ext uri="{FF2B5EF4-FFF2-40B4-BE49-F238E27FC236}">
                <a16:creationId xmlns:a16="http://schemas.microsoft.com/office/drawing/2014/main" id="{6DB07888-0F72-402D-9E77-6886B1E5F9A9}"/>
              </a:ext>
            </a:extLst>
          </p:cNvPr>
          <p:cNvSpPr/>
          <p:nvPr/>
        </p:nvSpPr>
        <p:spPr>
          <a:xfrm>
            <a:off x="-41096" y="2055811"/>
            <a:ext cx="10692000" cy="216000"/>
          </a:xfrm>
          <a:prstGeom prst="rect">
            <a:avLst/>
          </a:prstGeom>
          <a:solidFill>
            <a:srgbClr val="D1202B"/>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6" name="Picture 5" descr="Graphical user interface, application&#10;&#10;Description automatically generated">
            <a:extLst>
              <a:ext uri="{FF2B5EF4-FFF2-40B4-BE49-F238E27FC236}">
                <a16:creationId xmlns:a16="http://schemas.microsoft.com/office/drawing/2014/main" id="{347D2B78-09FF-4958-B3B0-B74EA9635DCF}"/>
              </a:ext>
            </a:extLst>
          </p:cNvPr>
          <p:cNvPicPr>
            <a:picLocks noChangeAspect="1"/>
          </p:cNvPicPr>
          <p:nvPr/>
        </p:nvPicPr>
        <p:blipFill rotWithShape="1">
          <a:blip r:embed="rId3">
            <a:extLst>
              <a:ext uri="{28A0092B-C50C-407E-A947-70E740481C1C}">
                <a14:useLocalDpi xmlns:a14="http://schemas.microsoft.com/office/drawing/2010/main" val="0"/>
              </a:ext>
            </a:extLst>
          </a:blip>
          <a:srcRect t="16667"/>
          <a:stretch/>
        </p:blipFill>
        <p:spPr>
          <a:xfrm>
            <a:off x="-192884" y="2750124"/>
            <a:ext cx="6872331" cy="4114800"/>
          </a:xfrm>
          <a:prstGeom prst="rect">
            <a:avLst/>
          </a:prstGeom>
        </p:spPr>
      </p:pic>
    </p:spTree>
    <p:extLst>
      <p:ext uri="{BB962C8B-B14F-4D97-AF65-F5344CB8AC3E}">
        <p14:creationId xmlns:p14="http://schemas.microsoft.com/office/powerpoint/2010/main" val="15158864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1B467-B792-4394-9B31-2A7BB2ECE846}"/>
              </a:ext>
            </a:extLst>
          </p:cNvPr>
          <p:cNvSpPr>
            <a:spLocks noGrp="1"/>
          </p:cNvSpPr>
          <p:nvPr>
            <p:ph type="title"/>
          </p:nvPr>
        </p:nvSpPr>
        <p:spPr>
          <a:xfrm>
            <a:off x="2452255" y="365125"/>
            <a:ext cx="8901545" cy="1325563"/>
          </a:xfrm>
        </p:spPr>
        <p:txBody>
          <a:bodyPr/>
          <a:lstStyle/>
          <a:p>
            <a:r>
              <a:rPr lang="en-US" dirty="0"/>
              <a:t>Online options</a:t>
            </a:r>
          </a:p>
        </p:txBody>
      </p:sp>
      <p:sp>
        <p:nvSpPr>
          <p:cNvPr id="3" name="Content Placeholder 2">
            <a:extLst>
              <a:ext uri="{FF2B5EF4-FFF2-40B4-BE49-F238E27FC236}">
                <a16:creationId xmlns:a16="http://schemas.microsoft.com/office/drawing/2014/main" id="{C6C17249-9506-47FD-9B8E-196650AFCCBD}"/>
              </a:ext>
            </a:extLst>
          </p:cNvPr>
          <p:cNvSpPr>
            <a:spLocks noGrp="1"/>
          </p:cNvSpPr>
          <p:nvPr>
            <p:ph idx="1"/>
          </p:nvPr>
        </p:nvSpPr>
        <p:spPr>
          <a:xfrm>
            <a:off x="2452255" y="2640007"/>
            <a:ext cx="9310254" cy="4051739"/>
          </a:xfrm>
        </p:spPr>
        <p:txBody>
          <a:bodyPr numCol="2" spcCol="360000">
            <a:normAutofit fontScale="92500"/>
          </a:bodyPr>
          <a:lstStyle/>
          <a:p>
            <a:pPr marL="0" indent="0">
              <a:buNone/>
            </a:pPr>
            <a:r>
              <a:rPr lang="en-US" sz="3200" dirty="0"/>
              <a:t>CanadaHelps.org</a:t>
            </a:r>
          </a:p>
          <a:p>
            <a:pPr lvl="1"/>
            <a:r>
              <a:rPr lang="en-US" sz="2800" dirty="0">
                <a:latin typeface="Roboto" panose="02000000000000000000" pitchFamily="2" charset="0"/>
                <a:ea typeface="Roboto" panose="02000000000000000000" pitchFamily="2" charset="0"/>
              </a:rPr>
              <a:t>Foundation</a:t>
            </a:r>
          </a:p>
          <a:p>
            <a:pPr lvl="1"/>
            <a:r>
              <a:rPr lang="en-US" sz="2800" dirty="0">
                <a:latin typeface="Roboto" panose="02000000000000000000" pitchFamily="2" charset="0"/>
                <a:ea typeface="Roboto" panose="02000000000000000000" pitchFamily="2" charset="0"/>
              </a:rPr>
              <a:t>Church has a “profile”</a:t>
            </a:r>
          </a:p>
          <a:p>
            <a:pPr lvl="1"/>
            <a:r>
              <a:rPr lang="en-US" sz="2800" dirty="0">
                <a:latin typeface="Roboto" panose="02000000000000000000" pitchFamily="2" charset="0"/>
                <a:ea typeface="Roboto" panose="02000000000000000000" pitchFamily="2" charset="0"/>
              </a:rPr>
              <a:t>CanadaHelps provides tax receipt </a:t>
            </a:r>
          </a:p>
          <a:p>
            <a:pPr lvl="1"/>
            <a:r>
              <a:rPr lang="en-US" sz="2800" dirty="0">
                <a:latin typeface="Roboto" panose="02000000000000000000" pitchFamily="2" charset="0"/>
                <a:ea typeface="Roboto" panose="02000000000000000000" pitchFamily="2" charset="0"/>
              </a:rPr>
              <a:t>Church receives funds from CanadaHelps</a:t>
            </a:r>
          </a:p>
          <a:p>
            <a:pPr lvl="1"/>
            <a:r>
              <a:rPr lang="en-US" sz="2800" dirty="0">
                <a:latin typeface="Roboto" panose="02000000000000000000" pitchFamily="2" charset="0"/>
                <a:ea typeface="Roboto" panose="02000000000000000000" pitchFamily="2" charset="0"/>
              </a:rPr>
              <a:t>Donor is CanadaHelps’ donor</a:t>
            </a:r>
          </a:p>
          <a:p>
            <a:pPr marL="0" indent="0">
              <a:buNone/>
            </a:pPr>
            <a:r>
              <a:rPr lang="en-US" sz="3200" dirty="0"/>
              <a:t>Tithe.ly</a:t>
            </a:r>
          </a:p>
          <a:p>
            <a:pPr lvl="1"/>
            <a:r>
              <a:rPr lang="en-US" sz="2800" dirty="0">
                <a:latin typeface="Roboto" panose="02000000000000000000" pitchFamily="2" charset="0"/>
                <a:ea typeface="Roboto" panose="02000000000000000000" pitchFamily="2" charset="0"/>
              </a:rPr>
              <a:t>Payment system</a:t>
            </a:r>
          </a:p>
          <a:p>
            <a:pPr lvl="1"/>
            <a:r>
              <a:rPr lang="en-US" sz="2800" dirty="0">
                <a:latin typeface="Roboto" panose="02000000000000000000" pitchFamily="2" charset="0"/>
                <a:ea typeface="Roboto" panose="02000000000000000000" pitchFamily="2" charset="0"/>
              </a:rPr>
              <a:t>Church has an account</a:t>
            </a:r>
          </a:p>
          <a:p>
            <a:pPr lvl="1"/>
            <a:r>
              <a:rPr lang="en-US" sz="2800" dirty="0">
                <a:latin typeface="Roboto" panose="02000000000000000000" pitchFamily="2" charset="0"/>
                <a:ea typeface="Roboto" panose="02000000000000000000" pitchFamily="2" charset="0"/>
              </a:rPr>
              <a:t>Church provides tax receipt</a:t>
            </a:r>
          </a:p>
          <a:p>
            <a:pPr lvl="1"/>
            <a:r>
              <a:rPr lang="en-US" sz="2800" dirty="0">
                <a:latin typeface="Roboto" panose="02000000000000000000" pitchFamily="2" charset="0"/>
                <a:ea typeface="Roboto" panose="02000000000000000000" pitchFamily="2" charset="0"/>
              </a:rPr>
              <a:t>Church receives funds from donor</a:t>
            </a:r>
          </a:p>
          <a:p>
            <a:pPr lvl="1"/>
            <a:r>
              <a:rPr lang="en-US" sz="2800" dirty="0">
                <a:latin typeface="Roboto" panose="02000000000000000000" pitchFamily="2" charset="0"/>
                <a:ea typeface="Roboto" panose="02000000000000000000" pitchFamily="2" charset="0"/>
              </a:rPr>
              <a:t>Donor is church’s donor</a:t>
            </a:r>
          </a:p>
          <a:p>
            <a:pPr lvl="1"/>
            <a:endParaRPr lang="en-US" sz="2800" dirty="0"/>
          </a:p>
        </p:txBody>
      </p:sp>
      <p:sp>
        <p:nvSpPr>
          <p:cNvPr id="4" name="Rectangle: Rounded Corners 3">
            <a:extLst>
              <a:ext uri="{FF2B5EF4-FFF2-40B4-BE49-F238E27FC236}">
                <a16:creationId xmlns:a16="http://schemas.microsoft.com/office/drawing/2014/main" id="{47472B30-D8A3-4D29-A0E4-2A2C077D6F4A}"/>
              </a:ext>
            </a:extLst>
          </p:cNvPr>
          <p:cNvSpPr/>
          <p:nvPr/>
        </p:nvSpPr>
        <p:spPr>
          <a:xfrm>
            <a:off x="9360408" y="671290"/>
            <a:ext cx="2267712" cy="713232"/>
          </a:xfrm>
          <a:prstGeom prst="roundRect">
            <a:avLst/>
          </a:prstGeom>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Roboto Black" panose="02000000000000000000" pitchFamily="2" charset="0"/>
                <a:ea typeface="Roboto Black" panose="02000000000000000000" pitchFamily="2" charset="0"/>
              </a:rPr>
              <a:t>DONATE</a:t>
            </a:r>
          </a:p>
        </p:txBody>
      </p:sp>
      <p:sp>
        <p:nvSpPr>
          <p:cNvPr id="7" name="TextBox 6">
            <a:extLst>
              <a:ext uri="{FF2B5EF4-FFF2-40B4-BE49-F238E27FC236}">
                <a16:creationId xmlns:a16="http://schemas.microsoft.com/office/drawing/2014/main" id="{2A8C4DC4-E934-42B3-AC77-1F1600BCDF8B}"/>
              </a:ext>
            </a:extLst>
          </p:cNvPr>
          <p:cNvSpPr txBox="1"/>
          <p:nvPr/>
        </p:nvSpPr>
        <p:spPr>
          <a:xfrm>
            <a:off x="-128016" y="559935"/>
            <a:ext cx="1257642" cy="584775"/>
          </a:xfrm>
          <a:prstGeom prst="rect">
            <a:avLst/>
          </a:prstGeom>
          <a:noFill/>
        </p:spPr>
        <p:txBody>
          <a:bodyPr wrap="square" rtlCol="0">
            <a:spAutoFit/>
          </a:bodyPr>
          <a:lstStyle/>
          <a:p>
            <a:pPr algn="ctr"/>
            <a:r>
              <a:rPr lang="en-US" sz="1600" b="1" dirty="0">
                <a:solidFill>
                  <a:schemeClr val="bg1"/>
                </a:solidFill>
                <a:latin typeface="Roboto Slab Black" pitchFamily="2" charset="0"/>
                <a:ea typeface="Roboto Slab Black" pitchFamily="2" charset="0"/>
              </a:rPr>
              <a:t>New from JIM</a:t>
            </a:r>
          </a:p>
        </p:txBody>
      </p:sp>
      <p:sp>
        <p:nvSpPr>
          <p:cNvPr id="6" name="TextBox 5">
            <a:extLst>
              <a:ext uri="{FF2B5EF4-FFF2-40B4-BE49-F238E27FC236}">
                <a16:creationId xmlns:a16="http://schemas.microsoft.com/office/drawing/2014/main" id="{96F9956A-4C69-41ED-84E5-906F1129588C}"/>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JM</a:t>
            </a:r>
          </a:p>
        </p:txBody>
      </p:sp>
    </p:spTree>
    <p:extLst>
      <p:ext uri="{BB962C8B-B14F-4D97-AF65-F5344CB8AC3E}">
        <p14:creationId xmlns:p14="http://schemas.microsoft.com/office/powerpoint/2010/main" val="7866560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1B467-B792-4394-9B31-2A7BB2ECE846}"/>
              </a:ext>
            </a:extLst>
          </p:cNvPr>
          <p:cNvSpPr>
            <a:spLocks noGrp="1"/>
          </p:cNvSpPr>
          <p:nvPr>
            <p:ph type="title"/>
          </p:nvPr>
        </p:nvSpPr>
        <p:spPr>
          <a:xfrm>
            <a:off x="2452255" y="365125"/>
            <a:ext cx="8901545" cy="1325563"/>
          </a:xfrm>
        </p:spPr>
        <p:txBody>
          <a:bodyPr/>
          <a:lstStyle/>
          <a:p>
            <a:r>
              <a:rPr lang="en-US" dirty="0"/>
              <a:t>Online options</a:t>
            </a:r>
          </a:p>
        </p:txBody>
      </p:sp>
      <p:sp>
        <p:nvSpPr>
          <p:cNvPr id="3" name="Content Placeholder 2">
            <a:extLst>
              <a:ext uri="{FF2B5EF4-FFF2-40B4-BE49-F238E27FC236}">
                <a16:creationId xmlns:a16="http://schemas.microsoft.com/office/drawing/2014/main" id="{C6C17249-9506-47FD-9B8E-196650AFCCBD}"/>
              </a:ext>
            </a:extLst>
          </p:cNvPr>
          <p:cNvSpPr>
            <a:spLocks noGrp="1"/>
          </p:cNvSpPr>
          <p:nvPr>
            <p:ph idx="1"/>
          </p:nvPr>
        </p:nvSpPr>
        <p:spPr>
          <a:xfrm>
            <a:off x="2452255" y="2640007"/>
            <a:ext cx="9310254" cy="4051739"/>
          </a:xfrm>
        </p:spPr>
        <p:txBody>
          <a:bodyPr numCol="2" spcCol="360000">
            <a:normAutofit fontScale="92500" lnSpcReduction="10000"/>
          </a:bodyPr>
          <a:lstStyle/>
          <a:p>
            <a:pPr marL="0" indent="0">
              <a:buNone/>
            </a:pPr>
            <a:r>
              <a:rPr lang="en-US" sz="3200" dirty="0"/>
              <a:t>CanadaHelps.org</a:t>
            </a:r>
          </a:p>
          <a:p>
            <a:pPr lvl="1"/>
            <a:r>
              <a:rPr lang="en-US" sz="2800" dirty="0">
                <a:latin typeface="Roboto" panose="02000000000000000000" pitchFamily="2" charset="0"/>
                <a:ea typeface="Roboto" panose="02000000000000000000" pitchFamily="2" charset="0"/>
              </a:rPr>
              <a:t>No set-up fee</a:t>
            </a:r>
          </a:p>
          <a:p>
            <a:pPr lvl="1"/>
            <a:r>
              <a:rPr lang="en-US" sz="2800" dirty="0">
                <a:latin typeface="Roboto" panose="02000000000000000000" pitchFamily="2" charset="0"/>
                <a:ea typeface="Roboto" panose="02000000000000000000" pitchFamily="2" charset="0"/>
              </a:rPr>
              <a:t>Will mail cheque</a:t>
            </a:r>
          </a:p>
          <a:p>
            <a:pPr lvl="2"/>
            <a:r>
              <a:rPr lang="en-US" sz="2400" dirty="0">
                <a:latin typeface="Roboto" panose="02000000000000000000" pitchFamily="2" charset="0"/>
                <a:ea typeface="Roboto" panose="02000000000000000000" pitchFamily="2" charset="0"/>
              </a:rPr>
              <a:t>or set-up auto-deposit</a:t>
            </a:r>
          </a:p>
          <a:p>
            <a:pPr lvl="1"/>
            <a:r>
              <a:rPr lang="en-US" sz="2800" dirty="0">
                <a:latin typeface="Roboto" panose="02000000000000000000" pitchFamily="2" charset="0"/>
                <a:ea typeface="Roboto" panose="02000000000000000000" pitchFamily="2" charset="0"/>
              </a:rPr>
              <a:t>4% per transaction</a:t>
            </a:r>
          </a:p>
          <a:p>
            <a:pPr lvl="1"/>
            <a:r>
              <a:rPr lang="en-US" sz="2800" dirty="0">
                <a:latin typeface="Roboto" panose="02000000000000000000" pitchFamily="2" charset="0"/>
                <a:ea typeface="Roboto" panose="02000000000000000000" pitchFamily="2" charset="0"/>
              </a:rPr>
              <a:t>3.75% if claim profile</a:t>
            </a:r>
          </a:p>
          <a:p>
            <a:pPr lvl="2"/>
            <a:r>
              <a:rPr lang="en-US" sz="2400" dirty="0">
                <a:latin typeface="Roboto" panose="02000000000000000000" pitchFamily="2" charset="0"/>
                <a:ea typeface="Roboto" panose="02000000000000000000" pitchFamily="2" charset="0"/>
              </a:rPr>
              <a:t>Monthly lower</a:t>
            </a:r>
          </a:p>
          <a:p>
            <a:pPr lvl="1"/>
            <a:r>
              <a:rPr lang="en-US" sz="2800" dirty="0">
                <a:latin typeface="Roboto" panose="02000000000000000000" pitchFamily="2" charset="0"/>
                <a:ea typeface="Roboto" panose="02000000000000000000" pitchFamily="2" charset="0"/>
              </a:rPr>
              <a:t>Gift under $30, CanadaHelps fee is lower</a:t>
            </a:r>
          </a:p>
          <a:p>
            <a:pPr marL="0" indent="0">
              <a:buNone/>
            </a:pPr>
            <a:r>
              <a:rPr lang="en-US" sz="3200" dirty="0"/>
              <a:t>Tithe.ly</a:t>
            </a:r>
          </a:p>
          <a:p>
            <a:pPr lvl="1"/>
            <a:r>
              <a:rPr lang="en-US" sz="2800" dirty="0">
                <a:latin typeface="Roboto" panose="02000000000000000000" pitchFamily="2" charset="0"/>
                <a:ea typeface="Roboto" panose="02000000000000000000" pitchFamily="2" charset="0"/>
              </a:rPr>
              <a:t>No set-up fee</a:t>
            </a:r>
          </a:p>
          <a:p>
            <a:pPr lvl="1"/>
            <a:r>
              <a:rPr lang="en-US" sz="2800" dirty="0">
                <a:latin typeface="Roboto" panose="02000000000000000000" pitchFamily="2" charset="0"/>
                <a:ea typeface="Roboto" panose="02000000000000000000" pitchFamily="2" charset="0"/>
              </a:rPr>
              <a:t>Must set-up auto-deposit</a:t>
            </a:r>
          </a:p>
          <a:p>
            <a:pPr lvl="2"/>
            <a:r>
              <a:rPr lang="en-US" sz="2400" dirty="0">
                <a:latin typeface="Roboto" panose="02000000000000000000" pitchFamily="2" charset="0"/>
                <a:ea typeface="Roboto" panose="02000000000000000000" pitchFamily="2" charset="0"/>
              </a:rPr>
              <a:t>Need bank info to set-up</a:t>
            </a:r>
          </a:p>
          <a:p>
            <a:pPr lvl="1"/>
            <a:r>
              <a:rPr lang="en-US" sz="2800" dirty="0">
                <a:latin typeface="Roboto" panose="02000000000000000000" pitchFamily="2" charset="0"/>
                <a:ea typeface="Roboto" panose="02000000000000000000" pitchFamily="2" charset="0"/>
              </a:rPr>
              <a:t>2.9% + 30</a:t>
            </a:r>
            <a:r>
              <a:rPr lang="en-US" sz="2800" dirty="0">
                <a:latin typeface="Calibri" panose="020F0502020204030204" pitchFamily="34" charset="0"/>
                <a:ea typeface="Roboto" panose="02000000000000000000" pitchFamily="2" charset="0"/>
                <a:cs typeface="Calibri" panose="020F0502020204030204" pitchFamily="34" charset="0"/>
              </a:rPr>
              <a:t>¢/transaction</a:t>
            </a:r>
          </a:p>
          <a:p>
            <a:pPr lvl="1"/>
            <a:r>
              <a:rPr lang="en-US" sz="2800" dirty="0">
                <a:latin typeface="Calibri" panose="020F0502020204030204" pitchFamily="34" charset="0"/>
                <a:ea typeface="Roboto" panose="02000000000000000000" pitchFamily="2" charset="0"/>
                <a:cs typeface="Calibri" panose="020F0502020204030204" pitchFamily="34" charset="0"/>
              </a:rPr>
              <a:t>PCC discount: 2.75% + 30¢</a:t>
            </a:r>
            <a:endParaRPr lang="en-US" sz="2800" dirty="0">
              <a:latin typeface="Roboto" panose="02000000000000000000" pitchFamily="2" charset="0"/>
              <a:ea typeface="Roboto" panose="02000000000000000000" pitchFamily="2" charset="0"/>
            </a:endParaRPr>
          </a:p>
          <a:p>
            <a:pPr lvl="1"/>
            <a:r>
              <a:rPr lang="en-US" sz="2800" dirty="0">
                <a:latin typeface="Roboto" panose="02000000000000000000" pitchFamily="2" charset="0"/>
                <a:ea typeface="Roboto" panose="02000000000000000000" pitchFamily="2" charset="0"/>
              </a:rPr>
              <a:t>Gift over $30, Tithe.ly fee is lower</a:t>
            </a:r>
          </a:p>
          <a:p>
            <a:pPr lvl="1"/>
            <a:endParaRPr lang="en-US" sz="2800" dirty="0"/>
          </a:p>
        </p:txBody>
      </p:sp>
      <p:sp>
        <p:nvSpPr>
          <p:cNvPr id="4" name="Rectangle: Rounded Corners 3">
            <a:extLst>
              <a:ext uri="{FF2B5EF4-FFF2-40B4-BE49-F238E27FC236}">
                <a16:creationId xmlns:a16="http://schemas.microsoft.com/office/drawing/2014/main" id="{47472B30-D8A3-4D29-A0E4-2A2C077D6F4A}"/>
              </a:ext>
            </a:extLst>
          </p:cNvPr>
          <p:cNvSpPr/>
          <p:nvPr/>
        </p:nvSpPr>
        <p:spPr>
          <a:xfrm>
            <a:off x="9360408" y="671290"/>
            <a:ext cx="2267712" cy="713232"/>
          </a:xfrm>
          <a:prstGeom prst="roundRect">
            <a:avLst/>
          </a:prstGeom>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Roboto Black" panose="02000000000000000000" pitchFamily="2" charset="0"/>
                <a:ea typeface="Roboto Black" panose="02000000000000000000" pitchFamily="2" charset="0"/>
              </a:rPr>
              <a:t>DONATE</a:t>
            </a:r>
          </a:p>
        </p:txBody>
      </p:sp>
      <p:sp>
        <p:nvSpPr>
          <p:cNvPr id="5" name="TextBox 4">
            <a:extLst>
              <a:ext uri="{FF2B5EF4-FFF2-40B4-BE49-F238E27FC236}">
                <a16:creationId xmlns:a16="http://schemas.microsoft.com/office/drawing/2014/main" id="{9DA5A002-3F5E-4FFF-B302-837848543D1F}"/>
              </a:ext>
            </a:extLst>
          </p:cNvPr>
          <p:cNvSpPr txBox="1"/>
          <p:nvPr/>
        </p:nvSpPr>
        <p:spPr>
          <a:xfrm>
            <a:off x="7019544" y="6322414"/>
            <a:ext cx="4608576" cy="369332"/>
          </a:xfrm>
          <a:prstGeom prst="rect">
            <a:avLst/>
          </a:prstGeom>
          <a:noFill/>
        </p:spPr>
        <p:txBody>
          <a:bodyPr wrap="square" rtlCol="0">
            <a:spAutoFit/>
          </a:bodyPr>
          <a:lstStyle/>
          <a:p>
            <a:pPr algn="r"/>
            <a:r>
              <a:rPr lang="en-US" b="1" dirty="0">
                <a:latin typeface="Roboto Slab Medium" pitchFamily="2" charset="0"/>
                <a:ea typeface="Roboto Slab Medium" pitchFamily="2" charset="0"/>
              </a:rPr>
              <a:t>Jim MacDonald will help you set-up</a:t>
            </a:r>
          </a:p>
        </p:txBody>
      </p:sp>
      <p:sp>
        <p:nvSpPr>
          <p:cNvPr id="6" name="Rectangle 5">
            <a:extLst>
              <a:ext uri="{FF2B5EF4-FFF2-40B4-BE49-F238E27FC236}">
                <a16:creationId xmlns:a16="http://schemas.microsoft.com/office/drawing/2014/main" id="{578D6B62-28DD-427A-818C-3C0F62FA85A2}"/>
              </a:ext>
            </a:extLst>
          </p:cNvPr>
          <p:cNvSpPr/>
          <p:nvPr/>
        </p:nvSpPr>
        <p:spPr>
          <a:xfrm>
            <a:off x="7315200" y="6186710"/>
            <a:ext cx="5065776" cy="8541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C9CED98-7A66-4728-9A04-89036F8AE787}"/>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JM</a:t>
            </a:r>
          </a:p>
        </p:txBody>
      </p:sp>
    </p:spTree>
    <p:extLst>
      <p:ext uri="{BB962C8B-B14F-4D97-AF65-F5344CB8AC3E}">
        <p14:creationId xmlns:p14="http://schemas.microsoft.com/office/powerpoint/2010/main" val="11811197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9F3B1-8BBA-4F72-BF62-082CECA0AE1F}"/>
              </a:ext>
            </a:extLst>
          </p:cNvPr>
          <p:cNvSpPr>
            <a:spLocks noGrp="1"/>
          </p:cNvSpPr>
          <p:nvPr>
            <p:ph type="title"/>
          </p:nvPr>
        </p:nvSpPr>
        <p:spPr>
          <a:xfrm>
            <a:off x="1682496" y="365125"/>
            <a:ext cx="9671304" cy="1325563"/>
          </a:xfrm>
        </p:spPr>
        <p:txBody>
          <a:bodyPr/>
          <a:lstStyle/>
          <a:p>
            <a:pPr marR="0" lvl="0" algn="l" defTabSz="914400" rtl="0" eaLnBrk="1" fontAlgn="auto" latinLnBrk="0" hangingPunct="1">
              <a:lnSpc>
                <a:spcPct val="100000"/>
              </a:lnSpc>
              <a:spcBef>
                <a:spcPts val="1000"/>
              </a:spcBef>
              <a:spcAft>
                <a:spcPts val="0"/>
              </a:spcAft>
              <a:buClrTx/>
              <a:buSzTx/>
              <a:tabLst/>
              <a:defRPr/>
            </a:pPr>
            <a:r>
              <a:rPr lang="en-US" sz="2800" b="0" i="0" u="none" kern="1200" dirty="0">
                <a:solidFill>
                  <a:schemeClr val="tx1"/>
                </a:solidFill>
                <a:effectLst/>
                <a:latin typeface="Roboto Slab Medium" pitchFamily="2" charset="0"/>
                <a:ea typeface="Roboto Slab Medium" pitchFamily="2" charset="0"/>
                <a:cs typeface="+mj-cs"/>
              </a:rPr>
              <a:t>Ways to Receive</a:t>
            </a:r>
            <a:br>
              <a:rPr lang="en-US" sz="2400" b="0" i="0" u="none" kern="1200" dirty="0">
                <a:solidFill>
                  <a:schemeClr val="tx1"/>
                </a:solidFill>
                <a:effectLst/>
                <a:latin typeface="Roboto Slab Medium" pitchFamily="2" charset="0"/>
                <a:ea typeface="Roboto Slab Medium" pitchFamily="2" charset="0"/>
                <a:cs typeface="+mj-cs"/>
              </a:rPr>
            </a:br>
            <a:r>
              <a:rPr lang="en-US" dirty="0">
                <a:solidFill>
                  <a:prstClr val="black"/>
                </a:solidFill>
                <a:cs typeface="+mn-cs"/>
              </a:rPr>
              <a:t>Apps</a:t>
            </a:r>
            <a:endParaRPr lang="en-US" dirty="0"/>
          </a:p>
        </p:txBody>
      </p:sp>
      <p:sp>
        <p:nvSpPr>
          <p:cNvPr id="5" name="Content Placeholder 4">
            <a:extLst>
              <a:ext uri="{FF2B5EF4-FFF2-40B4-BE49-F238E27FC236}">
                <a16:creationId xmlns:a16="http://schemas.microsoft.com/office/drawing/2014/main" id="{8736DFA5-B576-47F5-A485-E4FE6244290F}"/>
              </a:ext>
            </a:extLst>
          </p:cNvPr>
          <p:cNvSpPr>
            <a:spLocks noGrp="1"/>
          </p:cNvSpPr>
          <p:nvPr>
            <p:ph idx="1"/>
          </p:nvPr>
        </p:nvSpPr>
        <p:spPr>
          <a:xfrm>
            <a:off x="1389888" y="2636935"/>
            <a:ext cx="7680960" cy="4074762"/>
          </a:xfrm>
        </p:spPr>
        <p:txBody>
          <a:bodyPr numCol="1">
            <a:normAutofit fontScale="62500" lnSpcReduction="20000"/>
          </a:bodyPr>
          <a:lstStyle/>
          <a:p>
            <a:pPr lvl="0">
              <a:lnSpc>
                <a:spcPct val="120000"/>
              </a:lnSpc>
            </a:pPr>
            <a:r>
              <a:rPr lang="en-US" dirty="0">
                <a:latin typeface="Roboto" panose="02000000000000000000" pitchFamily="2" charset="0"/>
                <a:ea typeface="Roboto" panose="02000000000000000000" pitchFamily="2" charset="0"/>
              </a:rPr>
              <a:t>Some PCC churches use Tithe.ly app (addl. $)</a:t>
            </a:r>
          </a:p>
          <a:p>
            <a:pPr lvl="0">
              <a:lnSpc>
                <a:spcPct val="120000"/>
              </a:lnSpc>
            </a:pPr>
            <a:r>
              <a:rPr lang="en-US" dirty="0">
                <a:latin typeface="Roboto" panose="02000000000000000000" pitchFamily="2" charset="0"/>
                <a:ea typeface="Roboto" panose="02000000000000000000" pitchFamily="2" charset="0"/>
              </a:rPr>
              <a:t>Custom branding and layout</a:t>
            </a:r>
          </a:p>
          <a:p>
            <a:pPr>
              <a:lnSpc>
                <a:spcPct val="120000"/>
              </a:lnSpc>
            </a:pPr>
            <a:r>
              <a:rPr lang="en-US" b="1" dirty="0">
                <a:latin typeface="Roboto" panose="02000000000000000000" pitchFamily="2" charset="0"/>
                <a:ea typeface="Roboto" panose="02000000000000000000" pitchFamily="2" charset="0"/>
              </a:rPr>
              <a:t>Mobile giving</a:t>
            </a:r>
          </a:p>
          <a:p>
            <a:pPr lvl="0">
              <a:lnSpc>
                <a:spcPct val="120000"/>
              </a:lnSpc>
            </a:pPr>
            <a:r>
              <a:rPr lang="en-US" dirty="0">
                <a:latin typeface="Roboto" panose="02000000000000000000" pitchFamily="2" charset="0"/>
                <a:ea typeface="Roboto" panose="02000000000000000000" pitchFamily="2" charset="0"/>
              </a:rPr>
              <a:t>Groups and chat</a:t>
            </a:r>
          </a:p>
          <a:p>
            <a:pPr lvl="0">
              <a:lnSpc>
                <a:spcPct val="120000"/>
              </a:lnSpc>
            </a:pPr>
            <a:r>
              <a:rPr lang="en-US" dirty="0">
                <a:latin typeface="Roboto" panose="02000000000000000000" pitchFamily="2" charset="0"/>
                <a:ea typeface="Roboto" panose="02000000000000000000" pitchFamily="2" charset="0"/>
              </a:rPr>
              <a:t>Newsfeed/push notifications</a:t>
            </a:r>
          </a:p>
          <a:p>
            <a:pPr lvl="0">
              <a:lnSpc>
                <a:spcPct val="120000"/>
              </a:lnSpc>
            </a:pPr>
            <a:r>
              <a:rPr lang="en-US" dirty="0">
                <a:latin typeface="Roboto" panose="02000000000000000000" pitchFamily="2" charset="0"/>
                <a:ea typeface="Roboto" panose="02000000000000000000" pitchFamily="2" charset="0"/>
              </a:rPr>
              <a:t>Sermon/podcast player</a:t>
            </a:r>
          </a:p>
          <a:p>
            <a:pPr lvl="0">
              <a:lnSpc>
                <a:spcPct val="120000"/>
              </a:lnSpc>
            </a:pPr>
            <a:r>
              <a:rPr lang="en-US" dirty="0">
                <a:latin typeface="Roboto" panose="02000000000000000000" pitchFamily="2" charset="0"/>
                <a:ea typeface="Roboto" panose="02000000000000000000" pitchFamily="2" charset="0"/>
              </a:rPr>
              <a:t>Can be a good communication tool but must be updated or users learn to ignore</a:t>
            </a:r>
          </a:p>
        </p:txBody>
      </p:sp>
      <p:sp>
        <p:nvSpPr>
          <p:cNvPr id="6" name="Rectangle 5">
            <a:extLst>
              <a:ext uri="{FF2B5EF4-FFF2-40B4-BE49-F238E27FC236}">
                <a16:creationId xmlns:a16="http://schemas.microsoft.com/office/drawing/2014/main" id="{897BE93F-FA95-4170-890F-90DF4D623C49}"/>
              </a:ext>
            </a:extLst>
          </p:cNvPr>
          <p:cNvSpPr/>
          <p:nvPr/>
        </p:nvSpPr>
        <p:spPr>
          <a:xfrm>
            <a:off x="-41096" y="2055811"/>
            <a:ext cx="10692000" cy="216000"/>
          </a:xfrm>
          <a:prstGeom prst="rect">
            <a:avLst/>
          </a:prstGeom>
          <a:solidFill>
            <a:srgbClr val="D1202B"/>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4" name="Picture 3" descr="A picture containing text, monitor, electronics, display&#10;&#10;Description automatically generated">
            <a:extLst>
              <a:ext uri="{FF2B5EF4-FFF2-40B4-BE49-F238E27FC236}">
                <a16:creationId xmlns:a16="http://schemas.microsoft.com/office/drawing/2014/main" id="{46DD83CD-0E53-4768-8640-24444311B4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9614" y="1174432"/>
            <a:ext cx="2571750" cy="5057775"/>
          </a:xfrm>
          <a:prstGeom prst="rect">
            <a:avLst/>
          </a:prstGeom>
        </p:spPr>
      </p:pic>
    </p:spTree>
    <p:extLst>
      <p:ext uri="{BB962C8B-B14F-4D97-AF65-F5344CB8AC3E}">
        <p14:creationId xmlns:p14="http://schemas.microsoft.com/office/powerpoint/2010/main" val="15864942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9F3B1-8BBA-4F72-BF62-082CECA0AE1F}"/>
              </a:ext>
            </a:extLst>
          </p:cNvPr>
          <p:cNvSpPr>
            <a:spLocks noGrp="1"/>
          </p:cNvSpPr>
          <p:nvPr>
            <p:ph type="title"/>
          </p:nvPr>
        </p:nvSpPr>
        <p:spPr/>
        <p:txBody>
          <a:bodyPr/>
          <a:lstStyle/>
          <a:p>
            <a:pPr marR="0" lvl="0" algn="l" defTabSz="914400" rtl="0" eaLnBrk="1" fontAlgn="auto" latinLnBrk="0" hangingPunct="1">
              <a:lnSpc>
                <a:spcPct val="100000"/>
              </a:lnSpc>
              <a:spcBef>
                <a:spcPts val="1000"/>
              </a:spcBef>
              <a:spcAft>
                <a:spcPts val="0"/>
              </a:spcAft>
              <a:buClrTx/>
              <a:buSzTx/>
              <a:tabLst/>
              <a:defRPr/>
            </a:pPr>
            <a:r>
              <a:rPr lang="en-US" sz="2800" b="0" i="0" u="none" kern="1200" dirty="0">
                <a:solidFill>
                  <a:schemeClr val="tx1"/>
                </a:solidFill>
                <a:effectLst/>
                <a:latin typeface="Roboto Slab Medium" pitchFamily="2" charset="0"/>
                <a:ea typeface="Roboto Slab Medium" pitchFamily="2" charset="0"/>
                <a:cs typeface="+mj-cs"/>
              </a:rPr>
              <a:t>Ways to Receive</a:t>
            </a:r>
            <a:br>
              <a:rPr lang="en-US" sz="2400" b="0" i="0" u="none" kern="1200" dirty="0">
                <a:solidFill>
                  <a:schemeClr val="tx1"/>
                </a:solidFill>
                <a:effectLst/>
                <a:latin typeface="Roboto Slab Medium" pitchFamily="2" charset="0"/>
                <a:ea typeface="Roboto Slab Medium" pitchFamily="2" charset="0"/>
                <a:cs typeface="+mj-cs"/>
              </a:rPr>
            </a:br>
            <a:r>
              <a:rPr kumimoji="0" lang="en-US" b="0" i="0" u="none" strike="noStrike" kern="1200" cap="none" spc="0" normalizeH="0" baseline="0" noProof="0" dirty="0">
                <a:ln>
                  <a:noFill/>
                </a:ln>
                <a:solidFill>
                  <a:prstClr val="black"/>
                </a:solidFill>
                <a:effectLst/>
                <a:uLnTx/>
                <a:uFillTx/>
                <a:cs typeface="+mn-cs"/>
              </a:rPr>
              <a:t>Terminals</a:t>
            </a:r>
            <a:endParaRPr lang="en-US" dirty="0"/>
          </a:p>
        </p:txBody>
      </p:sp>
      <p:sp>
        <p:nvSpPr>
          <p:cNvPr id="5" name="Content Placeholder 4">
            <a:extLst>
              <a:ext uri="{FF2B5EF4-FFF2-40B4-BE49-F238E27FC236}">
                <a16:creationId xmlns:a16="http://schemas.microsoft.com/office/drawing/2014/main" id="{8736DFA5-B576-47F5-A485-E4FE6244290F}"/>
              </a:ext>
            </a:extLst>
          </p:cNvPr>
          <p:cNvSpPr>
            <a:spLocks noGrp="1"/>
          </p:cNvSpPr>
          <p:nvPr>
            <p:ph idx="1"/>
          </p:nvPr>
        </p:nvSpPr>
        <p:spPr>
          <a:xfrm>
            <a:off x="5925312" y="2508917"/>
            <a:ext cx="6266688" cy="4221065"/>
          </a:xfrm>
        </p:spPr>
        <p:txBody>
          <a:bodyPr numCol="1">
            <a:normAutofit fontScale="92500" lnSpcReduction="10000"/>
          </a:bodyPr>
          <a:lstStyle/>
          <a:p>
            <a:r>
              <a:rPr lang="en-US" sz="2800" dirty="0">
                <a:latin typeface="Roboto" panose="02000000000000000000" pitchFamily="2" charset="0"/>
                <a:ea typeface="Roboto" panose="02000000000000000000" pitchFamily="2" charset="0"/>
              </a:rPr>
              <a:t>Fewer people carry cash (50%)</a:t>
            </a:r>
          </a:p>
          <a:p>
            <a:pPr lvl="1"/>
            <a:r>
              <a:rPr lang="en-US" sz="2800" dirty="0">
                <a:latin typeface="Roboto" panose="02000000000000000000" pitchFamily="2" charset="0"/>
                <a:ea typeface="Roboto" panose="02000000000000000000" pitchFamily="2" charset="0"/>
              </a:rPr>
              <a:t>esp. during/after pandemic</a:t>
            </a:r>
          </a:p>
          <a:p>
            <a:r>
              <a:rPr lang="en-US" sz="2800" dirty="0">
                <a:latin typeface="Roboto" panose="02000000000000000000" pitchFamily="2" charset="0"/>
                <a:ea typeface="Roboto" panose="02000000000000000000" pitchFamily="2" charset="0"/>
              </a:rPr>
              <a:t>Terminals costs about $300</a:t>
            </a:r>
          </a:p>
          <a:p>
            <a:r>
              <a:rPr lang="en-US" sz="2800" dirty="0">
                <a:latin typeface="Roboto" panose="02000000000000000000" pitchFamily="2" charset="0"/>
                <a:ea typeface="Roboto" panose="02000000000000000000" pitchFamily="2" charset="0"/>
              </a:rPr>
              <a:t>Square (most economical)</a:t>
            </a:r>
          </a:p>
          <a:p>
            <a:pPr lvl="1"/>
            <a:r>
              <a:rPr lang="en-US" sz="2800" dirty="0">
                <a:latin typeface="Roboto" panose="02000000000000000000" pitchFamily="2" charset="0"/>
                <a:ea typeface="Roboto" panose="02000000000000000000" pitchFamily="2" charset="0"/>
              </a:rPr>
              <a:t>Debit (Interac 10</a:t>
            </a:r>
            <a:r>
              <a:rPr lang="en-US" sz="2800" dirty="0">
                <a:latin typeface="Roboto" panose="02000000000000000000" pitchFamily="2" charset="0"/>
                <a:ea typeface="Roboto" panose="02000000000000000000" pitchFamily="2" charset="0"/>
                <a:cs typeface="Calibri" panose="020F0502020204030204" pitchFamily="34" charset="0"/>
              </a:rPr>
              <a:t>¢/trans. w/</a:t>
            </a:r>
            <a:r>
              <a:rPr lang="en-US" sz="2800" dirty="0" err="1">
                <a:latin typeface="Roboto" panose="02000000000000000000" pitchFamily="2" charset="0"/>
                <a:ea typeface="Roboto" panose="02000000000000000000" pitchFamily="2" charset="0"/>
                <a:cs typeface="Calibri" panose="020F0502020204030204" pitchFamily="34" charset="0"/>
              </a:rPr>
              <a:t>WiFi</a:t>
            </a:r>
            <a:r>
              <a:rPr lang="en-US" sz="2800" dirty="0">
                <a:latin typeface="Roboto" panose="02000000000000000000" pitchFamily="2" charset="0"/>
                <a:ea typeface="Roboto" panose="02000000000000000000" pitchFamily="2" charset="0"/>
                <a:cs typeface="Calibri" panose="020F0502020204030204" pitchFamily="34" charset="0"/>
              </a:rPr>
              <a:t>)</a:t>
            </a:r>
          </a:p>
          <a:p>
            <a:pPr lvl="1"/>
            <a:r>
              <a:rPr lang="en-US" sz="2800" dirty="0">
                <a:latin typeface="Roboto" panose="02000000000000000000" pitchFamily="2" charset="0"/>
                <a:ea typeface="Roboto" panose="02000000000000000000" pitchFamily="2" charset="0"/>
                <a:cs typeface="Calibri" panose="020F0502020204030204" pitchFamily="34" charset="0"/>
              </a:rPr>
              <a:t>Credit Card (2.65%/trans.)</a:t>
            </a:r>
          </a:p>
          <a:p>
            <a:pPr lvl="1"/>
            <a:r>
              <a:rPr lang="en-US" sz="2800" dirty="0">
                <a:latin typeface="Roboto" panose="02000000000000000000" pitchFamily="2" charset="0"/>
                <a:ea typeface="Roboto" panose="02000000000000000000" pitchFamily="2" charset="0"/>
                <a:cs typeface="Calibri" panose="020F0502020204030204" pitchFamily="34" charset="0"/>
              </a:rPr>
              <a:t>Manual input (3.4% + 15¢)</a:t>
            </a:r>
            <a:endParaRPr lang="en-US" sz="2800" dirty="0">
              <a:latin typeface="Roboto" panose="02000000000000000000" pitchFamily="2" charset="0"/>
              <a:ea typeface="Roboto" panose="02000000000000000000" pitchFamily="2" charset="0"/>
            </a:endParaRPr>
          </a:p>
          <a:p>
            <a:r>
              <a:rPr lang="en-US" sz="2800" dirty="0">
                <a:latin typeface="Roboto" panose="02000000000000000000" pitchFamily="2" charset="0"/>
                <a:ea typeface="Roboto" panose="02000000000000000000" pitchFamily="2" charset="0"/>
              </a:rPr>
              <a:t>Can add donor list to device</a:t>
            </a:r>
          </a:p>
          <a:p>
            <a:r>
              <a:rPr lang="en-US" sz="2800" dirty="0">
                <a:latin typeface="Roboto" panose="02000000000000000000" pitchFamily="2" charset="0"/>
                <a:ea typeface="Roboto" panose="02000000000000000000" pitchFamily="2" charset="0"/>
              </a:rPr>
              <a:t>Tap makes giving fast/safe</a:t>
            </a:r>
          </a:p>
          <a:p>
            <a:endParaRPr lang="en-US" sz="2800" dirty="0">
              <a:latin typeface="Roboto" panose="02000000000000000000" pitchFamily="2" charset="0"/>
              <a:ea typeface="Roboto" panose="02000000000000000000" pitchFamily="2" charset="0"/>
            </a:endParaRPr>
          </a:p>
          <a:p>
            <a:pPr marL="0" lvl="0" indent="0">
              <a:buNone/>
            </a:pPr>
            <a:endParaRPr lang="en-US" sz="2800" dirty="0">
              <a:latin typeface="Roboto" panose="02000000000000000000" pitchFamily="2" charset="0"/>
              <a:ea typeface="Roboto" panose="02000000000000000000" pitchFamily="2" charset="0"/>
            </a:endParaRPr>
          </a:p>
        </p:txBody>
      </p:sp>
      <p:pic>
        <p:nvPicPr>
          <p:cNvPr id="4" name="Picture 3" descr="A picture containing text, person, indoor&#10;&#10;Description automatically generated">
            <a:extLst>
              <a:ext uri="{FF2B5EF4-FFF2-40B4-BE49-F238E27FC236}">
                <a16:creationId xmlns:a16="http://schemas.microsoft.com/office/drawing/2014/main" id="{34696914-2951-42B8-A315-8E1FA0AB4F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271810"/>
            <a:ext cx="5618841" cy="4586189"/>
          </a:xfrm>
          <a:prstGeom prst="rect">
            <a:avLst/>
          </a:prstGeom>
        </p:spPr>
      </p:pic>
      <p:sp>
        <p:nvSpPr>
          <p:cNvPr id="6" name="Rectangle 5">
            <a:extLst>
              <a:ext uri="{FF2B5EF4-FFF2-40B4-BE49-F238E27FC236}">
                <a16:creationId xmlns:a16="http://schemas.microsoft.com/office/drawing/2014/main" id="{5CB48227-5819-4261-BF50-2A5EEDE37000}"/>
              </a:ext>
            </a:extLst>
          </p:cNvPr>
          <p:cNvSpPr/>
          <p:nvPr/>
        </p:nvSpPr>
        <p:spPr>
          <a:xfrm>
            <a:off x="-41096" y="2055811"/>
            <a:ext cx="10692000" cy="216000"/>
          </a:xfrm>
          <a:prstGeom prst="rect">
            <a:avLst/>
          </a:prstGeom>
          <a:solidFill>
            <a:srgbClr val="D1202B"/>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7929F78-5F85-4B08-8497-84D5693431D8}"/>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JM</a:t>
            </a:r>
          </a:p>
        </p:txBody>
      </p:sp>
    </p:spTree>
    <p:extLst>
      <p:ext uri="{BB962C8B-B14F-4D97-AF65-F5344CB8AC3E}">
        <p14:creationId xmlns:p14="http://schemas.microsoft.com/office/powerpoint/2010/main" val="15993569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D45CE-60B7-43A2-8D9A-50F22926978A}"/>
              </a:ext>
            </a:extLst>
          </p:cNvPr>
          <p:cNvSpPr>
            <a:spLocks noGrp="1"/>
          </p:cNvSpPr>
          <p:nvPr>
            <p:ph type="title"/>
          </p:nvPr>
        </p:nvSpPr>
        <p:spPr/>
        <p:txBody>
          <a:bodyPr/>
          <a:lstStyle/>
          <a:p>
            <a:r>
              <a:rPr lang="en-US" dirty="0"/>
              <a:t>Donation Tracking</a:t>
            </a:r>
          </a:p>
        </p:txBody>
      </p:sp>
      <p:sp>
        <p:nvSpPr>
          <p:cNvPr id="3" name="Content Placeholder 2">
            <a:extLst>
              <a:ext uri="{FF2B5EF4-FFF2-40B4-BE49-F238E27FC236}">
                <a16:creationId xmlns:a16="http://schemas.microsoft.com/office/drawing/2014/main" id="{C9C5D2A6-7185-49A0-862D-AEE647512AF4}"/>
              </a:ext>
            </a:extLst>
          </p:cNvPr>
          <p:cNvSpPr>
            <a:spLocks noGrp="1"/>
          </p:cNvSpPr>
          <p:nvPr>
            <p:ph idx="1"/>
          </p:nvPr>
        </p:nvSpPr>
        <p:spPr>
          <a:xfrm>
            <a:off x="2454441" y="2454442"/>
            <a:ext cx="9160043" cy="4038433"/>
          </a:xfrm>
        </p:spPr>
        <p:txBody>
          <a:bodyPr>
            <a:normAutofit fontScale="25000" lnSpcReduction="20000"/>
          </a:bodyPr>
          <a:lstStyle/>
          <a:p>
            <a:pPr>
              <a:lnSpc>
                <a:spcPct val="120000"/>
              </a:lnSpc>
              <a:spcBef>
                <a:spcPts val="600"/>
              </a:spcBef>
            </a:pPr>
            <a:r>
              <a:rPr lang="en-US" sz="9600" dirty="0">
                <a:latin typeface="Roboto" panose="02000000000000000000" pitchFamily="2" charset="0"/>
                <a:ea typeface="Roboto" panose="02000000000000000000" pitchFamily="2" charset="0"/>
              </a:rPr>
              <a:t>12% use manual systems to track donations. </a:t>
            </a:r>
          </a:p>
          <a:p>
            <a:pPr>
              <a:lnSpc>
                <a:spcPct val="120000"/>
              </a:lnSpc>
              <a:spcBef>
                <a:spcPts val="600"/>
              </a:spcBef>
            </a:pPr>
            <a:r>
              <a:rPr lang="en-US" sz="9600" dirty="0">
                <a:latin typeface="Roboto" panose="02000000000000000000" pitchFamily="2" charset="0"/>
                <a:ea typeface="Roboto" panose="02000000000000000000" pitchFamily="2" charset="0"/>
              </a:rPr>
              <a:t>26% use Excel</a:t>
            </a:r>
          </a:p>
          <a:p>
            <a:pPr>
              <a:lnSpc>
                <a:spcPct val="120000"/>
              </a:lnSpc>
              <a:spcBef>
                <a:spcPts val="600"/>
              </a:spcBef>
            </a:pPr>
            <a:r>
              <a:rPr lang="en-US" sz="9600" dirty="0" err="1">
                <a:latin typeface="Roboto" panose="02000000000000000000" pitchFamily="2" charset="0"/>
                <a:ea typeface="Roboto" panose="02000000000000000000" pitchFamily="2" charset="0"/>
              </a:rPr>
              <a:t>Powerchurch</a:t>
            </a:r>
            <a:r>
              <a:rPr lang="en-US" sz="9600" dirty="0">
                <a:latin typeface="Roboto" panose="02000000000000000000" pitchFamily="2" charset="0"/>
                <a:ea typeface="Roboto" panose="02000000000000000000" pitchFamily="2" charset="0"/>
              </a:rPr>
              <a:t> 11% (CMS customizable for Canadians, no payroll)</a:t>
            </a:r>
          </a:p>
          <a:p>
            <a:pPr>
              <a:lnSpc>
                <a:spcPct val="120000"/>
              </a:lnSpc>
              <a:spcBef>
                <a:spcPts val="600"/>
              </a:spcBef>
            </a:pPr>
            <a:r>
              <a:rPr lang="en-US" sz="9600" dirty="0" err="1">
                <a:latin typeface="Roboto" panose="02000000000000000000" pitchFamily="2" charset="0"/>
                <a:ea typeface="Roboto" panose="02000000000000000000" pitchFamily="2" charset="0"/>
              </a:rPr>
              <a:t>Coopersoft</a:t>
            </a:r>
            <a:r>
              <a:rPr lang="en-US" sz="9600" dirty="0">
                <a:latin typeface="Roboto" panose="02000000000000000000" pitchFamily="2" charset="0"/>
                <a:ea typeface="Roboto" panose="02000000000000000000" pitchFamily="2" charset="0"/>
              </a:rPr>
              <a:t> 14% (smaller churches - Canadian)</a:t>
            </a:r>
          </a:p>
          <a:p>
            <a:pPr>
              <a:lnSpc>
                <a:spcPct val="120000"/>
              </a:lnSpc>
              <a:spcBef>
                <a:spcPts val="600"/>
              </a:spcBef>
            </a:pPr>
            <a:r>
              <a:rPr lang="en-US" sz="9600" dirty="0">
                <a:latin typeface="Roboto" panose="02000000000000000000" pitchFamily="2" charset="0"/>
                <a:ea typeface="Roboto" panose="02000000000000000000" pitchFamily="2" charset="0"/>
              </a:rPr>
              <a:t>Offering Helper (small company, users like)</a:t>
            </a:r>
          </a:p>
          <a:p>
            <a:pPr>
              <a:lnSpc>
                <a:spcPct val="120000"/>
              </a:lnSpc>
              <a:spcBef>
                <a:spcPts val="600"/>
              </a:spcBef>
            </a:pPr>
            <a:r>
              <a:rPr lang="en-US" sz="9600" dirty="0">
                <a:latin typeface="Roboto" panose="02000000000000000000" pitchFamily="2" charset="0"/>
                <a:ea typeface="Roboto" panose="02000000000000000000" pitchFamily="2" charset="0"/>
              </a:rPr>
              <a:t>Other Church management systems (</a:t>
            </a:r>
            <a:r>
              <a:rPr lang="en-US" sz="9600" dirty="0" err="1">
                <a:latin typeface="Roboto" panose="02000000000000000000" pitchFamily="2" charset="0"/>
                <a:ea typeface="Roboto" panose="02000000000000000000" pitchFamily="2" charset="0"/>
              </a:rPr>
              <a:t>Donarius</a:t>
            </a:r>
            <a:r>
              <a:rPr lang="en-US" sz="9600" dirty="0">
                <a:latin typeface="Roboto" panose="02000000000000000000" pitchFamily="2" charset="0"/>
                <a:ea typeface="Roboto" panose="02000000000000000000" pitchFamily="2" charset="0"/>
              </a:rPr>
              <a:t>, </a:t>
            </a:r>
            <a:r>
              <a:rPr lang="en-US" sz="9600" dirty="0" err="1">
                <a:latin typeface="Roboto" panose="02000000000000000000" pitchFamily="2" charset="0"/>
                <a:ea typeface="Roboto" panose="02000000000000000000" pitchFamily="2" charset="0"/>
              </a:rPr>
              <a:t>Churchwatch</a:t>
            </a:r>
            <a:r>
              <a:rPr lang="en-US" sz="9600" dirty="0">
                <a:latin typeface="Roboto" panose="02000000000000000000" pitchFamily="2" charset="0"/>
                <a:ea typeface="Roboto" panose="02000000000000000000" pitchFamily="2" charset="0"/>
              </a:rPr>
              <a:t>, Servant Keeper, Realm, Breeze)</a:t>
            </a:r>
          </a:p>
          <a:p>
            <a:pPr lvl="1">
              <a:lnSpc>
                <a:spcPct val="120000"/>
              </a:lnSpc>
              <a:spcBef>
                <a:spcPts val="600"/>
              </a:spcBef>
            </a:pPr>
            <a:r>
              <a:rPr lang="en-US" sz="9600" dirty="0">
                <a:latin typeface="Roboto" panose="02000000000000000000" pitchFamily="2" charset="0"/>
                <a:ea typeface="Roboto" panose="02000000000000000000" pitchFamily="2" charset="0"/>
              </a:rPr>
              <a:t>Dedicated donation tracking</a:t>
            </a:r>
          </a:p>
          <a:p>
            <a:pPr lvl="1">
              <a:lnSpc>
                <a:spcPct val="120000"/>
              </a:lnSpc>
              <a:spcBef>
                <a:spcPts val="600"/>
              </a:spcBef>
            </a:pPr>
            <a:r>
              <a:rPr lang="en-US" sz="9600" dirty="0">
                <a:latin typeface="Roboto" panose="02000000000000000000" pitchFamily="2" charset="0"/>
                <a:ea typeface="Roboto" panose="02000000000000000000" pitchFamily="2" charset="0"/>
              </a:rPr>
              <a:t>Most will issue tax receipts and generate reports</a:t>
            </a:r>
          </a:p>
          <a:p>
            <a:endParaRPr lang="en-US" dirty="0"/>
          </a:p>
        </p:txBody>
      </p:sp>
      <p:sp>
        <p:nvSpPr>
          <p:cNvPr id="4" name="TextBox 3">
            <a:extLst>
              <a:ext uri="{FF2B5EF4-FFF2-40B4-BE49-F238E27FC236}">
                <a16:creationId xmlns:a16="http://schemas.microsoft.com/office/drawing/2014/main" id="{504A31C9-9E39-41A2-960F-007943234E6C}"/>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JM</a:t>
            </a:r>
          </a:p>
        </p:txBody>
      </p:sp>
    </p:spTree>
    <p:extLst>
      <p:ext uri="{BB962C8B-B14F-4D97-AF65-F5344CB8AC3E}">
        <p14:creationId xmlns:p14="http://schemas.microsoft.com/office/powerpoint/2010/main" val="753323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936CFB-3C2E-4D3E-BAC7-DB6B336DB6FB}"/>
              </a:ext>
            </a:extLst>
          </p:cNvPr>
          <p:cNvSpPr>
            <a:spLocks noGrp="1"/>
          </p:cNvSpPr>
          <p:nvPr>
            <p:ph type="title"/>
          </p:nvPr>
        </p:nvSpPr>
        <p:spPr>
          <a:xfrm>
            <a:off x="2422358" y="365125"/>
            <a:ext cx="8931442" cy="1325563"/>
          </a:xfrm>
        </p:spPr>
        <p:txBody>
          <a:bodyPr/>
          <a:lstStyle/>
          <a:p>
            <a:pPr marL="0" indent="0">
              <a:buNone/>
            </a:pPr>
            <a:r>
              <a:rPr lang="en-US" dirty="0">
                <a:latin typeface="Roboto Medium" panose="02000000000000000000" pitchFamily="2" charset="0"/>
                <a:ea typeface="Roboto Medium" panose="02000000000000000000" pitchFamily="2" charset="0"/>
              </a:rPr>
              <a:t>Presenters</a:t>
            </a:r>
          </a:p>
        </p:txBody>
      </p:sp>
      <p:sp>
        <p:nvSpPr>
          <p:cNvPr id="4" name="Content Placeholder 3">
            <a:extLst>
              <a:ext uri="{FF2B5EF4-FFF2-40B4-BE49-F238E27FC236}">
                <a16:creationId xmlns:a16="http://schemas.microsoft.com/office/drawing/2014/main" id="{A9123579-3FAD-42C0-9F86-03AE5EEDC674}"/>
              </a:ext>
            </a:extLst>
          </p:cNvPr>
          <p:cNvSpPr>
            <a:spLocks noGrp="1"/>
          </p:cNvSpPr>
          <p:nvPr>
            <p:ph idx="1"/>
          </p:nvPr>
        </p:nvSpPr>
        <p:spPr>
          <a:xfrm>
            <a:off x="2422358" y="2630905"/>
            <a:ext cx="9416715" cy="3978442"/>
          </a:xfrm>
        </p:spPr>
        <p:txBody>
          <a:bodyPr>
            <a:normAutofit fontScale="85000" lnSpcReduction="10000"/>
          </a:bodyPr>
          <a:lstStyle/>
          <a:p>
            <a:pPr marL="0" indent="0">
              <a:buNone/>
            </a:pPr>
            <a:r>
              <a:rPr lang="en-US" dirty="0"/>
              <a:t>Karen Plater</a:t>
            </a:r>
            <a:r>
              <a:rPr lang="en-US" dirty="0">
                <a:latin typeface="Roboto" panose="02000000000000000000" pitchFamily="2" charset="0"/>
                <a:ea typeface="Roboto" panose="02000000000000000000" pitchFamily="2" charset="0"/>
              </a:rPr>
              <a:t>, Stewardship &amp; Planned Giving</a:t>
            </a:r>
          </a:p>
          <a:p>
            <a:pPr marL="0" indent="0">
              <a:buNone/>
            </a:pPr>
            <a:r>
              <a:rPr lang="en-US" dirty="0"/>
              <a:t>Maurice Mawhinney</a:t>
            </a:r>
            <a:r>
              <a:rPr lang="en-US" dirty="0">
                <a:latin typeface="Roboto" panose="02000000000000000000" pitchFamily="2" charset="0"/>
                <a:ea typeface="Roboto" panose="02000000000000000000" pitchFamily="2" charset="0"/>
              </a:rPr>
              <a:t>, Presbytery of West Toronto &amp; PCC Finance Committee</a:t>
            </a:r>
          </a:p>
          <a:p>
            <a:pPr marL="0" indent="0">
              <a:buNone/>
            </a:pPr>
            <a:r>
              <a:rPr lang="en-US" dirty="0"/>
              <a:t>Jim MacDonald</a:t>
            </a:r>
            <a:r>
              <a:rPr lang="en-US" dirty="0">
                <a:latin typeface="Roboto" panose="02000000000000000000" pitchFamily="2" charset="0"/>
                <a:ea typeface="Roboto" panose="02000000000000000000" pitchFamily="2" charset="0"/>
              </a:rPr>
              <a:t>, Stewardship &amp; Planned Giving</a:t>
            </a:r>
          </a:p>
          <a:p>
            <a:pPr marL="0" indent="0">
              <a:buNone/>
            </a:pPr>
            <a:r>
              <a:rPr lang="en-US" dirty="0"/>
              <a:t>Maggie Leung</a:t>
            </a:r>
            <a:r>
              <a:rPr lang="en-US" dirty="0">
                <a:latin typeface="Roboto" panose="02000000000000000000" pitchFamily="2" charset="0"/>
                <a:ea typeface="Roboto" panose="02000000000000000000" pitchFamily="2" charset="0"/>
              </a:rPr>
              <a:t>, Stewardship &amp; Planned Giving</a:t>
            </a:r>
          </a:p>
          <a:p>
            <a:pPr marL="0" indent="0">
              <a:buNone/>
            </a:pPr>
            <a:r>
              <a:rPr lang="en-US" dirty="0"/>
              <a:t>Oliver Ng</a:t>
            </a:r>
            <a:r>
              <a:rPr lang="en-US" dirty="0">
                <a:latin typeface="Roboto" panose="02000000000000000000" pitchFamily="2" charset="0"/>
                <a:ea typeface="Roboto" panose="02000000000000000000" pitchFamily="2" charset="0"/>
              </a:rPr>
              <a:t>, CFO, The PCC</a:t>
            </a:r>
          </a:p>
          <a:p>
            <a:pPr marL="0" indent="0">
              <a:buNone/>
            </a:pPr>
            <a:endParaRPr lang="en-US"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0473527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CF696C-1121-4E27-87E6-C6386973F80B}"/>
              </a:ext>
            </a:extLst>
          </p:cNvPr>
          <p:cNvSpPr>
            <a:spLocks noGrp="1"/>
          </p:cNvSpPr>
          <p:nvPr>
            <p:ph type="ctrTitle"/>
          </p:nvPr>
        </p:nvSpPr>
        <p:spPr/>
        <p:txBody>
          <a:bodyPr/>
          <a:lstStyle/>
          <a:p>
            <a:r>
              <a:rPr lang="en-US" sz="5400" dirty="0"/>
              <a:t>Receipt Basics</a:t>
            </a:r>
            <a:br>
              <a:rPr lang="en-US" sz="5400" dirty="0"/>
            </a:br>
            <a:endParaRPr lang="en-US" sz="2800" dirty="0">
              <a:latin typeface="Roboto" panose="02000000000000000000" pitchFamily="2" charset="0"/>
              <a:ea typeface="Roboto" panose="02000000000000000000" pitchFamily="2" charset="0"/>
            </a:endParaRPr>
          </a:p>
        </p:txBody>
      </p:sp>
      <p:pic>
        <p:nvPicPr>
          <p:cNvPr id="3" name="Picture 2">
            <a:extLst>
              <a:ext uri="{FF2B5EF4-FFF2-40B4-BE49-F238E27FC236}">
                <a16:creationId xmlns:a16="http://schemas.microsoft.com/office/drawing/2014/main" id="{02297E22-7085-480F-A70B-5EB9C6C35DDF}"/>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85858" y="4129404"/>
            <a:ext cx="1440919" cy="1440919"/>
          </a:xfrm>
          <a:prstGeom prst="rect">
            <a:avLst/>
          </a:prstGeom>
        </p:spPr>
      </p:pic>
      <p:sp>
        <p:nvSpPr>
          <p:cNvPr id="5" name="TextBox 4">
            <a:extLst>
              <a:ext uri="{FF2B5EF4-FFF2-40B4-BE49-F238E27FC236}">
                <a16:creationId xmlns:a16="http://schemas.microsoft.com/office/drawing/2014/main" id="{20785494-070C-4505-AD98-62B68FC07775}"/>
              </a:ext>
            </a:extLst>
          </p:cNvPr>
          <p:cNvSpPr txBox="1"/>
          <p:nvPr/>
        </p:nvSpPr>
        <p:spPr>
          <a:xfrm>
            <a:off x="281940" y="315575"/>
            <a:ext cx="1112520" cy="461665"/>
          </a:xfrm>
          <a:prstGeom prst="rect">
            <a:avLst/>
          </a:prstGeom>
          <a:noFill/>
        </p:spPr>
        <p:txBody>
          <a:bodyPr wrap="square" rtlCol="0">
            <a:spAutoFit/>
          </a:bodyPr>
          <a:lstStyle/>
          <a:p>
            <a:r>
              <a:rPr lang="en-US" sz="2400" dirty="0">
                <a:solidFill>
                  <a:schemeClr val="bg1"/>
                </a:solidFill>
                <a:latin typeface="Roboto Medium" panose="02000000000000000000" pitchFamily="2" charset="0"/>
                <a:ea typeface="Roboto Medium" panose="02000000000000000000" pitchFamily="2" charset="0"/>
              </a:rPr>
              <a:t>JM</a:t>
            </a:r>
          </a:p>
        </p:txBody>
      </p:sp>
    </p:spTree>
    <p:extLst>
      <p:ext uri="{BB962C8B-B14F-4D97-AF65-F5344CB8AC3E}">
        <p14:creationId xmlns:p14="http://schemas.microsoft.com/office/powerpoint/2010/main" val="29238804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0F01B-6823-429A-9774-78C21C9EABCF}"/>
              </a:ext>
            </a:extLst>
          </p:cNvPr>
          <p:cNvSpPr>
            <a:spLocks noGrp="1"/>
          </p:cNvSpPr>
          <p:nvPr>
            <p:ph type="title"/>
          </p:nvPr>
        </p:nvSpPr>
        <p:spPr/>
        <p:txBody>
          <a:bodyPr/>
          <a:lstStyle/>
          <a:p>
            <a:pPr algn="l"/>
            <a:br>
              <a:rPr lang="en-US" sz="1800" b="0" i="0" u="none" strike="noStrike" baseline="0" dirty="0">
                <a:solidFill>
                  <a:srgbClr val="000000"/>
                </a:solidFill>
                <a:latin typeface="Century Gothic" panose="020B0502020202020204" pitchFamily="34" charset="0"/>
              </a:rPr>
            </a:br>
            <a:br>
              <a:rPr lang="en-US" sz="1800" b="0" i="0" u="none" strike="noStrike" baseline="0" dirty="0">
                <a:latin typeface="Century Gothic" panose="020B0502020202020204" pitchFamily="34" charset="0"/>
              </a:rPr>
            </a:br>
            <a:endParaRPr lang="en-US" sz="1800" b="0" i="0" u="none" strike="noStrike" baseline="0" dirty="0">
              <a:solidFill>
                <a:srgbClr val="585858"/>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5F2D6A6C-1553-4401-A59B-95747DA59F5E}"/>
              </a:ext>
            </a:extLst>
          </p:cNvPr>
          <p:cNvSpPr>
            <a:spLocks noGrp="1"/>
          </p:cNvSpPr>
          <p:nvPr>
            <p:ph idx="1"/>
          </p:nvPr>
        </p:nvSpPr>
        <p:spPr>
          <a:xfrm>
            <a:off x="1993900" y="2755901"/>
            <a:ext cx="9359900" cy="3421062"/>
          </a:xfrm>
        </p:spPr>
        <p:txBody>
          <a:bodyPr>
            <a:normAutofit fontScale="70000" lnSpcReduction="20000"/>
          </a:bodyPr>
          <a:lstStyle/>
          <a:p>
            <a:pPr marL="1371600" lvl="3" indent="0">
              <a:buNone/>
            </a:pPr>
            <a:r>
              <a:rPr lang="en-US" sz="4800" b="0" i="0" u="none" strike="noStrike" baseline="0" dirty="0">
                <a:latin typeface="Roboto" panose="02000000000000000000" pitchFamily="2" charset="0"/>
                <a:ea typeface="Roboto" panose="02000000000000000000" pitchFamily="2" charset="0"/>
              </a:rPr>
              <a:t>Only </a:t>
            </a:r>
            <a:r>
              <a:rPr lang="en-US" sz="4800" b="1" i="0" u="none" strike="noStrike" baseline="0" dirty="0">
                <a:latin typeface="Roboto" panose="02000000000000000000" pitchFamily="2" charset="0"/>
                <a:ea typeface="Roboto" panose="02000000000000000000" pitchFamily="2" charset="0"/>
              </a:rPr>
              <a:t>registered charities </a:t>
            </a:r>
            <a:r>
              <a:rPr lang="en-US" sz="4800" b="0" i="0" u="none" strike="noStrike" baseline="0" dirty="0">
                <a:latin typeface="Roboto" panose="02000000000000000000" pitchFamily="2" charset="0"/>
                <a:ea typeface="Roboto" panose="02000000000000000000" pitchFamily="2" charset="0"/>
              </a:rPr>
              <a:t>or </a:t>
            </a:r>
            <a:r>
              <a:rPr lang="en-US" sz="4800" b="1" i="0" u="none" strike="noStrike" baseline="0" dirty="0">
                <a:latin typeface="Roboto" panose="02000000000000000000" pitchFamily="2" charset="0"/>
                <a:ea typeface="Roboto" panose="02000000000000000000" pitchFamily="2" charset="0"/>
              </a:rPr>
              <a:t>qualified </a:t>
            </a:r>
            <a:r>
              <a:rPr lang="en-US" sz="4800" b="1" i="0" u="none" strike="noStrike" baseline="0" dirty="0" err="1">
                <a:latin typeface="Roboto" panose="02000000000000000000" pitchFamily="2" charset="0"/>
                <a:ea typeface="Roboto" panose="02000000000000000000" pitchFamily="2" charset="0"/>
              </a:rPr>
              <a:t>donees</a:t>
            </a:r>
            <a:r>
              <a:rPr lang="en-US" sz="4800" b="1" i="0" u="none" strike="noStrike" baseline="0" dirty="0">
                <a:latin typeface="Roboto" panose="02000000000000000000" pitchFamily="2" charset="0"/>
                <a:ea typeface="Roboto" panose="02000000000000000000" pitchFamily="2" charset="0"/>
              </a:rPr>
              <a:t> </a:t>
            </a:r>
            <a:r>
              <a:rPr lang="en-US" sz="4800" b="0" i="0" u="none" strike="noStrike" baseline="0" dirty="0">
                <a:latin typeface="Roboto" panose="02000000000000000000" pitchFamily="2" charset="0"/>
                <a:ea typeface="Roboto" panose="02000000000000000000" pitchFamily="2" charset="0"/>
              </a:rPr>
              <a:t>can issue receipts.</a:t>
            </a:r>
          </a:p>
          <a:p>
            <a:pPr marL="1371600" lvl="3" indent="0">
              <a:buNone/>
            </a:pPr>
            <a:br>
              <a:rPr lang="en-US" sz="4800" b="0" i="0" u="none" strike="noStrike" baseline="0" dirty="0">
                <a:latin typeface="Roboto" panose="02000000000000000000" pitchFamily="2" charset="0"/>
                <a:ea typeface="Roboto" panose="02000000000000000000" pitchFamily="2" charset="0"/>
              </a:rPr>
            </a:br>
            <a:r>
              <a:rPr lang="en-US" sz="4800" b="0" i="0" u="none" strike="noStrike" baseline="0" dirty="0">
                <a:latin typeface="Roboto" panose="02000000000000000000" pitchFamily="2" charset="0"/>
                <a:ea typeface="Roboto" panose="02000000000000000000" pitchFamily="2" charset="0"/>
              </a:rPr>
              <a:t>Donors cannot claim a tax credit without a receipt. </a:t>
            </a:r>
          </a:p>
          <a:p>
            <a:pPr marL="1371600" lvl="3" indent="0">
              <a:buNone/>
            </a:pPr>
            <a:endParaRPr lang="en-US" sz="4800" dirty="0">
              <a:latin typeface="Roboto" panose="02000000000000000000" pitchFamily="2" charset="0"/>
              <a:ea typeface="Roboto" panose="02000000000000000000" pitchFamily="2" charset="0"/>
            </a:endParaRPr>
          </a:p>
          <a:p>
            <a:pPr marL="1371600" lvl="3" indent="0">
              <a:buNone/>
            </a:pPr>
            <a:r>
              <a:rPr lang="en-US" sz="4800" dirty="0">
                <a:latin typeface="Roboto" panose="02000000000000000000" pitchFamily="2" charset="0"/>
                <a:ea typeface="Roboto" panose="02000000000000000000" pitchFamily="2" charset="0"/>
              </a:rPr>
              <a:t>Issue by end of February or earlier!</a:t>
            </a:r>
            <a:endParaRPr lang="en-US" dirty="0">
              <a:latin typeface="Roboto" panose="02000000000000000000" pitchFamily="2" charset="0"/>
              <a:ea typeface="Roboto" panose="02000000000000000000" pitchFamily="2" charset="0"/>
            </a:endParaRPr>
          </a:p>
        </p:txBody>
      </p:sp>
      <p:sp>
        <p:nvSpPr>
          <p:cNvPr id="4" name="Title 1">
            <a:extLst>
              <a:ext uri="{FF2B5EF4-FFF2-40B4-BE49-F238E27FC236}">
                <a16:creationId xmlns:a16="http://schemas.microsoft.com/office/drawing/2014/main" id="{D4B9741B-B804-4A09-B392-19AE4BFB4D10}"/>
              </a:ext>
            </a:extLst>
          </p:cNvPr>
          <p:cNvSpPr txBox="1">
            <a:spLocks/>
          </p:cNvSpPr>
          <p:nvPr/>
        </p:nvSpPr>
        <p:spPr>
          <a:xfrm>
            <a:off x="3084786" y="517525"/>
            <a:ext cx="842141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b="0" i="0" u="none" kern="1200">
                <a:solidFill>
                  <a:schemeClr val="tx1"/>
                </a:solidFill>
                <a:latin typeface="Roboto Slab Medium" pitchFamily="2" charset="0"/>
                <a:ea typeface="Roboto Slab Medium" pitchFamily="2" charset="0"/>
                <a:cs typeface="+mj-cs"/>
              </a:defRPr>
            </a:lvl1pPr>
          </a:lstStyle>
          <a:p>
            <a:r>
              <a:rPr lang="en-US" sz="4800" dirty="0"/>
              <a:t>Receipt Basics</a:t>
            </a:r>
            <a:endParaRPr lang="en-US" dirty="0"/>
          </a:p>
        </p:txBody>
      </p:sp>
      <p:sp>
        <p:nvSpPr>
          <p:cNvPr id="5" name="TextBox 4">
            <a:extLst>
              <a:ext uri="{FF2B5EF4-FFF2-40B4-BE49-F238E27FC236}">
                <a16:creationId xmlns:a16="http://schemas.microsoft.com/office/drawing/2014/main" id="{8ADDE5B6-3B1E-4236-AB26-130BA29D9D68}"/>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10364925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8BB47-3F76-4C58-8373-21E01F0B598E}"/>
              </a:ext>
            </a:extLst>
          </p:cNvPr>
          <p:cNvSpPr>
            <a:spLocks noGrp="1"/>
          </p:cNvSpPr>
          <p:nvPr>
            <p:ph type="title"/>
          </p:nvPr>
        </p:nvSpPr>
        <p:spPr/>
        <p:txBody>
          <a:bodyPr/>
          <a:lstStyle/>
          <a:p>
            <a:r>
              <a:rPr lang="en-US" sz="4800" dirty="0"/>
              <a:t>What should it look like? </a:t>
            </a:r>
          </a:p>
        </p:txBody>
      </p:sp>
      <p:sp>
        <p:nvSpPr>
          <p:cNvPr id="3" name="Content Placeholder 2">
            <a:extLst>
              <a:ext uri="{FF2B5EF4-FFF2-40B4-BE49-F238E27FC236}">
                <a16:creationId xmlns:a16="http://schemas.microsoft.com/office/drawing/2014/main" id="{321BC1A4-9D2B-494F-A58D-24CFF4E6D131}"/>
              </a:ext>
            </a:extLst>
          </p:cNvPr>
          <p:cNvSpPr>
            <a:spLocks noGrp="1"/>
          </p:cNvSpPr>
          <p:nvPr>
            <p:ph idx="1"/>
          </p:nvPr>
        </p:nvSpPr>
        <p:spPr>
          <a:xfrm>
            <a:off x="2932386" y="2476500"/>
            <a:ext cx="8421414" cy="4016376"/>
          </a:xfrm>
        </p:spPr>
        <p:txBody>
          <a:bodyPr>
            <a:normAutofit/>
          </a:bodyPr>
          <a:lstStyle/>
          <a:p>
            <a:pPr marL="0" indent="0">
              <a:lnSpc>
                <a:spcPct val="120000"/>
              </a:lnSpc>
              <a:buNone/>
            </a:pPr>
            <a:r>
              <a:rPr lang="en-US" dirty="0">
                <a:latin typeface="Roboto" panose="02000000000000000000" pitchFamily="2" charset="0"/>
                <a:ea typeface="Roboto" panose="02000000000000000000" pitchFamily="2" charset="0"/>
              </a:rPr>
              <a:t>Design &amp; format is up to the  congregation but it must include the following info prescribed by law:</a:t>
            </a:r>
          </a:p>
        </p:txBody>
      </p:sp>
      <p:sp>
        <p:nvSpPr>
          <p:cNvPr id="4" name="TextBox 3">
            <a:extLst>
              <a:ext uri="{FF2B5EF4-FFF2-40B4-BE49-F238E27FC236}">
                <a16:creationId xmlns:a16="http://schemas.microsoft.com/office/drawing/2014/main" id="{75FC0C40-786F-4332-B6DC-8AB9E9A923C5}"/>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16365837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0D50FE-3CB3-4701-99CB-D222616E9828}"/>
              </a:ext>
            </a:extLst>
          </p:cNvPr>
          <p:cNvSpPr>
            <a:spLocks noGrp="1"/>
          </p:cNvSpPr>
          <p:nvPr>
            <p:ph type="title"/>
          </p:nvPr>
        </p:nvSpPr>
        <p:spPr>
          <a:xfrm>
            <a:off x="2459946" y="358836"/>
            <a:ext cx="8421414" cy="1325563"/>
          </a:xfrm>
        </p:spPr>
        <p:txBody>
          <a:bodyPr/>
          <a:lstStyle/>
          <a:p>
            <a:pPr algn="r"/>
            <a:r>
              <a:rPr lang="en-US" sz="3200" dirty="0"/>
              <a:t>Receipts Must Contain</a:t>
            </a:r>
            <a:br>
              <a:rPr lang="en-US" sz="4800" dirty="0"/>
            </a:br>
            <a:r>
              <a:rPr lang="en-US" sz="4800" dirty="0"/>
              <a:t>1. </a:t>
            </a:r>
            <a:r>
              <a:rPr lang="en-US" dirty="0"/>
              <a:t>Charity &amp; CRA Details</a:t>
            </a:r>
            <a:br>
              <a:rPr lang="en-US" dirty="0"/>
            </a:br>
            <a:r>
              <a:rPr lang="en-US" sz="3200" dirty="0"/>
              <a:t>Static Elements</a:t>
            </a:r>
            <a:endParaRPr lang="en-US" sz="3200" dirty="0">
              <a:latin typeface="Roboto" panose="02000000000000000000" pitchFamily="2" charset="0"/>
              <a:ea typeface="Roboto" panose="02000000000000000000" pitchFamily="2" charset="0"/>
            </a:endParaRPr>
          </a:p>
        </p:txBody>
      </p:sp>
      <p:sp>
        <p:nvSpPr>
          <p:cNvPr id="5" name="Content Placeholder 4">
            <a:extLst>
              <a:ext uri="{FF2B5EF4-FFF2-40B4-BE49-F238E27FC236}">
                <a16:creationId xmlns:a16="http://schemas.microsoft.com/office/drawing/2014/main" id="{00049A80-6DF8-48BE-BD9C-DB070B81B2E7}"/>
              </a:ext>
            </a:extLst>
          </p:cNvPr>
          <p:cNvSpPr>
            <a:spLocks noGrp="1"/>
          </p:cNvSpPr>
          <p:nvPr>
            <p:ph idx="1"/>
          </p:nvPr>
        </p:nvSpPr>
        <p:spPr>
          <a:xfrm>
            <a:off x="2590800" y="2392681"/>
            <a:ext cx="8763000" cy="4243644"/>
          </a:xfrm>
        </p:spPr>
        <p:txBody>
          <a:bodyPr>
            <a:normAutofit fontScale="62500" lnSpcReduction="20000"/>
          </a:bodyPr>
          <a:lstStyle/>
          <a:p>
            <a:pPr>
              <a:lnSpc>
                <a:spcPct val="120000"/>
              </a:lnSpc>
            </a:pPr>
            <a:r>
              <a:rPr lang="en-US" dirty="0">
                <a:latin typeface="Roboto" panose="02000000000000000000" pitchFamily="2" charset="0"/>
                <a:ea typeface="Roboto" panose="02000000000000000000" pitchFamily="2" charset="0"/>
              </a:rPr>
              <a:t>Statement: Official receipt for income tax purposes</a:t>
            </a:r>
          </a:p>
          <a:p>
            <a:pPr>
              <a:lnSpc>
                <a:spcPct val="120000"/>
              </a:lnSpc>
            </a:pPr>
            <a:r>
              <a:rPr lang="en-US" dirty="0">
                <a:latin typeface="Roboto" panose="02000000000000000000" pitchFamily="2" charset="0"/>
                <a:ea typeface="Roboto" panose="02000000000000000000" pitchFamily="2" charset="0"/>
              </a:rPr>
              <a:t>Name and address of charity </a:t>
            </a:r>
          </a:p>
          <a:p>
            <a:pPr>
              <a:lnSpc>
                <a:spcPct val="120000"/>
              </a:lnSpc>
            </a:pPr>
            <a:r>
              <a:rPr lang="en-US" dirty="0">
                <a:latin typeface="Roboto" panose="02000000000000000000" pitchFamily="2" charset="0"/>
                <a:ea typeface="Roboto" panose="02000000000000000000" pitchFamily="2" charset="0"/>
              </a:rPr>
              <a:t>Charitable registration number</a:t>
            </a:r>
          </a:p>
          <a:p>
            <a:pPr>
              <a:lnSpc>
                <a:spcPct val="120000"/>
              </a:lnSpc>
            </a:pPr>
            <a:r>
              <a:rPr lang="en-US" dirty="0">
                <a:latin typeface="Roboto" panose="02000000000000000000" pitchFamily="2" charset="0"/>
                <a:ea typeface="Roboto" panose="02000000000000000000" pitchFamily="2" charset="0"/>
              </a:rPr>
              <a:t>Serial number of receipt</a:t>
            </a:r>
          </a:p>
          <a:p>
            <a:pPr>
              <a:lnSpc>
                <a:spcPct val="120000"/>
              </a:lnSpc>
            </a:pPr>
            <a:r>
              <a:rPr lang="en-US" dirty="0">
                <a:latin typeface="Roboto" panose="02000000000000000000" pitchFamily="2" charset="0"/>
                <a:ea typeface="Roboto" panose="02000000000000000000" pitchFamily="2" charset="0"/>
              </a:rPr>
              <a:t>Place or locality where the receipt was issued</a:t>
            </a:r>
          </a:p>
          <a:p>
            <a:pPr>
              <a:lnSpc>
                <a:spcPct val="120000"/>
              </a:lnSpc>
            </a:pPr>
            <a:r>
              <a:rPr lang="en-US" dirty="0">
                <a:latin typeface="Roboto" panose="02000000000000000000" pitchFamily="2" charset="0"/>
                <a:ea typeface="Roboto" panose="02000000000000000000" pitchFamily="2" charset="0"/>
              </a:rPr>
              <a:t>Signature of an individual authorized by the charity</a:t>
            </a:r>
          </a:p>
          <a:p>
            <a:pPr>
              <a:lnSpc>
                <a:spcPct val="120000"/>
              </a:lnSpc>
            </a:pPr>
            <a:r>
              <a:rPr lang="en-US" dirty="0">
                <a:latin typeface="Roboto" panose="02000000000000000000" pitchFamily="2" charset="0"/>
                <a:ea typeface="Roboto" panose="02000000000000000000" pitchFamily="2" charset="0"/>
              </a:rPr>
              <a:t>Name and Website address of CRA</a:t>
            </a:r>
          </a:p>
          <a:p>
            <a:pPr lvl="1">
              <a:lnSpc>
                <a:spcPct val="120000"/>
              </a:lnSpc>
            </a:pPr>
            <a:r>
              <a:rPr lang="en-US" dirty="0">
                <a:latin typeface="Roboto" panose="02000000000000000000" pitchFamily="2" charset="0"/>
                <a:ea typeface="Roboto" panose="02000000000000000000" pitchFamily="2" charset="0"/>
              </a:rPr>
              <a:t>www.canada.ca/charities-giving</a:t>
            </a:r>
          </a:p>
        </p:txBody>
      </p:sp>
      <p:sp>
        <p:nvSpPr>
          <p:cNvPr id="6" name="TextBox 5">
            <a:extLst>
              <a:ext uri="{FF2B5EF4-FFF2-40B4-BE49-F238E27FC236}">
                <a16:creationId xmlns:a16="http://schemas.microsoft.com/office/drawing/2014/main" id="{320D157C-FB1A-40B0-994E-D71CCCF86CBD}"/>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39889841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0D50FE-3CB3-4701-99CB-D222616E9828}"/>
              </a:ext>
            </a:extLst>
          </p:cNvPr>
          <p:cNvSpPr>
            <a:spLocks noGrp="1"/>
          </p:cNvSpPr>
          <p:nvPr>
            <p:ph type="title"/>
          </p:nvPr>
        </p:nvSpPr>
        <p:spPr>
          <a:xfrm>
            <a:off x="2749506" y="441325"/>
            <a:ext cx="7984996" cy="1325563"/>
          </a:xfrm>
        </p:spPr>
        <p:txBody>
          <a:bodyPr/>
          <a:lstStyle/>
          <a:p>
            <a:pPr algn="r"/>
            <a:r>
              <a:rPr lang="en-US" sz="3200" dirty="0"/>
              <a:t>Receipts Must Contain</a:t>
            </a:r>
            <a:br>
              <a:rPr lang="en-US" sz="6600" dirty="0"/>
            </a:br>
            <a:r>
              <a:rPr lang="en-US" dirty="0"/>
              <a:t>2. Donation Details</a:t>
            </a:r>
            <a:br>
              <a:rPr lang="en-US" dirty="0"/>
            </a:br>
            <a:r>
              <a:rPr lang="en-US" sz="3200" dirty="0"/>
              <a:t>Variable Elements</a:t>
            </a:r>
          </a:p>
        </p:txBody>
      </p:sp>
      <p:sp>
        <p:nvSpPr>
          <p:cNvPr id="5" name="Content Placeholder 4">
            <a:extLst>
              <a:ext uri="{FF2B5EF4-FFF2-40B4-BE49-F238E27FC236}">
                <a16:creationId xmlns:a16="http://schemas.microsoft.com/office/drawing/2014/main" id="{00049A80-6DF8-48BE-BD9C-DB070B81B2E7}"/>
              </a:ext>
            </a:extLst>
          </p:cNvPr>
          <p:cNvSpPr>
            <a:spLocks noGrp="1"/>
          </p:cNvSpPr>
          <p:nvPr>
            <p:ph idx="1"/>
          </p:nvPr>
        </p:nvSpPr>
        <p:spPr>
          <a:xfrm>
            <a:off x="2606040" y="2349795"/>
            <a:ext cx="8747760" cy="4508205"/>
          </a:xfrm>
        </p:spPr>
        <p:txBody>
          <a:bodyPr>
            <a:normAutofit fontScale="85000" lnSpcReduction="20000"/>
          </a:bodyPr>
          <a:lstStyle/>
          <a:p>
            <a:pPr>
              <a:lnSpc>
                <a:spcPct val="120000"/>
              </a:lnSpc>
            </a:pPr>
            <a:r>
              <a:rPr lang="en-US" dirty="0">
                <a:latin typeface="Roboto" panose="02000000000000000000" pitchFamily="2" charset="0"/>
                <a:ea typeface="Roboto" panose="02000000000000000000" pitchFamily="2" charset="0"/>
              </a:rPr>
              <a:t>Date gift received</a:t>
            </a:r>
          </a:p>
          <a:p>
            <a:pPr lvl="2">
              <a:lnSpc>
                <a:spcPct val="120000"/>
              </a:lnSpc>
            </a:pPr>
            <a:r>
              <a:rPr lang="en-US" dirty="0">
                <a:latin typeface="Roboto" panose="02000000000000000000" pitchFamily="2" charset="0"/>
                <a:ea typeface="Roboto" panose="02000000000000000000" pitchFamily="2" charset="0"/>
              </a:rPr>
              <a:t>Consolidated (year) vs. One-per-gift (dd/mm/</a:t>
            </a:r>
            <a:r>
              <a:rPr lang="en-US" dirty="0" err="1">
                <a:latin typeface="Roboto" panose="02000000000000000000" pitchFamily="2" charset="0"/>
                <a:ea typeface="Roboto" panose="02000000000000000000" pitchFamily="2" charset="0"/>
              </a:rPr>
              <a:t>yr</a:t>
            </a:r>
            <a:r>
              <a:rPr lang="en-US" dirty="0">
                <a:latin typeface="Roboto" panose="02000000000000000000" pitchFamily="2" charset="0"/>
                <a:ea typeface="Roboto" panose="02000000000000000000" pitchFamily="2" charset="0"/>
              </a:rPr>
              <a:t>)</a:t>
            </a:r>
          </a:p>
          <a:p>
            <a:pPr>
              <a:lnSpc>
                <a:spcPct val="120000"/>
              </a:lnSpc>
            </a:pPr>
            <a:r>
              <a:rPr lang="en-US" dirty="0">
                <a:latin typeface="Roboto" panose="02000000000000000000" pitchFamily="2" charset="0"/>
                <a:ea typeface="Roboto" panose="02000000000000000000" pitchFamily="2" charset="0"/>
              </a:rPr>
              <a:t>Day on which the receipt issued </a:t>
            </a:r>
            <a:r>
              <a:rPr kumimoji="0" lang="en-US" sz="3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(dd/mm/</a:t>
            </a:r>
            <a:r>
              <a:rPr kumimoji="0" lang="en-US" sz="32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rPr>
              <a:t>yr</a:t>
            </a:r>
            <a:r>
              <a:rPr kumimoji="0" lang="en-US" sz="3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a:t>
            </a:r>
            <a:endParaRPr lang="en-US" sz="3200" dirty="0">
              <a:latin typeface="Roboto" panose="02000000000000000000" pitchFamily="2" charset="0"/>
              <a:ea typeface="Roboto" panose="02000000000000000000" pitchFamily="2" charset="0"/>
            </a:endParaRPr>
          </a:p>
          <a:p>
            <a:pPr>
              <a:lnSpc>
                <a:spcPct val="120000"/>
              </a:lnSpc>
            </a:pPr>
            <a:r>
              <a:rPr lang="en-US" dirty="0">
                <a:latin typeface="Roboto" panose="02000000000000000000" pitchFamily="2" charset="0"/>
                <a:ea typeface="Roboto" panose="02000000000000000000" pitchFamily="2" charset="0"/>
              </a:rPr>
              <a:t>Full name and address of donor</a:t>
            </a:r>
          </a:p>
          <a:p>
            <a:pPr>
              <a:lnSpc>
                <a:spcPct val="120000"/>
              </a:lnSpc>
            </a:pPr>
            <a:r>
              <a:rPr lang="en-US" dirty="0">
                <a:latin typeface="Roboto" panose="02000000000000000000" pitchFamily="2" charset="0"/>
                <a:ea typeface="Roboto" panose="02000000000000000000" pitchFamily="2" charset="0"/>
              </a:rPr>
              <a:t>Amount of gift</a:t>
            </a:r>
          </a:p>
          <a:p>
            <a:pPr>
              <a:lnSpc>
                <a:spcPct val="120000"/>
              </a:lnSpc>
            </a:pPr>
            <a:r>
              <a:rPr lang="en-US" dirty="0">
                <a:latin typeface="Roboto" panose="02000000000000000000" pitchFamily="2" charset="0"/>
                <a:ea typeface="Roboto" panose="02000000000000000000" pitchFamily="2" charset="0"/>
              </a:rPr>
              <a:t>Eligible amount of gift</a:t>
            </a:r>
          </a:p>
          <a:p>
            <a:pPr>
              <a:lnSpc>
                <a:spcPct val="120000"/>
              </a:lnSpc>
            </a:pPr>
            <a:r>
              <a:rPr lang="en-US" dirty="0">
                <a:latin typeface="Roboto" panose="02000000000000000000" pitchFamily="2" charset="0"/>
                <a:ea typeface="Roboto" panose="02000000000000000000" pitchFamily="2" charset="0"/>
              </a:rPr>
              <a:t>Value and description of any advantage</a:t>
            </a:r>
            <a:endParaRPr lang="en-US" dirty="0"/>
          </a:p>
        </p:txBody>
      </p:sp>
      <p:sp>
        <p:nvSpPr>
          <p:cNvPr id="6" name="TextBox 5">
            <a:extLst>
              <a:ext uri="{FF2B5EF4-FFF2-40B4-BE49-F238E27FC236}">
                <a16:creationId xmlns:a16="http://schemas.microsoft.com/office/drawing/2014/main" id="{C062DB16-19E6-4262-9A59-4ED44D6D91B3}"/>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34800756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8BB47-3F76-4C58-8373-21E01F0B598E}"/>
              </a:ext>
            </a:extLst>
          </p:cNvPr>
          <p:cNvSpPr>
            <a:spLocks noGrp="1"/>
          </p:cNvSpPr>
          <p:nvPr>
            <p:ph type="title"/>
          </p:nvPr>
        </p:nvSpPr>
        <p:spPr>
          <a:xfrm>
            <a:off x="1968138" y="1612016"/>
            <a:ext cx="3670663" cy="1542664"/>
          </a:xfrm>
        </p:spPr>
        <p:txBody>
          <a:bodyPr anchor="ctr">
            <a:normAutofit/>
          </a:bodyPr>
          <a:lstStyle/>
          <a:p>
            <a:r>
              <a:rPr lang="en-US" sz="2800" dirty="0">
                <a:solidFill>
                  <a:schemeClr val="tx1"/>
                </a:solidFill>
              </a:rPr>
              <a:t>Annual Consolidated Receipt Sample</a:t>
            </a:r>
          </a:p>
        </p:txBody>
      </p:sp>
      <p:pic>
        <p:nvPicPr>
          <p:cNvPr id="7" name="Picture 6">
            <a:extLst>
              <a:ext uri="{FF2B5EF4-FFF2-40B4-BE49-F238E27FC236}">
                <a16:creationId xmlns:a16="http://schemas.microsoft.com/office/drawing/2014/main" id="{210391BA-2106-41EF-89ED-8515D7830C63}"/>
              </a:ext>
            </a:extLst>
          </p:cNvPr>
          <p:cNvPicPr>
            <a:picLocks noChangeAspect="1"/>
          </p:cNvPicPr>
          <p:nvPr/>
        </p:nvPicPr>
        <p:blipFill rotWithShape="1">
          <a:blip r:embed="rId3"/>
          <a:srcRect l="24499" t="18889" r="42001" b="6667"/>
          <a:stretch/>
        </p:blipFill>
        <p:spPr>
          <a:xfrm>
            <a:off x="6339840" y="161925"/>
            <a:ext cx="5227320" cy="6534150"/>
          </a:xfrm>
          <a:prstGeom prst="rect">
            <a:avLst/>
          </a:prstGeom>
        </p:spPr>
      </p:pic>
    </p:spTree>
    <p:extLst>
      <p:ext uri="{BB962C8B-B14F-4D97-AF65-F5344CB8AC3E}">
        <p14:creationId xmlns:p14="http://schemas.microsoft.com/office/powerpoint/2010/main" val="14896762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8BB47-3F76-4C58-8373-21E01F0B598E}"/>
              </a:ext>
            </a:extLst>
          </p:cNvPr>
          <p:cNvSpPr>
            <a:spLocks noGrp="1"/>
          </p:cNvSpPr>
          <p:nvPr>
            <p:ph type="title"/>
          </p:nvPr>
        </p:nvSpPr>
        <p:spPr>
          <a:xfrm>
            <a:off x="1495697" y="0"/>
            <a:ext cx="11219906" cy="662781"/>
          </a:xfrm>
        </p:spPr>
        <p:txBody>
          <a:bodyPr anchor="ctr">
            <a:normAutofit/>
          </a:bodyPr>
          <a:lstStyle/>
          <a:p>
            <a:r>
              <a:rPr lang="en-US" sz="2800" dirty="0">
                <a:solidFill>
                  <a:schemeClr val="bg1"/>
                </a:solidFill>
              </a:rPr>
              <a:t>Annual Consolidated Receipt Sample</a:t>
            </a:r>
          </a:p>
        </p:txBody>
      </p:sp>
      <p:pic>
        <p:nvPicPr>
          <p:cNvPr id="7" name="Picture 6">
            <a:extLst>
              <a:ext uri="{FF2B5EF4-FFF2-40B4-BE49-F238E27FC236}">
                <a16:creationId xmlns:a16="http://schemas.microsoft.com/office/drawing/2014/main" id="{71BC4EFA-0FE4-47A8-B7CB-D9C94EA8870F}"/>
              </a:ext>
            </a:extLst>
          </p:cNvPr>
          <p:cNvPicPr>
            <a:picLocks noChangeAspect="1"/>
          </p:cNvPicPr>
          <p:nvPr/>
        </p:nvPicPr>
        <p:blipFill rotWithShape="1">
          <a:blip r:embed="rId3"/>
          <a:srcRect l="7973" t="19334" r="25625" b="6222"/>
          <a:stretch/>
        </p:blipFill>
        <p:spPr>
          <a:xfrm>
            <a:off x="1783080" y="930511"/>
            <a:ext cx="9128760" cy="5756876"/>
          </a:xfrm>
          <a:prstGeom prst="rect">
            <a:avLst/>
          </a:prstGeom>
        </p:spPr>
      </p:pic>
    </p:spTree>
    <p:extLst>
      <p:ext uri="{BB962C8B-B14F-4D97-AF65-F5344CB8AC3E}">
        <p14:creationId xmlns:p14="http://schemas.microsoft.com/office/powerpoint/2010/main" val="14624174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8BB47-3F76-4C58-8373-21E01F0B598E}"/>
              </a:ext>
            </a:extLst>
          </p:cNvPr>
          <p:cNvSpPr>
            <a:spLocks noGrp="1"/>
          </p:cNvSpPr>
          <p:nvPr>
            <p:ph type="title"/>
          </p:nvPr>
        </p:nvSpPr>
        <p:spPr>
          <a:xfrm>
            <a:off x="1419497" y="164216"/>
            <a:ext cx="11219906" cy="662781"/>
          </a:xfrm>
        </p:spPr>
        <p:txBody>
          <a:bodyPr anchor="ctr">
            <a:normAutofit/>
          </a:bodyPr>
          <a:lstStyle/>
          <a:p>
            <a:r>
              <a:rPr lang="en-US" sz="2800" dirty="0">
                <a:solidFill>
                  <a:schemeClr val="bg1"/>
                </a:solidFill>
              </a:rPr>
              <a:t>One-Receipt-per-Gift Sample</a:t>
            </a:r>
          </a:p>
        </p:txBody>
      </p:sp>
      <p:pic>
        <p:nvPicPr>
          <p:cNvPr id="5" name="Picture 4">
            <a:extLst>
              <a:ext uri="{FF2B5EF4-FFF2-40B4-BE49-F238E27FC236}">
                <a16:creationId xmlns:a16="http://schemas.microsoft.com/office/drawing/2014/main" id="{D4F75FB5-35F7-49EC-8524-70C9BA894A1D}"/>
              </a:ext>
            </a:extLst>
          </p:cNvPr>
          <p:cNvPicPr>
            <a:picLocks noChangeAspect="1"/>
          </p:cNvPicPr>
          <p:nvPr/>
        </p:nvPicPr>
        <p:blipFill rotWithShape="1">
          <a:blip r:embed="rId3"/>
          <a:srcRect l="29612" t="24482" r="9197" b="7585"/>
          <a:stretch/>
        </p:blipFill>
        <p:spPr>
          <a:xfrm>
            <a:off x="1785257" y="826997"/>
            <a:ext cx="9461863" cy="58561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788443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8BB47-3F76-4C58-8373-21E01F0B598E}"/>
              </a:ext>
            </a:extLst>
          </p:cNvPr>
          <p:cNvSpPr>
            <a:spLocks noGrp="1"/>
          </p:cNvSpPr>
          <p:nvPr>
            <p:ph type="title"/>
          </p:nvPr>
        </p:nvSpPr>
        <p:spPr/>
        <p:txBody>
          <a:bodyPr/>
          <a:lstStyle/>
          <a:p>
            <a:r>
              <a:rPr lang="en-US" sz="4800" dirty="0"/>
              <a:t>Remember</a:t>
            </a:r>
          </a:p>
        </p:txBody>
      </p:sp>
      <p:sp>
        <p:nvSpPr>
          <p:cNvPr id="3" name="Content Placeholder 2">
            <a:extLst>
              <a:ext uri="{FF2B5EF4-FFF2-40B4-BE49-F238E27FC236}">
                <a16:creationId xmlns:a16="http://schemas.microsoft.com/office/drawing/2014/main" id="{321BC1A4-9D2B-494F-A58D-24CFF4E6D131}"/>
              </a:ext>
            </a:extLst>
          </p:cNvPr>
          <p:cNvSpPr>
            <a:spLocks noGrp="1"/>
          </p:cNvSpPr>
          <p:nvPr>
            <p:ph idx="1"/>
          </p:nvPr>
        </p:nvSpPr>
        <p:spPr>
          <a:xfrm>
            <a:off x="2932386" y="2476500"/>
            <a:ext cx="8421414" cy="4016376"/>
          </a:xfrm>
        </p:spPr>
        <p:txBody>
          <a:bodyPr>
            <a:normAutofit/>
          </a:bodyPr>
          <a:lstStyle/>
          <a:p>
            <a:pPr marL="0" indent="0">
              <a:lnSpc>
                <a:spcPct val="120000"/>
              </a:lnSpc>
              <a:buNone/>
            </a:pPr>
            <a:r>
              <a:rPr lang="en-US" dirty="0"/>
              <a:t>Details of person/business who </a:t>
            </a:r>
            <a:r>
              <a:rPr lang="en-US" u="sng" dirty="0"/>
              <a:t>gave </a:t>
            </a:r>
            <a:r>
              <a:rPr lang="en-US" dirty="0"/>
              <a:t>cash/property</a:t>
            </a:r>
          </a:p>
          <a:p>
            <a:pPr marL="457200" lvl="1" indent="0">
              <a:lnSpc>
                <a:spcPct val="120000"/>
              </a:lnSpc>
              <a:buNone/>
            </a:pPr>
            <a:r>
              <a:rPr lang="en-US" i="1" dirty="0">
                <a:latin typeface="Roboto" panose="02000000000000000000" pitchFamily="2" charset="0"/>
                <a:ea typeface="Roboto" panose="02000000000000000000" pitchFamily="2" charset="0"/>
              </a:rPr>
              <a:t>Someone else’s name?  No!</a:t>
            </a:r>
          </a:p>
          <a:p>
            <a:pPr marL="0" indent="0">
              <a:lnSpc>
                <a:spcPct val="120000"/>
              </a:lnSpc>
              <a:buNone/>
            </a:pPr>
            <a:r>
              <a:rPr lang="en-US" dirty="0"/>
              <a:t>Must have </a:t>
            </a:r>
            <a:r>
              <a:rPr lang="en-US" u="sng" dirty="0"/>
              <a:t>donor’s resident address</a:t>
            </a:r>
          </a:p>
          <a:p>
            <a:pPr marL="457200" lvl="1" indent="0">
              <a:lnSpc>
                <a:spcPct val="120000"/>
              </a:lnSpc>
              <a:buNone/>
            </a:pPr>
            <a:r>
              <a:rPr lang="en-US" dirty="0">
                <a:latin typeface="Roboto" panose="02000000000000000000" pitchFamily="2" charset="0"/>
                <a:ea typeface="Roboto" panose="02000000000000000000" pitchFamily="2" charset="0"/>
              </a:rPr>
              <a:t>No address = no receipt</a:t>
            </a:r>
          </a:p>
        </p:txBody>
      </p:sp>
      <p:sp>
        <p:nvSpPr>
          <p:cNvPr id="4" name="TextBox 3">
            <a:extLst>
              <a:ext uri="{FF2B5EF4-FFF2-40B4-BE49-F238E27FC236}">
                <a16:creationId xmlns:a16="http://schemas.microsoft.com/office/drawing/2014/main" id="{3EE77D62-408F-44C3-832B-535E89ADF3BD}"/>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31767096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8BB47-3F76-4C58-8373-21E01F0B598E}"/>
              </a:ext>
            </a:extLst>
          </p:cNvPr>
          <p:cNvSpPr>
            <a:spLocks noGrp="1"/>
          </p:cNvSpPr>
          <p:nvPr>
            <p:ph type="title"/>
          </p:nvPr>
        </p:nvSpPr>
        <p:spPr/>
        <p:txBody>
          <a:bodyPr/>
          <a:lstStyle/>
          <a:p>
            <a:r>
              <a:rPr lang="en-US" sz="3200" dirty="0"/>
              <a:t>Advantages</a:t>
            </a:r>
            <a:br>
              <a:rPr lang="en-US" sz="4800" dirty="0"/>
            </a:br>
            <a:r>
              <a:rPr lang="en-US" sz="4800" dirty="0"/>
              <a:t>Split Receipting</a:t>
            </a:r>
          </a:p>
        </p:txBody>
      </p:sp>
      <p:sp>
        <p:nvSpPr>
          <p:cNvPr id="3" name="Content Placeholder 2">
            <a:extLst>
              <a:ext uri="{FF2B5EF4-FFF2-40B4-BE49-F238E27FC236}">
                <a16:creationId xmlns:a16="http://schemas.microsoft.com/office/drawing/2014/main" id="{321BC1A4-9D2B-494F-A58D-24CFF4E6D131}"/>
              </a:ext>
            </a:extLst>
          </p:cNvPr>
          <p:cNvSpPr>
            <a:spLocks noGrp="1"/>
          </p:cNvSpPr>
          <p:nvPr>
            <p:ph idx="1"/>
          </p:nvPr>
        </p:nvSpPr>
        <p:spPr>
          <a:xfrm>
            <a:off x="2932386" y="3185160"/>
            <a:ext cx="8267034" cy="3093960"/>
          </a:xfrm>
        </p:spPr>
        <p:txBody>
          <a:bodyPr>
            <a:noAutofit/>
          </a:bodyPr>
          <a:lstStyle/>
          <a:p>
            <a:pPr marL="0" indent="0">
              <a:buNone/>
            </a:pPr>
            <a:r>
              <a:rPr lang="en-US" sz="3600" b="0" i="0" u="none" strike="noStrike" baseline="0" dirty="0">
                <a:latin typeface="Roboto" panose="02000000000000000000" pitchFamily="2" charset="0"/>
                <a:ea typeface="Roboto" panose="02000000000000000000" pitchFamily="2" charset="0"/>
              </a:rPr>
              <a:t>$10 donation - $2 water bottle (advantage) = $8 receipt </a:t>
            </a:r>
          </a:p>
          <a:p>
            <a:pPr marL="0" indent="0" algn="l">
              <a:buNone/>
            </a:pPr>
            <a:endParaRPr lang="en-US" sz="2000" b="0" i="0" u="none" strike="noStrike" baseline="0" dirty="0">
              <a:latin typeface="Roboto" panose="02000000000000000000" pitchFamily="2" charset="0"/>
              <a:ea typeface="Roboto" panose="02000000000000000000" pitchFamily="2" charset="0"/>
            </a:endParaRPr>
          </a:p>
        </p:txBody>
      </p:sp>
      <p:sp>
        <p:nvSpPr>
          <p:cNvPr id="4" name="TextBox 3">
            <a:extLst>
              <a:ext uri="{FF2B5EF4-FFF2-40B4-BE49-F238E27FC236}">
                <a16:creationId xmlns:a16="http://schemas.microsoft.com/office/drawing/2014/main" id="{B05507F6-13F1-4475-9A68-C73391A4C147}"/>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2960564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C0C9D67-FAE2-492C-B1C8-E2264225D7AC}"/>
              </a:ext>
            </a:extLst>
          </p:cNvPr>
          <p:cNvSpPr>
            <a:spLocks noGrp="1"/>
          </p:cNvSpPr>
          <p:nvPr>
            <p:ph idx="1"/>
          </p:nvPr>
        </p:nvSpPr>
        <p:spPr>
          <a:xfrm>
            <a:off x="4475747" y="2422358"/>
            <a:ext cx="7539790" cy="4251158"/>
          </a:xfrm>
        </p:spPr>
        <p:txBody>
          <a:bodyPr>
            <a:normAutofit/>
          </a:bodyPr>
          <a:lstStyle/>
          <a:p>
            <a:pPr marL="0" indent="0">
              <a:buNone/>
            </a:pPr>
            <a:endParaRPr lang="en-US" sz="2800" dirty="0">
              <a:latin typeface="Roboto" panose="02000000000000000000" pitchFamily="2" charset="0"/>
              <a:ea typeface="Roboto" panose="02000000000000000000" pitchFamily="2" charset="0"/>
            </a:endParaRPr>
          </a:p>
          <a:p>
            <a:pPr marL="0" indent="0">
              <a:buNone/>
            </a:pPr>
            <a:endParaRPr lang="en-US" sz="2800" dirty="0">
              <a:latin typeface="Roboto" panose="02000000000000000000" pitchFamily="2" charset="0"/>
              <a:ea typeface="Roboto" panose="02000000000000000000" pitchFamily="2" charset="0"/>
            </a:endParaRPr>
          </a:p>
          <a:p>
            <a:pPr marL="0" indent="0">
              <a:buNone/>
            </a:pPr>
            <a:endParaRPr lang="en-US" sz="2800" dirty="0">
              <a:latin typeface="Roboto" panose="02000000000000000000" pitchFamily="2" charset="0"/>
              <a:ea typeface="Roboto" panose="02000000000000000000" pitchFamily="2" charset="0"/>
            </a:endParaRPr>
          </a:p>
          <a:p>
            <a:pPr marL="0" indent="0">
              <a:buNone/>
            </a:pPr>
            <a:r>
              <a:rPr lang="en-US" sz="2800" dirty="0">
                <a:latin typeface="Roboto" panose="02000000000000000000" pitchFamily="2" charset="0"/>
                <a:ea typeface="Roboto" panose="02000000000000000000" pitchFamily="2" charset="0"/>
              </a:rPr>
              <a:t>Download presbyterian.ca/resources/finance/</a:t>
            </a:r>
            <a:endParaRPr lang="en-US" sz="2800" dirty="0"/>
          </a:p>
          <a:p>
            <a:endParaRPr lang="en-US" sz="2800" dirty="0"/>
          </a:p>
        </p:txBody>
      </p:sp>
      <p:sp>
        <p:nvSpPr>
          <p:cNvPr id="4" name="Title 3">
            <a:extLst>
              <a:ext uri="{FF2B5EF4-FFF2-40B4-BE49-F238E27FC236}">
                <a16:creationId xmlns:a16="http://schemas.microsoft.com/office/drawing/2014/main" id="{19D7064D-B4A1-4F9A-9D4B-8B3B2E7A383F}"/>
              </a:ext>
            </a:extLst>
          </p:cNvPr>
          <p:cNvSpPr>
            <a:spLocks noGrp="1"/>
          </p:cNvSpPr>
          <p:nvPr>
            <p:ph type="title"/>
          </p:nvPr>
        </p:nvSpPr>
        <p:spPr/>
        <p:txBody>
          <a:bodyPr/>
          <a:lstStyle/>
          <a:p>
            <a:r>
              <a:rPr lang="en-US" dirty="0"/>
              <a:t>Treasurer’s Handbook</a:t>
            </a:r>
          </a:p>
        </p:txBody>
      </p:sp>
      <p:pic>
        <p:nvPicPr>
          <p:cNvPr id="9" name="Picture 8" descr="A picture containing logo&#10;&#10;Description automatically generated">
            <a:extLst>
              <a:ext uri="{FF2B5EF4-FFF2-40B4-BE49-F238E27FC236}">
                <a16:creationId xmlns:a16="http://schemas.microsoft.com/office/drawing/2014/main" id="{A8867226-71CA-4614-B8CC-CE99118EDF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463" y="933016"/>
            <a:ext cx="3785937" cy="49919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202476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8BB47-3F76-4C58-8373-21E01F0B598E}"/>
              </a:ext>
            </a:extLst>
          </p:cNvPr>
          <p:cNvSpPr>
            <a:spLocks noGrp="1"/>
          </p:cNvSpPr>
          <p:nvPr>
            <p:ph type="title"/>
          </p:nvPr>
        </p:nvSpPr>
        <p:spPr>
          <a:xfrm>
            <a:off x="1510937" y="121920"/>
            <a:ext cx="11219906" cy="662781"/>
          </a:xfrm>
        </p:spPr>
        <p:txBody>
          <a:bodyPr anchor="ctr">
            <a:normAutofit/>
          </a:bodyPr>
          <a:lstStyle/>
          <a:p>
            <a:r>
              <a:rPr lang="en-US" sz="2800" dirty="0">
                <a:solidFill>
                  <a:schemeClr val="bg1"/>
                </a:solidFill>
              </a:rPr>
              <a:t>Receipt Sample with an Advantage</a:t>
            </a:r>
          </a:p>
        </p:txBody>
      </p:sp>
      <p:pic>
        <p:nvPicPr>
          <p:cNvPr id="5" name="Picture 4">
            <a:extLst>
              <a:ext uri="{FF2B5EF4-FFF2-40B4-BE49-F238E27FC236}">
                <a16:creationId xmlns:a16="http://schemas.microsoft.com/office/drawing/2014/main" id="{571DD818-6E29-45E7-A165-F135421923FA}"/>
              </a:ext>
            </a:extLst>
          </p:cNvPr>
          <p:cNvPicPr>
            <a:picLocks noChangeAspect="1"/>
          </p:cNvPicPr>
          <p:nvPr/>
        </p:nvPicPr>
        <p:blipFill rotWithShape="1">
          <a:blip r:embed="rId3"/>
          <a:srcRect l="19500" t="27108" r="21421" b="7556"/>
          <a:stretch/>
        </p:blipFill>
        <p:spPr>
          <a:xfrm>
            <a:off x="1699357" y="888794"/>
            <a:ext cx="9595660" cy="59692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175572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8BB47-3F76-4C58-8373-21E01F0B598E}"/>
              </a:ext>
            </a:extLst>
          </p:cNvPr>
          <p:cNvSpPr>
            <a:spLocks noGrp="1"/>
          </p:cNvSpPr>
          <p:nvPr>
            <p:ph type="title"/>
          </p:nvPr>
        </p:nvSpPr>
        <p:spPr/>
        <p:txBody>
          <a:bodyPr/>
          <a:lstStyle/>
          <a:p>
            <a:r>
              <a:rPr lang="en-US" sz="3200" dirty="0"/>
              <a:t>Advantages</a:t>
            </a:r>
            <a:br>
              <a:rPr lang="en-US" sz="4800" dirty="0"/>
            </a:br>
            <a:r>
              <a:rPr lang="en-US" sz="4800" dirty="0">
                <a:latin typeface="Roboto Medium" panose="02000000000000000000" pitchFamily="2" charset="0"/>
                <a:ea typeface="Roboto Medium" panose="02000000000000000000" pitchFamily="2" charset="0"/>
              </a:rPr>
              <a:t>Intention to Give Threshold</a:t>
            </a:r>
          </a:p>
        </p:txBody>
      </p:sp>
      <p:sp>
        <p:nvSpPr>
          <p:cNvPr id="3" name="Content Placeholder 2">
            <a:extLst>
              <a:ext uri="{FF2B5EF4-FFF2-40B4-BE49-F238E27FC236}">
                <a16:creationId xmlns:a16="http://schemas.microsoft.com/office/drawing/2014/main" id="{321BC1A4-9D2B-494F-A58D-24CFF4E6D131}"/>
              </a:ext>
            </a:extLst>
          </p:cNvPr>
          <p:cNvSpPr>
            <a:spLocks noGrp="1"/>
          </p:cNvSpPr>
          <p:nvPr>
            <p:ph idx="1"/>
          </p:nvPr>
        </p:nvSpPr>
        <p:spPr>
          <a:xfrm>
            <a:off x="2778006" y="2592506"/>
            <a:ext cx="8421414" cy="3686614"/>
          </a:xfrm>
        </p:spPr>
        <p:txBody>
          <a:bodyPr>
            <a:noAutofit/>
          </a:bodyPr>
          <a:lstStyle/>
          <a:p>
            <a:pPr marL="0" indent="0">
              <a:buNone/>
            </a:pPr>
            <a:r>
              <a:rPr lang="en-US" sz="3200" b="0" i="0" u="none" strike="noStrike" baseline="0" dirty="0">
                <a:latin typeface="Roboto" panose="02000000000000000000" pitchFamily="2" charset="0"/>
                <a:ea typeface="Roboto" panose="02000000000000000000" pitchFamily="2" charset="0"/>
              </a:rPr>
              <a:t>The value of the advantage received has to be less than 80% of the gift. 	</a:t>
            </a:r>
            <a:r>
              <a:rPr lang="en-US" sz="3200" b="0" i="0" u="none" strike="noStrike" baseline="30000" dirty="0">
                <a:latin typeface="Roboto" panose="02000000000000000000" pitchFamily="2" charset="0"/>
                <a:ea typeface="Roboto" panose="02000000000000000000" pitchFamily="2" charset="0"/>
              </a:rPr>
              <a:t> 	 	</a:t>
            </a:r>
          </a:p>
          <a:p>
            <a:endParaRPr lang="en-US" sz="1000" b="1" i="0" u="none" strike="noStrike" baseline="0" dirty="0">
              <a:latin typeface="Roboto" panose="02000000000000000000" pitchFamily="2" charset="0"/>
              <a:ea typeface="Roboto" panose="02000000000000000000" pitchFamily="2" charset="0"/>
            </a:endParaRPr>
          </a:p>
          <a:p>
            <a:pPr marL="0" indent="0">
              <a:buNone/>
            </a:pPr>
            <a:r>
              <a:rPr lang="en-US" sz="2400" b="1" i="0" u="none" strike="noStrike" baseline="0" dirty="0">
                <a:latin typeface="Roboto" panose="02000000000000000000" pitchFamily="2" charset="0"/>
                <a:ea typeface="Roboto" panose="02000000000000000000" pitchFamily="2" charset="0"/>
              </a:rPr>
              <a:t>Example</a:t>
            </a:r>
          </a:p>
          <a:p>
            <a:r>
              <a:rPr lang="en-US" sz="2400" b="0" i="0" u="none" strike="noStrike" baseline="0" dirty="0">
                <a:latin typeface="Roboto" panose="02000000000000000000" pitchFamily="2" charset="0"/>
                <a:ea typeface="Roboto" panose="02000000000000000000" pitchFamily="2" charset="0"/>
              </a:rPr>
              <a:t>$100 donation + $90 dinner (advantage) = no receipt</a:t>
            </a:r>
          </a:p>
          <a:p>
            <a:pPr marR="1810"/>
            <a:r>
              <a:rPr lang="en-US" sz="2400" b="0" i="0" u="none" strike="noStrike" baseline="0" dirty="0">
                <a:latin typeface="Roboto" panose="02000000000000000000" pitchFamily="2" charset="0"/>
                <a:ea typeface="Roboto" panose="02000000000000000000" pitchFamily="2" charset="0"/>
              </a:rPr>
              <a:t>$150 donation + $90 dinner (advantage) = $60 receipt from charity (because dinner is 60% of the gift)</a:t>
            </a:r>
          </a:p>
          <a:p>
            <a:pPr marL="457200" lvl="1" indent="0">
              <a:buNone/>
            </a:pPr>
            <a:endParaRPr lang="en-US" sz="2000" b="0" i="0" u="none" strike="noStrike" baseline="0" dirty="0">
              <a:latin typeface="Roboto" panose="02000000000000000000" pitchFamily="2" charset="0"/>
              <a:ea typeface="Roboto" panose="02000000000000000000" pitchFamily="2" charset="0"/>
            </a:endParaRPr>
          </a:p>
        </p:txBody>
      </p:sp>
      <p:sp>
        <p:nvSpPr>
          <p:cNvPr id="4" name="TextBox 3">
            <a:extLst>
              <a:ext uri="{FF2B5EF4-FFF2-40B4-BE49-F238E27FC236}">
                <a16:creationId xmlns:a16="http://schemas.microsoft.com/office/drawing/2014/main" id="{87D3009D-48F6-493F-B4D1-94A25A734CE8}"/>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30195237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8BB47-3F76-4C58-8373-21E01F0B598E}"/>
              </a:ext>
            </a:extLst>
          </p:cNvPr>
          <p:cNvSpPr>
            <a:spLocks noGrp="1"/>
          </p:cNvSpPr>
          <p:nvPr>
            <p:ph type="title"/>
          </p:nvPr>
        </p:nvSpPr>
        <p:spPr/>
        <p:txBody>
          <a:bodyPr/>
          <a:lstStyle/>
          <a:p>
            <a:br>
              <a:rPr lang="en-US" sz="3200" b="0" i="0" u="none" strike="noStrike" baseline="0" dirty="0">
                <a:latin typeface="Roboto" panose="02000000000000000000" pitchFamily="2" charset="0"/>
                <a:ea typeface="Roboto" panose="02000000000000000000" pitchFamily="2" charset="0"/>
              </a:rPr>
            </a:br>
            <a:r>
              <a:rPr lang="en-US" sz="3200" b="0" i="0" u="none" strike="noStrike" baseline="0" dirty="0">
                <a:latin typeface="Roboto" panose="02000000000000000000" pitchFamily="2" charset="0"/>
                <a:ea typeface="Roboto" panose="02000000000000000000" pitchFamily="2" charset="0"/>
              </a:rPr>
              <a:t>Advantage</a:t>
            </a:r>
            <a:br>
              <a:rPr lang="en-US" sz="4800" b="0" i="0" u="none" strike="noStrike" baseline="0" dirty="0">
                <a:latin typeface="Roboto" panose="02000000000000000000" pitchFamily="2" charset="0"/>
                <a:ea typeface="Roboto" panose="02000000000000000000" pitchFamily="2" charset="0"/>
              </a:rPr>
            </a:br>
            <a:r>
              <a:rPr lang="en-US" sz="4800" i="1" u="none" strike="noStrike" baseline="0" dirty="0">
                <a:latin typeface="Roboto Medium" panose="02000000000000000000" pitchFamily="2" charset="0"/>
                <a:ea typeface="Roboto Medium" panose="02000000000000000000" pitchFamily="2" charset="0"/>
              </a:rPr>
              <a:t>De minimis </a:t>
            </a:r>
            <a:r>
              <a:rPr lang="en-US" sz="4800" i="0" u="none" strike="noStrike" baseline="0" dirty="0">
                <a:latin typeface="Roboto Medium" panose="02000000000000000000" pitchFamily="2" charset="0"/>
                <a:ea typeface="Roboto Medium" panose="02000000000000000000" pitchFamily="2" charset="0"/>
              </a:rPr>
              <a:t>rule</a:t>
            </a:r>
            <a:br>
              <a:rPr lang="en-US" sz="4800" b="0" i="0" u="none" strike="noStrike" baseline="0" dirty="0">
                <a:latin typeface="Roboto" panose="02000000000000000000" pitchFamily="2" charset="0"/>
                <a:ea typeface="Roboto" panose="02000000000000000000" pitchFamily="2" charset="0"/>
              </a:rPr>
            </a:br>
            <a:endParaRPr lang="en-US" sz="4800" dirty="0">
              <a:latin typeface="Roboto" panose="02000000000000000000" pitchFamily="2" charset="0"/>
              <a:ea typeface="Roboto" panose="02000000000000000000" pitchFamily="2" charset="0"/>
            </a:endParaRPr>
          </a:p>
        </p:txBody>
      </p:sp>
      <p:sp>
        <p:nvSpPr>
          <p:cNvPr id="5" name="Content Placeholder 4">
            <a:extLst>
              <a:ext uri="{FF2B5EF4-FFF2-40B4-BE49-F238E27FC236}">
                <a16:creationId xmlns:a16="http://schemas.microsoft.com/office/drawing/2014/main" id="{605B5C82-7320-41F7-8C71-4CA8FA8D2A57}"/>
              </a:ext>
            </a:extLst>
          </p:cNvPr>
          <p:cNvSpPr>
            <a:spLocks noGrp="1"/>
          </p:cNvSpPr>
          <p:nvPr>
            <p:ph idx="1"/>
          </p:nvPr>
        </p:nvSpPr>
        <p:spPr>
          <a:xfrm>
            <a:off x="2621280" y="2590801"/>
            <a:ext cx="8421414" cy="3902074"/>
          </a:xfrm>
        </p:spPr>
        <p:txBody>
          <a:bodyPr>
            <a:normAutofit fontScale="92500" lnSpcReduction="20000"/>
          </a:bodyPr>
          <a:lstStyle/>
          <a:p>
            <a:pPr marL="0" indent="0">
              <a:buNone/>
            </a:pPr>
            <a:r>
              <a:rPr lang="en-US" sz="3600" b="0" i="0" u="none" strike="noStrike" baseline="0" dirty="0">
                <a:latin typeface="Roboto" panose="02000000000000000000" pitchFamily="2" charset="0"/>
                <a:ea typeface="Roboto" panose="02000000000000000000" pitchFamily="2" charset="0"/>
              </a:rPr>
              <a:t>If the advantage does not exceed </a:t>
            </a:r>
            <a:r>
              <a:rPr lang="en-US" sz="3600" b="1" i="0" u="none" strike="noStrike" baseline="0" dirty="0">
                <a:latin typeface="Roboto" panose="02000000000000000000" pitchFamily="2" charset="0"/>
                <a:ea typeface="Roboto" panose="02000000000000000000" pitchFamily="2" charset="0"/>
              </a:rPr>
              <a:t>either </a:t>
            </a:r>
            <a:r>
              <a:rPr lang="en-US" sz="3600" b="0" i="0" u="none" strike="noStrike" baseline="0" dirty="0">
                <a:latin typeface="Roboto" panose="02000000000000000000" pitchFamily="2" charset="0"/>
                <a:ea typeface="Roboto" panose="02000000000000000000" pitchFamily="2" charset="0"/>
              </a:rPr>
              <a:t>$75 or 10% of the gift (whichever is less), then the advantage is not deducted from the value of the gift.</a:t>
            </a:r>
          </a:p>
          <a:p>
            <a:pPr marL="0" indent="0">
              <a:buNone/>
            </a:pPr>
            <a:endParaRPr lang="en-US" sz="3600" b="0" i="0" u="none" strike="noStrike" baseline="0" dirty="0">
              <a:latin typeface="Roboto" panose="02000000000000000000" pitchFamily="2" charset="0"/>
              <a:ea typeface="Roboto" panose="02000000000000000000" pitchFamily="2" charset="0"/>
            </a:endParaRPr>
          </a:p>
          <a:p>
            <a:pPr marL="0" indent="0">
              <a:buNone/>
            </a:pPr>
            <a:r>
              <a:rPr lang="en-US" sz="3600" b="0" i="0" u="none" strike="noStrike" baseline="0" dirty="0">
                <a:latin typeface="Roboto" panose="02000000000000000000" pitchFamily="2" charset="0"/>
                <a:ea typeface="Roboto" panose="02000000000000000000" pitchFamily="2" charset="0"/>
              </a:rPr>
              <a:t>Does not apply to:</a:t>
            </a:r>
          </a:p>
          <a:p>
            <a:r>
              <a:rPr lang="en-US" sz="3600" b="0" i="0" u="none" strike="noStrike" baseline="0" dirty="0">
                <a:latin typeface="Roboto" panose="02000000000000000000" pitchFamily="2" charset="0"/>
                <a:ea typeface="Roboto" panose="02000000000000000000" pitchFamily="2" charset="0"/>
              </a:rPr>
              <a:t>Cash or near-cash equivalents</a:t>
            </a:r>
          </a:p>
          <a:p>
            <a:r>
              <a:rPr lang="en-US" sz="3600" b="0" i="0" u="none" strike="noStrike" baseline="0" dirty="0">
                <a:latin typeface="Roboto" panose="02000000000000000000" pitchFamily="2" charset="0"/>
                <a:ea typeface="Roboto" panose="02000000000000000000" pitchFamily="2" charset="0"/>
              </a:rPr>
              <a:t>Core element of a fundraising event</a:t>
            </a:r>
          </a:p>
          <a:p>
            <a:endParaRPr lang="en-US" dirty="0"/>
          </a:p>
        </p:txBody>
      </p:sp>
      <p:sp>
        <p:nvSpPr>
          <p:cNvPr id="4" name="TextBox 3">
            <a:extLst>
              <a:ext uri="{FF2B5EF4-FFF2-40B4-BE49-F238E27FC236}">
                <a16:creationId xmlns:a16="http://schemas.microsoft.com/office/drawing/2014/main" id="{9B870C20-D5A9-4116-B24C-2E8100A850B0}"/>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16201481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8BB47-3F76-4C58-8373-21E01F0B598E}"/>
              </a:ext>
            </a:extLst>
          </p:cNvPr>
          <p:cNvSpPr>
            <a:spLocks noGrp="1"/>
          </p:cNvSpPr>
          <p:nvPr>
            <p:ph type="title"/>
          </p:nvPr>
        </p:nvSpPr>
        <p:spPr>
          <a:xfrm>
            <a:off x="2476500" y="365125"/>
            <a:ext cx="8877300" cy="1489075"/>
          </a:xfrm>
        </p:spPr>
        <p:txBody>
          <a:bodyPr/>
          <a:lstStyle/>
          <a:p>
            <a:br>
              <a:rPr lang="en-US" sz="3200" b="0" i="0" u="none" strike="noStrike" baseline="0" dirty="0">
                <a:latin typeface="Roboto" panose="02000000000000000000" pitchFamily="2" charset="0"/>
                <a:ea typeface="Roboto" panose="02000000000000000000" pitchFamily="2" charset="0"/>
              </a:rPr>
            </a:br>
            <a:r>
              <a:rPr lang="en-US" sz="3200" b="0" i="0" u="none" strike="noStrike" baseline="0" dirty="0">
                <a:latin typeface="Roboto" panose="02000000000000000000" pitchFamily="2" charset="0"/>
                <a:ea typeface="Roboto" panose="02000000000000000000" pitchFamily="2" charset="0"/>
              </a:rPr>
              <a:t>Advantage</a:t>
            </a:r>
            <a:br>
              <a:rPr lang="en-US" sz="4800" b="0" i="0" u="none" strike="noStrike" baseline="0" dirty="0">
                <a:latin typeface="Roboto" panose="02000000000000000000" pitchFamily="2" charset="0"/>
                <a:ea typeface="Roboto" panose="02000000000000000000" pitchFamily="2" charset="0"/>
              </a:rPr>
            </a:br>
            <a:r>
              <a:rPr lang="en-US" sz="4800" i="1" u="none" strike="noStrike" baseline="0" dirty="0">
                <a:latin typeface="Roboto Medium" panose="02000000000000000000" pitchFamily="2" charset="0"/>
                <a:ea typeface="Roboto Medium" panose="02000000000000000000" pitchFamily="2" charset="0"/>
              </a:rPr>
              <a:t>De minimis </a:t>
            </a:r>
            <a:r>
              <a:rPr lang="en-US" sz="4800" i="0" u="none" strike="noStrike" baseline="0" dirty="0">
                <a:latin typeface="Roboto Medium" panose="02000000000000000000" pitchFamily="2" charset="0"/>
                <a:ea typeface="Roboto Medium" panose="02000000000000000000" pitchFamily="2" charset="0"/>
              </a:rPr>
              <a:t>rule examples</a:t>
            </a:r>
            <a:br>
              <a:rPr lang="en-US" sz="4800" b="0" i="0" u="none" strike="noStrike" baseline="0" dirty="0">
                <a:latin typeface="Roboto" panose="02000000000000000000" pitchFamily="2" charset="0"/>
                <a:ea typeface="Roboto" panose="02000000000000000000" pitchFamily="2" charset="0"/>
              </a:rPr>
            </a:br>
            <a:endParaRPr lang="en-US" sz="4800" dirty="0">
              <a:latin typeface="Roboto" panose="02000000000000000000" pitchFamily="2" charset="0"/>
              <a:ea typeface="Roboto" panose="02000000000000000000" pitchFamily="2" charset="0"/>
            </a:endParaRPr>
          </a:p>
        </p:txBody>
      </p:sp>
      <p:sp>
        <p:nvSpPr>
          <p:cNvPr id="3" name="Content Placeholder 2">
            <a:extLst>
              <a:ext uri="{FF2B5EF4-FFF2-40B4-BE49-F238E27FC236}">
                <a16:creationId xmlns:a16="http://schemas.microsoft.com/office/drawing/2014/main" id="{321BC1A4-9D2B-494F-A58D-24CFF4E6D131}"/>
              </a:ext>
            </a:extLst>
          </p:cNvPr>
          <p:cNvSpPr>
            <a:spLocks noGrp="1"/>
          </p:cNvSpPr>
          <p:nvPr>
            <p:ph idx="1"/>
          </p:nvPr>
        </p:nvSpPr>
        <p:spPr>
          <a:xfrm>
            <a:off x="2740660" y="2468881"/>
            <a:ext cx="9055100" cy="4389119"/>
          </a:xfrm>
        </p:spPr>
        <p:txBody>
          <a:bodyPr>
            <a:normAutofit lnSpcReduction="10000"/>
          </a:bodyPr>
          <a:lstStyle/>
          <a:p>
            <a:pPr marL="0" indent="0">
              <a:buNone/>
            </a:pPr>
            <a:r>
              <a:rPr lang="en-US" sz="2800" b="1" i="0" u="none" strike="noStrike" baseline="0" dirty="0">
                <a:latin typeface="Roboto" panose="02000000000000000000" pitchFamily="2" charset="0"/>
                <a:ea typeface="Roboto" panose="02000000000000000000" pitchFamily="2" charset="0"/>
              </a:rPr>
              <a:t>A donor gifts $200 to your congregation</a:t>
            </a:r>
          </a:p>
          <a:p>
            <a:r>
              <a:rPr lang="en-US" sz="2800" b="0" i="0" u="none" strike="noStrike" baseline="0" dirty="0">
                <a:latin typeface="Roboto" panose="02000000000000000000" pitchFamily="2" charset="0"/>
                <a:ea typeface="Roboto" panose="02000000000000000000" pitchFamily="2" charset="0"/>
              </a:rPr>
              <a:t>You give the donor a t-shirt worth $15</a:t>
            </a:r>
          </a:p>
          <a:p>
            <a:r>
              <a:rPr lang="en-US" sz="2800" b="0" i="0" u="none" strike="noStrike" baseline="0" dirty="0">
                <a:latin typeface="Roboto" panose="02000000000000000000" pitchFamily="2" charset="0"/>
                <a:ea typeface="Roboto" panose="02000000000000000000" pitchFamily="2" charset="0"/>
              </a:rPr>
              <a:t>The t-shirt is worth less than 10% of the $200 gift</a:t>
            </a:r>
          </a:p>
          <a:p>
            <a:pPr marL="0" indent="0" algn="r">
              <a:buNone/>
            </a:pPr>
            <a:r>
              <a:rPr lang="en-US" sz="2800" b="0" i="0" u="none" strike="noStrike" baseline="0" dirty="0">
                <a:latin typeface="Roboto" panose="02000000000000000000" pitchFamily="2" charset="0"/>
                <a:ea typeface="Roboto" panose="02000000000000000000" pitchFamily="2" charset="0"/>
              </a:rPr>
              <a:t>Issue a receipt for the full $200.</a:t>
            </a:r>
          </a:p>
          <a:p>
            <a:pPr marL="0" indent="0">
              <a:buNone/>
            </a:pPr>
            <a:r>
              <a:rPr lang="en-US" sz="2800" b="1" i="0" u="none" strike="noStrike" baseline="0" dirty="0">
                <a:latin typeface="Roboto" panose="02000000000000000000" pitchFamily="2" charset="0"/>
                <a:ea typeface="Roboto" panose="02000000000000000000" pitchFamily="2" charset="0"/>
              </a:rPr>
              <a:t>A donor gifts $50 to your congregation</a:t>
            </a:r>
          </a:p>
          <a:p>
            <a:r>
              <a:rPr lang="en-US" sz="2800" b="0" i="0" u="none" strike="noStrike" baseline="0" dirty="0">
                <a:latin typeface="Roboto" panose="02000000000000000000" pitchFamily="2" charset="0"/>
                <a:ea typeface="Roboto" panose="02000000000000000000" pitchFamily="2" charset="0"/>
              </a:rPr>
              <a:t>You give the donor a cross keychain valued at $10</a:t>
            </a:r>
          </a:p>
          <a:p>
            <a:r>
              <a:rPr lang="en-US" sz="2800" b="0" i="0" u="none" strike="noStrike" baseline="0" dirty="0">
                <a:latin typeface="Roboto" panose="02000000000000000000" pitchFamily="2" charset="0"/>
                <a:ea typeface="Roboto" panose="02000000000000000000" pitchFamily="2" charset="0"/>
              </a:rPr>
              <a:t>Keychain is more than 10% of the value of the gift</a:t>
            </a:r>
          </a:p>
          <a:p>
            <a:pPr marL="0" indent="0" algn="r">
              <a:buNone/>
            </a:pPr>
            <a:r>
              <a:rPr lang="en-US" sz="2800" b="0" i="0" u="none" strike="noStrike" baseline="0" dirty="0">
                <a:latin typeface="Roboto" panose="02000000000000000000" pitchFamily="2" charset="0"/>
                <a:ea typeface="Roboto" panose="02000000000000000000" pitchFamily="2" charset="0"/>
              </a:rPr>
              <a:t>Issue a receipt for $40.</a:t>
            </a:r>
          </a:p>
          <a:p>
            <a:pPr marL="457200" lvl="1" indent="0">
              <a:buNone/>
            </a:pPr>
            <a:endParaRPr lang="en-US" sz="2400" b="0" i="0" u="none" strike="noStrike" baseline="0" dirty="0">
              <a:latin typeface="Roboto" panose="02000000000000000000" pitchFamily="2" charset="0"/>
              <a:ea typeface="Roboto" panose="02000000000000000000" pitchFamily="2" charset="0"/>
            </a:endParaRPr>
          </a:p>
        </p:txBody>
      </p:sp>
      <p:sp>
        <p:nvSpPr>
          <p:cNvPr id="4" name="TextBox 3">
            <a:extLst>
              <a:ext uri="{FF2B5EF4-FFF2-40B4-BE49-F238E27FC236}">
                <a16:creationId xmlns:a16="http://schemas.microsoft.com/office/drawing/2014/main" id="{88F67F3B-3066-4C77-A12C-91A4D2A74603}"/>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12756545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8BB47-3F76-4C58-8373-21E01F0B598E}"/>
              </a:ext>
            </a:extLst>
          </p:cNvPr>
          <p:cNvSpPr>
            <a:spLocks noGrp="1"/>
          </p:cNvSpPr>
          <p:nvPr>
            <p:ph type="title"/>
          </p:nvPr>
        </p:nvSpPr>
        <p:spPr>
          <a:xfrm>
            <a:off x="2476500" y="365125"/>
            <a:ext cx="8877300" cy="1489075"/>
          </a:xfrm>
        </p:spPr>
        <p:txBody>
          <a:bodyPr/>
          <a:lstStyle/>
          <a:p>
            <a:br>
              <a:rPr lang="en-US" sz="3200" b="0" i="0" u="none" strike="noStrike" baseline="0" dirty="0">
                <a:latin typeface="Roboto" panose="02000000000000000000" pitchFamily="2" charset="0"/>
                <a:ea typeface="Roboto" panose="02000000000000000000" pitchFamily="2" charset="0"/>
              </a:rPr>
            </a:br>
            <a:r>
              <a:rPr lang="en-US" sz="3200" b="0" i="0" u="none" strike="noStrike" baseline="0" dirty="0">
                <a:latin typeface="Roboto" panose="02000000000000000000" pitchFamily="2" charset="0"/>
                <a:ea typeface="Roboto" panose="02000000000000000000" pitchFamily="2" charset="0"/>
              </a:rPr>
              <a:t>Advantage</a:t>
            </a:r>
            <a:br>
              <a:rPr lang="en-US" sz="4800" b="0" i="0" u="none" strike="noStrike" baseline="0" dirty="0">
                <a:latin typeface="Roboto" panose="02000000000000000000" pitchFamily="2" charset="0"/>
                <a:ea typeface="Roboto" panose="02000000000000000000" pitchFamily="2" charset="0"/>
              </a:rPr>
            </a:br>
            <a:r>
              <a:rPr lang="en-US" sz="4800" i="1" u="none" strike="noStrike" baseline="0" dirty="0">
                <a:latin typeface="Roboto Medium" panose="02000000000000000000" pitchFamily="2" charset="0"/>
                <a:ea typeface="Roboto Medium" panose="02000000000000000000" pitchFamily="2" charset="0"/>
              </a:rPr>
              <a:t>De minimis </a:t>
            </a:r>
            <a:r>
              <a:rPr lang="en-US" sz="4800" i="0" u="none" strike="noStrike" baseline="0" dirty="0">
                <a:latin typeface="Roboto Medium" panose="02000000000000000000" pitchFamily="2" charset="0"/>
                <a:ea typeface="Roboto Medium" panose="02000000000000000000" pitchFamily="2" charset="0"/>
              </a:rPr>
              <a:t>rule examples</a:t>
            </a:r>
            <a:br>
              <a:rPr lang="en-US" sz="4800" b="0" i="0" u="none" strike="noStrike" baseline="0" dirty="0">
                <a:latin typeface="Roboto" panose="02000000000000000000" pitchFamily="2" charset="0"/>
                <a:ea typeface="Roboto" panose="02000000000000000000" pitchFamily="2" charset="0"/>
              </a:rPr>
            </a:br>
            <a:endParaRPr lang="en-US" sz="4800" dirty="0">
              <a:latin typeface="Roboto" panose="02000000000000000000" pitchFamily="2" charset="0"/>
              <a:ea typeface="Roboto" panose="02000000000000000000" pitchFamily="2" charset="0"/>
            </a:endParaRPr>
          </a:p>
        </p:txBody>
      </p:sp>
      <p:sp>
        <p:nvSpPr>
          <p:cNvPr id="3" name="Content Placeholder 2">
            <a:extLst>
              <a:ext uri="{FF2B5EF4-FFF2-40B4-BE49-F238E27FC236}">
                <a16:creationId xmlns:a16="http://schemas.microsoft.com/office/drawing/2014/main" id="{321BC1A4-9D2B-494F-A58D-24CFF4E6D131}"/>
              </a:ext>
            </a:extLst>
          </p:cNvPr>
          <p:cNvSpPr>
            <a:spLocks noGrp="1"/>
          </p:cNvSpPr>
          <p:nvPr>
            <p:ph idx="1"/>
          </p:nvPr>
        </p:nvSpPr>
        <p:spPr>
          <a:xfrm>
            <a:off x="3154680" y="2682876"/>
            <a:ext cx="7513320" cy="3809999"/>
          </a:xfrm>
        </p:spPr>
        <p:txBody>
          <a:bodyPr>
            <a:normAutofit/>
          </a:bodyPr>
          <a:lstStyle/>
          <a:p>
            <a:pPr marL="0" indent="0">
              <a:buNone/>
            </a:pPr>
            <a:r>
              <a:rPr lang="en-US" sz="2800" b="1" i="0" u="none" strike="noStrike" baseline="0" dirty="0">
                <a:latin typeface="Roboto" panose="02000000000000000000" pitchFamily="2" charset="0"/>
                <a:ea typeface="Roboto" panose="02000000000000000000" pitchFamily="2" charset="0"/>
              </a:rPr>
              <a:t>A donor gifts $2000 to your congregation</a:t>
            </a:r>
          </a:p>
          <a:p>
            <a:r>
              <a:rPr lang="en-US" sz="2800" b="0" i="0" u="none" strike="noStrike" baseline="0" dirty="0">
                <a:latin typeface="Roboto" panose="02000000000000000000" pitchFamily="2" charset="0"/>
                <a:ea typeface="Roboto" panose="02000000000000000000" pitchFamily="2" charset="0"/>
              </a:rPr>
              <a:t>You give the donor a wine bottle valued at $100</a:t>
            </a:r>
          </a:p>
          <a:p>
            <a:pPr marR="1160"/>
            <a:r>
              <a:rPr lang="en-US" sz="2800" b="0" i="0" u="none" strike="noStrike" baseline="0" dirty="0">
                <a:latin typeface="Roboto" panose="02000000000000000000" pitchFamily="2" charset="0"/>
                <a:ea typeface="Roboto" panose="02000000000000000000" pitchFamily="2" charset="0"/>
              </a:rPr>
              <a:t>Wine is less than 10% of the gift but, it is greater than $75</a:t>
            </a:r>
          </a:p>
          <a:p>
            <a:pPr marL="0" indent="0" algn="r">
              <a:buNone/>
            </a:pPr>
            <a:r>
              <a:rPr lang="en-US" sz="2800" b="0" i="0" u="none" strike="noStrike" baseline="0" dirty="0">
                <a:latin typeface="Roboto" panose="02000000000000000000" pitchFamily="2" charset="0"/>
                <a:ea typeface="Roboto" panose="02000000000000000000" pitchFamily="2" charset="0"/>
              </a:rPr>
              <a:t>Issue a receipt for $1900.</a:t>
            </a:r>
          </a:p>
          <a:p>
            <a:pPr marL="457200" lvl="1" indent="0">
              <a:buNone/>
            </a:pPr>
            <a:endParaRPr lang="en-US" sz="2400" b="0" i="0" u="none" strike="noStrike" baseline="0" dirty="0">
              <a:latin typeface="Roboto" panose="02000000000000000000" pitchFamily="2" charset="0"/>
              <a:ea typeface="Roboto" panose="02000000000000000000" pitchFamily="2" charset="0"/>
            </a:endParaRPr>
          </a:p>
        </p:txBody>
      </p:sp>
      <p:sp>
        <p:nvSpPr>
          <p:cNvPr id="4" name="TextBox 3">
            <a:extLst>
              <a:ext uri="{FF2B5EF4-FFF2-40B4-BE49-F238E27FC236}">
                <a16:creationId xmlns:a16="http://schemas.microsoft.com/office/drawing/2014/main" id="{B74C5BA3-C9E8-4064-A975-5FC4713C486D}"/>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3081266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CF696C-1121-4E27-87E6-C6386973F80B}"/>
              </a:ext>
            </a:extLst>
          </p:cNvPr>
          <p:cNvSpPr>
            <a:spLocks noGrp="1"/>
          </p:cNvSpPr>
          <p:nvPr>
            <p:ph type="ctrTitle"/>
          </p:nvPr>
        </p:nvSpPr>
        <p:spPr/>
        <p:txBody>
          <a:bodyPr/>
          <a:lstStyle/>
          <a:p>
            <a:r>
              <a:rPr lang="en-US" sz="4000" dirty="0">
                <a:latin typeface="Roboto Medium" panose="02000000000000000000" pitchFamily="2" charset="0"/>
                <a:ea typeface="Roboto Medium" panose="02000000000000000000" pitchFamily="2" charset="0"/>
              </a:rPr>
              <a:t>Ways to Receive &amp; Receipt: </a:t>
            </a:r>
            <a:br>
              <a:rPr lang="en-US" sz="5400" dirty="0"/>
            </a:br>
            <a:r>
              <a:rPr lang="en-US" sz="5400" dirty="0"/>
              <a:t>Non-Cash Gifts</a:t>
            </a:r>
          </a:p>
        </p:txBody>
      </p:sp>
      <p:pic>
        <p:nvPicPr>
          <p:cNvPr id="3" name="Picture 2">
            <a:extLst>
              <a:ext uri="{FF2B5EF4-FFF2-40B4-BE49-F238E27FC236}">
                <a16:creationId xmlns:a16="http://schemas.microsoft.com/office/drawing/2014/main" id="{33950555-F263-487E-8637-6EEF54A9EBC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53498" y="4205604"/>
            <a:ext cx="1440919" cy="1440919"/>
          </a:xfrm>
          <a:prstGeom prst="rect">
            <a:avLst/>
          </a:prstGeom>
        </p:spPr>
      </p:pic>
      <p:sp>
        <p:nvSpPr>
          <p:cNvPr id="5" name="TextBox 4">
            <a:extLst>
              <a:ext uri="{FF2B5EF4-FFF2-40B4-BE49-F238E27FC236}">
                <a16:creationId xmlns:a16="http://schemas.microsoft.com/office/drawing/2014/main" id="{1BC68E9A-6A00-4CA0-81CF-A0ED73513D75}"/>
              </a:ext>
            </a:extLst>
          </p:cNvPr>
          <p:cNvSpPr txBox="1"/>
          <p:nvPr/>
        </p:nvSpPr>
        <p:spPr>
          <a:xfrm>
            <a:off x="281940" y="315575"/>
            <a:ext cx="1112520" cy="461665"/>
          </a:xfrm>
          <a:prstGeom prst="rect">
            <a:avLst/>
          </a:prstGeom>
          <a:noFill/>
        </p:spPr>
        <p:txBody>
          <a:bodyPr wrap="square" rtlCol="0">
            <a:spAutoFit/>
          </a:bodyPr>
          <a:lstStyle/>
          <a:p>
            <a:r>
              <a:rPr lang="en-US" sz="2400" dirty="0">
                <a:solidFill>
                  <a:schemeClr val="bg1"/>
                </a:solidFill>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11990941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8BB47-3F76-4C58-8373-21E01F0B598E}"/>
              </a:ext>
            </a:extLst>
          </p:cNvPr>
          <p:cNvSpPr>
            <a:spLocks noGrp="1"/>
          </p:cNvSpPr>
          <p:nvPr>
            <p:ph type="title"/>
          </p:nvPr>
        </p:nvSpPr>
        <p:spPr>
          <a:xfrm>
            <a:off x="2603500" y="330200"/>
            <a:ext cx="8826500" cy="1574243"/>
          </a:xfrm>
        </p:spPr>
        <p:txBody>
          <a:bodyPr/>
          <a:lstStyle/>
          <a:p>
            <a:r>
              <a:rPr lang="en-US" sz="4800" dirty="0"/>
              <a:t>Gifts-in-Kind: Determining the Fair Market Value (FMV)</a:t>
            </a:r>
          </a:p>
        </p:txBody>
      </p:sp>
      <p:sp>
        <p:nvSpPr>
          <p:cNvPr id="3" name="Content Placeholder 2">
            <a:extLst>
              <a:ext uri="{FF2B5EF4-FFF2-40B4-BE49-F238E27FC236}">
                <a16:creationId xmlns:a16="http://schemas.microsoft.com/office/drawing/2014/main" id="{321BC1A4-9D2B-494F-A58D-24CFF4E6D131}"/>
              </a:ext>
            </a:extLst>
          </p:cNvPr>
          <p:cNvSpPr>
            <a:spLocks noGrp="1"/>
          </p:cNvSpPr>
          <p:nvPr>
            <p:ph idx="1"/>
          </p:nvPr>
        </p:nvSpPr>
        <p:spPr>
          <a:xfrm>
            <a:off x="2778006" y="2592506"/>
            <a:ext cx="8421414" cy="3686614"/>
          </a:xfrm>
        </p:spPr>
        <p:txBody>
          <a:bodyPr>
            <a:noAutofit/>
          </a:bodyPr>
          <a:lstStyle/>
          <a:p>
            <a:pPr marL="0" indent="0">
              <a:buNone/>
            </a:pPr>
            <a:r>
              <a:rPr lang="en-US" sz="2800" b="1" i="0" u="none" strike="noStrike" baseline="0" dirty="0">
                <a:latin typeface="Roboto" panose="02000000000000000000" pitchFamily="2" charset="0"/>
                <a:ea typeface="Roboto" panose="02000000000000000000" pitchFamily="2" charset="0"/>
              </a:rPr>
              <a:t>Property under $1,000</a:t>
            </a:r>
            <a:endParaRPr lang="en-US" sz="2800" b="0" i="0" u="none" strike="noStrike" baseline="0" dirty="0">
              <a:latin typeface="Roboto" panose="02000000000000000000" pitchFamily="2" charset="0"/>
              <a:ea typeface="Roboto" panose="02000000000000000000" pitchFamily="2" charset="0"/>
            </a:endParaRPr>
          </a:p>
          <a:p>
            <a:pPr marL="0" indent="0">
              <a:buNone/>
            </a:pPr>
            <a:r>
              <a:rPr lang="en-US" sz="2800" b="0" i="0" u="none" strike="noStrike" baseline="0" dirty="0">
                <a:latin typeface="Roboto" panose="02000000000000000000" pitchFamily="2" charset="0"/>
                <a:ea typeface="Roboto" panose="02000000000000000000" pitchFamily="2" charset="0"/>
              </a:rPr>
              <a:t>Competent person with sufficient knowledge can determine FMV.  (Can be connected to charity.)</a:t>
            </a:r>
          </a:p>
          <a:p>
            <a:endParaRPr lang="en-US" sz="2800" b="0" i="0" u="none" strike="noStrike" baseline="0" dirty="0">
              <a:latin typeface="Roboto" panose="02000000000000000000" pitchFamily="2" charset="0"/>
              <a:ea typeface="Roboto" panose="02000000000000000000" pitchFamily="2" charset="0"/>
            </a:endParaRPr>
          </a:p>
          <a:p>
            <a:pPr marL="0" indent="0">
              <a:buNone/>
            </a:pPr>
            <a:r>
              <a:rPr lang="en-US" sz="2800" b="1" i="0" u="none" strike="noStrike" baseline="0" dirty="0">
                <a:latin typeface="Roboto" panose="02000000000000000000" pitchFamily="2" charset="0"/>
                <a:ea typeface="Roboto" panose="02000000000000000000" pitchFamily="2" charset="0"/>
              </a:rPr>
              <a:t>Property over $1,000</a:t>
            </a:r>
            <a:endParaRPr lang="en-US" sz="2800" b="0" i="0" u="none" strike="noStrike" baseline="0" dirty="0">
              <a:latin typeface="Roboto" panose="02000000000000000000" pitchFamily="2" charset="0"/>
              <a:ea typeface="Roboto" panose="02000000000000000000" pitchFamily="2" charset="0"/>
            </a:endParaRPr>
          </a:p>
          <a:p>
            <a:pPr marL="0" indent="0">
              <a:buNone/>
            </a:pPr>
            <a:r>
              <a:rPr lang="en-US" sz="2800" b="0" i="0" u="none" strike="noStrike" baseline="0" dirty="0">
                <a:latin typeface="Roboto" panose="02000000000000000000" pitchFamily="2" charset="0"/>
                <a:ea typeface="Roboto" panose="02000000000000000000" pitchFamily="2" charset="0"/>
              </a:rPr>
              <a:t>Professional appraiser not connected to the charity or donor should determine FMV.</a:t>
            </a:r>
          </a:p>
        </p:txBody>
      </p:sp>
      <p:sp>
        <p:nvSpPr>
          <p:cNvPr id="4" name="TextBox 3">
            <a:extLst>
              <a:ext uri="{FF2B5EF4-FFF2-40B4-BE49-F238E27FC236}">
                <a16:creationId xmlns:a16="http://schemas.microsoft.com/office/drawing/2014/main" id="{C8075381-7A94-4A0D-BC9F-3DECE7280BB7}"/>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22974237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8BB47-3F76-4C58-8373-21E01F0B598E}"/>
              </a:ext>
            </a:extLst>
          </p:cNvPr>
          <p:cNvSpPr>
            <a:spLocks noGrp="1"/>
          </p:cNvSpPr>
          <p:nvPr>
            <p:ph type="title"/>
          </p:nvPr>
        </p:nvSpPr>
        <p:spPr>
          <a:xfrm>
            <a:off x="2603500" y="330200"/>
            <a:ext cx="8826500" cy="1574243"/>
          </a:xfrm>
        </p:spPr>
        <p:txBody>
          <a:bodyPr/>
          <a:lstStyle/>
          <a:p>
            <a:r>
              <a:rPr lang="en-US" sz="4800" dirty="0"/>
              <a:t>Gifts-in-Kind: Deemed Fair Market Value (FMV)</a:t>
            </a:r>
            <a:endParaRPr lang="en-US" sz="3200" dirty="0"/>
          </a:p>
        </p:txBody>
      </p:sp>
      <p:sp>
        <p:nvSpPr>
          <p:cNvPr id="3" name="Content Placeholder 2">
            <a:extLst>
              <a:ext uri="{FF2B5EF4-FFF2-40B4-BE49-F238E27FC236}">
                <a16:creationId xmlns:a16="http://schemas.microsoft.com/office/drawing/2014/main" id="{321BC1A4-9D2B-494F-A58D-24CFF4E6D131}"/>
              </a:ext>
            </a:extLst>
          </p:cNvPr>
          <p:cNvSpPr>
            <a:spLocks noGrp="1"/>
          </p:cNvSpPr>
          <p:nvPr>
            <p:ph idx="1"/>
          </p:nvPr>
        </p:nvSpPr>
        <p:spPr>
          <a:xfrm>
            <a:off x="2241550" y="2473960"/>
            <a:ext cx="9550400" cy="3866120"/>
          </a:xfrm>
        </p:spPr>
        <p:txBody>
          <a:bodyPr>
            <a:noAutofit/>
          </a:bodyPr>
          <a:lstStyle/>
          <a:p>
            <a:pPr marL="0" marR="16830" indent="0">
              <a:buNone/>
            </a:pPr>
            <a:r>
              <a:rPr lang="en-US" sz="2800" b="0" i="0" u="none" strike="noStrike" baseline="0" dirty="0">
                <a:latin typeface="Roboto" panose="02000000000000000000" pitchFamily="2" charset="0"/>
                <a:ea typeface="Roboto" panose="02000000000000000000" pitchFamily="2" charset="0"/>
              </a:rPr>
              <a:t>The </a:t>
            </a:r>
            <a:r>
              <a:rPr lang="en-US" sz="2800" b="1" i="0" u="none" strike="noStrike" baseline="0" dirty="0">
                <a:latin typeface="Roboto" panose="02000000000000000000" pitchFamily="2" charset="0"/>
                <a:ea typeface="Roboto" panose="02000000000000000000" pitchFamily="2" charset="0"/>
              </a:rPr>
              <a:t>deemed </a:t>
            </a:r>
            <a:r>
              <a:rPr lang="en-US" sz="2800" b="0" i="0" u="none" strike="noStrike" baseline="0" dirty="0">
                <a:latin typeface="Roboto" panose="02000000000000000000" pitchFamily="2" charset="0"/>
                <a:ea typeface="Roboto" panose="02000000000000000000" pitchFamily="2" charset="0"/>
              </a:rPr>
              <a:t>FMV </a:t>
            </a:r>
            <a:r>
              <a:rPr lang="en-US" sz="2800" dirty="0">
                <a:latin typeface="Roboto" panose="02000000000000000000" pitchFamily="2" charset="0"/>
                <a:ea typeface="Roboto" panose="02000000000000000000" pitchFamily="2" charset="0"/>
              </a:rPr>
              <a:t>=</a:t>
            </a:r>
            <a:r>
              <a:rPr lang="en-US" sz="2800" b="0" i="0" u="none" strike="noStrike" baseline="0" dirty="0">
                <a:latin typeface="Roboto" panose="02000000000000000000" pitchFamily="2" charset="0"/>
                <a:ea typeface="Roboto" panose="02000000000000000000" pitchFamily="2" charset="0"/>
              </a:rPr>
              <a:t> the cost to acquire the gift. </a:t>
            </a:r>
            <a:br>
              <a:rPr lang="en-US" sz="2800" b="0" i="0" u="none" strike="noStrike" baseline="0" dirty="0">
                <a:latin typeface="Roboto" panose="02000000000000000000" pitchFamily="2" charset="0"/>
                <a:ea typeface="Roboto" panose="02000000000000000000" pitchFamily="2" charset="0"/>
              </a:rPr>
            </a:br>
            <a:r>
              <a:rPr lang="en-US" sz="2800" b="0" i="0" u="none" strike="noStrike" baseline="0" dirty="0">
                <a:latin typeface="Roboto" panose="02000000000000000000" pitchFamily="2" charset="0"/>
                <a:ea typeface="Roboto" panose="02000000000000000000" pitchFamily="2" charset="0"/>
              </a:rPr>
              <a:t>It must be used when:</a:t>
            </a:r>
            <a:endParaRPr lang="en-US" sz="1800" b="0" i="0" u="none" strike="noStrike" baseline="0" dirty="0">
              <a:solidFill>
                <a:srgbClr val="585858"/>
              </a:solidFill>
              <a:latin typeface="Century Gothic" panose="020B0502020202020204" pitchFamily="34" charset="0"/>
            </a:endParaRPr>
          </a:p>
          <a:p>
            <a:pPr marR="4480"/>
            <a:r>
              <a:rPr lang="en-US" sz="2400" b="0" i="0" u="none" strike="noStrike" baseline="0" dirty="0">
                <a:latin typeface="Roboto" panose="02000000000000000000" pitchFamily="2" charset="0"/>
                <a:ea typeface="Roboto" panose="02000000000000000000" pitchFamily="2" charset="0"/>
              </a:rPr>
              <a:t>The donor acquired the gift less than three years before donating it; </a:t>
            </a:r>
            <a:br>
              <a:rPr lang="en-US" sz="2400" b="0" i="0" u="none" strike="noStrike" baseline="0" dirty="0">
                <a:latin typeface="Roboto" panose="02000000000000000000" pitchFamily="2" charset="0"/>
                <a:ea typeface="Roboto" panose="02000000000000000000" pitchFamily="2" charset="0"/>
              </a:rPr>
            </a:br>
            <a:r>
              <a:rPr lang="en-US" sz="2400" b="0" i="0" u="none" strike="noStrike" baseline="0" dirty="0">
                <a:latin typeface="Roboto" panose="02000000000000000000" pitchFamily="2" charset="0"/>
                <a:ea typeface="Roboto" panose="02000000000000000000" pitchFamily="2" charset="0"/>
              </a:rPr>
              <a:t>OR</a:t>
            </a:r>
          </a:p>
          <a:p>
            <a:pPr marR="980"/>
            <a:r>
              <a:rPr lang="en-US" sz="2400" b="0" i="0" u="none" strike="noStrike" baseline="0" dirty="0">
                <a:latin typeface="Roboto" panose="02000000000000000000" pitchFamily="2" charset="0"/>
                <a:ea typeface="Roboto" panose="02000000000000000000" pitchFamily="2" charset="0"/>
              </a:rPr>
              <a:t>The donor initially acquired the gift as part of a tax shelter arrangement; </a:t>
            </a:r>
            <a:br>
              <a:rPr lang="en-US" sz="2400" b="0" i="0" u="none" strike="noStrike" baseline="0" dirty="0">
                <a:latin typeface="Roboto" panose="02000000000000000000" pitchFamily="2" charset="0"/>
                <a:ea typeface="Roboto" panose="02000000000000000000" pitchFamily="2" charset="0"/>
              </a:rPr>
            </a:br>
            <a:r>
              <a:rPr lang="en-US" sz="2400" b="0" i="0" u="none" strike="noStrike" baseline="0" dirty="0">
                <a:latin typeface="Roboto" panose="02000000000000000000" pitchFamily="2" charset="0"/>
                <a:ea typeface="Roboto" panose="02000000000000000000" pitchFamily="2" charset="0"/>
              </a:rPr>
              <a:t>OR</a:t>
            </a:r>
          </a:p>
          <a:p>
            <a:pPr marR="2950"/>
            <a:r>
              <a:rPr lang="en-US" sz="2400" b="0" i="0" u="none" strike="noStrike" baseline="0" dirty="0">
                <a:latin typeface="Roboto" panose="02000000000000000000" pitchFamily="2" charset="0"/>
                <a:ea typeface="Roboto" panose="02000000000000000000" pitchFamily="2" charset="0"/>
              </a:rPr>
              <a:t>The donor acquired the gift less than 10 years before donating it, with one of the main purposes being to give the property to a qualified </a:t>
            </a:r>
            <a:r>
              <a:rPr lang="en-US" sz="2400" b="0" i="0" u="none" strike="noStrike" baseline="0" dirty="0" err="1">
                <a:latin typeface="Roboto" panose="02000000000000000000" pitchFamily="2" charset="0"/>
                <a:ea typeface="Roboto" panose="02000000000000000000" pitchFamily="2" charset="0"/>
              </a:rPr>
              <a:t>donee</a:t>
            </a:r>
            <a:r>
              <a:rPr lang="en-US" sz="2400" b="0" i="0" u="none" strike="noStrike" baseline="0" dirty="0">
                <a:latin typeface="Roboto" panose="02000000000000000000" pitchFamily="2" charset="0"/>
                <a:ea typeface="Roboto" panose="02000000000000000000" pitchFamily="2" charset="0"/>
              </a:rPr>
              <a:t>.</a:t>
            </a:r>
          </a:p>
          <a:p>
            <a:pPr marL="457200" lvl="1" indent="0">
              <a:buNone/>
            </a:pPr>
            <a:endParaRPr lang="en-US" sz="2800" b="0" i="0" u="none" strike="noStrike" baseline="0" dirty="0">
              <a:latin typeface="Roboto" panose="02000000000000000000" pitchFamily="2" charset="0"/>
              <a:ea typeface="Roboto" panose="02000000000000000000" pitchFamily="2" charset="0"/>
            </a:endParaRPr>
          </a:p>
          <a:p>
            <a:pPr marL="457200" lvl="1" indent="0">
              <a:buNone/>
            </a:pPr>
            <a:r>
              <a:rPr lang="en-US" sz="2800" b="0" i="0" u="none" strike="noStrike" baseline="0" dirty="0">
                <a:latin typeface="Roboto" panose="02000000000000000000" pitchFamily="2" charset="0"/>
                <a:ea typeface="Roboto" panose="02000000000000000000" pitchFamily="2" charset="0"/>
              </a:rPr>
              <a:t>The gift’s FMV </a:t>
            </a:r>
            <a:r>
              <a:rPr lang="en-US" sz="2800" b="1" i="0" u="none" strike="noStrike" baseline="0" dirty="0">
                <a:latin typeface="Roboto" panose="02000000000000000000" pitchFamily="2" charset="0"/>
                <a:ea typeface="Roboto" panose="02000000000000000000" pitchFamily="2" charset="0"/>
              </a:rPr>
              <a:t>OR </a:t>
            </a:r>
            <a:r>
              <a:rPr lang="en-US" sz="2800" b="0" i="0" u="none" strike="noStrike" baseline="0" dirty="0">
                <a:latin typeface="Roboto" panose="02000000000000000000" pitchFamily="2" charset="0"/>
                <a:ea typeface="Roboto" panose="02000000000000000000" pitchFamily="2" charset="0"/>
              </a:rPr>
              <a:t>Donor’s cost to acquire the gift – whichever is less. </a:t>
            </a:r>
          </a:p>
          <a:p>
            <a:pPr marL="0" indent="0">
              <a:buNone/>
            </a:pPr>
            <a:endParaRPr lang="en-US" sz="2800" b="0" i="0" u="none" strike="noStrike" baseline="0" dirty="0">
              <a:latin typeface="Roboto" panose="02000000000000000000" pitchFamily="2" charset="0"/>
              <a:ea typeface="Roboto" panose="02000000000000000000" pitchFamily="2" charset="0"/>
            </a:endParaRPr>
          </a:p>
        </p:txBody>
      </p:sp>
      <p:sp>
        <p:nvSpPr>
          <p:cNvPr id="4" name="TextBox 3">
            <a:extLst>
              <a:ext uri="{FF2B5EF4-FFF2-40B4-BE49-F238E27FC236}">
                <a16:creationId xmlns:a16="http://schemas.microsoft.com/office/drawing/2014/main" id="{56A81B3D-045F-4334-BB43-DB4448C878B4}"/>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13557185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8BB47-3F76-4C58-8373-21E01F0B598E}"/>
              </a:ext>
            </a:extLst>
          </p:cNvPr>
          <p:cNvSpPr>
            <a:spLocks noGrp="1"/>
          </p:cNvSpPr>
          <p:nvPr>
            <p:ph type="title"/>
          </p:nvPr>
        </p:nvSpPr>
        <p:spPr>
          <a:xfrm>
            <a:off x="2603500" y="330200"/>
            <a:ext cx="8826500" cy="1574243"/>
          </a:xfrm>
        </p:spPr>
        <p:txBody>
          <a:bodyPr/>
          <a:lstStyle/>
          <a:p>
            <a:r>
              <a:rPr lang="en-US" sz="4800" dirty="0"/>
              <a:t>Gifts-in-Kind </a:t>
            </a:r>
            <a:r>
              <a:rPr lang="en-US" sz="3200" b="0" i="0" u="none" strike="noStrike" baseline="0" dirty="0">
                <a:latin typeface="Roboto" panose="02000000000000000000" pitchFamily="2" charset="0"/>
                <a:ea typeface="Roboto" panose="02000000000000000000" pitchFamily="2" charset="0"/>
              </a:rPr>
              <a:t>(Deemed Fair Market Value)</a:t>
            </a:r>
            <a:endParaRPr lang="en-US" sz="3200" dirty="0"/>
          </a:p>
        </p:txBody>
      </p:sp>
      <p:sp>
        <p:nvSpPr>
          <p:cNvPr id="3" name="Content Placeholder 2">
            <a:extLst>
              <a:ext uri="{FF2B5EF4-FFF2-40B4-BE49-F238E27FC236}">
                <a16:creationId xmlns:a16="http://schemas.microsoft.com/office/drawing/2014/main" id="{321BC1A4-9D2B-494F-A58D-24CFF4E6D131}"/>
              </a:ext>
            </a:extLst>
          </p:cNvPr>
          <p:cNvSpPr>
            <a:spLocks noGrp="1"/>
          </p:cNvSpPr>
          <p:nvPr>
            <p:ph idx="1"/>
          </p:nvPr>
        </p:nvSpPr>
        <p:spPr>
          <a:xfrm>
            <a:off x="2641600" y="2489200"/>
            <a:ext cx="8572500" cy="3866120"/>
          </a:xfrm>
        </p:spPr>
        <p:txBody>
          <a:bodyPr>
            <a:noAutofit/>
          </a:bodyPr>
          <a:lstStyle/>
          <a:p>
            <a:pPr marL="0" indent="0">
              <a:buNone/>
            </a:pPr>
            <a:r>
              <a:rPr lang="en-US" sz="2800" b="1" i="0" u="none" strike="noStrike" baseline="0" dirty="0">
                <a:latin typeface="Roboto" panose="02000000000000000000" pitchFamily="2" charset="0"/>
                <a:ea typeface="Roboto" panose="02000000000000000000" pitchFamily="2" charset="0"/>
              </a:rPr>
              <a:t>Example</a:t>
            </a:r>
          </a:p>
          <a:p>
            <a:pPr marR="11260"/>
            <a:r>
              <a:rPr lang="en-US" sz="2800" b="0" i="0" u="none" strike="noStrike" baseline="0" dirty="0">
                <a:latin typeface="Roboto" panose="02000000000000000000" pitchFamily="2" charset="0"/>
                <a:ea typeface="Roboto" panose="02000000000000000000" pitchFamily="2" charset="0"/>
              </a:rPr>
              <a:t>A donor buys a communion tokens for $50</a:t>
            </a:r>
            <a:r>
              <a:rPr lang="en-US" sz="2800" dirty="0">
                <a:latin typeface="Roboto" panose="02000000000000000000" pitchFamily="2" charset="0"/>
                <a:ea typeface="Roboto" panose="02000000000000000000" pitchFamily="2" charset="0"/>
              </a:rPr>
              <a:t> on e-bay and then </a:t>
            </a:r>
            <a:r>
              <a:rPr lang="en-US" sz="2800" b="0" i="0" u="none" strike="noStrike" baseline="0" dirty="0">
                <a:latin typeface="Roboto" panose="02000000000000000000" pitchFamily="2" charset="0"/>
                <a:ea typeface="Roboto" panose="02000000000000000000" pitchFamily="2" charset="0"/>
              </a:rPr>
              <a:t>six months later donates the work to </a:t>
            </a:r>
            <a:r>
              <a:rPr lang="en-US" sz="2800" dirty="0">
                <a:latin typeface="Roboto" panose="02000000000000000000" pitchFamily="2" charset="0"/>
                <a:ea typeface="Roboto" panose="02000000000000000000" pitchFamily="2" charset="0"/>
              </a:rPr>
              <a:t>the Presbyterian Church Heritage Center</a:t>
            </a:r>
            <a:r>
              <a:rPr lang="en-US" sz="2800" b="0" i="0" u="none" strike="noStrike" baseline="0" dirty="0">
                <a:latin typeface="Roboto" panose="02000000000000000000" pitchFamily="2" charset="0"/>
                <a:ea typeface="Roboto" panose="02000000000000000000" pitchFamily="2" charset="0"/>
              </a:rPr>
              <a:t>.</a:t>
            </a:r>
          </a:p>
          <a:p>
            <a:r>
              <a:rPr lang="en-US" sz="2800" b="0" i="0" u="none" strike="noStrike" baseline="0" dirty="0">
                <a:latin typeface="Roboto" panose="02000000000000000000" pitchFamily="2" charset="0"/>
                <a:ea typeface="Roboto" panose="02000000000000000000" pitchFamily="2" charset="0"/>
              </a:rPr>
              <a:t>The tokens are appraised at $5,000;</a:t>
            </a:r>
          </a:p>
          <a:p>
            <a:pPr marR="2500"/>
            <a:r>
              <a:rPr lang="en-US" sz="2800" b="0" i="0" u="none" strike="noStrike" baseline="0" dirty="0">
                <a:latin typeface="Roboto" panose="02000000000000000000" pitchFamily="2" charset="0"/>
                <a:ea typeface="Roboto" panose="02000000000000000000" pitchFamily="2" charset="0"/>
              </a:rPr>
              <a:t>The registered charity would issue the donor an official donation receipt for $50.</a:t>
            </a:r>
          </a:p>
          <a:p>
            <a:pPr marL="0" indent="0">
              <a:buNone/>
            </a:pPr>
            <a:endParaRPr lang="en-US" sz="2800" b="0" i="0" u="none" strike="noStrike" baseline="0" dirty="0">
              <a:latin typeface="Roboto" panose="02000000000000000000" pitchFamily="2" charset="0"/>
              <a:ea typeface="Roboto" panose="02000000000000000000" pitchFamily="2" charset="0"/>
            </a:endParaRPr>
          </a:p>
        </p:txBody>
      </p:sp>
      <p:sp>
        <p:nvSpPr>
          <p:cNvPr id="4" name="TextBox 3">
            <a:extLst>
              <a:ext uri="{FF2B5EF4-FFF2-40B4-BE49-F238E27FC236}">
                <a16:creationId xmlns:a16="http://schemas.microsoft.com/office/drawing/2014/main" id="{4AD91848-9AE0-4340-AF1B-DED591811368}"/>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29085907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8BB47-3F76-4C58-8373-21E01F0B598E}"/>
              </a:ext>
            </a:extLst>
          </p:cNvPr>
          <p:cNvSpPr>
            <a:spLocks noGrp="1"/>
          </p:cNvSpPr>
          <p:nvPr>
            <p:ph type="title"/>
          </p:nvPr>
        </p:nvSpPr>
        <p:spPr>
          <a:xfrm>
            <a:off x="2465780" y="578880"/>
            <a:ext cx="8888020" cy="1111808"/>
          </a:xfrm>
        </p:spPr>
        <p:txBody>
          <a:bodyPr/>
          <a:lstStyle/>
          <a:p>
            <a:r>
              <a:rPr lang="en-US" sz="4800" dirty="0"/>
              <a:t>Can I donate a service?</a:t>
            </a:r>
          </a:p>
        </p:txBody>
      </p:sp>
      <p:sp>
        <p:nvSpPr>
          <p:cNvPr id="3" name="Content Placeholder 2">
            <a:extLst>
              <a:ext uri="{FF2B5EF4-FFF2-40B4-BE49-F238E27FC236}">
                <a16:creationId xmlns:a16="http://schemas.microsoft.com/office/drawing/2014/main" id="{321BC1A4-9D2B-494F-A58D-24CFF4E6D131}"/>
              </a:ext>
            </a:extLst>
          </p:cNvPr>
          <p:cNvSpPr>
            <a:spLocks noGrp="1"/>
          </p:cNvSpPr>
          <p:nvPr>
            <p:ph idx="1"/>
          </p:nvPr>
        </p:nvSpPr>
        <p:spPr>
          <a:xfrm>
            <a:off x="2311400" y="2298700"/>
            <a:ext cx="8888020" cy="3980420"/>
          </a:xfrm>
        </p:spPr>
        <p:txBody>
          <a:bodyPr>
            <a:noAutofit/>
          </a:bodyPr>
          <a:lstStyle/>
          <a:p>
            <a:pPr marL="0" indent="0">
              <a:buNone/>
            </a:pPr>
            <a:r>
              <a:rPr lang="en-US" sz="3600" b="1" i="0" u="none" strike="noStrike" baseline="0" dirty="0">
                <a:latin typeface="Roboto" panose="02000000000000000000" pitchFamily="2" charset="0"/>
                <a:ea typeface="Roboto" panose="02000000000000000000" pitchFamily="2" charset="0"/>
              </a:rPr>
              <a:t>No, service is not property</a:t>
            </a:r>
          </a:p>
          <a:p>
            <a:pPr marL="0" indent="0">
              <a:buNone/>
            </a:pPr>
            <a:r>
              <a:rPr lang="en-US" sz="3600" b="1" i="0" u="none" strike="noStrike" baseline="0" dirty="0">
                <a:latin typeface="Roboto" panose="02000000000000000000" pitchFamily="2" charset="0"/>
                <a:ea typeface="Roboto" panose="02000000000000000000" pitchFamily="2" charset="0"/>
              </a:rPr>
              <a:t>Exceptions</a:t>
            </a:r>
            <a:endParaRPr lang="en-US" sz="3600" b="0" i="0" u="none" strike="noStrike" baseline="0" dirty="0">
              <a:latin typeface="Roboto" panose="02000000000000000000" pitchFamily="2" charset="0"/>
              <a:ea typeface="Roboto" panose="02000000000000000000" pitchFamily="2" charset="0"/>
            </a:endParaRPr>
          </a:p>
          <a:p>
            <a:pPr marL="0" indent="0">
              <a:buNone/>
            </a:pPr>
            <a:r>
              <a:rPr lang="en-US" sz="3600" b="0" i="0" u="none" strike="noStrike" baseline="0" dirty="0">
                <a:latin typeface="Roboto" panose="02000000000000000000" pitchFamily="2" charset="0"/>
                <a:ea typeface="Roboto" panose="02000000000000000000" pitchFamily="2" charset="0"/>
              </a:rPr>
              <a:t>Gifted materials (which are property); </a:t>
            </a:r>
            <a:r>
              <a:rPr lang="en-US" sz="3600" b="0" i="1" u="none" strike="noStrike" baseline="0" dirty="0">
                <a:latin typeface="Roboto" panose="02000000000000000000" pitchFamily="2" charset="0"/>
                <a:ea typeface="Roboto" panose="02000000000000000000" pitchFamily="2" charset="0"/>
              </a:rPr>
              <a:t>and/or </a:t>
            </a:r>
          </a:p>
          <a:p>
            <a:pPr marL="0" indent="0">
              <a:buNone/>
            </a:pPr>
            <a:r>
              <a:rPr lang="en-US" sz="3600" b="0" i="0" u="none" strike="noStrike" baseline="0" dirty="0">
                <a:latin typeface="Roboto" panose="02000000000000000000" pitchFamily="2" charset="0"/>
                <a:ea typeface="Roboto" panose="02000000000000000000" pitchFamily="2" charset="0"/>
              </a:rPr>
              <a:t>Service provider voluntarily returns a payment as a gift. </a:t>
            </a:r>
          </a:p>
          <a:p>
            <a:endParaRPr lang="en-US" sz="3600" b="0" i="0" u="none" strike="noStrike" baseline="0" dirty="0">
              <a:solidFill>
                <a:srgbClr val="585858"/>
              </a:solidFill>
              <a:latin typeface="Roboto" panose="02000000000000000000" pitchFamily="2" charset="0"/>
              <a:ea typeface="Roboto" panose="02000000000000000000" pitchFamily="2" charset="0"/>
            </a:endParaRPr>
          </a:p>
          <a:p>
            <a:r>
              <a:rPr lang="en-US" sz="3600" b="0" i="0" u="none" strike="noStrike" baseline="0" dirty="0">
                <a:solidFill>
                  <a:srgbClr val="7E7E7E"/>
                </a:solidFill>
                <a:latin typeface="Roboto" panose="02000000000000000000" pitchFamily="2" charset="0"/>
                <a:ea typeface="Roboto" panose="02000000000000000000" pitchFamily="2" charset="0"/>
              </a:rPr>
              <a:t>6 </a:t>
            </a:r>
            <a:endParaRPr lang="en-US" sz="3600" i="0" u="none" strike="noStrike" baseline="0" dirty="0">
              <a:latin typeface="Roboto" panose="02000000000000000000" pitchFamily="2" charset="0"/>
              <a:ea typeface="Roboto" panose="02000000000000000000" pitchFamily="2" charset="0"/>
            </a:endParaRPr>
          </a:p>
        </p:txBody>
      </p:sp>
      <p:sp>
        <p:nvSpPr>
          <p:cNvPr id="4" name="TextBox 3">
            <a:extLst>
              <a:ext uri="{FF2B5EF4-FFF2-40B4-BE49-F238E27FC236}">
                <a16:creationId xmlns:a16="http://schemas.microsoft.com/office/drawing/2014/main" id="{38A35D79-A294-4CDE-9BFF-F88A811439FC}"/>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3281684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342582-ECFC-4326-AE62-56BB37EC5509}"/>
              </a:ext>
            </a:extLst>
          </p:cNvPr>
          <p:cNvSpPr>
            <a:spLocks noGrp="1"/>
          </p:cNvSpPr>
          <p:nvPr>
            <p:ph idx="1"/>
          </p:nvPr>
        </p:nvSpPr>
        <p:spPr>
          <a:xfrm>
            <a:off x="4287187" y="2323475"/>
            <a:ext cx="7432373" cy="4162357"/>
          </a:xfrm>
        </p:spPr>
        <p:txBody>
          <a:bodyPr>
            <a:normAutofit/>
          </a:bodyPr>
          <a:lstStyle/>
          <a:p>
            <a:pPr marL="0" lvl="0" indent="0">
              <a:lnSpc>
                <a:spcPct val="150000"/>
              </a:lnSpc>
              <a:spcBef>
                <a:spcPts val="600"/>
              </a:spcBef>
              <a:spcAft>
                <a:spcPts val="1800"/>
              </a:spcAft>
              <a:buNone/>
            </a:pPr>
            <a:r>
              <a:rPr lang="en-US" sz="3200" i="1" dirty="0"/>
              <a:t>“Budget building and management work is sacred and will directly impact the morale and confidence of the whole community.”</a:t>
            </a:r>
            <a:r>
              <a:rPr lang="en-US" sz="1800" dirty="0">
                <a:latin typeface="Roboto" panose="02000000000000000000" pitchFamily="2" charset="0"/>
                <a:ea typeface="Roboto" panose="02000000000000000000" pitchFamily="2" charset="0"/>
              </a:rPr>
              <a:t>–	Bonnie Ives Marden</a:t>
            </a:r>
          </a:p>
          <a:p>
            <a:pPr marL="0" lvl="0" indent="0">
              <a:lnSpc>
                <a:spcPct val="150000"/>
              </a:lnSpc>
              <a:spcBef>
                <a:spcPts val="600"/>
              </a:spcBef>
              <a:spcAft>
                <a:spcPts val="1800"/>
              </a:spcAft>
              <a:buNone/>
            </a:pPr>
            <a:r>
              <a:rPr lang="en-US" sz="2800" dirty="0">
                <a:latin typeface="Roboto" panose="02000000000000000000" pitchFamily="2" charset="0"/>
                <a:ea typeface="Roboto" panose="02000000000000000000" pitchFamily="2" charset="0"/>
              </a:rPr>
              <a:t>Available on Amazon.ca </a:t>
            </a:r>
            <a:endParaRPr lang="en-US" sz="2800" dirty="0"/>
          </a:p>
        </p:txBody>
      </p:sp>
      <p:sp>
        <p:nvSpPr>
          <p:cNvPr id="4" name="Title 3">
            <a:extLst>
              <a:ext uri="{FF2B5EF4-FFF2-40B4-BE49-F238E27FC236}">
                <a16:creationId xmlns:a16="http://schemas.microsoft.com/office/drawing/2014/main" id="{F79247FD-BEA8-4ABE-A297-E6A02721A4B7}"/>
              </a:ext>
            </a:extLst>
          </p:cNvPr>
          <p:cNvSpPr>
            <a:spLocks noGrp="1"/>
          </p:cNvSpPr>
          <p:nvPr>
            <p:ph type="title"/>
          </p:nvPr>
        </p:nvSpPr>
        <p:spPr/>
        <p:txBody>
          <a:bodyPr/>
          <a:lstStyle/>
          <a:p>
            <a:r>
              <a:rPr lang="en-US" dirty="0"/>
              <a:t>Best Practices</a:t>
            </a:r>
          </a:p>
        </p:txBody>
      </p:sp>
      <p:pic>
        <p:nvPicPr>
          <p:cNvPr id="6" name="Picture 5" descr="A picture containing text, businesscard&#10;&#10;Description automatically generated">
            <a:extLst>
              <a:ext uri="{FF2B5EF4-FFF2-40B4-BE49-F238E27FC236}">
                <a16:creationId xmlns:a16="http://schemas.microsoft.com/office/drawing/2014/main" id="{AB9952C3-2908-406E-858E-A56D33A139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 y="719483"/>
            <a:ext cx="3614017" cy="5419033"/>
          </a:xfrm>
          <a:prstGeom prst="rect">
            <a:avLst/>
          </a:prstGeom>
          <a:ln>
            <a:solidFill>
              <a:srgbClr val="C00000"/>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9219248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8BB47-3F76-4C58-8373-21E01F0B598E}"/>
              </a:ext>
            </a:extLst>
          </p:cNvPr>
          <p:cNvSpPr>
            <a:spLocks noGrp="1"/>
          </p:cNvSpPr>
          <p:nvPr>
            <p:ph type="title"/>
          </p:nvPr>
        </p:nvSpPr>
        <p:spPr>
          <a:xfrm>
            <a:off x="2410691" y="365125"/>
            <a:ext cx="9334005" cy="1325563"/>
          </a:xfrm>
        </p:spPr>
        <p:txBody>
          <a:bodyPr/>
          <a:lstStyle/>
          <a:p>
            <a:r>
              <a:rPr lang="en-US" sz="4800" dirty="0"/>
              <a:t>Donation of Services Example</a:t>
            </a:r>
          </a:p>
        </p:txBody>
      </p:sp>
      <p:sp>
        <p:nvSpPr>
          <p:cNvPr id="3" name="Content Placeholder 2">
            <a:extLst>
              <a:ext uri="{FF2B5EF4-FFF2-40B4-BE49-F238E27FC236}">
                <a16:creationId xmlns:a16="http://schemas.microsoft.com/office/drawing/2014/main" id="{321BC1A4-9D2B-494F-A58D-24CFF4E6D131}"/>
              </a:ext>
            </a:extLst>
          </p:cNvPr>
          <p:cNvSpPr>
            <a:spLocks noGrp="1"/>
          </p:cNvSpPr>
          <p:nvPr>
            <p:ph idx="1"/>
          </p:nvPr>
        </p:nvSpPr>
        <p:spPr>
          <a:xfrm>
            <a:off x="2410690" y="2362201"/>
            <a:ext cx="9679710" cy="3779136"/>
          </a:xfrm>
        </p:spPr>
        <p:txBody>
          <a:bodyPr>
            <a:noAutofit/>
          </a:bodyPr>
          <a:lstStyle/>
          <a:p>
            <a:pPr marL="0" indent="0">
              <a:buNone/>
            </a:pPr>
            <a:r>
              <a:rPr lang="en-US" sz="2400" b="0" i="1" u="none" strike="noStrike" baseline="0" dirty="0">
                <a:latin typeface="Roboto" panose="02000000000000000000" pitchFamily="2" charset="0"/>
                <a:ea typeface="Roboto" panose="02000000000000000000" pitchFamily="2" charset="0"/>
              </a:rPr>
              <a:t>Joseph’s Carpentry I</a:t>
            </a:r>
            <a:r>
              <a:rPr lang="en-US" sz="2400" i="1" dirty="0">
                <a:latin typeface="Roboto" panose="02000000000000000000" pitchFamily="2" charset="0"/>
                <a:ea typeface="Roboto" panose="02000000000000000000" pitchFamily="2" charset="0"/>
              </a:rPr>
              <a:t>nc. </a:t>
            </a:r>
            <a:r>
              <a:rPr lang="en-US" sz="2400" b="0" i="0" u="none" strike="noStrike" baseline="0" dirty="0">
                <a:latin typeface="Roboto" panose="02000000000000000000" pitchFamily="2" charset="0"/>
                <a:ea typeface="Roboto" panose="02000000000000000000" pitchFamily="2" charset="0"/>
              </a:rPr>
              <a:t>donates shelves for the church library</a:t>
            </a:r>
          </a:p>
          <a:p>
            <a:pPr lvl="1"/>
            <a:r>
              <a:rPr lang="en-US" sz="2400" b="0" i="0" u="none" strike="noStrike" baseline="0" dirty="0">
                <a:latin typeface="Roboto" panose="02000000000000000000" pitchFamily="2" charset="0"/>
                <a:ea typeface="Roboto" panose="02000000000000000000" pitchFamily="2" charset="0"/>
              </a:rPr>
              <a:t>Building materials 		$200</a:t>
            </a:r>
          </a:p>
          <a:p>
            <a:pPr lvl="1"/>
            <a:r>
              <a:rPr lang="en-US" sz="2400" b="0" i="0" u="none" strike="noStrike" baseline="0" dirty="0" err="1">
                <a:latin typeface="Roboto" panose="02000000000000000000" pitchFamily="2" charset="0"/>
                <a:ea typeface="Roboto" panose="02000000000000000000" pitchFamily="2" charset="0"/>
              </a:rPr>
              <a:t>Labour</a:t>
            </a:r>
            <a:r>
              <a:rPr lang="en-US" sz="2400" b="0" i="0" u="none" strike="noStrike" baseline="0" dirty="0">
                <a:latin typeface="Roboto" panose="02000000000000000000" pitchFamily="2" charset="0"/>
                <a:ea typeface="Roboto" panose="02000000000000000000" pitchFamily="2" charset="0"/>
              </a:rPr>
              <a:t> 				$300</a:t>
            </a:r>
          </a:p>
          <a:p>
            <a:pPr marL="457200" lvl="1" indent="0">
              <a:buNone/>
            </a:pPr>
            <a:r>
              <a:rPr lang="en-US" sz="2400" b="0" i="0" u="none" strike="noStrike" baseline="0" dirty="0">
                <a:latin typeface="Roboto" panose="02000000000000000000" pitchFamily="2" charset="0"/>
                <a:ea typeface="Roboto" panose="02000000000000000000" pitchFamily="2" charset="0"/>
              </a:rPr>
              <a:t>Total cost</a:t>
            </a:r>
            <a:r>
              <a:rPr lang="en-US" sz="2400" dirty="0">
                <a:latin typeface="Roboto" panose="02000000000000000000" pitchFamily="2" charset="0"/>
                <a:ea typeface="Roboto" panose="02000000000000000000" pitchFamily="2" charset="0"/>
              </a:rPr>
              <a:t>	</a:t>
            </a:r>
            <a:r>
              <a:rPr lang="en-US" sz="2400" b="0" i="0" u="none" strike="noStrike" baseline="0" dirty="0">
                <a:latin typeface="Roboto" panose="02000000000000000000" pitchFamily="2" charset="0"/>
                <a:ea typeface="Roboto" panose="02000000000000000000" pitchFamily="2" charset="0"/>
              </a:rPr>
              <a:t>			$500</a:t>
            </a:r>
          </a:p>
          <a:p>
            <a:r>
              <a:rPr lang="en-US" sz="2400" b="1" i="0" u="none" strike="noStrike" baseline="0" dirty="0">
                <a:latin typeface="Roboto" panose="02000000000000000000" pitchFamily="2" charset="0"/>
                <a:ea typeface="Roboto" panose="02000000000000000000" pitchFamily="2" charset="0"/>
              </a:rPr>
              <a:t>Option 1 </a:t>
            </a:r>
            <a:r>
              <a:rPr lang="en-US" sz="2400" dirty="0">
                <a:latin typeface="Roboto" panose="02000000000000000000" pitchFamily="2" charset="0"/>
                <a:ea typeface="Roboto" panose="02000000000000000000" pitchFamily="2" charset="0"/>
              </a:rPr>
              <a:t>R</a:t>
            </a:r>
            <a:r>
              <a:rPr lang="en-US" sz="2400" b="0" i="0" u="none" strike="noStrike" baseline="0" dirty="0">
                <a:latin typeface="Roboto" panose="02000000000000000000" pitchFamily="2" charset="0"/>
                <a:ea typeface="Roboto" panose="02000000000000000000" pitchFamily="2" charset="0"/>
              </a:rPr>
              <a:t>eceipt: $200 for building materials</a:t>
            </a:r>
          </a:p>
          <a:p>
            <a:pPr marL="0" indent="0" algn="ctr">
              <a:buNone/>
            </a:pPr>
            <a:r>
              <a:rPr lang="en-US" sz="2400" b="0" i="1" u="none" strike="noStrike" baseline="0" dirty="0">
                <a:latin typeface="Roboto" panose="02000000000000000000" pitchFamily="2" charset="0"/>
                <a:ea typeface="Roboto" panose="02000000000000000000" pitchFamily="2" charset="0"/>
              </a:rPr>
              <a:t>OR</a:t>
            </a:r>
          </a:p>
          <a:p>
            <a:r>
              <a:rPr lang="en-US" sz="2400" b="1" i="0" u="none" strike="noStrike" baseline="0" dirty="0">
                <a:latin typeface="Roboto" panose="02000000000000000000" pitchFamily="2" charset="0"/>
                <a:ea typeface="Roboto" panose="02000000000000000000" pitchFamily="2" charset="0"/>
              </a:rPr>
              <a:t>Option 2 </a:t>
            </a:r>
            <a:r>
              <a:rPr lang="en-US" sz="2400" dirty="0">
                <a:latin typeface="Roboto" panose="02000000000000000000" pitchFamily="2" charset="0"/>
                <a:ea typeface="Roboto" panose="02000000000000000000" pitchFamily="2" charset="0"/>
              </a:rPr>
              <a:t>R</a:t>
            </a:r>
            <a:r>
              <a:rPr lang="en-US" sz="2400" b="0" i="0" u="none" strike="noStrike" baseline="0" dirty="0">
                <a:latin typeface="Roboto" panose="02000000000000000000" pitchFamily="2" charset="0"/>
                <a:ea typeface="Roboto" panose="02000000000000000000" pitchFamily="2" charset="0"/>
              </a:rPr>
              <a:t>eceipt: Pay invoice,  Joe writes a cheque fo</a:t>
            </a:r>
            <a:r>
              <a:rPr lang="en-US" sz="2400" dirty="0">
                <a:latin typeface="Roboto" panose="02000000000000000000" pitchFamily="2" charset="0"/>
                <a:ea typeface="Roboto" panose="02000000000000000000" pitchFamily="2" charset="0"/>
              </a:rPr>
              <a:t>r </a:t>
            </a:r>
            <a:r>
              <a:rPr lang="en-US" sz="2400" b="0" i="0" u="none" strike="noStrike" baseline="0" dirty="0">
                <a:latin typeface="Roboto" panose="02000000000000000000" pitchFamily="2" charset="0"/>
                <a:ea typeface="Roboto" panose="02000000000000000000" pitchFamily="2" charset="0"/>
              </a:rPr>
              <a:t>$500 and receives receipt for $500, Joe reports $500 income.  This creates a paper trail and he pays tax. (can’t just endorse cheque)</a:t>
            </a:r>
          </a:p>
        </p:txBody>
      </p:sp>
      <p:sp>
        <p:nvSpPr>
          <p:cNvPr id="4" name="TextBox 3">
            <a:extLst>
              <a:ext uri="{FF2B5EF4-FFF2-40B4-BE49-F238E27FC236}">
                <a16:creationId xmlns:a16="http://schemas.microsoft.com/office/drawing/2014/main" id="{EC49DB0D-C803-4E94-B01F-2AB5ED18A0F4}"/>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5252444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A19C2-303A-4DDE-B44C-8B6BFA2BAEB4}"/>
              </a:ext>
            </a:extLst>
          </p:cNvPr>
          <p:cNvSpPr>
            <a:spLocks noGrp="1"/>
          </p:cNvSpPr>
          <p:nvPr>
            <p:ph type="title"/>
          </p:nvPr>
        </p:nvSpPr>
        <p:spPr/>
        <p:txBody>
          <a:bodyPr/>
          <a:lstStyle/>
          <a:p>
            <a:r>
              <a:rPr lang="en-US" sz="4800" i="0" u="none" strike="noStrike" baseline="0" dirty="0">
                <a:latin typeface="Roboto Medium" panose="02000000000000000000" pitchFamily="2" charset="0"/>
                <a:ea typeface="Roboto Medium" panose="02000000000000000000" pitchFamily="2" charset="0"/>
              </a:rPr>
              <a:t>Gift certificates / gift cards</a:t>
            </a:r>
            <a:endParaRPr lang="en-US" sz="4800" dirty="0">
              <a:latin typeface="Roboto Medium" panose="02000000000000000000" pitchFamily="2" charset="0"/>
              <a:ea typeface="Roboto Medium" panose="02000000000000000000" pitchFamily="2" charset="0"/>
            </a:endParaRPr>
          </a:p>
        </p:txBody>
      </p:sp>
      <p:sp>
        <p:nvSpPr>
          <p:cNvPr id="3" name="Content Placeholder 2">
            <a:extLst>
              <a:ext uri="{FF2B5EF4-FFF2-40B4-BE49-F238E27FC236}">
                <a16:creationId xmlns:a16="http://schemas.microsoft.com/office/drawing/2014/main" id="{39479117-51DA-45A7-9C5B-FEC219EF6984}"/>
              </a:ext>
            </a:extLst>
          </p:cNvPr>
          <p:cNvSpPr>
            <a:spLocks noGrp="1"/>
          </p:cNvSpPr>
          <p:nvPr>
            <p:ph idx="1"/>
          </p:nvPr>
        </p:nvSpPr>
        <p:spPr>
          <a:xfrm>
            <a:off x="2932386" y="2628461"/>
            <a:ext cx="8688114" cy="3353239"/>
          </a:xfrm>
        </p:spPr>
        <p:txBody>
          <a:bodyPr>
            <a:noAutofit/>
          </a:bodyPr>
          <a:lstStyle/>
          <a:p>
            <a:pPr marL="0" indent="0">
              <a:buNone/>
            </a:pPr>
            <a:r>
              <a:rPr lang="en-US" sz="3200" b="1" i="0" u="none" strike="noStrike" baseline="0" dirty="0">
                <a:latin typeface="Roboto" panose="02000000000000000000" pitchFamily="2" charset="0"/>
                <a:ea typeface="Roboto" panose="02000000000000000000" pitchFamily="2" charset="0"/>
              </a:rPr>
              <a:t>If donated directly by the store (the issuer):</a:t>
            </a:r>
            <a:endParaRPr lang="en-US" sz="3200" b="0" i="0" u="none" strike="noStrike" baseline="0" dirty="0">
              <a:latin typeface="Roboto" panose="02000000000000000000" pitchFamily="2" charset="0"/>
              <a:ea typeface="Roboto" panose="02000000000000000000" pitchFamily="2" charset="0"/>
            </a:endParaRPr>
          </a:p>
          <a:p>
            <a:pPr marL="0" indent="0">
              <a:buNone/>
            </a:pPr>
            <a:r>
              <a:rPr lang="en-US" sz="3200" b="0" i="0" u="none" strike="noStrike" baseline="0" dirty="0">
                <a:latin typeface="Roboto" panose="02000000000000000000" pitchFamily="2" charset="0"/>
                <a:ea typeface="Roboto" panose="02000000000000000000" pitchFamily="2" charset="0"/>
              </a:rPr>
              <a:t>Receipt can </a:t>
            </a:r>
            <a:r>
              <a:rPr lang="en-US" sz="3200" b="1" i="0" u="none" strike="noStrike" baseline="0" dirty="0">
                <a:latin typeface="Roboto" panose="02000000000000000000" pitchFamily="2" charset="0"/>
                <a:ea typeface="Roboto" panose="02000000000000000000" pitchFamily="2" charset="0"/>
              </a:rPr>
              <a:t>only </a:t>
            </a:r>
            <a:r>
              <a:rPr lang="en-US" sz="3200" b="0" i="0" u="none" strike="noStrike" baseline="0" dirty="0">
                <a:latin typeface="Roboto" panose="02000000000000000000" pitchFamily="2" charset="0"/>
                <a:ea typeface="Roboto" panose="02000000000000000000" pitchFamily="2" charset="0"/>
              </a:rPr>
              <a:t>be issued when the gift certificate is redeemed.</a:t>
            </a:r>
          </a:p>
          <a:p>
            <a:pPr marL="0" indent="0">
              <a:buNone/>
            </a:pPr>
            <a:endParaRPr lang="en-US" sz="3200" b="0" i="0" u="none" strike="noStrike" baseline="0" dirty="0">
              <a:latin typeface="Roboto" panose="02000000000000000000" pitchFamily="2" charset="0"/>
              <a:ea typeface="Roboto" panose="02000000000000000000" pitchFamily="2" charset="0"/>
            </a:endParaRPr>
          </a:p>
          <a:p>
            <a:pPr marL="0" indent="0">
              <a:buNone/>
            </a:pPr>
            <a:r>
              <a:rPr lang="en-US" sz="3200" b="1" i="0" u="none" strike="noStrike" baseline="0" dirty="0">
                <a:latin typeface="Roboto" panose="02000000000000000000" pitchFamily="2" charset="0"/>
                <a:ea typeface="Roboto" panose="02000000000000000000" pitchFamily="2" charset="0"/>
              </a:rPr>
              <a:t>If donated by a 3</a:t>
            </a:r>
            <a:r>
              <a:rPr lang="en-US" sz="3200" b="1" i="0" u="none" strike="noStrike" baseline="30000" dirty="0">
                <a:latin typeface="Roboto" panose="02000000000000000000" pitchFamily="2" charset="0"/>
                <a:ea typeface="Roboto" panose="02000000000000000000" pitchFamily="2" charset="0"/>
              </a:rPr>
              <a:t>rd</a:t>
            </a:r>
            <a:r>
              <a:rPr lang="en-US" sz="3200" b="1" i="0" u="none" strike="noStrike" baseline="0" dirty="0">
                <a:latin typeface="Roboto" panose="02000000000000000000" pitchFamily="2" charset="0"/>
                <a:ea typeface="Roboto" panose="02000000000000000000" pitchFamily="2" charset="0"/>
              </a:rPr>
              <a:t> party:</a:t>
            </a:r>
            <a:endParaRPr lang="en-US" sz="3200" b="0" i="0" u="none" strike="noStrike" baseline="0" dirty="0">
              <a:latin typeface="Roboto" panose="02000000000000000000" pitchFamily="2" charset="0"/>
              <a:ea typeface="Roboto" panose="02000000000000000000" pitchFamily="2" charset="0"/>
            </a:endParaRPr>
          </a:p>
          <a:p>
            <a:pPr marL="0" indent="0">
              <a:buNone/>
            </a:pPr>
            <a:r>
              <a:rPr lang="en-US" sz="3200" b="0" i="0" u="none" strike="noStrike" baseline="0" dirty="0">
                <a:latin typeface="Roboto" panose="02000000000000000000" pitchFamily="2" charset="0"/>
                <a:ea typeface="Roboto" panose="02000000000000000000" pitchFamily="2" charset="0"/>
              </a:rPr>
              <a:t>Receipt can be issued immediately.</a:t>
            </a:r>
          </a:p>
        </p:txBody>
      </p:sp>
      <p:sp>
        <p:nvSpPr>
          <p:cNvPr id="4" name="TextBox 3">
            <a:extLst>
              <a:ext uri="{FF2B5EF4-FFF2-40B4-BE49-F238E27FC236}">
                <a16:creationId xmlns:a16="http://schemas.microsoft.com/office/drawing/2014/main" id="{73A9A6BC-1D6B-4CF2-A634-C8213BF6E998}"/>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13618970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8BB47-3F76-4C58-8373-21E01F0B598E}"/>
              </a:ext>
            </a:extLst>
          </p:cNvPr>
          <p:cNvSpPr>
            <a:spLocks noGrp="1"/>
          </p:cNvSpPr>
          <p:nvPr>
            <p:ph type="title"/>
          </p:nvPr>
        </p:nvSpPr>
        <p:spPr/>
        <p:txBody>
          <a:bodyPr/>
          <a:lstStyle/>
          <a:p>
            <a:r>
              <a:rPr lang="en-US" sz="4800" dirty="0"/>
              <a:t>Gift-in-Kind Receipts</a:t>
            </a:r>
          </a:p>
        </p:txBody>
      </p:sp>
      <p:sp>
        <p:nvSpPr>
          <p:cNvPr id="3" name="Content Placeholder 2">
            <a:extLst>
              <a:ext uri="{FF2B5EF4-FFF2-40B4-BE49-F238E27FC236}">
                <a16:creationId xmlns:a16="http://schemas.microsoft.com/office/drawing/2014/main" id="{321BC1A4-9D2B-494F-A58D-24CFF4E6D131}"/>
              </a:ext>
            </a:extLst>
          </p:cNvPr>
          <p:cNvSpPr>
            <a:spLocks noGrp="1"/>
          </p:cNvSpPr>
          <p:nvPr>
            <p:ph idx="1"/>
          </p:nvPr>
        </p:nvSpPr>
        <p:spPr/>
        <p:txBody>
          <a:bodyPr>
            <a:normAutofit/>
          </a:bodyPr>
          <a:lstStyle/>
          <a:p>
            <a:r>
              <a:rPr lang="en-US" dirty="0"/>
              <a:t>Brief description of property transferred to congregation</a:t>
            </a:r>
          </a:p>
          <a:p>
            <a:r>
              <a:rPr lang="en-US" dirty="0"/>
              <a:t>Name and address of appraiser </a:t>
            </a:r>
          </a:p>
          <a:p>
            <a:r>
              <a:rPr lang="en-US" dirty="0"/>
              <a:t>Fair market value of property</a:t>
            </a:r>
          </a:p>
        </p:txBody>
      </p:sp>
      <p:sp>
        <p:nvSpPr>
          <p:cNvPr id="4" name="TextBox 3">
            <a:extLst>
              <a:ext uri="{FF2B5EF4-FFF2-40B4-BE49-F238E27FC236}">
                <a16:creationId xmlns:a16="http://schemas.microsoft.com/office/drawing/2014/main" id="{3D2F7F0C-51D1-4CEE-BDC3-72E394080F7A}"/>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12819353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8BB47-3F76-4C58-8373-21E01F0B598E}"/>
              </a:ext>
            </a:extLst>
          </p:cNvPr>
          <p:cNvSpPr>
            <a:spLocks noGrp="1"/>
          </p:cNvSpPr>
          <p:nvPr>
            <p:ph type="title"/>
          </p:nvPr>
        </p:nvSpPr>
        <p:spPr>
          <a:xfrm>
            <a:off x="1419497" y="164216"/>
            <a:ext cx="11219906" cy="662781"/>
          </a:xfrm>
        </p:spPr>
        <p:txBody>
          <a:bodyPr anchor="ctr">
            <a:normAutofit/>
          </a:bodyPr>
          <a:lstStyle/>
          <a:p>
            <a:r>
              <a:rPr lang="en-US" sz="2800" dirty="0">
                <a:solidFill>
                  <a:schemeClr val="bg1"/>
                </a:solidFill>
              </a:rPr>
              <a:t>Gift-in-Kind Receipt Sample</a:t>
            </a:r>
          </a:p>
        </p:txBody>
      </p:sp>
      <p:pic>
        <p:nvPicPr>
          <p:cNvPr id="4" name="Picture 3">
            <a:extLst>
              <a:ext uri="{FF2B5EF4-FFF2-40B4-BE49-F238E27FC236}">
                <a16:creationId xmlns:a16="http://schemas.microsoft.com/office/drawing/2014/main" id="{295AE030-68D1-4971-B88F-FD7106118FEA}"/>
              </a:ext>
            </a:extLst>
          </p:cNvPr>
          <p:cNvPicPr>
            <a:picLocks noChangeAspect="1"/>
          </p:cNvPicPr>
          <p:nvPr/>
        </p:nvPicPr>
        <p:blipFill rotWithShape="1">
          <a:blip r:embed="rId3"/>
          <a:srcRect l="20625" t="28000" r="21500" b="7556"/>
          <a:stretch/>
        </p:blipFill>
        <p:spPr>
          <a:xfrm>
            <a:off x="1959428" y="901173"/>
            <a:ext cx="9510382" cy="5956827"/>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77901AC6-68F5-4B85-8323-59C1BB658FDA}"/>
              </a:ext>
            </a:extLst>
          </p:cNvPr>
          <p:cNvSpPr txBox="1"/>
          <p:nvPr/>
        </p:nvSpPr>
        <p:spPr>
          <a:xfrm>
            <a:off x="281940" y="315575"/>
            <a:ext cx="1112520" cy="461665"/>
          </a:xfrm>
          <a:prstGeom prst="rect">
            <a:avLst/>
          </a:prstGeom>
          <a:noFill/>
        </p:spPr>
        <p:txBody>
          <a:bodyPr wrap="square" rtlCol="0">
            <a:spAutoFit/>
          </a:bodyPr>
          <a:lstStyle/>
          <a:p>
            <a:r>
              <a:rPr lang="en-US" sz="2400" dirty="0">
                <a:solidFill>
                  <a:schemeClr val="bg1"/>
                </a:solidFill>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22832160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9F3B1-8BBA-4F72-BF62-082CECA0AE1F}"/>
              </a:ext>
            </a:extLst>
          </p:cNvPr>
          <p:cNvSpPr>
            <a:spLocks noGrp="1"/>
          </p:cNvSpPr>
          <p:nvPr>
            <p:ph type="title"/>
          </p:nvPr>
        </p:nvSpPr>
        <p:spPr>
          <a:xfrm>
            <a:off x="2654300" y="365125"/>
            <a:ext cx="8699500" cy="1325563"/>
          </a:xfrm>
        </p:spPr>
        <p:txBody>
          <a:bodyPr/>
          <a:lstStyle/>
          <a:p>
            <a:pPr lvl="0"/>
            <a:r>
              <a:rPr lang="en-US" sz="2400" b="0" i="0" u="none" kern="1200" dirty="0">
                <a:solidFill>
                  <a:schemeClr val="tx1"/>
                </a:solidFill>
                <a:effectLst/>
                <a:latin typeface="Roboto Slab Medium" pitchFamily="2" charset="0"/>
                <a:ea typeface="Roboto Slab Medium" pitchFamily="2" charset="0"/>
                <a:cs typeface="+mj-cs"/>
              </a:rPr>
              <a:t>Ways to Receive</a:t>
            </a:r>
            <a:br>
              <a:rPr lang="en-US" sz="2400" b="0" i="0" u="none" kern="1200" dirty="0">
                <a:solidFill>
                  <a:schemeClr val="tx1"/>
                </a:solidFill>
                <a:effectLst/>
                <a:latin typeface="Roboto Slab Medium" pitchFamily="2" charset="0"/>
                <a:ea typeface="Roboto Slab Medium" pitchFamily="2" charset="0"/>
                <a:cs typeface="+mj-cs"/>
              </a:rPr>
            </a:br>
            <a:r>
              <a:rPr lang="en-US" sz="4400" dirty="0"/>
              <a:t>Legacy &amp; Planned Gifts</a:t>
            </a:r>
            <a:endParaRPr lang="en-US" dirty="0"/>
          </a:p>
        </p:txBody>
      </p:sp>
      <p:sp>
        <p:nvSpPr>
          <p:cNvPr id="5" name="Content Placeholder 4">
            <a:extLst>
              <a:ext uri="{FF2B5EF4-FFF2-40B4-BE49-F238E27FC236}">
                <a16:creationId xmlns:a16="http://schemas.microsoft.com/office/drawing/2014/main" id="{8736DFA5-B576-47F5-A485-E4FE6244290F}"/>
              </a:ext>
            </a:extLst>
          </p:cNvPr>
          <p:cNvSpPr>
            <a:spLocks noGrp="1"/>
          </p:cNvSpPr>
          <p:nvPr>
            <p:ph idx="1"/>
          </p:nvPr>
        </p:nvSpPr>
        <p:spPr>
          <a:xfrm>
            <a:off x="2743200" y="2498651"/>
            <a:ext cx="9144000" cy="4359349"/>
          </a:xfrm>
        </p:spPr>
        <p:txBody>
          <a:bodyPr>
            <a:normAutofit lnSpcReduction="10000"/>
          </a:bodyPr>
          <a:lstStyle/>
          <a:p>
            <a:pPr lvl="0"/>
            <a:r>
              <a:rPr lang="en-US" dirty="0">
                <a:latin typeface="Roboto" panose="02000000000000000000" pitchFamily="2" charset="0"/>
                <a:ea typeface="Roboto" panose="02000000000000000000" pitchFamily="2" charset="0"/>
              </a:rPr>
              <a:t>Securities</a:t>
            </a:r>
          </a:p>
          <a:p>
            <a:pPr lvl="0"/>
            <a:r>
              <a:rPr lang="en-US" dirty="0">
                <a:latin typeface="Roboto" panose="02000000000000000000" pitchFamily="2" charset="0"/>
                <a:ea typeface="Roboto" panose="02000000000000000000" pitchFamily="2" charset="0"/>
              </a:rPr>
              <a:t>Annuities</a:t>
            </a:r>
          </a:p>
          <a:p>
            <a:pPr lvl="0"/>
            <a:r>
              <a:rPr lang="en-US" dirty="0">
                <a:latin typeface="Roboto" panose="02000000000000000000" pitchFamily="2" charset="0"/>
                <a:ea typeface="Roboto" panose="02000000000000000000" pitchFamily="2" charset="0"/>
              </a:rPr>
              <a:t>Insurance</a:t>
            </a:r>
          </a:p>
          <a:p>
            <a:pPr lvl="0"/>
            <a:r>
              <a:rPr lang="en-US" dirty="0">
                <a:latin typeface="Roboto" panose="02000000000000000000" pitchFamily="2" charset="0"/>
                <a:ea typeface="Roboto" panose="02000000000000000000" pitchFamily="2" charset="0"/>
              </a:rPr>
              <a:t>Bequests</a:t>
            </a:r>
          </a:p>
          <a:p>
            <a:pPr lvl="0"/>
            <a:r>
              <a:rPr lang="en-US" sz="4000" dirty="0">
                <a:effectLst/>
                <a:latin typeface="Roboto" panose="02000000000000000000" pitchFamily="2" charset="0"/>
                <a:ea typeface="Roboto" panose="02000000000000000000" pitchFamily="2" charset="0"/>
              </a:rPr>
              <a:t>Gifts of Residual Interest</a:t>
            </a:r>
          </a:p>
          <a:p>
            <a:pPr lvl="0"/>
            <a:r>
              <a:rPr lang="en-US" sz="4000" dirty="0">
                <a:effectLst/>
                <a:latin typeface="Roboto" panose="02000000000000000000" pitchFamily="2" charset="0"/>
                <a:ea typeface="Roboto" panose="02000000000000000000" pitchFamily="2" charset="0"/>
              </a:rPr>
              <a:t>Charitable Remainder Trusts</a:t>
            </a:r>
            <a:endParaRPr lang="en-US" sz="4000" dirty="0">
              <a:effectLst/>
            </a:endParaRPr>
          </a:p>
        </p:txBody>
      </p:sp>
      <p:sp>
        <p:nvSpPr>
          <p:cNvPr id="4" name="TextBox 3">
            <a:extLst>
              <a:ext uri="{FF2B5EF4-FFF2-40B4-BE49-F238E27FC236}">
                <a16:creationId xmlns:a16="http://schemas.microsoft.com/office/drawing/2014/main" id="{E7F842FF-F71A-464F-B481-A41CCBBCB6E9}"/>
              </a:ext>
            </a:extLst>
          </p:cNvPr>
          <p:cNvSpPr txBox="1"/>
          <p:nvPr/>
        </p:nvSpPr>
        <p:spPr>
          <a:xfrm>
            <a:off x="10558464" y="260351"/>
            <a:ext cx="1328736" cy="369332"/>
          </a:xfrm>
          <a:prstGeom prst="rect">
            <a:avLst/>
          </a:prstGeom>
          <a:noFill/>
        </p:spPr>
        <p:txBody>
          <a:bodyPr wrap="square" rtlCol="0">
            <a:spAutoFit/>
          </a:bodyPr>
          <a:lstStyle/>
          <a:p>
            <a:pPr algn="ctr"/>
            <a:r>
              <a:rPr lang="en-US" dirty="0">
                <a:latin typeface="Roboto Medium" panose="02000000000000000000" pitchFamily="2" charset="0"/>
                <a:ea typeface="Roboto Medium" panose="02000000000000000000" pitchFamily="2" charset="0"/>
              </a:rPr>
              <a:t>KP 2a</a:t>
            </a:r>
          </a:p>
        </p:txBody>
      </p:sp>
      <p:sp>
        <p:nvSpPr>
          <p:cNvPr id="6" name="TextBox 5">
            <a:extLst>
              <a:ext uri="{FF2B5EF4-FFF2-40B4-BE49-F238E27FC236}">
                <a16:creationId xmlns:a16="http://schemas.microsoft.com/office/drawing/2014/main" id="{3EC798B8-6FD5-4575-85E0-1370C34CE045}"/>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5242501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9F3B1-8BBA-4F72-BF62-082CECA0AE1F}"/>
              </a:ext>
            </a:extLst>
          </p:cNvPr>
          <p:cNvSpPr>
            <a:spLocks noGrp="1"/>
          </p:cNvSpPr>
          <p:nvPr>
            <p:ph type="title"/>
          </p:nvPr>
        </p:nvSpPr>
        <p:spPr/>
        <p:txBody>
          <a:bodyPr/>
          <a:lstStyle/>
          <a:p>
            <a:pPr marR="0" lvl="0" algn="l" defTabSz="914400" rtl="0" eaLnBrk="1" fontAlgn="auto" latinLnBrk="0" hangingPunct="1">
              <a:lnSpc>
                <a:spcPct val="100000"/>
              </a:lnSpc>
              <a:spcBef>
                <a:spcPts val="1000"/>
              </a:spcBef>
              <a:spcAft>
                <a:spcPts val="0"/>
              </a:spcAft>
              <a:buClrTx/>
              <a:buSzTx/>
              <a:tabLst/>
              <a:defRPr/>
            </a:pPr>
            <a:r>
              <a:rPr lang="en-US" sz="2400" b="0" i="0" u="none" kern="1200" dirty="0">
                <a:solidFill>
                  <a:schemeClr val="tx1"/>
                </a:solidFill>
                <a:effectLst/>
                <a:latin typeface="Roboto Slab Medium" pitchFamily="2" charset="0"/>
                <a:ea typeface="Roboto Slab Medium" pitchFamily="2" charset="0"/>
                <a:cs typeface="+mj-cs"/>
              </a:rPr>
              <a:t>Ways to Receive</a:t>
            </a:r>
            <a:br>
              <a:rPr lang="en-US" sz="2400" b="0" i="0" u="none" kern="1200" dirty="0">
                <a:solidFill>
                  <a:schemeClr val="tx1"/>
                </a:solidFill>
                <a:effectLst/>
                <a:latin typeface="Roboto Slab Medium" pitchFamily="2" charset="0"/>
                <a:ea typeface="Roboto Slab Medium" pitchFamily="2" charset="0"/>
                <a:cs typeface="+mj-cs"/>
              </a:rPr>
            </a:br>
            <a:r>
              <a:rPr lang="en-US" sz="4800" dirty="0">
                <a:solidFill>
                  <a:prstClr val="black"/>
                </a:solidFill>
                <a:latin typeface="Roboto Medium" panose="02000000000000000000" pitchFamily="2" charset="0"/>
                <a:ea typeface="Roboto Medium" panose="02000000000000000000" pitchFamily="2" charset="0"/>
                <a:cs typeface="+mn-cs"/>
              </a:rPr>
              <a:t>Securities</a:t>
            </a:r>
            <a:endParaRPr lang="en-US" sz="4800" dirty="0"/>
          </a:p>
        </p:txBody>
      </p:sp>
      <p:sp>
        <p:nvSpPr>
          <p:cNvPr id="5" name="Content Placeholder 4">
            <a:extLst>
              <a:ext uri="{FF2B5EF4-FFF2-40B4-BE49-F238E27FC236}">
                <a16:creationId xmlns:a16="http://schemas.microsoft.com/office/drawing/2014/main" id="{8736DFA5-B576-47F5-A485-E4FE6244290F}"/>
              </a:ext>
            </a:extLst>
          </p:cNvPr>
          <p:cNvSpPr>
            <a:spLocks noGrp="1"/>
          </p:cNvSpPr>
          <p:nvPr>
            <p:ph idx="1"/>
          </p:nvPr>
        </p:nvSpPr>
        <p:spPr>
          <a:xfrm>
            <a:off x="2400300" y="2552700"/>
            <a:ext cx="9042400" cy="3822700"/>
          </a:xfrm>
        </p:spPr>
        <p:txBody>
          <a:bodyPr numCol="1">
            <a:normAutofit/>
          </a:bodyPr>
          <a:lstStyle/>
          <a:p>
            <a:pPr marL="0" indent="0">
              <a:lnSpc>
                <a:spcPct val="110000"/>
              </a:lnSpc>
              <a:spcBef>
                <a:spcPct val="50000"/>
              </a:spcBef>
              <a:buClr>
                <a:schemeClr val="tx2"/>
              </a:buClr>
              <a:buSzPct val="61000"/>
              <a:buNone/>
            </a:pPr>
            <a:r>
              <a:rPr kumimoji="1" lang="en-US" altLang="en-US" dirty="0">
                <a:latin typeface="Roboto" panose="02000000000000000000" pitchFamily="2" charset="0"/>
                <a:ea typeface="Roboto" panose="02000000000000000000" pitchFamily="2" charset="0"/>
                <a:cs typeface="Arial" panose="020B0604020202020204" pitchFamily="34" charset="0"/>
              </a:rPr>
              <a:t>Selling appreciated publicly traded securities on a recognized stock exchange –capital gain is taxable to donor </a:t>
            </a:r>
            <a:r>
              <a:rPr kumimoji="1" lang="en-US" altLang="en-US" b="1" u="sng" dirty="0">
                <a:latin typeface="Roboto" panose="02000000000000000000" pitchFamily="2" charset="0"/>
                <a:ea typeface="Roboto" panose="02000000000000000000" pitchFamily="2" charset="0"/>
                <a:cs typeface="Arial" panose="020B0604020202020204" pitchFamily="34" charset="0"/>
              </a:rPr>
              <a:t>unless</a:t>
            </a:r>
            <a:r>
              <a:rPr kumimoji="1" lang="en-US" altLang="en-US" dirty="0">
                <a:latin typeface="Roboto" panose="02000000000000000000" pitchFamily="2" charset="0"/>
                <a:ea typeface="Roboto" panose="02000000000000000000" pitchFamily="2" charset="0"/>
                <a:cs typeface="Arial" panose="020B0604020202020204" pitchFamily="34" charset="0"/>
              </a:rPr>
              <a:t> given directly to a charity.</a:t>
            </a:r>
          </a:p>
        </p:txBody>
      </p:sp>
      <p:sp>
        <p:nvSpPr>
          <p:cNvPr id="4" name="TextBox 3">
            <a:extLst>
              <a:ext uri="{FF2B5EF4-FFF2-40B4-BE49-F238E27FC236}">
                <a16:creationId xmlns:a16="http://schemas.microsoft.com/office/drawing/2014/main" id="{8384099F-1357-452A-92AF-DE1CF284DC16}"/>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ML</a:t>
            </a:r>
          </a:p>
        </p:txBody>
      </p:sp>
    </p:spTree>
    <p:extLst>
      <p:ext uri="{BB962C8B-B14F-4D97-AF65-F5344CB8AC3E}">
        <p14:creationId xmlns:p14="http://schemas.microsoft.com/office/powerpoint/2010/main" val="176224465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8BB47-3F76-4C58-8373-21E01F0B598E}"/>
              </a:ext>
            </a:extLst>
          </p:cNvPr>
          <p:cNvSpPr>
            <a:spLocks noGrp="1"/>
          </p:cNvSpPr>
          <p:nvPr>
            <p:ph type="title"/>
          </p:nvPr>
        </p:nvSpPr>
        <p:spPr>
          <a:xfrm>
            <a:off x="2139042" y="487045"/>
            <a:ext cx="8421414" cy="1325563"/>
          </a:xfrm>
        </p:spPr>
        <p:txBody>
          <a:bodyPr/>
          <a:lstStyle/>
          <a:p>
            <a:r>
              <a:rPr lang="en-US" sz="4800" dirty="0"/>
              <a:t>Securities Example</a:t>
            </a:r>
          </a:p>
        </p:txBody>
      </p:sp>
      <p:sp>
        <p:nvSpPr>
          <p:cNvPr id="3" name="Content Placeholder 4">
            <a:extLst>
              <a:ext uri="{FF2B5EF4-FFF2-40B4-BE49-F238E27FC236}">
                <a16:creationId xmlns:a16="http://schemas.microsoft.com/office/drawing/2014/main" id="{85BAD5D6-A917-46B6-8D6F-2A052BFC2FCF}"/>
              </a:ext>
            </a:extLst>
          </p:cNvPr>
          <p:cNvSpPr>
            <a:spLocks noGrp="1"/>
          </p:cNvSpPr>
          <p:nvPr>
            <p:ph idx="1"/>
          </p:nvPr>
        </p:nvSpPr>
        <p:spPr>
          <a:xfrm>
            <a:off x="2139042" y="2334988"/>
            <a:ext cx="10052957" cy="4523012"/>
          </a:xfrm>
        </p:spPr>
        <p:txBody>
          <a:bodyPr numCol="1">
            <a:normAutofit lnSpcReduction="10000"/>
          </a:bodyPr>
          <a:lstStyle/>
          <a:p>
            <a:pPr marL="0" indent="0">
              <a:buNone/>
            </a:pPr>
            <a:r>
              <a:rPr lang="en-US" sz="2400" dirty="0">
                <a:latin typeface="Roboto" panose="02000000000000000000" pitchFamily="2" charset="0"/>
                <a:ea typeface="Roboto" panose="02000000000000000000" pitchFamily="2" charset="0"/>
              </a:rPr>
              <a:t>$50,000 securities to give, original cost $20,000. Donor’s marginal tax rate is 46%.</a:t>
            </a:r>
          </a:p>
          <a:p>
            <a:pPr marL="0" indent="0">
              <a:lnSpc>
                <a:spcPct val="110000"/>
              </a:lnSpc>
              <a:buNone/>
              <a:tabLst>
                <a:tab pos="4457700" algn="l"/>
                <a:tab pos="7315200" algn="l"/>
              </a:tabLst>
            </a:pPr>
            <a:r>
              <a:rPr lang="en-US" sz="2400" dirty="0">
                <a:latin typeface="Roboto" panose="02000000000000000000" pitchFamily="2" charset="0"/>
                <a:ea typeface="Roboto" panose="02000000000000000000" pitchFamily="2" charset="0"/>
              </a:rPr>
              <a:t>	          Sells shares 	 </a:t>
            </a:r>
            <a:br>
              <a:rPr lang="en-US" sz="2400" dirty="0">
                <a:latin typeface="Roboto" panose="02000000000000000000" pitchFamily="2" charset="0"/>
                <a:ea typeface="Roboto" panose="02000000000000000000" pitchFamily="2" charset="0"/>
              </a:rPr>
            </a:br>
            <a:r>
              <a:rPr lang="en-US" sz="2400" dirty="0">
                <a:latin typeface="Roboto" panose="02000000000000000000" pitchFamily="2" charset="0"/>
                <a:ea typeface="Roboto" panose="02000000000000000000" pitchFamily="2" charset="0"/>
              </a:rPr>
              <a:t>	donates proceeds	</a:t>
            </a:r>
          </a:p>
          <a:p>
            <a:pPr marL="0" indent="0">
              <a:spcBef>
                <a:spcPts val="0"/>
              </a:spcBef>
              <a:buNone/>
              <a:tabLst>
                <a:tab pos="5829300" algn="l"/>
                <a:tab pos="8343900" algn="l"/>
              </a:tabLst>
            </a:pPr>
            <a:r>
              <a:rPr lang="en-US" sz="2400" dirty="0">
                <a:latin typeface="Roboto" panose="02000000000000000000" pitchFamily="2" charset="0"/>
                <a:ea typeface="Roboto" panose="02000000000000000000" pitchFamily="2" charset="0"/>
              </a:rPr>
              <a:t>1. Value of shares	$50,000	</a:t>
            </a:r>
          </a:p>
          <a:p>
            <a:pPr marL="0" indent="0">
              <a:spcBef>
                <a:spcPts val="0"/>
              </a:spcBef>
              <a:buNone/>
              <a:tabLst>
                <a:tab pos="5829300" algn="l"/>
                <a:tab pos="8343900" algn="l"/>
              </a:tabLst>
            </a:pPr>
            <a:r>
              <a:rPr lang="en-US" sz="2400" dirty="0">
                <a:latin typeface="Roboto" panose="02000000000000000000" pitchFamily="2" charset="0"/>
                <a:ea typeface="Roboto" panose="02000000000000000000" pitchFamily="2" charset="0"/>
              </a:rPr>
              <a:t>2. Capital gain 	$30,000	</a:t>
            </a:r>
          </a:p>
          <a:p>
            <a:pPr marL="0" indent="0">
              <a:spcBef>
                <a:spcPts val="0"/>
              </a:spcBef>
              <a:buNone/>
              <a:tabLst>
                <a:tab pos="5829300" algn="l"/>
                <a:tab pos="8343900" algn="l"/>
              </a:tabLst>
            </a:pPr>
            <a:r>
              <a:rPr lang="en-US" sz="2400" dirty="0">
                <a:latin typeface="Roboto" panose="02000000000000000000" pitchFamily="2" charset="0"/>
                <a:ea typeface="Roboto" panose="02000000000000000000" pitchFamily="2" charset="0"/>
              </a:rPr>
              <a:t>3. Capital gain tax</a:t>
            </a:r>
            <a:r>
              <a:rPr lang="en-US" sz="2000" dirty="0">
                <a:latin typeface="Roboto" panose="02000000000000000000" pitchFamily="2" charset="0"/>
                <a:ea typeface="Roboto" panose="02000000000000000000" pitchFamily="2" charset="0"/>
              </a:rPr>
              <a:t> (#2 x 50% x 46%)</a:t>
            </a:r>
            <a:r>
              <a:rPr lang="en-US" sz="2400" dirty="0">
                <a:latin typeface="Roboto" panose="02000000000000000000" pitchFamily="2" charset="0"/>
                <a:ea typeface="Roboto" panose="02000000000000000000" pitchFamily="2" charset="0"/>
              </a:rPr>
              <a:t>	  $6,900	</a:t>
            </a:r>
          </a:p>
          <a:p>
            <a:pPr marL="0" indent="0">
              <a:spcBef>
                <a:spcPts val="0"/>
              </a:spcBef>
              <a:buNone/>
              <a:tabLst>
                <a:tab pos="5829300" algn="l"/>
                <a:tab pos="8343900" algn="l"/>
              </a:tabLst>
            </a:pPr>
            <a:r>
              <a:rPr lang="en-US" sz="2400" b="1" dirty="0">
                <a:latin typeface="Roboto" panose="02000000000000000000" pitchFamily="2" charset="0"/>
                <a:ea typeface="Roboto" panose="02000000000000000000" pitchFamily="2" charset="0"/>
              </a:rPr>
              <a:t>4. Value of gift and tax receipt </a:t>
            </a:r>
            <a:r>
              <a:rPr lang="en-US" sz="2000" b="1" dirty="0">
                <a:latin typeface="Roboto" panose="02000000000000000000" pitchFamily="2" charset="0"/>
                <a:ea typeface="Roboto" panose="02000000000000000000" pitchFamily="2" charset="0"/>
              </a:rPr>
              <a:t>(#1 - #3)</a:t>
            </a:r>
            <a:r>
              <a:rPr lang="en-US" sz="2400" b="1" dirty="0">
                <a:latin typeface="Roboto" panose="02000000000000000000" pitchFamily="2" charset="0"/>
                <a:ea typeface="Roboto" panose="02000000000000000000" pitchFamily="2" charset="0"/>
              </a:rPr>
              <a:t>	$43,100	</a:t>
            </a:r>
          </a:p>
          <a:p>
            <a:pPr marL="0" indent="0">
              <a:spcBef>
                <a:spcPts val="0"/>
              </a:spcBef>
              <a:buNone/>
              <a:tabLst>
                <a:tab pos="5829300" algn="l"/>
                <a:tab pos="8343900" algn="l"/>
              </a:tabLst>
            </a:pPr>
            <a:r>
              <a:rPr lang="en-US" sz="2400" dirty="0">
                <a:latin typeface="Roboto" panose="02000000000000000000" pitchFamily="2" charset="0"/>
                <a:ea typeface="Roboto" panose="02000000000000000000" pitchFamily="2" charset="0"/>
              </a:rPr>
              <a:t>5. Income tax credit </a:t>
            </a:r>
            <a:r>
              <a:rPr lang="en-US" sz="2000" dirty="0">
                <a:latin typeface="Roboto" panose="02000000000000000000" pitchFamily="2" charset="0"/>
                <a:ea typeface="Roboto" panose="02000000000000000000" pitchFamily="2" charset="0"/>
              </a:rPr>
              <a:t>(#4 x 46%)	</a:t>
            </a:r>
            <a:r>
              <a:rPr lang="en-US" sz="2400" dirty="0">
                <a:latin typeface="Roboto" panose="02000000000000000000" pitchFamily="2" charset="0"/>
                <a:ea typeface="Roboto" panose="02000000000000000000" pitchFamily="2" charset="0"/>
              </a:rPr>
              <a:t>$19,826	</a:t>
            </a:r>
          </a:p>
          <a:p>
            <a:pPr marL="0" indent="0">
              <a:spcBef>
                <a:spcPts val="0"/>
              </a:spcBef>
              <a:buNone/>
              <a:tabLst>
                <a:tab pos="5829300" algn="l"/>
                <a:tab pos="8343900" algn="l"/>
              </a:tabLst>
            </a:pPr>
            <a:r>
              <a:rPr lang="en-US" sz="2400" b="1" dirty="0">
                <a:latin typeface="Roboto" panose="02000000000000000000" pitchFamily="2" charset="0"/>
                <a:ea typeface="Roboto" panose="02000000000000000000" pitchFamily="2" charset="0"/>
              </a:rPr>
              <a:t>6. Cost to make the gift </a:t>
            </a:r>
            <a:r>
              <a:rPr lang="en-US" sz="2000" b="1" dirty="0">
                <a:latin typeface="Roboto" panose="02000000000000000000" pitchFamily="2" charset="0"/>
                <a:ea typeface="Roboto" panose="02000000000000000000" pitchFamily="2" charset="0"/>
              </a:rPr>
              <a:t>(#1 - #5)</a:t>
            </a:r>
            <a:r>
              <a:rPr lang="en-US" sz="2400" b="1" dirty="0">
                <a:latin typeface="Roboto" panose="02000000000000000000" pitchFamily="2" charset="0"/>
                <a:ea typeface="Roboto" panose="02000000000000000000" pitchFamily="2" charset="0"/>
              </a:rPr>
              <a:t>	$30,174	</a:t>
            </a:r>
          </a:p>
          <a:p>
            <a:pPr marL="0" indent="0">
              <a:spcBef>
                <a:spcPts val="0"/>
              </a:spcBef>
              <a:buNone/>
              <a:tabLst>
                <a:tab pos="5486400" algn="l"/>
                <a:tab pos="7951788" algn="l"/>
              </a:tabLst>
            </a:pPr>
            <a:endParaRPr lang="en-US" sz="2400" b="1" dirty="0">
              <a:latin typeface="Roboto" panose="02000000000000000000" pitchFamily="2" charset="0"/>
              <a:ea typeface="Roboto" panose="02000000000000000000" pitchFamily="2" charset="0"/>
            </a:endParaRPr>
          </a:p>
          <a:p>
            <a:pPr marL="0" indent="0" algn="ctr">
              <a:lnSpc>
                <a:spcPct val="110000"/>
              </a:lnSpc>
              <a:spcBef>
                <a:spcPts val="0"/>
              </a:spcBef>
              <a:buNone/>
              <a:tabLst>
                <a:tab pos="5486400" algn="l"/>
                <a:tab pos="7951788" algn="l"/>
              </a:tabLst>
            </a:pPr>
            <a:r>
              <a:rPr lang="en-US" sz="2800" b="1" dirty="0">
                <a:latin typeface="Roboto" panose="02000000000000000000" pitchFamily="2" charset="0"/>
                <a:ea typeface="Roboto" panose="02000000000000000000" pitchFamily="2" charset="0"/>
              </a:rPr>
              <a:t>  </a:t>
            </a:r>
          </a:p>
        </p:txBody>
      </p:sp>
      <p:sp>
        <p:nvSpPr>
          <p:cNvPr id="4" name="Content Placeholder 4">
            <a:extLst>
              <a:ext uri="{FF2B5EF4-FFF2-40B4-BE49-F238E27FC236}">
                <a16:creationId xmlns:a16="http://schemas.microsoft.com/office/drawing/2014/main" id="{9E0EBEB5-5D47-47B0-95FE-8208307CD4E0}"/>
              </a:ext>
            </a:extLst>
          </p:cNvPr>
          <p:cNvSpPr txBox="1">
            <a:spLocks/>
          </p:cNvSpPr>
          <p:nvPr/>
        </p:nvSpPr>
        <p:spPr>
          <a:xfrm>
            <a:off x="2139043" y="2195519"/>
            <a:ext cx="10052957" cy="4523012"/>
          </a:xfrm>
          <a:prstGeom prst="rect">
            <a:avLst/>
          </a:prstGeom>
        </p:spPr>
        <p:txBody>
          <a:bodyPr vert="horz" lIns="91440" tIns="45720" rIns="91440" bIns="45720" numCol="1" rtlCol="0">
            <a:normAutofit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4000" kern="1200">
                <a:solidFill>
                  <a:schemeClr val="tx1"/>
                </a:solidFill>
                <a:latin typeface="Roboto Medium" panose="02000000000000000000" pitchFamily="2" charset="0"/>
                <a:ea typeface="Roboto Medium" panose="02000000000000000000" pitchFamily="2" charset="0"/>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3600" b="0" i="0" u="none" kern="1200">
                <a:solidFill>
                  <a:schemeClr val="tx1"/>
                </a:solidFill>
                <a:latin typeface="Roboto Medium" panose="02000000000000000000" pitchFamily="2" charset="0"/>
                <a:ea typeface="Roboto Medium" panose="02000000000000000000" pitchFamily="2" charset="0"/>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3200" kern="1200">
                <a:solidFill>
                  <a:schemeClr val="tx1"/>
                </a:solidFill>
                <a:latin typeface="Roboto Medium" panose="02000000000000000000" pitchFamily="2" charset="0"/>
                <a:ea typeface="Roboto Medium" panose="02000000000000000000" pitchFamily="2" charset="0"/>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Roboto Medium" panose="02000000000000000000" pitchFamily="2" charset="0"/>
                <a:ea typeface="Roboto Medium" panose="02000000000000000000" pitchFamily="2" charset="0"/>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Roboto Medium" panose="02000000000000000000" pitchFamily="2" charset="0"/>
                <a:ea typeface="Roboto Medium"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latin typeface="Roboto" panose="02000000000000000000" pitchFamily="2" charset="0"/>
                <a:ea typeface="Roboto" panose="02000000000000000000" pitchFamily="2" charset="0"/>
              </a:rPr>
              <a:t> </a:t>
            </a:r>
          </a:p>
          <a:p>
            <a:pPr marL="0" indent="0">
              <a:buFont typeface="Arial" panose="020B0604020202020204" pitchFamily="34" charset="0"/>
              <a:buNone/>
            </a:pPr>
            <a:endParaRPr lang="en-US" sz="2400" dirty="0">
              <a:latin typeface="Roboto" panose="02000000000000000000" pitchFamily="2" charset="0"/>
              <a:ea typeface="Roboto" panose="02000000000000000000" pitchFamily="2" charset="0"/>
            </a:endParaRPr>
          </a:p>
          <a:p>
            <a:pPr marL="0" indent="0">
              <a:lnSpc>
                <a:spcPct val="110000"/>
              </a:lnSpc>
              <a:buFont typeface="Arial" panose="020B0604020202020204" pitchFamily="34" charset="0"/>
              <a:buNone/>
              <a:tabLst>
                <a:tab pos="4457700" algn="l"/>
                <a:tab pos="7315200" algn="l"/>
              </a:tabLst>
            </a:pPr>
            <a:r>
              <a:rPr lang="en-US" sz="2400" dirty="0">
                <a:latin typeface="Roboto" panose="02000000000000000000" pitchFamily="2" charset="0"/>
                <a:ea typeface="Roboto" panose="02000000000000000000" pitchFamily="2" charset="0"/>
              </a:rPr>
              <a:t>	   	Donates shares </a:t>
            </a:r>
            <a:br>
              <a:rPr lang="en-US" sz="2400" dirty="0">
                <a:latin typeface="Roboto" panose="02000000000000000000" pitchFamily="2" charset="0"/>
                <a:ea typeface="Roboto" panose="02000000000000000000" pitchFamily="2" charset="0"/>
              </a:rPr>
            </a:br>
            <a:r>
              <a:rPr lang="en-US" sz="2400" dirty="0">
                <a:latin typeface="Roboto" panose="02000000000000000000" pitchFamily="2" charset="0"/>
                <a:ea typeface="Roboto" panose="02000000000000000000" pitchFamily="2" charset="0"/>
              </a:rPr>
              <a:t>		as a gift-in-kind</a:t>
            </a:r>
          </a:p>
          <a:p>
            <a:pPr marL="0" indent="0">
              <a:spcBef>
                <a:spcPts val="0"/>
              </a:spcBef>
              <a:buFont typeface="Arial" panose="020B0604020202020204" pitchFamily="34" charset="0"/>
              <a:buNone/>
              <a:tabLst>
                <a:tab pos="5829300" algn="l"/>
                <a:tab pos="8343900" algn="l"/>
              </a:tabLst>
            </a:pPr>
            <a:r>
              <a:rPr lang="en-US" sz="2400" dirty="0">
                <a:latin typeface="Roboto" panose="02000000000000000000" pitchFamily="2" charset="0"/>
                <a:ea typeface="Roboto" panose="02000000000000000000" pitchFamily="2" charset="0"/>
              </a:rPr>
              <a:t>		$50,000</a:t>
            </a:r>
          </a:p>
          <a:p>
            <a:pPr marL="0" indent="0">
              <a:spcBef>
                <a:spcPts val="0"/>
              </a:spcBef>
              <a:buFont typeface="Arial" panose="020B0604020202020204" pitchFamily="34" charset="0"/>
              <a:buNone/>
              <a:tabLst>
                <a:tab pos="5829300" algn="l"/>
                <a:tab pos="8343900" algn="l"/>
              </a:tabLst>
            </a:pPr>
            <a:r>
              <a:rPr lang="en-US" sz="2400" dirty="0">
                <a:latin typeface="Roboto" panose="02000000000000000000" pitchFamily="2" charset="0"/>
                <a:ea typeface="Roboto" panose="02000000000000000000" pitchFamily="2" charset="0"/>
              </a:rPr>
              <a:t>		$30,000</a:t>
            </a:r>
          </a:p>
          <a:p>
            <a:pPr marL="0" indent="0">
              <a:spcBef>
                <a:spcPts val="0"/>
              </a:spcBef>
              <a:buFont typeface="Arial" panose="020B0604020202020204" pitchFamily="34" charset="0"/>
              <a:buNone/>
              <a:tabLst>
                <a:tab pos="5829300" algn="l"/>
                <a:tab pos="8343900" algn="l"/>
              </a:tabLst>
            </a:pPr>
            <a:r>
              <a:rPr lang="en-US" sz="2400" dirty="0">
                <a:latin typeface="Roboto" panose="02000000000000000000" pitchFamily="2" charset="0"/>
                <a:ea typeface="Roboto" panose="02000000000000000000" pitchFamily="2" charset="0"/>
              </a:rPr>
              <a:t>		          $0</a:t>
            </a:r>
          </a:p>
          <a:p>
            <a:pPr marL="0" indent="0">
              <a:spcBef>
                <a:spcPts val="0"/>
              </a:spcBef>
              <a:buFont typeface="Arial" panose="020B0604020202020204" pitchFamily="34" charset="0"/>
              <a:buNone/>
              <a:tabLst>
                <a:tab pos="5829300" algn="l"/>
                <a:tab pos="8343900" algn="l"/>
              </a:tabLst>
            </a:pPr>
            <a:r>
              <a:rPr lang="en-US" sz="2400" b="1" dirty="0">
                <a:latin typeface="Roboto" panose="02000000000000000000" pitchFamily="2" charset="0"/>
                <a:ea typeface="Roboto" panose="02000000000000000000" pitchFamily="2" charset="0"/>
              </a:rPr>
              <a:t>		$50,000</a:t>
            </a:r>
          </a:p>
          <a:p>
            <a:pPr marL="0" indent="0">
              <a:spcBef>
                <a:spcPts val="0"/>
              </a:spcBef>
              <a:buFont typeface="Arial" panose="020B0604020202020204" pitchFamily="34" charset="0"/>
              <a:buNone/>
              <a:tabLst>
                <a:tab pos="5829300" algn="l"/>
                <a:tab pos="8343900" algn="l"/>
              </a:tabLst>
            </a:pPr>
            <a:r>
              <a:rPr lang="en-US" sz="2000" dirty="0">
                <a:latin typeface="Roboto" panose="02000000000000000000" pitchFamily="2" charset="0"/>
                <a:ea typeface="Roboto" panose="02000000000000000000" pitchFamily="2" charset="0"/>
              </a:rPr>
              <a:t>	</a:t>
            </a:r>
            <a:r>
              <a:rPr lang="en-US" sz="2400" dirty="0">
                <a:latin typeface="Roboto" panose="02000000000000000000" pitchFamily="2" charset="0"/>
                <a:ea typeface="Roboto" panose="02000000000000000000" pitchFamily="2" charset="0"/>
              </a:rPr>
              <a:t>	$23,000</a:t>
            </a:r>
          </a:p>
          <a:p>
            <a:pPr marL="0" indent="0">
              <a:spcBef>
                <a:spcPts val="0"/>
              </a:spcBef>
              <a:buFont typeface="Arial" panose="020B0604020202020204" pitchFamily="34" charset="0"/>
              <a:buNone/>
              <a:tabLst>
                <a:tab pos="5829300" algn="l"/>
                <a:tab pos="8343900" algn="l"/>
              </a:tabLst>
            </a:pPr>
            <a:r>
              <a:rPr lang="en-US" sz="2400" b="1" dirty="0">
                <a:latin typeface="Roboto" panose="02000000000000000000" pitchFamily="2" charset="0"/>
                <a:ea typeface="Roboto" panose="02000000000000000000" pitchFamily="2" charset="0"/>
              </a:rPr>
              <a:t>		$27,000</a:t>
            </a:r>
          </a:p>
          <a:p>
            <a:pPr marL="0" indent="0">
              <a:spcBef>
                <a:spcPts val="0"/>
              </a:spcBef>
              <a:buFont typeface="Arial" panose="020B0604020202020204" pitchFamily="34" charset="0"/>
              <a:buNone/>
              <a:tabLst>
                <a:tab pos="5486400" algn="l"/>
                <a:tab pos="7951788" algn="l"/>
              </a:tabLst>
            </a:pPr>
            <a:endParaRPr lang="en-US" sz="2400" b="1" dirty="0">
              <a:latin typeface="Roboto" panose="02000000000000000000" pitchFamily="2" charset="0"/>
              <a:ea typeface="Roboto" panose="02000000000000000000" pitchFamily="2" charset="0"/>
            </a:endParaRPr>
          </a:p>
          <a:p>
            <a:pPr marL="0" indent="0" algn="ctr">
              <a:lnSpc>
                <a:spcPct val="110000"/>
              </a:lnSpc>
              <a:spcBef>
                <a:spcPts val="0"/>
              </a:spcBef>
              <a:buFont typeface="Arial" panose="020B0604020202020204" pitchFamily="34" charset="0"/>
              <a:buNone/>
              <a:tabLst>
                <a:tab pos="5486400" algn="l"/>
                <a:tab pos="7951788" algn="l"/>
              </a:tabLst>
            </a:pPr>
            <a:r>
              <a:rPr lang="en-US" sz="2800" b="1" dirty="0">
                <a:latin typeface="Roboto" panose="02000000000000000000" pitchFamily="2" charset="0"/>
                <a:ea typeface="Roboto" panose="02000000000000000000" pitchFamily="2" charset="0"/>
              </a:rPr>
              <a:t>Giving securities as a gift-in-kind costs less to give more!</a:t>
            </a:r>
          </a:p>
        </p:txBody>
      </p:sp>
      <p:sp>
        <p:nvSpPr>
          <p:cNvPr id="5" name="TextBox 4">
            <a:extLst>
              <a:ext uri="{FF2B5EF4-FFF2-40B4-BE49-F238E27FC236}">
                <a16:creationId xmlns:a16="http://schemas.microsoft.com/office/drawing/2014/main" id="{4DD9F090-253C-44E9-A123-ABF3B9EE9E54}"/>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ML</a:t>
            </a:r>
          </a:p>
        </p:txBody>
      </p:sp>
    </p:spTree>
    <p:extLst>
      <p:ext uri="{BB962C8B-B14F-4D97-AF65-F5344CB8AC3E}">
        <p14:creationId xmlns:p14="http://schemas.microsoft.com/office/powerpoint/2010/main" val="349433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9F3B1-8BBA-4F72-BF62-082CECA0AE1F}"/>
              </a:ext>
            </a:extLst>
          </p:cNvPr>
          <p:cNvSpPr>
            <a:spLocks noGrp="1"/>
          </p:cNvSpPr>
          <p:nvPr>
            <p:ph type="title"/>
          </p:nvPr>
        </p:nvSpPr>
        <p:spPr/>
        <p:txBody>
          <a:bodyPr/>
          <a:lstStyle/>
          <a:p>
            <a:pPr marR="0" lvl="0" algn="l" defTabSz="914400" rtl="0" eaLnBrk="1" fontAlgn="auto" latinLnBrk="0" hangingPunct="1">
              <a:lnSpc>
                <a:spcPct val="100000"/>
              </a:lnSpc>
              <a:spcBef>
                <a:spcPts val="1000"/>
              </a:spcBef>
              <a:spcAft>
                <a:spcPts val="0"/>
              </a:spcAft>
              <a:buClrTx/>
              <a:buSzTx/>
              <a:tabLst/>
              <a:defRPr/>
            </a:pPr>
            <a:r>
              <a:rPr lang="en-US" sz="2400" b="0" i="0" u="none" kern="1200" dirty="0">
                <a:solidFill>
                  <a:schemeClr val="tx1"/>
                </a:solidFill>
                <a:effectLst/>
                <a:latin typeface="Roboto Slab Medium" pitchFamily="2" charset="0"/>
                <a:ea typeface="Roboto Slab Medium" pitchFamily="2" charset="0"/>
                <a:cs typeface="+mj-cs"/>
              </a:rPr>
              <a:t>Ways to Receive</a:t>
            </a:r>
            <a:br>
              <a:rPr lang="en-US" sz="2400" b="0" i="0" u="none" kern="1200" dirty="0">
                <a:solidFill>
                  <a:schemeClr val="tx1"/>
                </a:solidFill>
                <a:effectLst/>
                <a:latin typeface="Roboto Slab Medium" pitchFamily="2" charset="0"/>
                <a:ea typeface="Roboto Slab Medium" pitchFamily="2" charset="0"/>
                <a:cs typeface="+mj-cs"/>
              </a:rPr>
            </a:br>
            <a:r>
              <a:rPr lang="en-US" sz="4800" dirty="0">
                <a:solidFill>
                  <a:prstClr val="black"/>
                </a:solidFill>
                <a:latin typeface="Roboto Medium" panose="02000000000000000000" pitchFamily="2" charset="0"/>
                <a:ea typeface="Roboto Medium" panose="02000000000000000000" pitchFamily="2" charset="0"/>
                <a:cs typeface="+mn-cs"/>
              </a:rPr>
              <a:t>Securities Donation at PCC</a:t>
            </a:r>
            <a:endParaRPr lang="en-US" sz="4800" dirty="0"/>
          </a:p>
        </p:txBody>
      </p:sp>
      <p:sp>
        <p:nvSpPr>
          <p:cNvPr id="5" name="Content Placeholder 4">
            <a:extLst>
              <a:ext uri="{FF2B5EF4-FFF2-40B4-BE49-F238E27FC236}">
                <a16:creationId xmlns:a16="http://schemas.microsoft.com/office/drawing/2014/main" id="{8736DFA5-B576-47F5-A485-E4FE6244290F}"/>
              </a:ext>
            </a:extLst>
          </p:cNvPr>
          <p:cNvSpPr>
            <a:spLocks noGrp="1"/>
          </p:cNvSpPr>
          <p:nvPr>
            <p:ph idx="1"/>
          </p:nvPr>
        </p:nvSpPr>
        <p:spPr>
          <a:xfrm>
            <a:off x="2367642" y="3303817"/>
            <a:ext cx="9042400" cy="3390900"/>
          </a:xfrm>
        </p:spPr>
        <p:txBody>
          <a:bodyPr numCol="2">
            <a:normAutofit fontScale="70000" lnSpcReduction="20000"/>
          </a:bodyPr>
          <a:lstStyle/>
          <a:p>
            <a:pPr marL="0" indent="0">
              <a:lnSpc>
                <a:spcPct val="110000"/>
              </a:lnSpc>
              <a:spcBef>
                <a:spcPct val="50000"/>
              </a:spcBef>
              <a:buClr>
                <a:schemeClr val="tx2"/>
              </a:buClr>
              <a:buSzPct val="61000"/>
              <a:buNone/>
            </a:pPr>
            <a:r>
              <a:rPr kumimoji="1" lang="en-US" altLang="en-US" sz="3400" dirty="0">
                <a:cs typeface="Arial" panose="020B0604020202020204" pitchFamily="34" charset="0"/>
              </a:rPr>
              <a:t>Donor</a:t>
            </a:r>
          </a:p>
          <a:p>
            <a:pPr>
              <a:lnSpc>
                <a:spcPct val="110000"/>
              </a:lnSpc>
              <a:spcBef>
                <a:spcPts val="1200"/>
              </a:spcBef>
              <a:buClr>
                <a:schemeClr val="tx2"/>
              </a:buClr>
              <a:buSzPct val="61000"/>
            </a:pPr>
            <a:r>
              <a:rPr kumimoji="1" lang="en-US" altLang="en-US" sz="3400" dirty="0">
                <a:latin typeface="Roboto" panose="02000000000000000000" pitchFamily="2" charset="0"/>
                <a:ea typeface="Roboto" panose="02000000000000000000" pitchFamily="2" charset="0"/>
                <a:cs typeface="Arial" panose="020B0604020202020204" pitchFamily="34" charset="0"/>
              </a:rPr>
              <a:t>Completes Gift of Publicly Traded Securities form</a:t>
            </a:r>
          </a:p>
          <a:p>
            <a:pPr>
              <a:lnSpc>
                <a:spcPct val="110000"/>
              </a:lnSpc>
              <a:buClr>
                <a:schemeClr val="tx2"/>
              </a:buClr>
              <a:buSzPct val="61000"/>
            </a:pPr>
            <a:r>
              <a:rPr kumimoji="1" lang="en-US" altLang="en-US" sz="3400" dirty="0">
                <a:latin typeface="Roboto" panose="02000000000000000000" pitchFamily="2" charset="0"/>
                <a:ea typeface="Roboto" panose="02000000000000000000" pitchFamily="2" charset="0"/>
                <a:cs typeface="Arial" panose="020B0604020202020204" pitchFamily="34" charset="0"/>
              </a:rPr>
              <a:t>Send completed form to broker and national office </a:t>
            </a:r>
          </a:p>
          <a:p>
            <a:pPr marL="0" indent="0">
              <a:lnSpc>
                <a:spcPct val="110000"/>
              </a:lnSpc>
              <a:spcBef>
                <a:spcPct val="50000"/>
              </a:spcBef>
              <a:buClr>
                <a:schemeClr val="tx2"/>
              </a:buClr>
              <a:buSzPct val="61000"/>
              <a:buNone/>
            </a:pPr>
            <a:r>
              <a:rPr kumimoji="1" lang="en-US" altLang="en-US" sz="3400" dirty="0">
                <a:cs typeface="Arial" panose="020B0604020202020204" pitchFamily="34" charset="0"/>
              </a:rPr>
              <a:t>PCC broker</a:t>
            </a:r>
          </a:p>
          <a:p>
            <a:pPr>
              <a:lnSpc>
                <a:spcPct val="110000"/>
              </a:lnSpc>
              <a:spcBef>
                <a:spcPct val="50000"/>
              </a:spcBef>
              <a:buClr>
                <a:schemeClr val="tx2"/>
              </a:buClr>
              <a:buSzPct val="61000"/>
            </a:pPr>
            <a:r>
              <a:rPr kumimoji="1" lang="en-US" altLang="en-US" sz="3400" dirty="0">
                <a:latin typeface="Roboto" panose="02000000000000000000" pitchFamily="2" charset="0"/>
                <a:ea typeface="Roboto" panose="02000000000000000000" pitchFamily="2" charset="0"/>
                <a:cs typeface="Arial" panose="020B0604020202020204" pitchFamily="34" charset="0"/>
              </a:rPr>
              <a:t>Sells stock shortly after received.</a:t>
            </a:r>
          </a:p>
          <a:p>
            <a:pPr marL="0" indent="0">
              <a:lnSpc>
                <a:spcPct val="110000"/>
              </a:lnSpc>
              <a:spcBef>
                <a:spcPct val="50000"/>
              </a:spcBef>
              <a:buClr>
                <a:schemeClr val="tx2"/>
              </a:buClr>
              <a:buSzPct val="61000"/>
              <a:buNone/>
            </a:pPr>
            <a:r>
              <a:rPr kumimoji="1" lang="en-US" altLang="en-US" sz="3400" dirty="0">
                <a:cs typeface="Arial" panose="020B0604020202020204" pitchFamily="34" charset="0"/>
              </a:rPr>
              <a:t>PCC national office</a:t>
            </a:r>
          </a:p>
          <a:p>
            <a:pPr>
              <a:lnSpc>
                <a:spcPct val="110000"/>
              </a:lnSpc>
              <a:spcBef>
                <a:spcPts val="1200"/>
              </a:spcBef>
              <a:buClr>
                <a:schemeClr val="tx2"/>
              </a:buClr>
              <a:buSzPct val="61000"/>
            </a:pPr>
            <a:r>
              <a:rPr kumimoji="1" lang="en-US" altLang="en-US" sz="3400" dirty="0">
                <a:latin typeface="Roboto" panose="02000000000000000000" pitchFamily="2" charset="0"/>
                <a:ea typeface="Roboto" panose="02000000000000000000" pitchFamily="2" charset="0"/>
                <a:cs typeface="Arial" panose="020B0604020202020204" pitchFamily="34" charset="0"/>
              </a:rPr>
              <a:t>PCC issues charitable tax receipt to donor based on closing market value the day the PCC broker receives the stock </a:t>
            </a:r>
          </a:p>
          <a:p>
            <a:pPr>
              <a:lnSpc>
                <a:spcPct val="110000"/>
              </a:lnSpc>
              <a:buClr>
                <a:schemeClr val="tx2"/>
              </a:buClr>
              <a:buSzPct val="61000"/>
            </a:pPr>
            <a:r>
              <a:rPr kumimoji="1" lang="en-US" altLang="en-US" sz="3400" dirty="0">
                <a:latin typeface="Roboto" panose="02000000000000000000" pitchFamily="2" charset="0"/>
                <a:ea typeface="Roboto" panose="02000000000000000000" pitchFamily="2" charset="0"/>
                <a:cs typeface="Arial" panose="020B0604020202020204" pitchFamily="34" charset="0"/>
              </a:rPr>
              <a:t>Stock sales proceeds less PCC broker fees go to beneficiaries</a:t>
            </a:r>
            <a:endParaRPr kumimoji="1" lang="en-US" altLang="en-US" dirty="0">
              <a:latin typeface="Roboto" panose="02000000000000000000" pitchFamily="2" charset="0"/>
              <a:ea typeface="Roboto" panose="02000000000000000000" pitchFamily="2" charset="0"/>
              <a:cs typeface="Arial" panose="020B0604020202020204" pitchFamily="34" charset="0"/>
            </a:endParaRPr>
          </a:p>
        </p:txBody>
      </p:sp>
      <p:sp>
        <p:nvSpPr>
          <p:cNvPr id="6" name="TextBox 5">
            <a:extLst>
              <a:ext uri="{FF2B5EF4-FFF2-40B4-BE49-F238E27FC236}">
                <a16:creationId xmlns:a16="http://schemas.microsoft.com/office/drawing/2014/main" id="{D68AE881-D7DF-4466-A844-DCAF6FD5C82B}"/>
              </a:ext>
            </a:extLst>
          </p:cNvPr>
          <p:cNvSpPr txBox="1"/>
          <p:nvPr/>
        </p:nvSpPr>
        <p:spPr>
          <a:xfrm>
            <a:off x="2249715" y="2263277"/>
            <a:ext cx="9192985" cy="884538"/>
          </a:xfrm>
          <a:prstGeom prst="rect">
            <a:avLst/>
          </a:prstGeom>
          <a:noFill/>
        </p:spPr>
        <p:txBody>
          <a:bodyPr wrap="square" rtlCol="0">
            <a:spAutoFit/>
          </a:bodyPr>
          <a:lstStyle/>
          <a:p>
            <a:pPr marL="0" indent="0">
              <a:lnSpc>
                <a:spcPct val="110000"/>
              </a:lnSpc>
              <a:spcBef>
                <a:spcPct val="50000"/>
              </a:spcBef>
              <a:buClr>
                <a:schemeClr val="tx2"/>
              </a:buClr>
              <a:buSzPct val="61000"/>
              <a:buNone/>
            </a:pPr>
            <a:r>
              <a:rPr lang="en-US" sz="2400" dirty="0">
                <a:effectLst/>
                <a:latin typeface="Roboto" panose="02000000000000000000" pitchFamily="2" charset="0"/>
                <a:ea typeface="Roboto" panose="02000000000000000000" pitchFamily="2" charset="0"/>
              </a:rPr>
              <a:t>PCC accepts gifts of securities for any congregation or ministry (Presbyterians Sharing, PWS&amp;D, Indigenous ministries etc.)</a:t>
            </a:r>
            <a:endParaRPr kumimoji="1" lang="en-US" altLang="en-US" sz="4800" dirty="0">
              <a:latin typeface="Roboto" panose="02000000000000000000" pitchFamily="2" charset="0"/>
              <a:ea typeface="Roboto" panose="02000000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C50A7810-CC16-4E45-981E-EA0A0AA86E2C}"/>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ML</a:t>
            </a:r>
          </a:p>
        </p:txBody>
      </p:sp>
    </p:spTree>
    <p:extLst>
      <p:ext uri="{BB962C8B-B14F-4D97-AF65-F5344CB8AC3E}">
        <p14:creationId xmlns:p14="http://schemas.microsoft.com/office/powerpoint/2010/main" val="40142826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8BB47-3F76-4C58-8373-21E01F0B598E}"/>
              </a:ext>
            </a:extLst>
          </p:cNvPr>
          <p:cNvSpPr>
            <a:spLocks noGrp="1"/>
          </p:cNvSpPr>
          <p:nvPr>
            <p:ph type="title"/>
          </p:nvPr>
        </p:nvSpPr>
        <p:spPr>
          <a:xfrm>
            <a:off x="1419497" y="164216"/>
            <a:ext cx="11219906" cy="662781"/>
          </a:xfrm>
        </p:spPr>
        <p:txBody>
          <a:bodyPr anchor="ctr">
            <a:normAutofit/>
          </a:bodyPr>
          <a:lstStyle/>
          <a:p>
            <a:r>
              <a:rPr lang="en-US" sz="2800" dirty="0">
                <a:solidFill>
                  <a:schemeClr val="bg1"/>
                </a:solidFill>
              </a:rPr>
              <a:t>Gift of Securities Receipt Sample</a:t>
            </a:r>
          </a:p>
        </p:txBody>
      </p:sp>
      <p:pic>
        <p:nvPicPr>
          <p:cNvPr id="5" name="Picture 4">
            <a:extLst>
              <a:ext uri="{FF2B5EF4-FFF2-40B4-BE49-F238E27FC236}">
                <a16:creationId xmlns:a16="http://schemas.microsoft.com/office/drawing/2014/main" id="{79C2A858-3235-47AC-8422-F47EA32FBB9D}"/>
              </a:ext>
            </a:extLst>
          </p:cNvPr>
          <p:cNvPicPr>
            <a:picLocks noChangeAspect="1"/>
          </p:cNvPicPr>
          <p:nvPr/>
        </p:nvPicPr>
        <p:blipFill rotWithShape="1">
          <a:blip r:embed="rId3"/>
          <a:srcRect l="29197" t="24482" r="9464" b="9729"/>
          <a:stretch/>
        </p:blipFill>
        <p:spPr>
          <a:xfrm>
            <a:off x="1419497" y="826996"/>
            <a:ext cx="10406743" cy="6236283"/>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1CBC94DB-9F11-48D1-B7E0-CD60F96F0E1F}"/>
              </a:ext>
            </a:extLst>
          </p:cNvPr>
          <p:cNvSpPr txBox="1"/>
          <p:nvPr/>
        </p:nvSpPr>
        <p:spPr>
          <a:xfrm>
            <a:off x="281940" y="315575"/>
            <a:ext cx="1112520" cy="461665"/>
          </a:xfrm>
          <a:prstGeom prst="rect">
            <a:avLst/>
          </a:prstGeom>
          <a:noFill/>
        </p:spPr>
        <p:txBody>
          <a:bodyPr wrap="square" rtlCol="0">
            <a:spAutoFit/>
          </a:bodyPr>
          <a:lstStyle/>
          <a:p>
            <a:r>
              <a:rPr lang="en-US" sz="2400" dirty="0">
                <a:solidFill>
                  <a:schemeClr val="bg1"/>
                </a:solidFill>
                <a:latin typeface="Roboto Medium" panose="02000000000000000000" pitchFamily="2" charset="0"/>
                <a:ea typeface="Roboto Medium" panose="02000000000000000000" pitchFamily="2" charset="0"/>
              </a:rPr>
              <a:t>ML</a:t>
            </a:r>
          </a:p>
        </p:txBody>
      </p:sp>
    </p:spTree>
    <p:extLst>
      <p:ext uri="{BB962C8B-B14F-4D97-AF65-F5344CB8AC3E}">
        <p14:creationId xmlns:p14="http://schemas.microsoft.com/office/powerpoint/2010/main" val="16057648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9F3B1-8BBA-4F72-BF62-082CECA0AE1F}"/>
              </a:ext>
            </a:extLst>
          </p:cNvPr>
          <p:cNvSpPr>
            <a:spLocks noGrp="1"/>
          </p:cNvSpPr>
          <p:nvPr>
            <p:ph type="title"/>
          </p:nvPr>
        </p:nvSpPr>
        <p:spPr/>
        <p:txBody>
          <a:bodyPr/>
          <a:lstStyle/>
          <a:p>
            <a:pPr marR="0" lvl="0" algn="l" defTabSz="914400" rtl="0" eaLnBrk="1" fontAlgn="auto" latinLnBrk="0" hangingPunct="1">
              <a:lnSpc>
                <a:spcPct val="100000"/>
              </a:lnSpc>
              <a:spcBef>
                <a:spcPts val="1000"/>
              </a:spcBef>
              <a:spcAft>
                <a:spcPts val="0"/>
              </a:spcAft>
              <a:buClrTx/>
              <a:buSzTx/>
              <a:tabLst/>
              <a:defRPr/>
            </a:pPr>
            <a:r>
              <a:rPr lang="en-US" sz="2400" b="0" i="0" u="none" kern="1200" dirty="0">
                <a:solidFill>
                  <a:schemeClr val="tx1"/>
                </a:solidFill>
                <a:effectLst/>
                <a:latin typeface="Roboto Slab Medium" pitchFamily="2" charset="0"/>
                <a:ea typeface="Roboto Slab Medium" pitchFamily="2" charset="0"/>
                <a:cs typeface="+mj-cs"/>
              </a:rPr>
              <a:t>Ways to Receive</a:t>
            </a:r>
            <a:br>
              <a:rPr lang="en-US" sz="2400" b="0" i="0" u="none" kern="1200" dirty="0">
                <a:solidFill>
                  <a:schemeClr val="tx1"/>
                </a:solidFill>
                <a:effectLst/>
                <a:latin typeface="Roboto Slab Medium" pitchFamily="2" charset="0"/>
                <a:ea typeface="Roboto Slab Medium" pitchFamily="2" charset="0"/>
                <a:cs typeface="+mj-cs"/>
              </a:rPr>
            </a:br>
            <a:r>
              <a:rPr lang="en-US" sz="4800" b="0" i="0" u="none" kern="1200" dirty="0">
                <a:solidFill>
                  <a:prstClr val="black"/>
                </a:solidFill>
                <a:effectLst/>
                <a:latin typeface="Roboto Medium" panose="02000000000000000000" pitchFamily="2" charset="0"/>
                <a:ea typeface="Roboto Medium" panose="02000000000000000000" pitchFamily="2" charset="0"/>
                <a:cs typeface="+mn-cs"/>
              </a:rPr>
              <a:t>A</a:t>
            </a:r>
            <a:r>
              <a:rPr lang="en-US" sz="4800" dirty="0">
                <a:solidFill>
                  <a:prstClr val="black"/>
                </a:solidFill>
                <a:latin typeface="Roboto Medium" panose="02000000000000000000" pitchFamily="2" charset="0"/>
                <a:ea typeface="Roboto Medium" panose="02000000000000000000" pitchFamily="2" charset="0"/>
                <a:cs typeface="+mn-cs"/>
              </a:rPr>
              <a:t>nnuities</a:t>
            </a:r>
            <a:endParaRPr lang="en-US" sz="4800" dirty="0"/>
          </a:p>
        </p:txBody>
      </p:sp>
      <p:sp>
        <p:nvSpPr>
          <p:cNvPr id="5" name="Content Placeholder 4">
            <a:extLst>
              <a:ext uri="{FF2B5EF4-FFF2-40B4-BE49-F238E27FC236}">
                <a16:creationId xmlns:a16="http://schemas.microsoft.com/office/drawing/2014/main" id="{8736DFA5-B576-47F5-A485-E4FE6244290F}"/>
              </a:ext>
            </a:extLst>
          </p:cNvPr>
          <p:cNvSpPr>
            <a:spLocks noGrp="1"/>
          </p:cNvSpPr>
          <p:nvPr>
            <p:ph idx="1"/>
          </p:nvPr>
        </p:nvSpPr>
        <p:spPr>
          <a:xfrm>
            <a:off x="2400300" y="2552699"/>
            <a:ext cx="9042400" cy="4158343"/>
          </a:xfrm>
        </p:spPr>
        <p:txBody>
          <a:bodyPr numCol="1">
            <a:normAutofit fontScale="85000" lnSpcReduction="20000"/>
          </a:bodyPr>
          <a:lstStyle/>
          <a:p>
            <a:pPr marL="0" indent="0">
              <a:lnSpc>
                <a:spcPct val="110000"/>
              </a:lnSpc>
              <a:spcBef>
                <a:spcPts val="1500"/>
              </a:spcBef>
              <a:buNone/>
            </a:pPr>
            <a:r>
              <a:rPr lang="en-US" sz="4000" b="0" i="0" u="none" kern="1200" dirty="0">
                <a:solidFill>
                  <a:prstClr val="black"/>
                </a:solidFill>
                <a:effectLst/>
                <a:latin typeface="Roboto Medium" panose="02000000000000000000" pitchFamily="2" charset="0"/>
                <a:ea typeface="Roboto Medium" panose="02000000000000000000" pitchFamily="2" charset="0"/>
                <a:cs typeface="+mn-cs"/>
              </a:rPr>
              <a:t>Charitable Gift A</a:t>
            </a:r>
            <a:r>
              <a:rPr lang="en-US" sz="4000" dirty="0">
                <a:solidFill>
                  <a:prstClr val="black"/>
                </a:solidFill>
                <a:latin typeface="Roboto Medium" panose="02000000000000000000" pitchFamily="2" charset="0"/>
                <a:ea typeface="Roboto Medium" panose="02000000000000000000" pitchFamily="2" charset="0"/>
                <a:cs typeface="+mn-cs"/>
              </a:rPr>
              <a:t>nnuities</a:t>
            </a:r>
            <a:endParaRPr lang="en-US" dirty="0">
              <a:latin typeface="Roboto" panose="02000000000000000000" pitchFamily="2" charset="0"/>
              <a:ea typeface="Roboto" panose="02000000000000000000" pitchFamily="2" charset="0"/>
            </a:endParaRPr>
          </a:p>
          <a:p>
            <a:pPr lvl="1">
              <a:lnSpc>
                <a:spcPct val="110000"/>
              </a:lnSpc>
              <a:spcBef>
                <a:spcPts val="1500"/>
              </a:spcBef>
            </a:pPr>
            <a:r>
              <a:rPr lang="en-US" dirty="0">
                <a:latin typeface="Roboto" panose="02000000000000000000" pitchFamily="2" charset="0"/>
                <a:ea typeface="Roboto" panose="02000000000000000000" pitchFamily="2" charset="0"/>
              </a:rPr>
              <a:t>Irrevocable gift made to any PCC  congregation or ministry, and in return, the donor gets guaranteed stable income for life</a:t>
            </a:r>
          </a:p>
          <a:p>
            <a:pPr lvl="1">
              <a:lnSpc>
                <a:spcPct val="110000"/>
              </a:lnSpc>
              <a:spcBef>
                <a:spcPts val="1500"/>
              </a:spcBef>
            </a:pPr>
            <a:r>
              <a:rPr lang="en-US" dirty="0">
                <a:latin typeface="Roboto" panose="02000000000000000000" pitchFamily="2" charset="0"/>
                <a:ea typeface="Roboto" panose="02000000000000000000" pitchFamily="2" charset="0"/>
              </a:rPr>
              <a:t>Single or Joint </a:t>
            </a:r>
            <a:r>
              <a:rPr lang="en-US" sz="2800" dirty="0">
                <a:latin typeface="Roboto" panose="02000000000000000000" pitchFamily="2" charset="0"/>
                <a:ea typeface="Roboto" panose="02000000000000000000" pitchFamily="2" charset="0"/>
              </a:rPr>
              <a:t>(spouse or sibling)</a:t>
            </a:r>
          </a:p>
          <a:p>
            <a:pPr lvl="1">
              <a:lnSpc>
                <a:spcPct val="110000"/>
              </a:lnSpc>
              <a:spcBef>
                <a:spcPts val="1500"/>
              </a:spcBef>
            </a:pPr>
            <a:r>
              <a:rPr lang="en-US" dirty="0">
                <a:latin typeface="Roboto" panose="02000000000000000000" pitchFamily="2" charset="0"/>
                <a:ea typeface="Roboto" panose="02000000000000000000" pitchFamily="2" charset="0"/>
              </a:rPr>
              <a:t>One-time charitable tax receipt for min. of 20% of total annuity </a:t>
            </a:r>
            <a:r>
              <a:rPr lang="en-US" sz="2800" dirty="0">
                <a:latin typeface="Roboto" panose="02000000000000000000" pitchFamily="2" charset="0"/>
                <a:ea typeface="Roboto" panose="02000000000000000000" pitchFamily="2" charset="0"/>
              </a:rPr>
              <a:t>(% increase with age, when acquired and size of gift)</a:t>
            </a:r>
          </a:p>
        </p:txBody>
      </p:sp>
      <p:sp>
        <p:nvSpPr>
          <p:cNvPr id="4" name="TextBox 3">
            <a:extLst>
              <a:ext uri="{FF2B5EF4-FFF2-40B4-BE49-F238E27FC236}">
                <a16:creationId xmlns:a16="http://schemas.microsoft.com/office/drawing/2014/main" id="{7D958F17-334D-4B59-89C5-B9479DC5E82C}"/>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ML</a:t>
            </a:r>
          </a:p>
        </p:txBody>
      </p:sp>
    </p:spTree>
    <p:extLst>
      <p:ext uri="{BB962C8B-B14F-4D97-AF65-F5344CB8AC3E}">
        <p14:creationId xmlns:p14="http://schemas.microsoft.com/office/powerpoint/2010/main" val="98901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6" name="Content Placeholder 1">
            <a:extLst>
              <a:ext uri="{FF2B5EF4-FFF2-40B4-BE49-F238E27FC236}">
                <a16:creationId xmlns:a16="http://schemas.microsoft.com/office/drawing/2014/main" id="{78BF721D-F88C-42E5-8BF9-2CF255F46F35}"/>
              </a:ext>
            </a:extLst>
          </p:cNvPr>
          <p:cNvGraphicFramePr>
            <a:graphicFrameLocks noGrp="1"/>
          </p:cNvGraphicFramePr>
          <p:nvPr>
            <p:ph idx="1"/>
            <p:extLst>
              <p:ext uri="{D42A27DB-BD31-4B8C-83A1-F6EECF244321}">
                <p14:modId xmlns:p14="http://schemas.microsoft.com/office/powerpoint/2010/main" val="3342117718"/>
              </p:ext>
            </p:extLst>
          </p:nvPr>
        </p:nvGraphicFramePr>
        <p:xfrm>
          <a:off x="2514600" y="1889761"/>
          <a:ext cx="8839200" cy="42872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9F3B1-8BBA-4F72-BF62-082CECA0AE1F}"/>
              </a:ext>
            </a:extLst>
          </p:cNvPr>
          <p:cNvSpPr>
            <a:spLocks noGrp="1"/>
          </p:cNvSpPr>
          <p:nvPr>
            <p:ph type="title"/>
          </p:nvPr>
        </p:nvSpPr>
        <p:spPr/>
        <p:txBody>
          <a:bodyPr/>
          <a:lstStyle/>
          <a:p>
            <a:pPr marR="0" lvl="0" algn="l" defTabSz="914400" rtl="0" eaLnBrk="1" fontAlgn="auto" latinLnBrk="0" hangingPunct="1">
              <a:lnSpc>
                <a:spcPct val="100000"/>
              </a:lnSpc>
              <a:spcBef>
                <a:spcPts val="1000"/>
              </a:spcBef>
              <a:spcAft>
                <a:spcPts val="0"/>
              </a:spcAft>
              <a:buClrTx/>
              <a:buSzTx/>
              <a:tabLst/>
              <a:defRPr/>
            </a:pPr>
            <a:r>
              <a:rPr lang="en-US" sz="2400" b="0" i="0" u="none" kern="1200" dirty="0">
                <a:solidFill>
                  <a:schemeClr val="tx1"/>
                </a:solidFill>
                <a:effectLst/>
                <a:latin typeface="Roboto Slab Medium" pitchFamily="2" charset="0"/>
                <a:ea typeface="Roboto Slab Medium" pitchFamily="2" charset="0"/>
                <a:cs typeface="+mj-cs"/>
              </a:rPr>
              <a:t>Ways to Receive</a:t>
            </a:r>
            <a:br>
              <a:rPr lang="en-US" sz="2400" b="0" i="0" u="none" kern="1200" dirty="0">
                <a:solidFill>
                  <a:schemeClr val="tx1"/>
                </a:solidFill>
                <a:effectLst/>
                <a:latin typeface="Roboto Slab Medium" pitchFamily="2" charset="0"/>
                <a:ea typeface="Roboto Slab Medium" pitchFamily="2" charset="0"/>
                <a:cs typeface="+mj-cs"/>
              </a:rPr>
            </a:br>
            <a:r>
              <a:rPr lang="en-US" sz="4800" b="0" i="0" u="none" kern="1200" dirty="0">
                <a:solidFill>
                  <a:prstClr val="black"/>
                </a:solidFill>
                <a:effectLst/>
                <a:latin typeface="Roboto Medium" panose="02000000000000000000" pitchFamily="2" charset="0"/>
                <a:ea typeface="Roboto Medium" panose="02000000000000000000" pitchFamily="2" charset="0"/>
                <a:cs typeface="+mn-cs"/>
              </a:rPr>
              <a:t>A</a:t>
            </a:r>
            <a:r>
              <a:rPr lang="en-US" sz="4800" dirty="0">
                <a:solidFill>
                  <a:prstClr val="black"/>
                </a:solidFill>
                <a:latin typeface="Roboto Medium" panose="02000000000000000000" pitchFamily="2" charset="0"/>
                <a:ea typeface="Roboto Medium" panose="02000000000000000000" pitchFamily="2" charset="0"/>
                <a:cs typeface="+mn-cs"/>
              </a:rPr>
              <a:t>nnuities</a:t>
            </a:r>
            <a:endParaRPr lang="en-US" sz="4800" dirty="0"/>
          </a:p>
        </p:txBody>
      </p:sp>
      <p:sp>
        <p:nvSpPr>
          <p:cNvPr id="5" name="Content Placeholder 4">
            <a:extLst>
              <a:ext uri="{FF2B5EF4-FFF2-40B4-BE49-F238E27FC236}">
                <a16:creationId xmlns:a16="http://schemas.microsoft.com/office/drawing/2014/main" id="{8736DFA5-B576-47F5-A485-E4FE6244290F}"/>
              </a:ext>
            </a:extLst>
          </p:cNvPr>
          <p:cNvSpPr>
            <a:spLocks noGrp="1"/>
          </p:cNvSpPr>
          <p:nvPr>
            <p:ph idx="1"/>
          </p:nvPr>
        </p:nvSpPr>
        <p:spPr>
          <a:xfrm>
            <a:off x="6449786" y="2503713"/>
            <a:ext cx="5437414" cy="4158343"/>
          </a:xfrm>
        </p:spPr>
        <p:txBody>
          <a:bodyPr numCol="1">
            <a:normAutofit fontScale="92500"/>
          </a:bodyPr>
          <a:lstStyle/>
          <a:p>
            <a:pPr eaLnBrk="1" hangingPunct="1">
              <a:lnSpc>
                <a:spcPct val="120000"/>
              </a:lnSpc>
              <a:spcBef>
                <a:spcPts val="1200"/>
              </a:spcBef>
            </a:pPr>
            <a:r>
              <a:rPr lang="en-US" altLang="en-US" sz="2800" dirty="0" err="1">
                <a:latin typeface="Roboto" panose="02000000000000000000" pitchFamily="2" charset="0"/>
                <a:ea typeface="Roboto" panose="02000000000000000000" pitchFamily="2" charset="0"/>
              </a:rPr>
              <a:t>Giollo</a:t>
            </a:r>
            <a:r>
              <a:rPr lang="en-US" altLang="en-US" sz="2800" dirty="0">
                <a:latin typeface="Roboto" panose="02000000000000000000" pitchFamily="2" charset="0"/>
                <a:ea typeface="Roboto" panose="02000000000000000000" pitchFamily="2" charset="0"/>
              </a:rPr>
              <a:t> Kelly bought a gift annuity: $10,000 for PCBC in 1994</a:t>
            </a:r>
          </a:p>
          <a:p>
            <a:pPr eaLnBrk="1" hangingPunct="1">
              <a:spcBef>
                <a:spcPts val="1200"/>
              </a:spcBef>
            </a:pPr>
            <a:r>
              <a:rPr lang="en-US" altLang="en-US" sz="2800" dirty="0">
                <a:latin typeface="Roboto" panose="02000000000000000000" pitchFamily="2" charset="0"/>
                <a:ea typeface="Roboto" panose="02000000000000000000" pitchFamily="2" charset="0"/>
              </a:rPr>
              <a:t>When she died fifteen years later, she had received nearly $11,000 in total payments (87% tax-free)</a:t>
            </a:r>
          </a:p>
          <a:p>
            <a:pPr eaLnBrk="1" hangingPunct="1">
              <a:lnSpc>
                <a:spcPct val="120000"/>
              </a:lnSpc>
              <a:spcBef>
                <a:spcPts val="1200"/>
              </a:spcBef>
            </a:pPr>
            <a:r>
              <a:rPr lang="en-US" altLang="en-US" sz="2800" dirty="0">
                <a:latin typeface="Roboto" panose="02000000000000000000" pitchFamily="2" charset="0"/>
                <a:ea typeface="Roboto" panose="02000000000000000000" pitchFamily="2" charset="0"/>
              </a:rPr>
              <a:t>Left a legacy of nearly $7,500 for PCBC</a:t>
            </a:r>
          </a:p>
        </p:txBody>
      </p:sp>
      <p:pic>
        <p:nvPicPr>
          <p:cNvPr id="4" name="Content Placeholder 6" descr="Giollo Kelly, Dec 2004.jpg">
            <a:extLst>
              <a:ext uri="{FF2B5EF4-FFF2-40B4-BE49-F238E27FC236}">
                <a16:creationId xmlns:a16="http://schemas.microsoft.com/office/drawing/2014/main" id="{C2CD2F6A-B3F8-4334-9314-2E5A2B64D9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570765" y="2269670"/>
            <a:ext cx="3726620" cy="4550229"/>
          </a:xfrm>
          <a:prstGeom prst="rect">
            <a:avLst/>
          </a:prstGeom>
        </p:spPr>
      </p:pic>
      <p:sp>
        <p:nvSpPr>
          <p:cNvPr id="6" name="TextBox 5">
            <a:extLst>
              <a:ext uri="{FF2B5EF4-FFF2-40B4-BE49-F238E27FC236}">
                <a16:creationId xmlns:a16="http://schemas.microsoft.com/office/drawing/2014/main" id="{7E9515EA-D4F4-4AF4-AA74-92153B445E0B}"/>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ML</a:t>
            </a:r>
          </a:p>
        </p:txBody>
      </p:sp>
    </p:spTree>
    <p:extLst>
      <p:ext uri="{BB962C8B-B14F-4D97-AF65-F5344CB8AC3E}">
        <p14:creationId xmlns:p14="http://schemas.microsoft.com/office/powerpoint/2010/main" val="208074397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9F3B1-8BBA-4F72-BF62-082CECA0AE1F}"/>
              </a:ext>
            </a:extLst>
          </p:cNvPr>
          <p:cNvSpPr>
            <a:spLocks noGrp="1"/>
          </p:cNvSpPr>
          <p:nvPr>
            <p:ph type="title"/>
          </p:nvPr>
        </p:nvSpPr>
        <p:spPr>
          <a:xfrm>
            <a:off x="5638800" y="578485"/>
            <a:ext cx="6400800" cy="1311275"/>
          </a:xfrm>
        </p:spPr>
        <p:txBody>
          <a:bodyPr/>
          <a:lstStyle/>
          <a:p>
            <a:pPr marR="0" lvl="0" algn="l" defTabSz="914400" rtl="0" eaLnBrk="1" fontAlgn="auto" latinLnBrk="0" hangingPunct="1">
              <a:lnSpc>
                <a:spcPct val="100000"/>
              </a:lnSpc>
              <a:spcBef>
                <a:spcPts val="1000"/>
              </a:spcBef>
              <a:spcAft>
                <a:spcPts val="0"/>
              </a:spcAft>
              <a:buClrTx/>
              <a:buSzTx/>
              <a:tabLst/>
              <a:defRPr/>
            </a:pPr>
            <a:r>
              <a:rPr lang="en-US" sz="2400" b="0" i="0" u="none" kern="1200" dirty="0">
                <a:solidFill>
                  <a:schemeClr val="tx1"/>
                </a:solidFill>
                <a:effectLst/>
                <a:latin typeface="Roboto Slab Medium" pitchFamily="2" charset="0"/>
                <a:ea typeface="Roboto Slab Medium" pitchFamily="2" charset="0"/>
                <a:cs typeface="+mj-cs"/>
              </a:rPr>
              <a:t>Ways to Receive</a:t>
            </a:r>
            <a:br>
              <a:rPr lang="en-US" sz="2400" b="0" i="0" u="none" kern="1200" dirty="0">
                <a:solidFill>
                  <a:schemeClr val="tx1"/>
                </a:solidFill>
                <a:effectLst/>
                <a:latin typeface="Roboto Slab Medium" pitchFamily="2" charset="0"/>
                <a:ea typeface="Roboto Slab Medium" pitchFamily="2" charset="0"/>
                <a:cs typeface="+mj-cs"/>
              </a:rPr>
            </a:br>
            <a:r>
              <a:rPr lang="en-US" sz="4800" dirty="0">
                <a:solidFill>
                  <a:prstClr val="black"/>
                </a:solidFill>
                <a:latin typeface="Roboto Medium" panose="02000000000000000000" pitchFamily="2" charset="0"/>
                <a:ea typeface="Roboto Medium" panose="02000000000000000000" pitchFamily="2" charset="0"/>
                <a:cs typeface="+mn-cs"/>
              </a:rPr>
              <a:t>Charitable G</a:t>
            </a:r>
            <a:r>
              <a:rPr lang="en-US" sz="4800" b="0" i="0" u="none" kern="1200" dirty="0">
                <a:solidFill>
                  <a:prstClr val="black"/>
                </a:solidFill>
                <a:effectLst/>
                <a:latin typeface="Roboto Medium" panose="02000000000000000000" pitchFamily="2" charset="0"/>
                <a:ea typeface="Roboto Medium" panose="02000000000000000000" pitchFamily="2" charset="0"/>
                <a:cs typeface="+mn-cs"/>
              </a:rPr>
              <a:t>ift A</a:t>
            </a:r>
            <a:r>
              <a:rPr lang="en-US" sz="4800" dirty="0">
                <a:solidFill>
                  <a:prstClr val="black"/>
                </a:solidFill>
                <a:latin typeface="Roboto Medium" panose="02000000000000000000" pitchFamily="2" charset="0"/>
                <a:ea typeface="Roboto Medium" panose="02000000000000000000" pitchFamily="2" charset="0"/>
                <a:cs typeface="+mn-cs"/>
              </a:rPr>
              <a:t>nnuity</a:t>
            </a:r>
            <a:endParaRPr lang="en-US" sz="4800" dirty="0"/>
          </a:p>
        </p:txBody>
      </p:sp>
      <p:sp>
        <p:nvSpPr>
          <p:cNvPr id="4" name="Content Placeholder 3">
            <a:extLst>
              <a:ext uri="{FF2B5EF4-FFF2-40B4-BE49-F238E27FC236}">
                <a16:creationId xmlns:a16="http://schemas.microsoft.com/office/drawing/2014/main" id="{097E1D6E-AC3A-48A1-A47E-F970EC27A410}"/>
              </a:ext>
            </a:extLst>
          </p:cNvPr>
          <p:cNvSpPr>
            <a:spLocks noGrp="1"/>
          </p:cNvSpPr>
          <p:nvPr>
            <p:ph idx="1"/>
          </p:nvPr>
        </p:nvSpPr>
        <p:spPr>
          <a:xfrm>
            <a:off x="5806440" y="2389415"/>
            <a:ext cx="6048103" cy="4241168"/>
          </a:xfrm>
        </p:spPr>
        <p:txBody>
          <a:bodyPr>
            <a:normAutofit lnSpcReduction="10000"/>
          </a:bodyPr>
          <a:lstStyle/>
          <a:p>
            <a:pPr>
              <a:spcBef>
                <a:spcPts val="1200"/>
              </a:spcBef>
              <a:defRPr/>
            </a:pPr>
            <a:r>
              <a:rPr lang="en-US" altLang="en-US" sz="2800" dirty="0">
                <a:latin typeface="Roboto" panose="02000000000000000000" pitchFamily="2" charset="0"/>
                <a:ea typeface="Roboto" panose="02000000000000000000" pitchFamily="2" charset="0"/>
              </a:rPr>
              <a:t>Age 60 or older </a:t>
            </a:r>
            <a:br>
              <a:rPr lang="en-US" altLang="en-US" sz="2800" dirty="0">
                <a:latin typeface="Roboto" panose="02000000000000000000" pitchFamily="2" charset="0"/>
                <a:ea typeface="Roboto" panose="02000000000000000000" pitchFamily="2" charset="0"/>
              </a:rPr>
            </a:br>
            <a:r>
              <a:rPr lang="en-US" altLang="en-US" sz="2800" dirty="0">
                <a:latin typeface="Roboto" panose="02000000000000000000" pitchFamily="2" charset="0"/>
                <a:ea typeface="Roboto" panose="02000000000000000000" pitchFamily="2" charset="0"/>
              </a:rPr>
              <a:t>Minimum $10,000 </a:t>
            </a:r>
          </a:p>
          <a:p>
            <a:pPr>
              <a:spcBef>
                <a:spcPts val="1200"/>
              </a:spcBef>
              <a:defRPr/>
            </a:pPr>
            <a:r>
              <a:rPr lang="en-US" sz="2800" dirty="0">
                <a:latin typeface="Roboto" panose="02000000000000000000" pitchFamily="2" charset="0"/>
                <a:ea typeface="Roboto" panose="02000000000000000000" pitchFamily="2" charset="0"/>
              </a:rPr>
              <a:t>Annuity Rate based on bond yield rates (update weekly)</a:t>
            </a:r>
          </a:p>
          <a:p>
            <a:pPr>
              <a:spcBef>
                <a:spcPts val="1200"/>
              </a:spcBef>
              <a:defRPr/>
            </a:pPr>
            <a:r>
              <a:rPr lang="en-US" sz="2800" dirty="0">
                <a:latin typeface="Roboto" panose="02000000000000000000" pitchFamily="2" charset="0"/>
                <a:ea typeface="Roboto" panose="02000000000000000000" pitchFamily="2" charset="0"/>
              </a:rPr>
              <a:t>Choice of payment frequency</a:t>
            </a:r>
          </a:p>
          <a:p>
            <a:pPr>
              <a:spcBef>
                <a:spcPts val="1200"/>
              </a:spcBef>
              <a:defRPr/>
            </a:pPr>
            <a:r>
              <a:rPr lang="en-US" sz="2800" dirty="0">
                <a:latin typeface="Roboto" panose="02000000000000000000" pitchFamily="2" charset="0"/>
                <a:ea typeface="Roboto" panose="02000000000000000000" pitchFamily="2" charset="0"/>
              </a:rPr>
              <a:t>Tax free and taxable payment portions</a:t>
            </a:r>
          </a:p>
          <a:p>
            <a:pPr>
              <a:spcBef>
                <a:spcPts val="1200"/>
              </a:spcBef>
              <a:defRPr/>
            </a:pPr>
            <a:r>
              <a:rPr lang="en-US" sz="2800" dirty="0">
                <a:latin typeface="Roboto" panose="02000000000000000000" pitchFamily="2" charset="0"/>
                <a:ea typeface="Roboto" panose="02000000000000000000" pitchFamily="2" charset="0"/>
              </a:rPr>
              <a:t>Provided by PCC to benefit any congregation or ministry</a:t>
            </a:r>
          </a:p>
          <a:p>
            <a:endParaRPr lang="en-US" sz="2000" dirty="0"/>
          </a:p>
        </p:txBody>
      </p:sp>
      <p:pic>
        <p:nvPicPr>
          <p:cNvPr id="8" name="Picture 7">
            <a:extLst>
              <a:ext uri="{FF2B5EF4-FFF2-40B4-BE49-F238E27FC236}">
                <a16:creationId xmlns:a16="http://schemas.microsoft.com/office/drawing/2014/main" id="{9DD0E4C9-1055-493D-96A4-5A83FD253F6C}"/>
              </a:ext>
            </a:extLst>
          </p:cNvPr>
          <p:cNvPicPr>
            <a:picLocks noChangeAspect="1"/>
          </p:cNvPicPr>
          <p:nvPr/>
        </p:nvPicPr>
        <p:blipFill rotWithShape="1">
          <a:blip r:embed="rId3"/>
          <a:srcRect l="46608" t="18202" r="28616" b="22043"/>
          <a:stretch/>
        </p:blipFill>
        <p:spPr>
          <a:xfrm>
            <a:off x="152400" y="-42131"/>
            <a:ext cx="5107577" cy="69001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411702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9F3B1-8BBA-4F72-BF62-082CECA0AE1F}"/>
              </a:ext>
            </a:extLst>
          </p:cNvPr>
          <p:cNvSpPr>
            <a:spLocks noGrp="1"/>
          </p:cNvSpPr>
          <p:nvPr>
            <p:ph type="title"/>
          </p:nvPr>
        </p:nvSpPr>
        <p:spPr/>
        <p:txBody>
          <a:bodyPr/>
          <a:lstStyle/>
          <a:p>
            <a:pPr marR="0" lvl="0" algn="l" defTabSz="914400" rtl="0" eaLnBrk="1" fontAlgn="auto" latinLnBrk="0" hangingPunct="1">
              <a:lnSpc>
                <a:spcPct val="100000"/>
              </a:lnSpc>
              <a:spcBef>
                <a:spcPts val="1000"/>
              </a:spcBef>
              <a:spcAft>
                <a:spcPts val="0"/>
              </a:spcAft>
              <a:buClrTx/>
              <a:buSzTx/>
              <a:tabLst/>
              <a:defRPr/>
            </a:pPr>
            <a:r>
              <a:rPr lang="en-US" sz="2400" b="0" i="0" u="none" kern="1200" dirty="0">
                <a:solidFill>
                  <a:schemeClr val="tx1"/>
                </a:solidFill>
                <a:effectLst/>
                <a:latin typeface="Roboto Slab Medium" pitchFamily="2" charset="0"/>
                <a:ea typeface="Roboto Slab Medium" pitchFamily="2" charset="0"/>
                <a:cs typeface="+mj-cs"/>
              </a:rPr>
              <a:t>Ways to Receive</a:t>
            </a:r>
            <a:br>
              <a:rPr lang="en-US" sz="2400" b="0" i="0" u="none" kern="1200" dirty="0">
                <a:solidFill>
                  <a:schemeClr val="tx1"/>
                </a:solidFill>
                <a:effectLst/>
                <a:latin typeface="Roboto Slab Medium" pitchFamily="2" charset="0"/>
                <a:ea typeface="Roboto Slab Medium" pitchFamily="2" charset="0"/>
                <a:cs typeface="+mj-cs"/>
              </a:rPr>
            </a:br>
            <a:r>
              <a:rPr lang="en-US" sz="4800" dirty="0">
                <a:solidFill>
                  <a:prstClr val="black"/>
                </a:solidFill>
                <a:cs typeface="+mn-cs"/>
              </a:rPr>
              <a:t>Insurance – 4 Ways to Give</a:t>
            </a:r>
            <a:endParaRPr lang="en-US" sz="4800" dirty="0"/>
          </a:p>
        </p:txBody>
      </p:sp>
      <p:sp>
        <p:nvSpPr>
          <p:cNvPr id="5" name="Content Placeholder 4">
            <a:extLst>
              <a:ext uri="{FF2B5EF4-FFF2-40B4-BE49-F238E27FC236}">
                <a16:creationId xmlns:a16="http://schemas.microsoft.com/office/drawing/2014/main" id="{8736DFA5-B576-47F5-A485-E4FE6244290F}"/>
              </a:ext>
            </a:extLst>
          </p:cNvPr>
          <p:cNvSpPr>
            <a:spLocks noGrp="1"/>
          </p:cNvSpPr>
          <p:nvPr>
            <p:ph idx="1"/>
          </p:nvPr>
        </p:nvSpPr>
        <p:spPr>
          <a:xfrm>
            <a:off x="2400300" y="2552700"/>
            <a:ext cx="9042400" cy="4305300"/>
          </a:xfrm>
        </p:spPr>
        <p:txBody>
          <a:bodyPr numCol="1" spcCol="432000">
            <a:noAutofit/>
          </a:bodyPr>
          <a:lstStyle/>
          <a:p>
            <a:pPr marL="0" indent="0">
              <a:buNone/>
            </a:pPr>
            <a:r>
              <a:rPr lang="en-US" sz="2800" dirty="0"/>
              <a:t>Paid-up Policy</a:t>
            </a:r>
          </a:p>
          <a:p>
            <a:pPr lvl="1"/>
            <a:r>
              <a:rPr lang="en-US" sz="2800" dirty="0">
                <a:latin typeface="Roboto" panose="02000000000000000000" pitchFamily="2" charset="0"/>
                <a:ea typeface="Roboto" panose="02000000000000000000" pitchFamily="2" charset="0"/>
              </a:rPr>
              <a:t>Transfer ownership to charity</a:t>
            </a:r>
          </a:p>
          <a:p>
            <a:pPr lvl="1"/>
            <a:r>
              <a:rPr lang="en-US" sz="2800" dirty="0">
                <a:latin typeface="Roboto" panose="02000000000000000000" pitchFamily="2" charset="0"/>
                <a:ea typeface="Roboto" panose="02000000000000000000" pitchFamily="2" charset="0"/>
              </a:rPr>
              <a:t>Immediate tax receipt </a:t>
            </a:r>
          </a:p>
          <a:p>
            <a:pPr lvl="2"/>
            <a:r>
              <a:rPr lang="en-US" sz="2800" dirty="0">
                <a:latin typeface="Roboto" panose="02000000000000000000" pitchFamily="2" charset="0"/>
                <a:ea typeface="Roboto" panose="02000000000000000000" pitchFamily="2" charset="0"/>
              </a:rPr>
              <a:t>portion of cash value</a:t>
            </a:r>
          </a:p>
          <a:p>
            <a:pPr lvl="2"/>
            <a:r>
              <a:rPr lang="en-US" sz="2800" dirty="0">
                <a:latin typeface="Roboto" panose="02000000000000000000" pitchFamily="2" charset="0"/>
                <a:ea typeface="Roboto" panose="02000000000000000000" pitchFamily="2" charset="0"/>
              </a:rPr>
              <a:t>or, if continue to make payments (not to estate)</a:t>
            </a:r>
          </a:p>
          <a:p>
            <a:pPr marL="0" indent="0">
              <a:buNone/>
            </a:pPr>
            <a:r>
              <a:rPr lang="en-US" sz="2800" dirty="0"/>
              <a:t>Named Beneficiary</a:t>
            </a:r>
          </a:p>
          <a:p>
            <a:pPr lvl="1"/>
            <a:r>
              <a:rPr lang="en-US" sz="2800" dirty="0">
                <a:latin typeface="Roboto" panose="02000000000000000000" pitchFamily="2" charset="0"/>
                <a:ea typeface="Roboto" panose="02000000000000000000" pitchFamily="2" charset="0"/>
              </a:rPr>
              <a:t>Revocable</a:t>
            </a:r>
          </a:p>
          <a:p>
            <a:pPr lvl="1"/>
            <a:r>
              <a:rPr lang="en-US" sz="2800" dirty="0">
                <a:latin typeface="Roboto" panose="02000000000000000000" pitchFamily="2" charset="0"/>
                <a:ea typeface="Roboto" panose="02000000000000000000" pitchFamily="2" charset="0"/>
              </a:rPr>
              <a:t>Tax receipt to estate</a:t>
            </a:r>
          </a:p>
        </p:txBody>
      </p:sp>
      <p:sp>
        <p:nvSpPr>
          <p:cNvPr id="4" name="TextBox 3">
            <a:extLst>
              <a:ext uri="{FF2B5EF4-FFF2-40B4-BE49-F238E27FC236}">
                <a16:creationId xmlns:a16="http://schemas.microsoft.com/office/drawing/2014/main" id="{64887E70-95FC-4BD5-B1A3-A8F76E94CF80}"/>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JM</a:t>
            </a:r>
          </a:p>
        </p:txBody>
      </p:sp>
    </p:spTree>
    <p:extLst>
      <p:ext uri="{BB962C8B-B14F-4D97-AF65-F5344CB8AC3E}">
        <p14:creationId xmlns:p14="http://schemas.microsoft.com/office/powerpoint/2010/main" val="118412890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9F3B1-8BBA-4F72-BF62-082CECA0AE1F}"/>
              </a:ext>
            </a:extLst>
          </p:cNvPr>
          <p:cNvSpPr>
            <a:spLocks noGrp="1"/>
          </p:cNvSpPr>
          <p:nvPr>
            <p:ph type="title"/>
          </p:nvPr>
        </p:nvSpPr>
        <p:spPr/>
        <p:txBody>
          <a:bodyPr/>
          <a:lstStyle/>
          <a:p>
            <a:pPr marR="0" lvl="0" algn="l" defTabSz="914400" rtl="0" eaLnBrk="1" fontAlgn="auto" latinLnBrk="0" hangingPunct="1">
              <a:lnSpc>
                <a:spcPct val="100000"/>
              </a:lnSpc>
              <a:spcBef>
                <a:spcPts val="1000"/>
              </a:spcBef>
              <a:spcAft>
                <a:spcPts val="0"/>
              </a:spcAft>
              <a:buClrTx/>
              <a:buSzTx/>
              <a:tabLst/>
              <a:defRPr/>
            </a:pPr>
            <a:r>
              <a:rPr lang="en-US" sz="2400" b="0" i="0" u="none" kern="1200" dirty="0">
                <a:solidFill>
                  <a:schemeClr val="tx1"/>
                </a:solidFill>
                <a:effectLst/>
                <a:latin typeface="Roboto Slab Medium" pitchFamily="2" charset="0"/>
                <a:ea typeface="Roboto Slab Medium" pitchFamily="2" charset="0"/>
                <a:cs typeface="+mj-cs"/>
              </a:rPr>
              <a:t>Ways to Receive</a:t>
            </a:r>
            <a:br>
              <a:rPr lang="en-US" sz="2400" b="0" i="0" u="none" kern="1200" dirty="0">
                <a:solidFill>
                  <a:schemeClr val="tx1"/>
                </a:solidFill>
                <a:effectLst/>
                <a:latin typeface="Roboto Slab Medium" pitchFamily="2" charset="0"/>
                <a:ea typeface="Roboto Slab Medium" pitchFamily="2" charset="0"/>
                <a:cs typeface="+mj-cs"/>
              </a:rPr>
            </a:br>
            <a:r>
              <a:rPr lang="en-US" sz="4800" dirty="0">
                <a:solidFill>
                  <a:prstClr val="black"/>
                </a:solidFill>
                <a:cs typeface="+mn-cs"/>
              </a:rPr>
              <a:t>Insurance – 4 Ways to Give</a:t>
            </a:r>
            <a:endParaRPr lang="en-US" sz="4800" dirty="0"/>
          </a:p>
        </p:txBody>
      </p:sp>
      <p:sp>
        <p:nvSpPr>
          <p:cNvPr id="5" name="Content Placeholder 4">
            <a:extLst>
              <a:ext uri="{FF2B5EF4-FFF2-40B4-BE49-F238E27FC236}">
                <a16:creationId xmlns:a16="http://schemas.microsoft.com/office/drawing/2014/main" id="{8736DFA5-B576-47F5-A485-E4FE6244290F}"/>
              </a:ext>
            </a:extLst>
          </p:cNvPr>
          <p:cNvSpPr>
            <a:spLocks noGrp="1"/>
          </p:cNvSpPr>
          <p:nvPr>
            <p:ph idx="1"/>
          </p:nvPr>
        </p:nvSpPr>
        <p:spPr>
          <a:xfrm>
            <a:off x="2400300" y="2552700"/>
            <a:ext cx="9042400" cy="4158996"/>
          </a:xfrm>
        </p:spPr>
        <p:txBody>
          <a:bodyPr numCol="1" spcCol="432000">
            <a:noAutofit/>
          </a:bodyPr>
          <a:lstStyle/>
          <a:p>
            <a:pPr marL="0" indent="0">
              <a:buNone/>
            </a:pPr>
            <a:r>
              <a:rPr lang="en-US" sz="2800" dirty="0"/>
              <a:t>New Policy</a:t>
            </a:r>
          </a:p>
          <a:p>
            <a:pPr lvl="1"/>
            <a:r>
              <a:rPr lang="en-US" sz="2800" dirty="0">
                <a:latin typeface="Roboto" panose="02000000000000000000" pitchFamily="2" charset="0"/>
                <a:ea typeface="Roboto" panose="02000000000000000000" pitchFamily="2" charset="0"/>
              </a:rPr>
              <a:t>Church as owner and beneficiary</a:t>
            </a:r>
          </a:p>
          <a:p>
            <a:pPr lvl="1"/>
            <a:r>
              <a:rPr lang="en-US" sz="2800" dirty="0">
                <a:latin typeface="Roboto" panose="02000000000000000000" pitchFamily="2" charset="0"/>
                <a:ea typeface="Roboto" panose="02000000000000000000" pitchFamily="2" charset="0"/>
              </a:rPr>
              <a:t>Tax receipt for payments (not to estate)</a:t>
            </a:r>
          </a:p>
          <a:p>
            <a:pPr marL="0" indent="0">
              <a:buNone/>
            </a:pPr>
            <a:r>
              <a:rPr lang="en-US" sz="2800" dirty="0"/>
              <a:t>Combined Gift</a:t>
            </a:r>
          </a:p>
          <a:p>
            <a:pPr lvl="1"/>
            <a:r>
              <a:rPr lang="en-US" sz="2800" dirty="0">
                <a:latin typeface="Roboto" panose="02000000000000000000" pitchFamily="2" charset="0"/>
                <a:ea typeface="Roboto" panose="02000000000000000000" pitchFamily="2" charset="0"/>
              </a:rPr>
              <a:t>E.g., use annuity payments to pay insurance premiums</a:t>
            </a:r>
          </a:p>
          <a:p>
            <a:pPr lvl="2"/>
            <a:r>
              <a:rPr lang="en-US" sz="2800" dirty="0">
                <a:latin typeface="Roboto" panose="02000000000000000000" pitchFamily="2" charset="0"/>
                <a:ea typeface="Roboto" panose="02000000000000000000" pitchFamily="2" charset="0"/>
              </a:rPr>
              <a:t>Legacy to church or  Inheritance for heirs</a:t>
            </a:r>
          </a:p>
        </p:txBody>
      </p:sp>
      <p:sp>
        <p:nvSpPr>
          <p:cNvPr id="4" name="TextBox 3">
            <a:extLst>
              <a:ext uri="{FF2B5EF4-FFF2-40B4-BE49-F238E27FC236}">
                <a16:creationId xmlns:a16="http://schemas.microsoft.com/office/drawing/2014/main" id="{FA306A96-4334-4C1C-99B1-B9721F76E3FB}"/>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JM</a:t>
            </a:r>
          </a:p>
        </p:txBody>
      </p:sp>
    </p:spTree>
    <p:extLst>
      <p:ext uri="{BB962C8B-B14F-4D97-AF65-F5344CB8AC3E}">
        <p14:creationId xmlns:p14="http://schemas.microsoft.com/office/powerpoint/2010/main" val="208791650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8BB47-3F76-4C58-8373-21E01F0B598E}"/>
              </a:ext>
            </a:extLst>
          </p:cNvPr>
          <p:cNvSpPr>
            <a:spLocks noGrp="1"/>
          </p:cNvSpPr>
          <p:nvPr>
            <p:ph type="title"/>
          </p:nvPr>
        </p:nvSpPr>
        <p:spPr/>
        <p:txBody>
          <a:bodyPr/>
          <a:lstStyle/>
          <a:p>
            <a:r>
              <a:rPr lang="en-US" sz="4800" dirty="0"/>
              <a:t>Insurance Sample</a:t>
            </a:r>
          </a:p>
        </p:txBody>
      </p:sp>
      <p:graphicFrame>
        <p:nvGraphicFramePr>
          <p:cNvPr id="4" name="Table 4">
            <a:extLst>
              <a:ext uri="{FF2B5EF4-FFF2-40B4-BE49-F238E27FC236}">
                <a16:creationId xmlns:a16="http://schemas.microsoft.com/office/drawing/2014/main" id="{3CAF55BB-841B-4E3D-937C-B7B5A510B1C5}"/>
              </a:ext>
            </a:extLst>
          </p:cNvPr>
          <p:cNvGraphicFramePr>
            <a:graphicFrameLocks noGrp="1"/>
          </p:cNvGraphicFramePr>
          <p:nvPr>
            <p:ph idx="1"/>
          </p:nvPr>
        </p:nvGraphicFramePr>
        <p:xfrm>
          <a:off x="2932113" y="2459228"/>
          <a:ext cx="8421686" cy="3411220"/>
        </p:xfrm>
        <a:graphic>
          <a:graphicData uri="http://schemas.openxmlformats.org/drawingml/2006/table">
            <a:tbl>
              <a:tblPr firstRow="1" lastCol="1" bandRow="1">
                <a:tableStyleId>{69CF1AB2-1976-4502-BF36-3FF5EA218861}</a:tableStyleId>
              </a:tblPr>
              <a:tblGrid>
                <a:gridCol w="6376479">
                  <a:extLst>
                    <a:ext uri="{9D8B030D-6E8A-4147-A177-3AD203B41FA5}">
                      <a16:colId xmlns:a16="http://schemas.microsoft.com/office/drawing/2014/main" val="3359662297"/>
                    </a:ext>
                  </a:extLst>
                </a:gridCol>
                <a:gridCol w="2045207">
                  <a:extLst>
                    <a:ext uri="{9D8B030D-6E8A-4147-A177-3AD203B41FA5}">
                      <a16:colId xmlns:a16="http://schemas.microsoft.com/office/drawing/2014/main" val="2215228953"/>
                    </a:ext>
                  </a:extLst>
                </a:gridCol>
              </a:tblGrid>
              <a:tr h="852805">
                <a:tc>
                  <a:txBody>
                    <a:bodyPr/>
                    <a:lstStyle/>
                    <a:p>
                      <a:pPr algn="l"/>
                      <a:r>
                        <a:rPr lang="en-US" sz="2400" b="0" dirty="0">
                          <a:latin typeface="Roboto" panose="02000000000000000000" pitchFamily="2" charset="0"/>
                          <a:ea typeface="Roboto" panose="02000000000000000000" pitchFamily="2" charset="0"/>
                        </a:rPr>
                        <a:t>Total premiums paid (10 years x $3,000)</a:t>
                      </a:r>
                    </a:p>
                  </a:txBody>
                  <a:tcPr marL="137160" marR="137160" marT="137160" marB="137160" anchor="ctr"/>
                </a:tc>
                <a:tc>
                  <a:txBody>
                    <a:bodyPr/>
                    <a:lstStyle/>
                    <a:p>
                      <a:pPr algn="r"/>
                      <a:r>
                        <a:rPr lang="en-US" sz="2400" b="0" dirty="0">
                          <a:latin typeface="Roboto" panose="02000000000000000000" pitchFamily="2" charset="0"/>
                          <a:ea typeface="Roboto" panose="02000000000000000000" pitchFamily="2" charset="0"/>
                        </a:rPr>
                        <a:t>$30,000</a:t>
                      </a:r>
                    </a:p>
                  </a:txBody>
                  <a:tcPr marL="137160" marR="137160" marT="137160" marB="137160" anchor="ctr"/>
                </a:tc>
                <a:extLst>
                  <a:ext uri="{0D108BD9-81ED-4DB2-BD59-A6C34878D82A}">
                    <a16:rowId xmlns:a16="http://schemas.microsoft.com/office/drawing/2014/main" val="2101206137"/>
                  </a:ext>
                </a:extLst>
              </a:tr>
              <a:tr h="852805">
                <a:tc>
                  <a:txBody>
                    <a:bodyPr/>
                    <a:lstStyle/>
                    <a:p>
                      <a:pPr algn="l"/>
                      <a:r>
                        <a:rPr lang="en-US" sz="2400" b="0" dirty="0">
                          <a:latin typeface="Roboto" panose="02000000000000000000" pitchFamily="2" charset="0"/>
                          <a:ea typeface="Roboto" panose="02000000000000000000" pitchFamily="2" charset="0"/>
                        </a:rPr>
                        <a:t>Total amount of charitable receipts issued</a:t>
                      </a:r>
                    </a:p>
                  </a:txBody>
                  <a:tcPr marL="137160" marR="137160" marT="137160" marB="137160" anchor="ctr"/>
                </a:tc>
                <a:tc>
                  <a:txBody>
                    <a:bodyPr/>
                    <a:lstStyle/>
                    <a:p>
                      <a:pPr algn="r"/>
                      <a:r>
                        <a:rPr lang="en-US" sz="2400" b="0" dirty="0">
                          <a:latin typeface="Roboto" panose="02000000000000000000" pitchFamily="2" charset="0"/>
                          <a:ea typeface="Roboto" panose="02000000000000000000" pitchFamily="2" charset="0"/>
                        </a:rPr>
                        <a:t>$30,000</a:t>
                      </a:r>
                    </a:p>
                  </a:txBody>
                  <a:tcPr marL="137160" marR="137160" marT="137160" marB="137160" anchor="ctr"/>
                </a:tc>
                <a:extLst>
                  <a:ext uri="{0D108BD9-81ED-4DB2-BD59-A6C34878D82A}">
                    <a16:rowId xmlns:a16="http://schemas.microsoft.com/office/drawing/2014/main" val="766810897"/>
                  </a:ext>
                </a:extLst>
              </a:tr>
              <a:tr h="852805">
                <a:tc>
                  <a:txBody>
                    <a:bodyPr/>
                    <a:lstStyle/>
                    <a:p>
                      <a:pPr algn="l"/>
                      <a:r>
                        <a:rPr lang="en-US" sz="2400" b="0" dirty="0">
                          <a:latin typeface="Roboto Medium" panose="02000000000000000000" pitchFamily="2" charset="0"/>
                          <a:ea typeface="Roboto Medium" panose="02000000000000000000" pitchFamily="2" charset="0"/>
                        </a:rPr>
                        <a:t>After-tax* cost of policy</a:t>
                      </a:r>
                    </a:p>
                  </a:txBody>
                  <a:tcPr marL="137160" marR="137160" marT="137160" marB="137160" anchor="ctr"/>
                </a:tc>
                <a:tc>
                  <a:txBody>
                    <a:bodyPr/>
                    <a:lstStyle/>
                    <a:p>
                      <a:pPr algn="r"/>
                      <a:r>
                        <a:rPr lang="en-US" sz="2400" b="0" dirty="0">
                          <a:latin typeface="Roboto Medium" panose="02000000000000000000" pitchFamily="2" charset="0"/>
                          <a:ea typeface="Roboto Medium" panose="02000000000000000000" pitchFamily="2" charset="0"/>
                        </a:rPr>
                        <a:t>$16,200</a:t>
                      </a:r>
                    </a:p>
                  </a:txBody>
                  <a:tcPr marL="137160" marR="137160" marT="137160" marB="137160" anchor="ctr"/>
                </a:tc>
                <a:extLst>
                  <a:ext uri="{0D108BD9-81ED-4DB2-BD59-A6C34878D82A}">
                    <a16:rowId xmlns:a16="http://schemas.microsoft.com/office/drawing/2014/main" val="69180915"/>
                  </a:ext>
                </a:extLst>
              </a:tr>
              <a:tr h="852805">
                <a:tc>
                  <a:txBody>
                    <a:bodyPr/>
                    <a:lstStyle/>
                    <a:p>
                      <a:pPr algn="l"/>
                      <a:r>
                        <a:rPr lang="en-US" sz="2400" b="0" dirty="0">
                          <a:latin typeface="Roboto" panose="02000000000000000000" pitchFamily="2" charset="0"/>
                          <a:ea typeface="Roboto" panose="02000000000000000000" pitchFamily="2" charset="0"/>
                        </a:rPr>
                        <a:t>Total Gift to the church will be</a:t>
                      </a:r>
                    </a:p>
                  </a:txBody>
                  <a:tcPr marL="137160" marR="137160" marT="137160" marB="137160" anchor="ctr"/>
                </a:tc>
                <a:tc>
                  <a:txBody>
                    <a:bodyPr/>
                    <a:lstStyle/>
                    <a:p>
                      <a:pPr algn="r"/>
                      <a:r>
                        <a:rPr lang="en-US" sz="2400" b="0" dirty="0">
                          <a:latin typeface="Roboto" panose="02000000000000000000" pitchFamily="2" charset="0"/>
                          <a:ea typeface="Roboto" panose="02000000000000000000" pitchFamily="2" charset="0"/>
                        </a:rPr>
                        <a:t>$150,000</a:t>
                      </a:r>
                    </a:p>
                  </a:txBody>
                  <a:tcPr marL="137160" marR="137160" marT="137160" marB="137160" anchor="ctr"/>
                </a:tc>
                <a:extLst>
                  <a:ext uri="{0D108BD9-81ED-4DB2-BD59-A6C34878D82A}">
                    <a16:rowId xmlns:a16="http://schemas.microsoft.com/office/drawing/2014/main" val="3258406446"/>
                  </a:ext>
                </a:extLst>
              </a:tr>
            </a:tbl>
          </a:graphicData>
        </a:graphic>
      </p:graphicFrame>
      <p:sp>
        <p:nvSpPr>
          <p:cNvPr id="5" name="TextBox 4">
            <a:extLst>
              <a:ext uri="{FF2B5EF4-FFF2-40B4-BE49-F238E27FC236}">
                <a16:creationId xmlns:a16="http://schemas.microsoft.com/office/drawing/2014/main" id="{29B6A3EA-9A6D-4E3A-B983-04C95A384B8B}"/>
              </a:ext>
            </a:extLst>
          </p:cNvPr>
          <p:cNvSpPr txBox="1"/>
          <p:nvPr/>
        </p:nvSpPr>
        <p:spPr>
          <a:xfrm>
            <a:off x="2932113" y="6016752"/>
            <a:ext cx="8421686" cy="646331"/>
          </a:xfrm>
          <a:prstGeom prst="rect">
            <a:avLst/>
          </a:prstGeom>
          <a:noFill/>
        </p:spPr>
        <p:txBody>
          <a:bodyPr wrap="square" rtlCol="0">
            <a:spAutoFit/>
          </a:bodyPr>
          <a:lstStyle/>
          <a:p>
            <a:r>
              <a:rPr lang="en-US" dirty="0">
                <a:latin typeface="Roboto Light" panose="02000000000000000000" pitchFamily="2" charset="0"/>
                <a:ea typeface="Roboto Light" panose="02000000000000000000" pitchFamily="2" charset="0"/>
              </a:rPr>
              <a:t>*Assumes a combined provincial and federal charitable tax credit of 46 percent (after the first $200 in charitable </a:t>
            </a:r>
            <a:r>
              <a:rPr lang="en-US" dirty="0" err="1">
                <a:latin typeface="Roboto Light" panose="02000000000000000000" pitchFamily="2" charset="0"/>
                <a:ea typeface="Roboto Light" panose="02000000000000000000" pitchFamily="2" charset="0"/>
              </a:rPr>
              <a:t>givings</a:t>
            </a:r>
            <a:r>
              <a:rPr lang="en-US" dirty="0">
                <a:latin typeface="Roboto Light" panose="02000000000000000000" pitchFamily="2" charset="0"/>
                <a:ea typeface="Roboto Light" panose="02000000000000000000" pitchFamily="2" charset="0"/>
              </a:rPr>
              <a:t>. Note: Provincial tax credit rates differ).</a:t>
            </a:r>
          </a:p>
        </p:txBody>
      </p:sp>
      <p:sp>
        <p:nvSpPr>
          <p:cNvPr id="6" name="TextBox 5">
            <a:extLst>
              <a:ext uri="{FF2B5EF4-FFF2-40B4-BE49-F238E27FC236}">
                <a16:creationId xmlns:a16="http://schemas.microsoft.com/office/drawing/2014/main" id="{FEA818DA-1615-49C4-9CB2-561F264A5574}"/>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JM</a:t>
            </a:r>
          </a:p>
        </p:txBody>
      </p:sp>
    </p:spTree>
    <p:extLst>
      <p:ext uri="{BB962C8B-B14F-4D97-AF65-F5344CB8AC3E}">
        <p14:creationId xmlns:p14="http://schemas.microsoft.com/office/powerpoint/2010/main" val="24539362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8BB47-3F76-4C58-8373-21E01F0B598E}"/>
              </a:ext>
            </a:extLst>
          </p:cNvPr>
          <p:cNvSpPr>
            <a:spLocks noGrp="1"/>
          </p:cNvSpPr>
          <p:nvPr>
            <p:ph type="title"/>
          </p:nvPr>
        </p:nvSpPr>
        <p:spPr>
          <a:xfrm>
            <a:off x="1419497" y="164216"/>
            <a:ext cx="11219906" cy="662781"/>
          </a:xfrm>
        </p:spPr>
        <p:txBody>
          <a:bodyPr anchor="ctr">
            <a:normAutofit/>
          </a:bodyPr>
          <a:lstStyle/>
          <a:p>
            <a:r>
              <a:rPr lang="en-US" sz="2800" dirty="0">
                <a:solidFill>
                  <a:schemeClr val="bg1"/>
                </a:solidFill>
              </a:rPr>
              <a:t>Insurance Receipt Sample</a:t>
            </a:r>
          </a:p>
        </p:txBody>
      </p:sp>
      <p:sp>
        <p:nvSpPr>
          <p:cNvPr id="3" name="TextBox 2">
            <a:extLst>
              <a:ext uri="{FF2B5EF4-FFF2-40B4-BE49-F238E27FC236}">
                <a16:creationId xmlns:a16="http://schemas.microsoft.com/office/drawing/2014/main" id="{AFF7ECFF-7E9C-40B7-AABF-BC5DA109EDD6}"/>
              </a:ext>
            </a:extLst>
          </p:cNvPr>
          <p:cNvSpPr txBox="1"/>
          <p:nvPr/>
        </p:nvSpPr>
        <p:spPr>
          <a:xfrm>
            <a:off x="281940" y="315575"/>
            <a:ext cx="1112520" cy="461665"/>
          </a:xfrm>
          <a:prstGeom prst="rect">
            <a:avLst/>
          </a:prstGeom>
          <a:noFill/>
        </p:spPr>
        <p:txBody>
          <a:bodyPr wrap="square" rtlCol="0">
            <a:spAutoFit/>
          </a:bodyPr>
          <a:lstStyle/>
          <a:p>
            <a:r>
              <a:rPr lang="en-US" sz="2400" dirty="0">
                <a:solidFill>
                  <a:schemeClr val="bg1"/>
                </a:solidFill>
                <a:latin typeface="Roboto Medium" panose="02000000000000000000" pitchFamily="2" charset="0"/>
                <a:ea typeface="Roboto Medium" panose="02000000000000000000" pitchFamily="2" charset="0"/>
              </a:rPr>
              <a:t>JM</a:t>
            </a:r>
          </a:p>
        </p:txBody>
      </p:sp>
      <p:pic>
        <p:nvPicPr>
          <p:cNvPr id="7" name="Picture 6">
            <a:extLst>
              <a:ext uri="{FF2B5EF4-FFF2-40B4-BE49-F238E27FC236}">
                <a16:creationId xmlns:a16="http://schemas.microsoft.com/office/drawing/2014/main" id="{CA43C82F-D138-4C2B-A226-B5F2654DB5D9}"/>
              </a:ext>
            </a:extLst>
          </p:cNvPr>
          <p:cNvPicPr>
            <a:picLocks noChangeAspect="1"/>
          </p:cNvPicPr>
          <p:nvPr/>
        </p:nvPicPr>
        <p:blipFill rotWithShape="1">
          <a:blip r:embed="rId3"/>
          <a:srcRect l="9250" t="16889" r="26875" b="10666"/>
          <a:stretch/>
        </p:blipFill>
        <p:spPr>
          <a:xfrm>
            <a:off x="1600200" y="826996"/>
            <a:ext cx="9479280" cy="6047447"/>
          </a:xfrm>
          <a:prstGeom prst="rect">
            <a:avLst/>
          </a:prstGeom>
        </p:spPr>
      </p:pic>
    </p:spTree>
    <p:extLst>
      <p:ext uri="{BB962C8B-B14F-4D97-AF65-F5344CB8AC3E}">
        <p14:creationId xmlns:p14="http://schemas.microsoft.com/office/powerpoint/2010/main" val="6329151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3A2D84-9029-434B-9D11-5A1B3CCD6D0D}"/>
              </a:ext>
            </a:extLst>
          </p:cNvPr>
          <p:cNvSpPr>
            <a:spLocks noGrp="1"/>
          </p:cNvSpPr>
          <p:nvPr>
            <p:ph type="title"/>
          </p:nvPr>
        </p:nvSpPr>
        <p:spPr>
          <a:xfrm>
            <a:off x="2303813" y="472003"/>
            <a:ext cx="8421414" cy="1325563"/>
          </a:xfrm>
        </p:spPr>
        <p:txBody>
          <a:bodyPr/>
          <a:lstStyle/>
          <a:p>
            <a:r>
              <a:rPr lang="en-US" sz="5400" dirty="0"/>
              <a:t>Legacy    </a:t>
            </a:r>
            <a:r>
              <a:rPr lang="en-US" sz="4400" dirty="0"/>
              <a:t>(Major or Bequests)</a:t>
            </a:r>
          </a:p>
        </p:txBody>
      </p:sp>
      <p:sp>
        <p:nvSpPr>
          <p:cNvPr id="5" name="Content Placeholder 4">
            <a:extLst>
              <a:ext uri="{FF2B5EF4-FFF2-40B4-BE49-F238E27FC236}">
                <a16:creationId xmlns:a16="http://schemas.microsoft.com/office/drawing/2014/main" id="{E916DE04-3C0C-48C3-B492-281222D6BEED}"/>
              </a:ext>
            </a:extLst>
          </p:cNvPr>
          <p:cNvSpPr>
            <a:spLocks noGrp="1"/>
          </p:cNvSpPr>
          <p:nvPr>
            <p:ph idx="1"/>
          </p:nvPr>
        </p:nvSpPr>
        <p:spPr>
          <a:xfrm>
            <a:off x="2303813" y="2398817"/>
            <a:ext cx="9049987" cy="4459184"/>
          </a:xfrm>
        </p:spPr>
        <p:txBody>
          <a:bodyPr>
            <a:normAutofit/>
          </a:bodyPr>
          <a:lstStyle/>
          <a:p>
            <a:pPr>
              <a:lnSpc>
                <a:spcPct val="120000"/>
              </a:lnSpc>
            </a:pPr>
            <a:r>
              <a:rPr lang="en-US" dirty="0"/>
              <a:t>Optimal is no designations, restrictions or conditions from estate or donor</a:t>
            </a:r>
          </a:p>
          <a:p>
            <a:pPr>
              <a:lnSpc>
                <a:spcPct val="120000"/>
              </a:lnSpc>
            </a:pPr>
            <a:r>
              <a:rPr lang="en-US" dirty="0"/>
              <a:t>Have a legacy fund you can promote </a:t>
            </a:r>
          </a:p>
        </p:txBody>
      </p:sp>
      <p:sp>
        <p:nvSpPr>
          <p:cNvPr id="6" name="TextBox 5">
            <a:extLst>
              <a:ext uri="{FF2B5EF4-FFF2-40B4-BE49-F238E27FC236}">
                <a16:creationId xmlns:a16="http://schemas.microsoft.com/office/drawing/2014/main" id="{BD13D5D3-2E91-42AF-940F-CAE626920E07}"/>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JM</a:t>
            </a:r>
          </a:p>
        </p:txBody>
      </p:sp>
    </p:spTree>
    <p:extLst>
      <p:ext uri="{BB962C8B-B14F-4D97-AF65-F5344CB8AC3E}">
        <p14:creationId xmlns:p14="http://schemas.microsoft.com/office/powerpoint/2010/main" val="417394366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9F3B1-8BBA-4F72-BF62-082CECA0AE1F}"/>
              </a:ext>
            </a:extLst>
          </p:cNvPr>
          <p:cNvSpPr>
            <a:spLocks noGrp="1"/>
          </p:cNvSpPr>
          <p:nvPr>
            <p:ph type="title"/>
          </p:nvPr>
        </p:nvSpPr>
        <p:spPr/>
        <p:txBody>
          <a:bodyPr/>
          <a:lstStyle/>
          <a:p>
            <a:pPr marR="0" lvl="0" algn="l" defTabSz="914400" rtl="0" eaLnBrk="1" fontAlgn="auto" latinLnBrk="0" hangingPunct="1">
              <a:lnSpc>
                <a:spcPct val="100000"/>
              </a:lnSpc>
              <a:spcBef>
                <a:spcPts val="1000"/>
              </a:spcBef>
              <a:spcAft>
                <a:spcPts val="0"/>
              </a:spcAft>
              <a:buClrTx/>
              <a:buSzTx/>
              <a:tabLst/>
              <a:defRPr/>
            </a:pPr>
            <a:r>
              <a:rPr lang="en-US" sz="2400" b="0" i="0" u="none" kern="1200" dirty="0">
                <a:solidFill>
                  <a:schemeClr val="tx1"/>
                </a:solidFill>
                <a:effectLst/>
                <a:latin typeface="Roboto Slab Medium" pitchFamily="2" charset="0"/>
                <a:ea typeface="Roboto Slab Medium" pitchFamily="2" charset="0"/>
                <a:cs typeface="+mj-cs"/>
              </a:rPr>
              <a:t>Ways to Receive</a:t>
            </a:r>
            <a:br>
              <a:rPr lang="en-US" sz="2400" b="0" i="0" u="none" kern="1200" dirty="0">
                <a:solidFill>
                  <a:schemeClr val="tx1"/>
                </a:solidFill>
                <a:effectLst/>
                <a:latin typeface="Roboto Slab Medium" pitchFamily="2" charset="0"/>
                <a:ea typeface="Roboto Slab Medium" pitchFamily="2" charset="0"/>
                <a:cs typeface="+mj-cs"/>
              </a:rPr>
            </a:br>
            <a:r>
              <a:rPr lang="en-US" sz="4800" dirty="0">
                <a:solidFill>
                  <a:prstClr val="black"/>
                </a:solidFill>
                <a:latin typeface="Roboto Medium" panose="02000000000000000000" pitchFamily="2" charset="0"/>
                <a:ea typeface="Roboto Medium" panose="02000000000000000000" pitchFamily="2" charset="0"/>
                <a:cs typeface="+mn-cs"/>
              </a:rPr>
              <a:t>Bequests</a:t>
            </a:r>
            <a:endParaRPr lang="en-US" sz="4800" dirty="0"/>
          </a:p>
        </p:txBody>
      </p:sp>
      <p:sp>
        <p:nvSpPr>
          <p:cNvPr id="5" name="Content Placeholder 4">
            <a:extLst>
              <a:ext uri="{FF2B5EF4-FFF2-40B4-BE49-F238E27FC236}">
                <a16:creationId xmlns:a16="http://schemas.microsoft.com/office/drawing/2014/main" id="{8736DFA5-B576-47F5-A485-E4FE6244290F}"/>
              </a:ext>
            </a:extLst>
          </p:cNvPr>
          <p:cNvSpPr>
            <a:spLocks noGrp="1"/>
          </p:cNvSpPr>
          <p:nvPr>
            <p:ph idx="1"/>
          </p:nvPr>
        </p:nvSpPr>
        <p:spPr>
          <a:xfrm>
            <a:off x="2225040" y="2369819"/>
            <a:ext cx="9570720" cy="3940175"/>
          </a:xfrm>
        </p:spPr>
        <p:txBody>
          <a:bodyPr numCol="1">
            <a:noAutofit/>
          </a:bodyPr>
          <a:lstStyle/>
          <a:p>
            <a:pPr marL="0" indent="0" algn="l">
              <a:buNone/>
            </a:pPr>
            <a:r>
              <a:rPr lang="en-US" sz="2800" b="1" i="0" dirty="0">
                <a:solidFill>
                  <a:srgbClr val="333333"/>
                </a:solidFill>
                <a:effectLst/>
                <a:latin typeface="Roboto" panose="02000000000000000000" pitchFamily="2" charset="0"/>
                <a:ea typeface="Roboto" panose="02000000000000000000" pitchFamily="2" charset="0"/>
              </a:rPr>
              <a:t>General Bequest </a:t>
            </a:r>
            <a:r>
              <a:rPr lang="en-US" sz="2800" b="0" i="0" dirty="0">
                <a:solidFill>
                  <a:srgbClr val="333333"/>
                </a:solidFill>
                <a:effectLst/>
                <a:latin typeface="Roboto" panose="02000000000000000000" pitchFamily="2" charset="0"/>
                <a:ea typeface="Roboto" panose="02000000000000000000" pitchFamily="2" charset="0"/>
              </a:rPr>
              <a:t>directs that the church will receive a designated sum. </a:t>
            </a:r>
          </a:p>
          <a:p>
            <a:pPr marL="0" indent="0" algn="l">
              <a:buNone/>
            </a:pPr>
            <a:r>
              <a:rPr lang="en-US" sz="2800" b="1" i="0" dirty="0">
                <a:solidFill>
                  <a:srgbClr val="333333"/>
                </a:solidFill>
                <a:effectLst/>
                <a:latin typeface="Roboto" panose="02000000000000000000" pitchFamily="2" charset="0"/>
                <a:ea typeface="Roboto" panose="02000000000000000000" pitchFamily="2" charset="0"/>
              </a:rPr>
              <a:t>Percentage Bequest</a:t>
            </a:r>
            <a:r>
              <a:rPr lang="en-US" sz="2800" b="0" i="0" dirty="0">
                <a:solidFill>
                  <a:srgbClr val="333333"/>
                </a:solidFill>
                <a:effectLst/>
                <a:latin typeface="Roboto" panose="02000000000000000000" pitchFamily="2" charset="0"/>
                <a:ea typeface="Roboto" panose="02000000000000000000" pitchFamily="2" charset="0"/>
              </a:rPr>
              <a:t> states that the church will receive a predetermined percentage of your estate (e.g. 10%).</a:t>
            </a:r>
          </a:p>
          <a:p>
            <a:pPr marL="0" indent="0" algn="l">
              <a:buNone/>
            </a:pPr>
            <a:r>
              <a:rPr lang="en-US" sz="2800" b="1" i="0" dirty="0">
                <a:solidFill>
                  <a:srgbClr val="333333"/>
                </a:solidFill>
                <a:effectLst/>
                <a:latin typeface="Roboto" panose="02000000000000000000" pitchFamily="2" charset="0"/>
                <a:ea typeface="Roboto" panose="02000000000000000000" pitchFamily="2" charset="0"/>
              </a:rPr>
              <a:t>Specific Bequest </a:t>
            </a:r>
            <a:r>
              <a:rPr lang="en-US" sz="2800" b="0" i="0" dirty="0">
                <a:solidFill>
                  <a:srgbClr val="333333"/>
                </a:solidFill>
                <a:effectLst/>
                <a:latin typeface="Roboto" panose="02000000000000000000" pitchFamily="2" charset="0"/>
                <a:ea typeface="Roboto" panose="02000000000000000000" pitchFamily="2" charset="0"/>
              </a:rPr>
              <a:t>directs that the church will receive a speciﬁc piece of property such as a piece of real estate, the stock from a speciﬁc company or some other speciﬁed property. </a:t>
            </a:r>
          </a:p>
        </p:txBody>
      </p:sp>
      <p:sp>
        <p:nvSpPr>
          <p:cNvPr id="4" name="TextBox 3">
            <a:extLst>
              <a:ext uri="{FF2B5EF4-FFF2-40B4-BE49-F238E27FC236}">
                <a16:creationId xmlns:a16="http://schemas.microsoft.com/office/drawing/2014/main" id="{EE531D22-6B2B-4B7F-96A8-99C7CC9CCE15}"/>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JM</a:t>
            </a:r>
          </a:p>
        </p:txBody>
      </p:sp>
    </p:spTree>
    <p:extLst>
      <p:ext uri="{BB962C8B-B14F-4D97-AF65-F5344CB8AC3E}">
        <p14:creationId xmlns:p14="http://schemas.microsoft.com/office/powerpoint/2010/main" val="41259502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9F3B1-8BBA-4F72-BF62-082CECA0AE1F}"/>
              </a:ext>
            </a:extLst>
          </p:cNvPr>
          <p:cNvSpPr>
            <a:spLocks noGrp="1"/>
          </p:cNvSpPr>
          <p:nvPr>
            <p:ph type="title"/>
          </p:nvPr>
        </p:nvSpPr>
        <p:spPr>
          <a:xfrm>
            <a:off x="2400300" y="334645"/>
            <a:ext cx="8421414" cy="1325563"/>
          </a:xfrm>
        </p:spPr>
        <p:txBody>
          <a:bodyPr/>
          <a:lstStyle/>
          <a:p>
            <a:pPr marR="0" lvl="0" algn="l" defTabSz="914400" rtl="0" eaLnBrk="1" fontAlgn="auto" latinLnBrk="0" hangingPunct="1">
              <a:lnSpc>
                <a:spcPct val="100000"/>
              </a:lnSpc>
              <a:spcBef>
                <a:spcPts val="1000"/>
              </a:spcBef>
              <a:spcAft>
                <a:spcPts val="0"/>
              </a:spcAft>
              <a:buClrTx/>
              <a:buSzTx/>
              <a:tabLst/>
              <a:defRPr/>
            </a:pPr>
            <a:r>
              <a:rPr lang="en-US" sz="2400" b="0" i="0" u="none" kern="1200" dirty="0">
                <a:solidFill>
                  <a:schemeClr val="tx1"/>
                </a:solidFill>
                <a:effectLst/>
                <a:latin typeface="Roboto Slab Medium" pitchFamily="2" charset="0"/>
                <a:ea typeface="Roboto Slab Medium" pitchFamily="2" charset="0"/>
                <a:cs typeface="+mj-cs"/>
              </a:rPr>
              <a:t>Ways to Receive</a:t>
            </a:r>
            <a:br>
              <a:rPr lang="en-US" sz="2400" b="0" i="0" u="none" kern="1200" dirty="0">
                <a:solidFill>
                  <a:schemeClr val="tx1"/>
                </a:solidFill>
                <a:effectLst/>
                <a:latin typeface="Roboto Slab Medium" pitchFamily="2" charset="0"/>
                <a:ea typeface="Roboto Slab Medium" pitchFamily="2" charset="0"/>
                <a:cs typeface="+mj-cs"/>
              </a:rPr>
            </a:br>
            <a:r>
              <a:rPr lang="en-US" sz="4800" dirty="0">
                <a:solidFill>
                  <a:prstClr val="black"/>
                </a:solidFill>
                <a:latin typeface="Roboto Medium" panose="02000000000000000000" pitchFamily="2" charset="0"/>
                <a:ea typeface="Roboto Medium" panose="02000000000000000000" pitchFamily="2" charset="0"/>
                <a:cs typeface="+mn-cs"/>
              </a:rPr>
              <a:t>Bequests</a:t>
            </a:r>
            <a:endParaRPr lang="en-US" sz="4800" dirty="0"/>
          </a:p>
        </p:txBody>
      </p:sp>
      <p:sp>
        <p:nvSpPr>
          <p:cNvPr id="5" name="Content Placeholder 4">
            <a:extLst>
              <a:ext uri="{FF2B5EF4-FFF2-40B4-BE49-F238E27FC236}">
                <a16:creationId xmlns:a16="http://schemas.microsoft.com/office/drawing/2014/main" id="{8736DFA5-B576-47F5-A485-E4FE6244290F}"/>
              </a:ext>
            </a:extLst>
          </p:cNvPr>
          <p:cNvSpPr>
            <a:spLocks noGrp="1"/>
          </p:cNvSpPr>
          <p:nvPr>
            <p:ph idx="1"/>
          </p:nvPr>
        </p:nvSpPr>
        <p:spPr>
          <a:xfrm>
            <a:off x="2392680" y="2491740"/>
            <a:ext cx="9425940" cy="3822700"/>
          </a:xfrm>
        </p:spPr>
        <p:txBody>
          <a:bodyPr numCol="1">
            <a:noAutofit/>
          </a:bodyPr>
          <a:lstStyle/>
          <a:p>
            <a:pPr marL="0" indent="0" algn="l">
              <a:buNone/>
            </a:pPr>
            <a:r>
              <a:rPr lang="en-US" sz="2800" b="1" i="0" dirty="0">
                <a:solidFill>
                  <a:srgbClr val="333333"/>
                </a:solidFill>
                <a:effectLst/>
                <a:latin typeface="Roboto" panose="02000000000000000000" pitchFamily="2" charset="0"/>
                <a:ea typeface="Roboto" panose="02000000000000000000" pitchFamily="2" charset="0"/>
              </a:rPr>
              <a:t>Residual Bequest</a:t>
            </a:r>
            <a:r>
              <a:rPr lang="en-US" sz="2800" b="0" i="0" dirty="0">
                <a:solidFill>
                  <a:srgbClr val="333333"/>
                </a:solidFill>
                <a:effectLst/>
                <a:latin typeface="Roboto" panose="02000000000000000000" pitchFamily="2" charset="0"/>
                <a:ea typeface="Roboto" panose="02000000000000000000" pitchFamily="2" charset="0"/>
              </a:rPr>
              <a:t> designates that the church to receive all or a portion of whatever remains in your estate after beneﬁciaries, debts and administrative fees have been paid. </a:t>
            </a:r>
          </a:p>
          <a:p>
            <a:pPr marL="0" indent="0" algn="l">
              <a:buNone/>
            </a:pPr>
            <a:r>
              <a:rPr lang="en-US" sz="2800" b="1" i="0" dirty="0">
                <a:solidFill>
                  <a:srgbClr val="333333"/>
                </a:solidFill>
                <a:effectLst/>
                <a:latin typeface="Roboto" panose="02000000000000000000" pitchFamily="2" charset="0"/>
                <a:ea typeface="Roboto" panose="02000000000000000000" pitchFamily="2" charset="0"/>
              </a:rPr>
              <a:t>Contingent Bequest </a:t>
            </a:r>
            <a:r>
              <a:rPr lang="en-US" sz="2800" b="0" i="0" dirty="0">
                <a:solidFill>
                  <a:srgbClr val="333333"/>
                </a:solidFill>
                <a:effectLst/>
                <a:latin typeface="Roboto" panose="02000000000000000000" pitchFamily="2" charset="0"/>
                <a:ea typeface="Roboto" panose="02000000000000000000" pitchFamily="2" charset="0"/>
              </a:rPr>
              <a:t>is “contingent” on some event. It might make a primary bequest for a spouse or child, with the contingency that if that relative should predecease the donor, the bequest would pass to the church instead.</a:t>
            </a:r>
          </a:p>
        </p:txBody>
      </p:sp>
      <p:sp>
        <p:nvSpPr>
          <p:cNvPr id="4" name="TextBox 3">
            <a:extLst>
              <a:ext uri="{FF2B5EF4-FFF2-40B4-BE49-F238E27FC236}">
                <a16:creationId xmlns:a16="http://schemas.microsoft.com/office/drawing/2014/main" id="{83348370-7BA0-442B-B211-AA35A9FFF702}"/>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JM</a:t>
            </a:r>
          </a:p>
        </p:txBody>
      </p:sp>
    </p:spTree>
    <p:extLst>
      <p:ext uri="{BB962C8B-B14F-4D97-AF65-F5344CB8AC3E}">
        <p14:creationId xmlns:p14="http://schemas.microsoft.com/office/powerpoint/2010/main" val="152521533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9F3B1-8BBA-4F72-BF62-082CECA0AE1F}"/>
              </a:ext>
            </a:extLst>
          </p:cNvPr>
          <p:cNvSpPr>
            <a:spLocks noGrp="1"/>
          </p:cNvSpPr>
          <p:nvPr>
            <p:ph type="title"/>
          </p:nvPr>
        </p:nvSpPr>
        <p:spPr>
          <a:xfrm>
            <a:off x="2400300" y="365125"/>
            <a:ext cx="8953500" cy="1325563"/>
          </a:xfrm>
        </p:spPr>
        <p:txBody>
          <a:bodyPr/>
          <a:lstStyle/>
          <a:p>
            <a:pPr marR="0" lvl="0" algn="l" defTabSz="914400" rtl="0" eaLnBrk="1" fontAlgn="auto" latinLnBrk="0" hangingPunct="1">
              <a:lnSpc>
                <a:spcPct val="100000"/>
              </a:lnSpc>
              <a:spcBef>
                <a:spcPts val="1000"/>
              </a:spcBef>
              <a:spcAft>
                <a:spcPts val="0"/>
              </a:spcAft>
              <a:buClrTx/>
              <a:buSzTx/>
              <a:tabLst/>
              <a:defRPr/>
            </a:pPr>
            <a:r>
              <a:rPr lang="en-US" sz="2400" b="0" i="0" u="none" kern="1200" dirty="0">
                <a:solidFill>
                  <a:schemeClr val="tx1"/>
                </a:solidFill>
                <a:effectLst/>
                <a:latin typeface="Roboto Slab Medium" pitchFamily="2" charset="0"/>
                <a:ea typeface="Roboto Slab Medium" pitchFamily="2" charset="0"/>
                <a:cs typeface="+mj-cs"/>
              </a:rPr>
              <a:t>Ways to Receive</a:t>
            </a:r>
            <a:br>
              <a:rPr lang="en-US" sz="2400" b="0" i="0" u="none" kern="1200" dirty="0">
                <a:solidFill>
                  <a:schemeClr val="tx1"/>
                </a:solidFill>
                <a:effectLst/>
                <a:latin typeface="Roboto Slab Medium" pitchFamily="2" charset="0"/>
                <a:ea typeface="Roboto Slab Medium" pitchFamily="2" charset="0"/>
                <a:cs typeface="+mj-cs"/>
              </a:rPr>
            </a:br>
            <a:r>
              <a:rPr lang="en-US" sz="4800" dirty="0">
                <a:solidFill>
                  <a:prstClr val="black"/>
                </a:solidFill>
                <a:latin typeface="Roboto Medium" panose="02000000000000000000" pitchFamily="2" charset="0"/>
                <a:ea typeface="Roboto Medium" panose="02000000000000000000" pitchFamily="2" charset="0"/>
                <a:cs typeface="+mn-cs"/>
              </a:rPr>
              <a:t>Bequests</a:t>
            </a:r>
            <a:endParaRPr lang="en-US" sz="4800" dirty="0"/>
          </a:p>
        </p:txBody>
      </p:sp>
      <p:sp>
        <p:nvSpPr>
          <p:cNvPr id="5" name="Content Placeholder 4">
            <a:extLst>
              <a:ext uri="{FF2B5EF4-FFF2-40B4-BE49-F238E27FC236}">
                <a16:creationId xmlns:a16="http://schemas.microsoft.com/office/drawing/2014/main" id="{8736DFA5-B576-47F5-A485-E4FE6244290F}"/>
              </a:ext>
            </a:extLst>
          </p:cNvPr>
          <p:cNvSpPr>
            <a:spLocks noGrp="1"/>
          </p:cNvSpPr>
          <p:nvPr>
            <p:ph idx="1"/>
          </p:nvPr>
        </p:nvSpPr>
        <p:spPr>
          <a:xfrm>
            <a:off x="2400300" y="2552700"/>
            <a:ext cx="9042400" cy="3822700"/>
          </a:xfrm>
        </p:spPr>
        <p:txBody>
          <a:bodyPr numCol="1">
            <a:normAutofit lnSpcReduction="10000"/>
          </a:bodyPr>
          <a:lstStyle/>
          <a:p>
            <a:pPr marL="0" lvl="0" indent="0">
              <a:buNone/>
            </a:pPr>
            <a:r>
              <a:rPr lang="en-US" dirty="0">
                <a:latin typeface="Roboto" panose="02000000000000000000" pitchFamily="2" charset="0"/>
                <a:ea typeface="Roboto" panose="02000000000000000000" pitchFamily="2" charset="0"/>
              </a:rPr>
              <a:t>Remember gift acceptance policy before receiving/receipting</a:t>
            </a:r>
          </a:p>
          <a:p>
            <a:pPr marL="0" lvl="0" indent="0">
              <a:buNone/>
            </a:pPr>
            <a:endParaRPr lang="en-US" dirty="0">
              <a:latin typeface="Roboto" panose="02000000000000000000" pitchFamily="2" charset="0"/>
              <a:ea typeface="Roboto" panose="02000000000000000000" pitchFamily="2" charset="0"/>
            </a:endParaRPr>
          </a:p>
          <a:p>
            <a:pPr marL="0" lvl="0" indent="0">
              <a:buNone/>
            </a:pPr>
            <a:r>
              <a:rPr lang="en-US" dirty="0">
                <a:latin typeface="Roboto" panose="02000000000000000000" pitchFamily="2" charset="0"/>
                <a:ea typeface="Roboto" panose="02000000000000000000" pitchFamily="2" charset="0"/>
              </a:rPr>
              <a:t>Suggested wording for bequests: </a:t>
            </a:r>
          </a:p>
          <a:p>
            <a:pPr marL="0" lvl="0" indent="0">
              <a:buNone/>
            </a:pPr>
            <a:r>
              <a:rPr lang="en-US" dirty="0">
                <a:latin typeface="Roboto" panose="02000000000000000000" pitchFamily="2" charset="0"/>
                <a:ea typeface="Roboto" panose="02000000000000000000" pitchFamily="2" charset="0"/>
              </a:rPr>
              <a:t>presbyterian.ca/plannedgiving/ways-of-giving-estate-planning/</a:t>
            </a:r>
          </a:p>
        </p:txBody>
      </p:sp>
      <p:sp>
        <p:nvSpPr>
          <p:cNvPr id="4" name="TextBox 3">
            <a:extLst>
              <a:ext uri="{FF2B5EF4-FFF2-40B4-BE49-F238E27FC236}">
                <a16:creationId xmlns:a16="http://schemas.microsoft.com/office/drawing/2014/main" id="{030429C1-F6A2-4A16-B509-263542E56234}"/>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JM</a:t>
            </a:r>
          </a:p>
        </p:txBody>
      </p:sp>
    </p:spTree>
    <p:extLst>
      <p:ext uri="{BB962C8B-B14F-4D97-AF65-F5344CB8AC3E}">
        <p14:creationId xmlns:p14="http://schemas.microsoft.com/office/powerpoint/2010/main" val="29597670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2086&quot;&gt;&lt;/object&gt;&lt;object type=&quot;2&quot; unique_id=&quot;12087&quot;&gt;&lt;object type=&quot;3&quot; unique_id=&quot;12088&quot;&gt;&lt;property id=&quot;20148&quot; value=&quot;5&quot;/&gt;&lt;property id=&quot;20300&quot; value=&quot;Slide 1 - &amp;quot;The Ministry of  Managing Money&amp;quot;&quot;/&gt;&lt;property id=&quot;20307&quot; value=&quot;256&quot;/&gt;&lt;/object&gt;&lt;object type=&quot;3&quot; unique_id=&quot;45684&quot;&gt;&lt;property id=&quot;20148&quot; value=&quot;5&quot;/&gt;&lt;property id=&quot;20300&quot; value=&quot;Slide 6 - &amp;quot;Receiving &amp;amp; Receipting God’s Gifts  Exploring Congregational Revenue&amp;quot;&quot;/&gt;&lt;property id=&quot;20307&quot; value=&quot;502&quot;/&gt;&lt;/object&gt;&lt;object type=&quot;3&quot; unique_id=&quot;45999&quot;&gt;&lt;property id=&quot;20148&quot; value=&quot;5&quot;/&gt;&lt;property id=&quot;20300&quot; value=&quot;Slide 18 - &amp;quot;Receipts  (Finance)&amp;quot;&quot;/&gt;&lt;property id=&quot;20307&quot; value=&quot;507&quot;/&gt;&lt;/object&gt;&lt;object type=&quot;3&quot; unique_id=&quot;46063&quot;&gt;&lt;property id=&quot;20148&quot; value=&quot;5&quot;/&gt;&lt;property id=&quot;20300&quot; value=&quot;Slide 27 - &amp;quot;Sources of Revenue&amp;quot;&quot;/&gt;&lt;property id=&quot;20307&quot; value=&quot;511&quot;/&gt;&lt;/object&gt;&lt;object type=&quot;3&quot; unique_id=&quot;47951&quot;&gt;&lt;property id=&quot;20148&quot; value=&quot;5&quot;/&gt;&lt;property id=&quot;20300&quot; value=&quot;Slide 4 - &amp;quot;Webinar Series&amp;quot;&quot;/&gt;&lt;property id=&quot;20307&quot; value=&quot;528&quot;/&gt;&lt;/object&gt;&lt;object type=&quot;3&quot; unique_id=&quot;49022&quot;&gt;&lt;property id=&quot;20148&quot; value=&quot;5&quot;/&gt;&lt;property id=&quot;20300&quot; value=&quot;Slide 19 - &amp;quot;Receipts (Finance)&amp;quot;&quot;/&gt;&lt;property id=&quot;20307&quot; value=&quot;558&quot;/&gt;&lt;/object&gt;&lt;object type=&quot;3&quot; unique_id=&quot;49023&quot;&gt;&lt;property id=&quot;20148&quot; value=&quot;5&quot;/&gt;&lt;property id=&quot;20300&quot; value=&quot;Slide 8 - &amp;quot;Offering (Annual Gifts)&amp;quot;&quot;/&gt;&lt;property id=&quot;20307&quot; value=&quot;510&quot;/&gt;&lt;/object&gt;&lt;object type=&quot;3&quot; unique_id=&quot;49024&quot;&gt;&lt;property id=&quot;20148&quot; value=&quot;5&quot;/&gt;&lt;property id=&quot;20300&quot; value=&quot;Slide 22 - &amp;quot;Receipts Must Contain Charity Details&amp;quot;&quot;/&gt;&lt;property id=&quot;20307&quot; value=&quot;559&quot;/&gt;&lt;/object&gt;&lt;object type=&quot;3&quot; unique_id=&quot;49025&quot;&gt;&lt;property id=&quot;20148&quot; value=&quot;5&quot;/&gt;&lt;property id=&quot;20300&quot; value=&quot;Slide 23 - &amp;quot;Receipts Must Contain Donation Details&amp;quot;&quot;/&gt;&lt;property id=&quot;20307&quot; value=&quot;560&quot;/&gt;&lt;/object&gt;&lt;object type=&quot;3&quot; unique_id=&quot;49026&quot;&gt;&lt;property id=&quot;20148&quot; value=&quot;5&quot;/&gt;&lt;property id=&quot;20300&quot; value=&quot;Slide 24 - &amp;quot;Gift-in-Kind Receipts&amp;quot;&quot;/&gt;&lt;property id=&quot;20307&quot; value=&quot;561&quot;/&gt;&lt;/object&gt;&lt;object type=&quot;3&quot; unique_id=&quot;49027&quot;&gt;&lt;property id=&quot;20148&quot; value=&quot;5&quot;/&gt;&lt;property id=&quot;20300&quot; value=&quot;Slide 21 - &amp;quot;Who/When/Why&amp;quot;&quot;/&gt;&lt;property id=&quot;20307&quot; value=&quot;562&quot;/&gt;&lt;/object&gt;&lt;object type=&quot;3&quot; unique_id=&quot;49028&quot;&gt;&lt;property id=&quot;20148&quot; value=&quot;5&quot;/&gt;&lt;property id=&quot;20300&quot; value=&quot;Slide 9 - &amp;quot;Legacy (Major or Bequests)&amp;quot;&quot;/&gt;&lt;property id=&quot;20307&quot; value=&quot;515&quot;/&gt;&lt;/object&gt;&lt;object type=&quot;3&quot; unique_id=&quot;49029&quot;&gt;&lt;property id=&quot;20148&quot; value=&quot;5&quot;/&gt;&lt;property id=&quot;20300&quot; value=&quot;Slide 25 - &amp;quot;Gifts and Bequests&amp;quot;&quot;/&gt;&lt;property id=&quot;20307&quot; value=&quot;563&quot;/&gt;&lt;/object&gt;&lt;object type=&quot;3&quot; unique_id=&quot;49030&quot;&gt;&lt;property id=&quot;20148&quot; value=&quot;5&quot;/&gt;&lt;property id=&quot;20300&quot; value=&quot;Slide 20 - &amp;quot;Tithe.ly/CanadaHelps&amp;quot;&quot;/&gt;&lt;property id=&quot;20307&quot; value=&quot;556&quot;/&gt;&lt;/object&gt;&lt;object type=&quot;3&quot; unique_id=&quot;49452&quot;&gt;&lt;property id=&quot;20148&quot; value=&quot;5&quot;/&gt;&lt;property id=&quot;20300&quot; value=&quot;Slide 17 - &amp;quot;Special Funds&amp;quot;&quot;/&gt;&lt;property id=&quot;20307&quot; value=&quot;570&quot;/&gt;&lt;/object&gt;&lt;object type=&quot;3&quot; unique_id=&quot;49453&quot;&gt;&lt;property id=&quot;20148&quot; value=&quot;5&quot;/&gt;&lt;property id=&quot;20300&quot; value=&quot;Slide 11 - &amp;quot;Ways to Receive Cash&amp;quot;&quot;/&gt;&lt;property id=&quot;20307&quot; value=&quot;265&quot;/&gt;&lt;/object&gt;&lt;object type=&quot;3&quot; unique_id=&quot;50834&quot;&gt;&lt;property id=&quot;20148&quot; value=&quot;5&quot;/&gt;&lt;property id=&quot;20300&quot; value=&quot;Slide 29 - &amp;quot;End of Section&amp;quot;&quot;/&gt;&lt;property id=&quot;20307&quot; value=&quot;582&quot;/&gt;&lt;/object&gt;&lt;object type=&quot;3&quot; unique_id=&quot;53516&quot;&gt;&lt;property id=&quot;20148&quot; value=&quot;5&quot;/&gt;&lt;property id=&quot;20300&quot; value=&quot;Slide 26 - &amp;quot;Always say “thank-you!”&amp;quot;&quot;/&gt;&lt;property id=&quot;20307&quot; value=&quot;587&quot;/&gt;&lt;/object&gt;&lt;object type=&quot;3&quot; unique_id=&quot;53961&quot;&gt;&lt;property id=&quot;20148&quot; value=&quot;5&quot;/&gt;&lt;property id=&quot;20300&quot; value=&quot;Slide 7 - &amp;quot;Undesignated Gifts vs. Designated Gifts&amp;quot;&quot;/&gt;&lt;property id=&quot;20307&quot; value=&quot;600&quot;/&gt;&lt;/object&gt;&lt;object type=&quot;3&quot; unique_id=&quot;59930&quot;&gt;&lt;property id=&quot;20148&quot; value=&quot;5&quot;/&gt;&lt;property id=&quot;20300&quot; value=&quot;Slide 5 - &amp;quot;Today’s Webinar&amp;quot;&quot;/&gt;&lt;property id=&quot;20307&quot; value=&quot;601&quot;/&gt;&lt;/object&gt;&lt;object type=&quot;3&quot; unique_id=&quot;60999&quot;&gt;&lt;property id=&quot;20148&quot; value=&quot;5&quot;/&gt;&lt;property id=&quot;20300&quot; value=&quot;Slide 10 - &amp;quot;Ways to Receive&amp;quot;&quot;/&gt;&lt;property id=&quot;20307&quot; value=&quot;602&quot;/&gt;&lt;/object&gt;&lt;object type=&quot;3&quot; unique_id=&quot;61000&quot;&gt;&lt;property id=&quot;20148&quot; value=&quot;5&quot;/&gt;&lt;property id=&quot;20300&quot; value=&quot;Slide 12 - &amp;quot;Ways to Receive Gifts from Other Sources&amp;quot;&quot;/&gt;&lt;property id=&quot;20307&quot; value=&quot;603&quot;/&gt;&lt;/object&gt;&lt;object type=&quot;3&quot; unique_id=&quot;61001&quot;&gt;&lt;property id=&quot;20148&quot; value=&quot;5&quot;/&gt;&lt;property id=&quot;20300&quot; value=&quot;Slide 13 - &amp;quot;Ways to Receive Gifts in Kind&amp;quot;&quot;/&gt;&lt;property id=&quot;20307&quot; value=&quot;604&quot;/&gt;&lt;/object&gt;&lt;object type=&quot;3&quot; unique_id=&quot;61002&quot;&gt;&lt;property id=&quot;20148&quot; value=&quot;5&quot;/&gt;&lt;property id=&quot;20300&quot; value=&quot;Slide 14 - &amp;quot;Ways to Receive Legacy Gifts&amp;quot;&quot;/&gt;&lt;property id=&quot;20307&quot; value=&quot;605&quot;/&gt;&lt;/object&gt;&lt;object type=&quot;3&quot; unique_id=&quot;61003&quot;&gt;&lt;property id=&quot;20148&quot; value=&quot;5&quot;/&gt;&lt;property id=&quot;20300&quot; value=&quot;Slide 15 - &amp;quot;Ways to Receive Handling Gifts&amp;quot;&quot;/&gt;&lt;property id=&quot;20307&quot; value=&quot;606&quot;/&gt;&lt;/object&gt;&lt;object type=&quot;3&quot; unique_id=&quot;61004&quot;&gt;&lt;property id=&quot;20148&quot; value=&quot;5&quot;/&gt;&lt;property id=&quot;20300&quot; value=&quot;Slide 16 - &amp;quot;Ways to Receive Gift Acceptance&amp;quot;&quot;/&gt;&lt;property id=&quot;20307&quot; value=&quot;607&quot;/&gt;&lt;/object&gt;&lt;object type=&quot;3&quot; unique_id=&quot;62364&quot;&gt;&lt;property id=&quot;20148&quot; value=&quot;5&quot;/&gt;&lt;property id=&quot;20300&quot; value=&quot;Slide 3 - &amp;quot;Webinar Series&amp;quot;&quot;/&gt;&lt;property id=&quot;20307&quot; value=&quot;610&quot;/&gt;&lt;/object&gt;&lt;object type=&quot;3&quot; unique_id=&quot;62452&quot;&gt;&lt;property id=&quot;20148&quot; value=&quot;5&quot;/&gt;&lt;property id=&quot;20300&quot; value=&quot;Slide 2 - &amp;quot;Original Plan Day 2&amp;quot;&quot;/&gt;&lt;property id=&quot;20307&quot; value=&quot;611&quot;/&gt;&lt;/object&gt;&lt;object type=&quot;3&quot; unique_id=&quot;65169&quot;&gt;&lt;property id=&quot;20148&quot; value=&quot;5&quot;/&gt;&lt;property id=&quot;20300&quot; value=&quot;Slide 28 - &amp;quot;Useful Contact Info&amp;quot;&quot;/&gt;&lt;property id=&quot;20307&quot; value=&quot;336&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CC NewMaster.potx" id="{57E5E270-BC83-4E22-9C42-A44ACF165AC4}" vid="{EFD552C4-7FD5-47AF-AF77-F3A3D09B31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6229</TotalTime>
  <Words>11904</Words>
  <Application>Microsoft Office PowerPoint</Application>
  <PresentationFormat>Widescreen</PresentationFormat>
  <Paragraphs>1125</Paragraphs>
  <Slides>112</Slides>
  <Notes>112</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112</vt:i4>
      </vt:variant>
    </vt:vector>
  </HeadingPairs>
  <TitlesOfParts>
    <vt:vector size="133" baseType="lpstr">
      <vt:lpstr>Arial</vt:lpstr>
      <vt:lpstr>Arial-BoldMT</vt:lpstr>
      <vt:lpstr>Arial-ItalicMT</vt:lpstr>
      <vt:lpstr>ArialMT</vt:lpstr>
      <vt:lpstr>Calibri</vt:lpstr>
      <vt:lpstr>Calibri Light</vt:lpstr>
      <vt:lpstr>Century Gothic</vt:lpstr>
      <vt:lpstr>Noto Sans</vt:lpstr>
      <vt:lpstr>Roboto</vt:lpstr>
      <vt:lpstr>Roboto Black</vt:lpstr>
      <vt:lpstr>Roboto Light</vt:lpstr>
      <vt:lpstr>Roboto Medium</vt:lpstr>
      <vt:lpstr>Roboto Slab Black</vt:lpstr>
      <vt:lpstr>Roboto Slab Medium</vt:lpstr>
      <vt:lpstr>Source Sans Pro</vt:lpstr>
      <vt:lpstr>Tahoma</vt:lpstr>
      <vt:lpstr>Times New Roman</vt:lpstr>
      <vt:lpstr>Univers</vt:lpstr>
      <vt:lpstr>Verdana</vt:lpstr>
      <vt:lpstr>Wingdings</vt:lpstr>
      <vt:lpstr>Office Theme</vt:lpstr>
      <vt:lpstr>The Ministry of  Managing Money</vt:lpstr>
      <vt:lpstr>Protocol </vt:lpstr>
      <vt:lpstr>Webinar Series</vt:lpstr>
      <vt:lpstr>Spread the word</vt:lpstr>
      <vt:lpstr>Receiving &amp; Receipting God’s Gifts  Exploring Congregational Revenue</vt:lpstr>
      <vt:lpstr>Presenters</vt:lpstr>
      <vt:lpstr>Treasurer’s Handbook</vt:lpstr>
      <vt:lpstr>Best Practices</vt:lpstr>
      <vt:lpstr>PowerPoint Presentation</vt:lpstr>
      <vt:lpstr>Reclaim Stewardship</vt:lpstr>
      <vt:lpstr>Giving Money</vt:lpstr>
      <vt:lpstr>II Corinthians 9:7 </vt:lpstr>
      <vt:lpstr>PowerPoint Presentation</vt:lpstr>
      <vt:lpstr>Giving to Make a Difference</vt:lpstr>
      <vt:lpstr>Charitable Registration, Purposes &amp; Activities</vt:lpstr>
      <vt:lpstr>Charitable Purposes</vt:lpstr>
      <vt:lpstr>Advancement of Religion</vt:lpstr>
      <vt:lpstr>Charitable Activities</vt:lpstr>
      <vt:lpstr>How can we carry out Charitable Activities?</vt:lpstr>
      <vt:lpstr>Gifting to other organizations What is a Qualified Donee? </vt:lpstr>
      <vt:lpstr>Carrying out your own Charitable Activities</vt:lpstr>
      <vt:lpstr>Carrying out your own charitable activities  Using an intermediary</vt:lpstr>
      <vt:lpstr>Maintaining Direction &amp; Control  using an intermediary</vt:lpstr>
      <vt:lpstr> Maintaining Direction &amp; Control  using an intermediary</vt:lpstr>
      <vt:lpstr> Maintaining Direction &amp; Control Foreign Activities</vt:lpstr>
      <vt:lpstr>Is it a Gift? </vt:lpstr>
      <vt:lpstr>Questions to ask</vt:lpstr>
      <vt:lpstr>Is it property?</vt:lpstr>
      <vt:lpstr>Was it given voluntarily?</vt:lpstr>
      <vt:lpstr>Designated Donations</vt:lpstr>
      <vt:lpstr>How is it designated? </vt:lpstr>
      <vt:lpstr>Acting as a Conduit</vt:lpstr>
      <vt:lpstr>Returning Gifts</vt:lpstr>
      <vt:lpstr>Externally Designated Gifts Gift Acceptance Policy</vt:lpstr>
      <vt:lpstr>Externally Designated Gifts  Gift Agreements</vt:lpstr>
      <vt:lpstr>Legacy &amp; Endowment Funds</vt:lpstr>
      <vt:lpstr>Advantages</vt:lpstr>
      <vt:lpstr>Advantages &amp; Gifts-in-Kind Determining Value of the Gift</vt:lpstr>
      <vt:lpstr>Tax Credits</vt:lpstr>
      <vt:lpstr>PowerPoint Presentation</vt:lpstr>
      <vt:lpstr>Tax Credits by  Province</vt:lpstr>
      <vt:lpstr>PowerPoint Presentation</vt:lpstr>
      <vt:lpstr>PowerPoint Presentation</vt:lpstr>
      <vt:lpstr>PowerPoint Presentation</vt:lpstr>
      <vt:lpstr>Gift of Securities  No Capital Gains Tax</vt:lpstr>
      <vt:lpstr>Ways to Receive &amp; Receipt</vt:lpstr>
      <vt:lpstr>Ways to Receive &amp; Receipt:  Cash Gifts</vt:lpstr>
      <vt:lpstr>Ways to Receive Offering Plate</vt:lpstr>
      <vt:lpstr>Offering Plate</vt:lpstr>
      <vt:lpstr>Depositing Offering</vt:lpstr>
      <vt:lpstr>Ways to Receive Digital Gifts</vt:lpstr>
      <vt:lpstr>Ways to Receive Pre-Authorized Remittance (PAR)</vt:lpstr>
      <vt:lpstr>Ways to Receive Interac® eTransfer Donations </vt:lpstr>
      <vt:lpstr>Ways to Receive Online</vt:lpstr>
      <vt:lpstr>Online options</vt:lpstr>
      <vt:lpstr>Online options</vt:lpstr>
      <vt:lpstr>Ways to Receive Apps</vt:lpstr>
      <vt:lpstr>Ways to Receive Terminals</vt:lpstr>
      <vt:lpstr>Donation Tracking</vt:lpstr>
      <vt:lpstr>Receipt Basics </vt:lpstr>
      <vt:lpstr>  </vt:lpstr>
      <vt:lpstr>What should it look like? </vt:lpstr>
      <vt:lpstr>Receipts Must Contain 1. Charity &amp; CRA Details Static Elements</vt:lpstr>
      <vt:lpstr>Receipts Must Contain 2. Donation Details Variable Elements</vt:lpstr>
      <vt:lpstr>Annual Consolidated Receipt Sample</vt:lpstr>
      <vt:lpstr>Annual Consolidated Receipt Sample</vt:lpstr>
      <vt:lpstr>One-Receipt-per-Gift Sample</vt:lpstr>
      <vt:lpstr>Remember</vt:lpstr>
      <vt:lpstr>Advantages Split Receipting</vt:lpstr>
      <vt:lpstr>Receipt Sample with an Advantage</vt:lpstr>
      <vt:lpstr>Advantages Intention to Give Threshold</vt:lpstr>
      <vt:lpstr> Advantage De minimis rule </vt:lpstr>
      <vt:lpstr> Advantage De minimis rule examples </vt:lpstr>
      <vt:lpstr> Advantage De minimis rule examples </vt:lpstr>
      <vt:lpstr>Ways to Receive &amp; Receipt:  Non-Cash Gifts</vt:lpstr>
      <vt:lpstr>Gifts-in-Kind: Determining the Fair Market Value (FMV)</vt:lpstr>
      <vt:lpstr>Gifts-in-Kind: Deemed Fair Market Value (FMV)</vt:lpstr>
      <vt:lpstr>Gifts-in-Kind (Deemed Fair Market Value)</vt:lpstr>
      <vt:lpstr>Can I donate a service?</vt:lpstr>
      <vt:lpstr>Donation of Services Example</vt:lpstr>
      <vt:lpstr>Gift certificates / gift cards</vt:lpstr>
      <vt:lpstr>Gift-in-Kind Receipts</vt:lpstr>
      <vt:lpstr>Gift-in-Kind Receipt Sample</vt:lpstr>
      <vt:lpstr>Ways to Receive Legacy &amp; Planned Gifts</vt:lpstr>
      <vt:lpstr>Ways to Receive Securities</vt:lpstr>
      <vt:lpstr>Securities Example</vt:lpstr>
      <vt:lpstr>Ways to Receive Securities Donation at PCC</vt:lpstr>
      <vt:lpstr>Gift of Securities Receipt Sample</vt:lpstr>
      <vt:lpstr>Ways to Receive Annuities</vt:lpstr>
      <vt:lpstr>Ways to Receive Annuities</vt:lpstr>
      <vt:lpstr>Ways to Receive Charitable Gift Annuity</vt:lpstr>
      <vt:lpstr>Ways to Receive Insurance – 4 Ways to Give</vt:lpstr>
      <vt:lpstr>Ways to Receive Insurance – 4 Ways to Give</vt:lpstr>
      <vt:lpstr>Insurance Sample</vt:lpstr>
      <vt:lpstr>Insurance Receipt Sample</vt:lpstr>
      <vt:lpstr>Legacy    (Major or Bequests)</vt:lpstr>
      <vt:lpstr>Ways to Receive Bequests</vt:lpstr>
      <vt:lpstr>Ways to Receive Bequests</vt:lpstr>
      <vt:lpstr>Ways to Receive Bequests</vt:lpstr>
      <vt:lpstr>Bequest Receipt Sample</vt:lpstr>
      <vt:lpstr>Ways to Receive Other Planned Gifts</vt:lpstr>
      <vt:lpstr>Say thank-you!</vt:lpstr>
      <vt:lpstr>PowerPoint Presentation</vt:lpstr>
      <vt:lpstr>How to express gratitude</vt:lpstr>
      <vt:lpstr>Give regular feedback</vt:lpstr>
      <vt:lpstr>Other Sources of Revenue  Grants</vt:lpstr>
      <vt:lpstr>Other Sources of Revenue  Rent</vt:lpstr>
      <vt:lpstr>Contact Info</vt:lpstr>
      <vt:lpstr>Thank You</vt:lpstr>
      <vt:lpstr>Coming Webinars</vt:lpstr>
      <vt:lpstr>Q &amp; 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MacDonald</dc:creator>
  <cp:lastModifiedBy>Karen Plater</cp:lastModifiedBy>
  <cp:revision>445</cp:revision>
  <cp:lastPrinted>2021-12-07T14:30:42Z</cp:lastPrinted>
  <dcterms:created xsi:type="dcterms:W3CDTF">2021-10-14T12:13:19Z</dcterms:created>
  <dcterms:modified xsi:type="dcterms:W3CDTF">2021-12-07T14:44:13Z</dcterms:modified>
</cp:coreProperties>
</file>