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5"/>
  </p:notesMasterIdLst>
  <p:sldIdLst>
    <p:sldId id="256" r:id="rId2"/>
    <p:sldId id="610" r:id="rId3"/>
    <p:sldId id="622" r:id="rId4"/>
    <p:sldId id="275" r:id="rId5"/>
    <p:sldId id="651" r:id="rId6"/>
    <p:sldId id="557" r:id="rId7"/>
    <p:sldId id="624" r:id="rId8"/>
    <p:sldId id="590" r:id="rId9"/>
    <p:sldId id="594" r:id="rId10"/>
    <p:sldId id="592" r:id="rId11"/>
    <p:sldId id="593" r:id="rId12"/>
    <p:sldId id="591" r:id="rId13"/>
    <p:sldId id="635" r:id="rId14"/>
    <p:sldId id="636" r:id="rId15"/>
    <p:sldId id="637" r:id="rId16"/>
    <p:sldId id="650" r:id="rId17"/>
    <p:sldId id="638" r:id="rId18"/>
    <p:sldId id="639" r:id="rId19"/>
    <p:sldId id="640" r:id="rId20"/>
    <p:sldId id="645" r:id="rId21"/>
    <p:sldId id="641" r:id="rId22"/>
    <p:sldId id="642" r:id="rId23"/>
    <p:sldId id="643" r:id="rId24"/>
    <p:sldId id="646" r:id="rId25"/>
    <p:sldId id="647" r:id="rId26"/>
    <p:sldId id="648" r:id="rId27"/>
    <p:sldId id="652" r:id="rId28"/>
    <p:sldId id="649" r:id="rId29"/>
    <p:sldId id="630" r:id="rId30"/>
    <p:sldId id="601" r:id="rId31"/>
    <p:sldId id="604" r:id="rId32"/>
    <p:sldId id="629" r:id="rId33"/>
    <p:sldId id="628" r:id="rId34"/>
    <p:sldId id="602" r:id="rId35"/>
    <p:sldId id="618" r:id="rId36"/>
    <p:sldId id="606" r:id="rId37"/>
    <p:sldId id="614" r:id="rId38"/>
    <p:sldId id="621" r:id="rId39"/>
    <p:sldId id="605" r:id="rId40"/>
    <p:sldId id="615" r:id="rId41"/>
    <p:sldId id="623" r:id="rId42"/>
    <p:sldId id="620" r:id="rId43"/>
    <p:sldId id="404" r:id="rId44"/>
    <p:sldId id="494" r:id="rId45"/>
    <p:sldId id="499" r:id="rId46"/>
    <p:sldId id="527" r:id="rId47"/>
    <p:sldId id="634" r:id="rId48"/>
    <p:sldId id="394" r:id="rId49"/>
    <p:sldId id="617" r:id="rId50"/>
    <p:sldId id="263" r:id="rId51"/>
    <p:sldId id="491" r:id="rId52"/>
    <p:sldId id="626" r:id="rId53"/>
    <p:sldId id="609" r:id="rId54"/>
    <p:sldId id="613" r:id="rId55"/>
    <p:sldId id="363" r:id="rId56"/>
    <p:sldId id="264" r:id="rId57"/>
    <p:sldId id="599" r:id="rId58"/>
    <p:sldId id="492" r:id="rId59"/>
    <p:sldId id="607" r:id="rId60"/>
    <p:sldId id="619" r:id="rId61"/>
    <p:sldId id="653" r:id="rId62"/>
    <p:sldId id="611" r:id="rId63"/>
    <p:sldId id="625" r:id="rId64"/>
  </p:sldIdLst>
  <p:sldSz cx="12192000" cy="6858000"/>
  <p:notesSz cx="6858000" cy="9144000"/>
  <p:embeddedFontLst>
    <p:embeddedFont>
      <p:font typeface="Calibri" panose="020F0502020204030204" pitchFamily="34"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Roboto Black" panose="02000000000000000000" pitchFamily="2" charset="0"/>
      <p:bold r:id="rId74"/>
      <p:boldItalic r:id="rId75"/>
    </p:embeddedFont>
    <p:embeddedFont>
      <p:font typeface="Roboto Light" panose="02000000000000000000" pitchFamily="2" charset="0"/>
      <p:regular r:id="rId76"/>
      <p:italic r:id="rId77"/>
    </p:embeddedFont>
    <p:embeddedFont>
      <p:font typeface="Roboto Medium" panose="02000000000000000000" pitchFamily="2" charset="0"/>
      <p:regular r:id="rId78"/>
      <p:italic r:id="rId79"/>
    </p:embeddedFont>
    <p:embeddedFont>
      <p:font typeface="Roboto Slab" panose="020B0604020202020204" charset="0"/>
      <p:regular r:id="rId80"/>
      <p:bold r:id="rId81"/>
    </p:embeddedFont>
    <p:embeddedFont>
      <p:font typeface="Roboto Slab Medium" panose="020B0604020202020204" charset="0"/>
      <p:regular r:id="rId82"/>
    </p:embeddedFont>
    <p:embeddedFont>
      <p:font typeface="Source Sans Pro" panose="020B0503030403020204" pitchFamily="34" charset="0"/>
      <p:regular r:id="rId83"/>
      <p:bold r:id="rId84"/>
      <p:italic r:id="rId85"/>
      <p:boldItalic r:id="rId86"/>
    </p:embeddedFont>
  </p:embeddedFontLst>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Plater" initials="KP" lastIdx="12" clrIdx="0">
    <p:extLst>
      <p:ext uri="{19B8F6BF-5375-455C-9EA6-DF929625EA0E}">
        <p15:presenceInfo xmlns:p15="http://schemas.microsoft.com/office/powerpoint/2012/main" userId="S::Kplater@presbyterian.ca::7c2870e0-4ce3-4b33-8061-6cc0cb8696a4" providerId="AD"/>
      </p:ext>
    </p:extLst>
  </p:cmAuthor>
  <p:cmAuthor id="2" name="Jim MacDonald" initials="JM" lastIdx="8" clrIdx="1">
    <p:extLst>
      <p:ext uri="{19B8F6BF-5375-455C-9EA6-DF929625EA0E}">
        <p15:presenceInfo xmlns:p15="http://schemas.microsoft.com/office/powerpoint/2012/main" userId="S::JMacDonald@presbyterian.ca::54905850-a2d6-495b-8386-4451d61af2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02B"/>
    <a:srgbClr val="FFFEFB"/>
    <a:srgbClr val="FFF8EA"/>
    <a:srgbClr val="CCFFFF"/>
    <a:srgbClr val="FFFFCC"/>
    <a:srgbClr val="FFDDE8"/>
    <a:srgbClr val="1E3C71"/>
    <a:srgbClr val="F9F9F9"/>
    <a:srgbClr val="FFFB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4" autoAdjust="0"/>
    <p:restoredTop sz="41574" autoAdjust="0"/>
  </p:normalViewPr>
  <p:slideViewPr>
    <p:cSldViewPr snapToGrid="0">
      <p:cViewPr varScale="1">
        <p:scale>
          <a:sx n="27" d="100"/>
          <a:sy n="27" d="100"/>
        </p:scale>
        <p:origin x="1900" y="36"/>
      </p:cViewPr>
      <p:guideLst/>
    </p:cSldViewPr>
  </p:slideViewPr>
  <p:outlineViewPr>
    <p:cViewPr>
      <p:scale>
        <a:sx n="33" d="100"/>
        <a:sy n="33" d="100"/>
      </p:scale>
      <p:origin x="0" y="-9504"/>
    </p:cViewPr>
  </p:outlineViewPr>
  <p:notesTextViewPr>
    <p:cViewPr>
      <p:scale>
        <a:sx n="1" d="1"/>
        <a:sy n="1" d="1"/>
      </p:scale>
      <p:origin x="0" y="0"/>
    </p:cViewPr>
  </p:notesTextViewPr>
  <p:sorterViewPr>
    <p:cViewPr>
      <p:scale>
        <a:sx n="67" d="100"/>
        <a:sy n="67" d="100"/>
      </p:scale>
      <p:origin x="0" y="-8248"/>
    </p:cViewPr>
  </p:sorterViewPr>
  <p:notesViewPr>
    <p:cSldViewPr snapToGrid="0">
      <p:cViewPr varScale="1">
        <p:scale>
          <a:sx n="55" d="100"/>
          <a:sy n="55" d="100"/>
        </p:scale>
        <p:origin x="286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font" Target="fonts/font19.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6.fntdata"/><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7.fntdata"/><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80FEF6E0-AF7B-4A31-B55C-60D3C091A0CF}" type="datetimeFigureOut">
              <a:rPr lang="en-US" smtClean="0"/>
              <a:pPr/>
              <a:t>11/30/2021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130410C0-0AE4-40F4-AF1C-6B64288FA5B0}" type="slidenum">
              <a:rPr lang="en-US" smtClean="0"/>
              <a:pPr/>
              <a:t>‹#›</a:t>
            </a:fld>
            <a:endParaRPr lang="en-US" dirty="0"/>
          </a:p>
        </p:txBody>
      </p:sp>
    </p:spTree>
    <p:extLst>
      <p:ext uri="{BB962C8B-B14F-4D97-AF65-F5344CB8AC3E}">
        <p14:creationId xmlns:p14="http://schemas.microsoft.com/office/powerpoint/2010/main" val="26145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dmuir@presbyterian.ca"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Welcome to the </a:t>
            </a:r>
            <a:r>
              <a:rPr lang="en-US" sz="1200" kern="1200" dirty="0" err="1">
                <a:solidFill>
                  <a:schemeClr val="tx1"/>
                </a:solidFill>
                <a:effectLst/>
                <a:ea typeface="+mn-ea"/>
                <a:cs typeface="+mn-cs"/>
              </a:rPr>
              <a:t>The</a:t>
            </a:r>
            <a:r>
              <a:rPr lang="en-US" sz="1200" kern="1200" dirty="0">
                <a:solidFill>
                  <a:schemeClr val="tx1"/>
                </a:solidFill>
                <a:effectLst/>
                <a:ea typeface="+mn-ea"/>
                <a:cs typeface="+mn-cs"/>
              </a:rPr>
              <a:t> Ministry of Managing Money, </a:t>
            </a:r>
            <a:r>
              <a:rPr lang="en-US" sz="1200" i="1" kern="1200" dirty="0">
                <a:solidFill>
                  <a:schemeClr val="tx1"/>
                </a:solidFill>
                <a:effectLst/>
                <a:ea typeface="+mn-ea"/>
                <a:cs typeface="+mn-cs"/>
              </a:rPr>
              <a:t>Congregational Finances and &amp; Stewardship </a:t>
            </a:r>
            <a:r>
              <a:rPr lang="en-US" sz="1200" kern="1200" dirty="0">
                <a:solidFill>
                  <a:schemeClr val="tx1"/>
                </a:solidFill>
                <a:effectLst/>
                <a:ea typeface="+mn-ea"/>
                <a:cs typeface="+mn-cs"/>
              </a:rPr>
              <a:t>Webinars presented by The Presbyterian Church in Canada </a:t>
            </a:r>
            <a:r>
              <a:rPr lang="en-US" sz="1200" i="1" kern="1200" dirty="0">
                <a:solidFill>
                  <a:schemeClr val="tx1"/>
                </a:solidFill>
                <a:effectLst/>
                <a:ea typeface="+mn-ea"/>
                <a:cs typeface="+mn-cs"/>
              </a:rPr>
              <a:t>with the support of Presbyterians Sharing</a:t>
            </a:r>
          </a:p>
        </p:txBody>
      </p:sp>
      <p:sp>
        <p:nvSpPr>
          <p:cNvPr id="4" name="Slide Number Placeholder 3"/>
          <p:cNvSpPr>
            <a:spLocks noGrp="1"/>
          </p:cNvSpPr>
          <p:nvPr>
            <p:ph type="sldNum" sz="quarter" idx="5"/>
          </p:nvPr>
        </p:nvSpPr>
        <p:spPr/>
        <p:txBody>
          <a:bodyPr/>
          <a:lstStyle/>
          <a:p>
            <a:fld id="{130410C0-0AE4-40F4-AF1C-6B64288FA5B0}" type="slidenum">
              <a:rPr lang="en-US" smtClean="0"/>
              <a:t>1</a:t>
            </a:fld>
            <a:endParaRPr lang="en-US"/>
          </a:p>
        </p:txBody>
      </p:sp>
    </p:spTree>
    <p:extLst>
      <p:ext uri="{BB962C8B-B14F-4D97-AF65-F5344CB8AC3E}">
        <p14:creationId xmlns:p14="http://schemas.microsoft.com/office/powerpoint/2010/main" val="289895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82410"/>
                </a:solidFill>
                <a:effectLst/>
              </a:rPr>
              <a:t>4.  We are to be Generous</a:t>
            </a:r>
          </a:p>
          <a:p>
            <a:pPr algn="l" fontAlgn="base"/>
            <a:r>
              <a:rPr lang="en-US" b="0" i="0" dirty="0">
                <a:solidFill>
                  <a:srgbClr val="2E2821"/>
                </a:solidFill>
                <a:effectLst/>
              </a:rPr>
              <a:t>Generous stewardship is how your church ministry is funded.  It is important to lead the way and disciple people  in generous stewardship.  You cannot ask people to be generous when the church board/leaders are not generous – both as leaders individually and  as a church with</a:t>
            </a:r>
          </a:p>
          <a:p>
            <a:pPr algn="l" fontAlgn="base">
              <a:buFont typeface="Arial" panose="020B0604020202020204" pitchFamily="34" charset="0"/>
              <a:buChar char="•"/>
            </a:pPr>
            <a:r>
              <a:rPr lang="en-US" b="0" i="0" dirty="0">
                <a:solidFill>
                  <a:srgbClr val="2E2821"/>
                </a:solidFill>
                <a:effectLst/>
              </a:rPr>
              <a:t>the poor and those in need in your community</a:t>
            </a:r>
          </a:p>
          <a:p>
            <a:pPr algn="l" fontAlgn="base">
              <a:buFont typeface="Arial" panose="020B0604020202020204" pitchFamily="34" charset="0"/>
              <a:buChar char="•"/>
            </a:pPr>
            <a:r>
              <a:rPr lang="en-US" b="0" i="0" dirty="0">
                <a:solidFill>
                  <a:srgbClr val="2E2821"/>
                </a:solidFill>
                <a:effectLst/>
              </a:rPr>
              <a:t>your core </a:t>
            </a:r>
            <a:r>
              <a:rPr lang="en-US" b="0" i="0" dirty="0" err="1">
                <a:solidFill>
                  <a:srgbClr val="2E2821"/>
                </a:solidFill>
                <a:effectLst/>
              </a:rPr>
              <a:t>budgret</a:t>
            </a:r>
            <a:endParaRPr lang="en-US" b="0" i="0" dirty="0">
              <a:solidFill>
                <a:srgbClr val="2E2821"/>
              </a:solidFill>
              <a:effectLst/>
            </a:endParaRPr>
          </a:p>
          <a:p>
            <a:pPr algn="l" fontAlgn="base">
              <a:buFont typeface="Arial" panose="020B0604020202020204" pitchFamily="34" charset="0"/>
              <a:buChar char="•"/>
            </a:pPr>
            <a:r>
              <a:rPr lang="en-US" b="0" i="0" dirty="0">
                <a:solidFill>
                  <a:srgbClr val="2E2821"/>
                </a:solidFill>
                <a:effectLst/>
              </a:rPr>
              <a:t>the community for which God has called your church to accept responsibility.</a:t>
            </a:r>
          </a:p>
          <a:p>
            <a:pPr algn="l" fontAlgn="base">
              <a:buFont typeface="Arial" panose="020B0604020202020204" pitchFamily="34" charset="0"/>
              <a:buChar char="•"/>
            </a:pPr>
            <a:endParaRPr lang="en-US" b="0" i="0" dirty="0">
              <a:solidFill>
                <a:srgbClr val="2E2821"/>
              </a:solidFill>
              <a:effectLst/>
            </a:endParaRPr>
          </a:p>
          <a:p>
            <a:pPr algn="l" fontAlgn="base">
              <a:buFont typeface="Arial" panose="020B0604020202020204" pitchFamily="34" charset="0"/>
              <a:buChar char="•"/>
            </a:pPr>
            <a:r>
              <a:rPr lang="en-US" b="0" i="0" dirty="0">
                <a:solidFill>
                  <a:srgbClr val="2E2821"/>
                </a:solidFill>
                <a:effectLst/>
              </a:rPr>
              <a:t>How does your budget and financial statements reflect God’s generosity?   How does it reflect God’s abundance, rather than a scarcity mindset? </a:t>
            </a:r>
          </a:p>
          <a:p>
            <a:pPr fontAlgn="base"/>
            <a:r>
              <a:rPr lang="en-US" dirty="0">
                <a:effectLst/>
              </a:rPr>
              <a:t> </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a:t>
            </a:fld>
            <a:endParaRPr lang="en-US"/>
          </a:p>
        </p:txBody>
      </p:sp>
    </p:spTree>
    <p:extLst>
      <p:ext uri="{BB962C8B-B14F-4D97-AF65-F5344CB8AC3E}">
        <p14:creationId xmlns:p14="http://schemas.microsoft.com/office/powerpoint/2010/main" val="30194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82410"/>
                </a:solidFill>
                <a:effectLst/>
              </a:rPr>
              <a:t>3.  We are to Serve with Joy and Humility</a:t>
            </a:r>
          </a:p>
          <a:p>
            <a:pPr fontAlgn="base"/>
            <a:endParaRPr lang="en-US" dirty="0">
              <a:effectLst/>
            </a:endParaRPr>
          </a:p>
          <a:p>
            <a:pPr algn="l" fontAlgn="base"/>
            <a:r>
              <a:rPr lang="en-US" b="0" i="0" dirty="0">
                <a:solidFill>
                  <a:srgbClr val="2E2821"/>
                </a:solidFill>
                <a:effectLst/>
              </a:rPr>
              <a:t>As Christians, we are called to serve rather than to be served.  Biblical stewardship is more about developing a healthy concern for with the well-being of the other, as well as  my own well-being (‘love your neighbour as your self’).  As stewards of God we look to use all the opportunities and resources entrusted to us to love God and our neighbour with all of life, all we have, and all we are.</a:t>
            </a:r>
          </a:p>
          <a:p>
            <a:pPr algn="l" fontAlgn="base"/>
            <a:r>
              <a:rPr lang="en-US" b="0" i="0" dirty="0">
                <a:solidFill>
                  <a:srgbClr val="2E2821"/>
                </a:solidFill>
                <a:effectLst/>
              </a:rPr>
              <a:t> </a:t>
            </a:r>
          </a:p>
        </p:txBody>
      </p:sp>
      <p:sp>
        <p:nvSpPr>
          <p:cNvPr id="4" name="Slide Number Placeholder 3"/>
          <p:cNvSpPr>
            <a:spLocks noGrp="1"/>
          </p:cNvSpPr>
          <p:nvPr>
            <p:ph type="sldNum" sz="quarter" idx="5"/>
          </p:nvPr>
        </p:nvSpPr>
        <p:spPr/>
        <p:txBody>
          <a:bodyPr/>
          <a:lstStyle/>
          <a:p>
            <a:fld id="{130410C0-0AE4-40F4-AF1C-6B64288FA5B0}" type="slidenum">
              <a:rPr lang="en-US" smtClean="0"/>
              <a:t>11</a:t>
            </a:fld>
            <a:endParaRPr lang="en-US"/>
          </a:p>
        </p:txBody>
      </p:sp>
    </p:spTree>
    <p:extLst>
      <p:ext uri="{BB962C8B-B14F-4D97-AF65-F5344CB8AC3E}">
        <p14:creationId xmlns:p14="http://schemas.microsoft.com/office/powerpoint/2010/main" val="296706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82410"/>
                </a:solidFill>
                <a:effectLst/>
              </a:rPr>
              <a:t>2.  We are Accountable.</a:t>
            </a:r>
          </a:p>
          <a:p>
            <a:pPr fontAlgn="base"/>
            <a:r>
              <a:rPr lang="en-US" i="1" dirty="0">
                <a:effectLst/>
                <a:latin typeface="Roboto" panose="02000000000000000000" pitchFamily="2" charset="0"/>
              </a:rPr>
              <a:t>For we must all appear before the judgment seat of Christ; that every one may receive the things done in his body, according to that which he has done, whether it be good or bad</a:t>
            </a:r>
            <a:r>
              <a:rPr lang="en-US" dirty="0">
                <a:effectLst/>
              </a:rPr>
              <a:t> (2 Corinthians 5:10; also see 2 Corinthians 8:12; 1 Corinthians 4:2; Luke 12:48).</a:t>
            </a:r>
          </a:p>
          <a:p>
            <a:pPr algn="l" fontAlgn="base"/>
            <a:r>
              <a:rPr lang="en-US" b="0" i="0" dirty="0">
                <a:solidFill>
                  <a:srgbClr val="2E2821"/>
                </a:solidFill>
                <a:effectLst/>
              </a:rPr>
              <a:t>We are all stewards of the resources, abilities and opportunities that God has entrusted to our care, and one day each one of us will be called to give an account for how we have managed what the God has entrusted to us.  What we do today matters, and makes a difference – both now and in eternity.</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a:t>
            </a:fld>
            <a:endParaRPr lang="en-US"/>
          </a:p>
        </p:txBody>
      </p:sp>
    </p:spTree>
    <p:extLst>
      <p:ext uri="{BB962C8B-B14F-4D97-AF65-F5344CB8AC3E}">
        <p14:creationId xmlns:p14="http://schemas.microsoft.com/office/powerpoint/2010/main" val="142062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My part in this webinar it to provide an overview of the role of the treasurer and how it relates to work of other individuals and groups within a typical Presbyterian congregation so that, together, they help achieve the financial goals of the congregation.</a:t>
            </a:r>
          </a:p>
        </p:txBody>
      </p:sp>
      <p:sp>
        <p:nvSpPr>
          <p:cNvPr id="4" name="Slide Number Placeholder 3"/>
          <p:cNvSpPr>
            <a:spLocks noGrp="1"/>
          </p:cNvSpPr>
          <p:nvPr>
            <p:ph type="sldNum" sz="quarter" idx="5"/>
          </p:nvPr>
        </p:nvSpPr>
        <p:spPr/>
        <p:txBody>
          <a:bodyPr/>
          <a:lstStyle/>
          <a:p>
            <a:fld id="{130410C0-0AE4-40F4-AF1C-6B64288FA5B0}" type="slidenum">
              <a:rPr lang="en-US" smtClean="0"/>
              <a:pPr/>
              <a:t>13</a:t>
            </a:fld>
            <a:endParaRPr lang="en-US" dirty="0"/>
          </a:p>
        </p:txBody>
      </p:sp>
    </p:spTree>
    <p:extLst>
      <p:ext uri="{BB962C8B-B14F-4D97-AF65-F5344CB8AC3E}">
        <p14:creationId xmlns:p14="http://schemas.microsoft.com/office/powerpoint/2010/main" val="318788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This slide illustrates the other individuals and groups in the church whose work interacts with that of the treasure. As I go through these, you’ll see that the treasurer has closer contact with some than others. The degree of that contact may vary from congregation to congregation.</a:t>
            </a:r>
          </a:p>
          <a:p>
            <a:pPr marL="0" marR="0">
              <a:spcBef>
                <a:spcPts val="0"/>
              </a:spcBef>
              <a:spcAft>
                <a:spcPts val="0"/>
              </a:spcAft>
            </a:pPr>
            <a:r>
              <a:rPr lang="en-CA" sz="1800" b="1" dirty="0">
                <a:effectLst/>
                <a:latin typeface="Arial" panose="020B0604020202020204" pitchFamily="34" charset="0"/>
                <a:ea typeface="Calibri" panose="020F0502020204030204" pitchFamily="34" charset="0"/>
              </a:rPr>
              <a:t> </a:t>
            </a:r>
            <a:endParaRPr lang="en-CA" sz="1800" dirty="0">
              <a:effectLst/>
              <a:latin typeface="Arial" panose="020B0604020202020204" pitchFamily="34" charset="0"/>
              <a:ea typeface="Calibri" panose="020F0502020204030204" pitchFamily="34" charset="0"/>
            </a:endParaRPr>
          </a:p>
          <a:p>
            <a:r>
              <a:rPr lang="en-US" dirty="0"/>
              <a:t> </a:t>
            </a:r>
          </a:p>
        </p:txBody>
      </p:sp>
      <p:sp>
        <p:nvSpPr>
          <p:cNvPr id="4" name="Slide Number Placeholder 3"/>
          <p:cNvSpPr>
            <a:spLocks noGrp="1"/>
          </p:cNvSpPr>
          <p:nvPr>
            <p:ph type="sldNum" sz="quarter" idx="5"/>
          </p:nvPr>
        </p:nvSpPr>
        <p:spPr/>
        <p:txBody>
          <a:bodyPr/>
          <a:lstStyle/>
          <a:p>
            <a:fld id="{130410C0-0AE4-40F4-AF1C-6B64288FA5B0}" type="slidenum">
              <a:rPr lang="en-US" smtClean="0"/>
              <a:pPr/>
              <a:t>14</a:t>
            </a:fld>
            <a:endParaRPr lang="en-US" dirty="0"/>
          </a:p>
        </p:txBody>
      </p:sp>
    </p:spTree>
    <p:extLst>
      <p:ext uri="{BB962C8B-B14F-4D97-AF65-F5344CB8AC3E}">
        <p14:creationId xmlns:p14="http://schemas.microsoft.com/office/powerpoint/2010/main" val="273887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rPr>
              <a:t>When you become a member of a congregation, you commit to participating in the life of the church.  You might participate in programs and join committees. You will help call the minister. You will be asked to vote on a number of things at formal </a:t>
            </a:r>
            <a:r>
              <a:rPr lang="en-CA" sz="1800" dirty="0" err="1">
                <a:effectLst/>
                <a:latin typeface="Arial" panose="020B0604020202020204" pitchFamily="34" charset="0"/>
                <a:ea typeface="Calibri" panose="020F0502020204030204" pitchFamily="34" charset="0"/>
              </a:rPr>
              <a:t>meetins</a:t>
            </a:r>
            <a:r>
              <a:rPr lang="en-CA" sz="1800" dirty="0">
                <a:effectLst/>
                <a:latin typeface="Arial" panose="020B0604020202020204" pitchFamily="34" charset="0"/>
                <a:ea typeface="Calibri" panose="020F0502020204030204" pitchFamily="34" charset="0"/>
              </a:rPr>
              <a:t> of the congregation, including the Annual General Meeting.  At the AGM you will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Arial" panose="020B0604020202020204" pitchFamily="34" charset="0"/>
                <a:ea typeface="Calibri" panose="020F0502020204030204" pitchFamily="34" charset="0"/>
              </a:rPr>
              <a:t>Review reports from the previous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Arial" panose="020B0604020202020204" pitchFamily="34" charset="0"/>
                <a:ea typeface="Calibri" panose="020F0502020204030204" pitchFamily="34" charset="0"/>
              </a:rPr>
              <a:t>Pass a plan for the congregation for the coming year, including the budget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Arial" panose="020B0604020202020204" pitchFamily="34" charset="0"/>
                <a:ea typeface="Calibri" panose="020F0502020204030204" pitchFamily="34" charset="0"/>
              </a:rPr>
              <a:t>Support the congregation’s plan with your time, talent and treasurer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Arial" panose="020B0604020202020204" pitchFamily="34" charset="0"/>
                <a:ea typeface="Calibri" panose="020F0502020204030204" pitchFamily="34" charset="0"/>
              </a:rPr>
              <a:t>Establish policies which govern the congregation – in finances, these may be investment policies, endowment policies, spending policies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Arial" panose="020B0604020202020204" pitchFamily="34" charset="0"/>
                <a:ea typeface="Calibri" panose="020F0502020204030204" pitchFamily="34" charset="0"/>
              </a:rPr>
              <a:t>Appoint the auditors for the coming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Arial" panose="020B0604020202020204" pitchFamily="34" charset="0"/>
                <a:ea typeface="Calibri" panose="020F0502020204030204" pitchFamily="34" charset="0"/>
              </a:rPr>
              <a:t>Elect elders to share with the minister in the leadership, pastoral care, and oversight of the congregation. Together, the minster and elders form the Session. </a:t>
            </a:r>
          </a:p>
          <a:p>
            <a:pPr marL="0" marR="0">
              <a:spcBef>
                <a:spcPts val="0"/>
              </a:spcBef>
              <a:spcAft>
                <a:spcPts val="0"/>
              </a:spcAft>
            </a:pPr>
            <a:endParaRPr lang="en-C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pPr/>
              <a:t>15</a:t>
            </a:fld>
            <a:endParaRPr lang="en-US" dirty="0"/>
          </a:p>
        </p:txBody>
      </p:sp>
    </p:spTree>
    <p:extLst>
      <p:ext uri="{BB962C8B-B14F-4D97-AF65-F5344CB8AC3E}">
        <p14:creationId xmlns:p14="http://schemas.microsoft.com/office/powerpoint/2010/main" val="2385434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Presbyterian congregations elect elders to share with the minister in the leadership, pastoral care, and oversight of the congregation. Together, the minster and elders form the Session.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session is the governing body for the congregation. All other boards, committees, groups and organizations of the congregation are subject to the care and general supervision of the session.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session is directly involved in two areas of the financial life of the congregation.</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session is ultimately for all aspects of stewardship and mission within the congregation.</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Stewardship, of course, is not just about money. It also refers to the commitment of time and energy, the skills, knowledge, abilities and experience that people can offer to the support God’s mission as it is lived out through the congregation. But it is, about finances, too.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So, one of the jobs of the session is to keep the Christian understanding of stewardship before the congregation.</a:t>
            </a:r>
          </a:p>
          <a:p>
            <a:pPr marL="0" marR="0" algn="r">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As one specific aspect of stewardship and mission, it is also the session’s responsibility to encourage the congregation’s support for Presbyterians Sharing which helps to finance so much of the PCC’s ministries nationally and internationally.</a:t>
            </a:r>
          </a:p>
        </p:txBody>
      </p:sp>
      <p:sp>
        <p:nvSpPr>
          <p:cNvPr id="4" name="Slide Number Placeholder 3"/>
          <p:cNvSpPr>
            <a:spLocks noGrp="1"/>
          </p:cNvSpPr>
          <p:nvPr>
            <p:ph type="sldNum" sz="quarter" idx="5"/>
          </p:nvPr>
        </p:nvSpPr>
        <p:spPr/>
        <p:txBody>
          <a:bodyPr/>
          <a:lstStyle/>
          <a:p>
            <a:fld id="{130410C0-0AE4-40F4-AF1C-6B64288FA5B0}" type="slidenum">
              <a:rPr lang="en-US" smtClean="0"/>
              <a:pPr/>
              <a:t>16</a:t>
            </a:fld>
            <a:endParaRPr lang="en-US" dirty="0"/>
          </a:p>
        </p:txBody>
      </p:sp>
    </p:spTree>
    <p:extLst>
      <p:ext uri="{BB962C8B-B14F-4D97-AF65-F5344CB8AC3E}">
        <p14:creationId xmlns:p14="http://schemas.microsoft.com/office/powerpoint/2010/main" val="347160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Stewardship Committee</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session might choose to accomplish their responsibilities in the areas of stewardship in general and Presbyterians Sharing in particular, by naming a committee that will be creative, enthusiastic and intentional about stewardship education and inspiration.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There are resources available through Stewardship and Planned Giving to help the work of such a committee.</a:t>
            </a:r>
            <a:endParaRPr lang="en-CA"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17</a:t>
            </a:fld>
            <a:endParaRPr lang="en-US"/>
          </a:p>
        </p:txBody>
      </p:sp>
    </p:spTree>
    <p:extLst>
      <p:ext uri="{BB962C8B-B14F-4D97-AF65-F5344CB8AC3E}">
        <p14:creationId xmlns:p14="http://schemas.microsoft.com/office/powerpoint/2010/main" val="222724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The session and the board are expected to work closely together to ensure that all aspects of the financial affairs of the congregation are managed in keeping with the ministry plans of the local congregation and the directives of The Presbyterian Church in Canada.</a:t>
            </a:r>
          </a:p>
        </p:txBody>
      </p:sp>
      <p:sp>
        <p:nvSpPr>
          <p:cNvPr id="4" name="Slide Number Placeholder 3"/>
          <p:cNvSpPr>
            <a:spLocks noGrp="1"/>
          </p:cNvSpPr>
          <p:nvPr>
            <p:ph type="sldNum" sz="quarter" idx="5"/>
          </p:nvPr>
        </p:nvSpPr>
        <p:spPr/>
        <p:txBody>
          <a:bodyPr/>
          <a:lstStyle/>
          <a:p>
            <a:fld id="{130410C0-0AE4-40F4-AF1C-6B64288FA5B0}" type="slidenum">
              <a:rPr lang="en-US" smtClean="0"/>
              <a:pPr/>
              <a:t>18</a:t>
            </a:fld>
            <a:endParaRPr lang="en-US" dirty="0"/>
          </a:p>
        </p:txBody>
      </p:sp>
    </p:spTree>
    <p:extLst>
      <p:ext uri="{BB962C8B-B14F-4D97-AF65-F5344CB8AC3E}">
        <p14:creationId xmlns:p14="http://schemas.microsoft.com/office/powerpoint/2010/main" val="303321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The Board of Managers is elected by congregation. Each year, usually at the congregation’s annual meeting, one third of the board retires and their replacements are elected. Normally, a congregation will look for people are who exhibit skills for maintaining church buildings and managing the financial records of the congregation because those are the two main functions of this group.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At the time to the election, the congregation may appoint the convener, secretary and treasurer from among the board members. If this is not done, the board appoints these positions at its first meeting held after the election. </a:t>
            </a:r>
            <a:r>
              <a:rPr lang="en-CA" sz="1800" dirty="0">
                <a:solidFill>
                  <a:srgbClr val="202124"/>
                </a:solidFill>
                <a:effectLst/>
                <a:latin typeface="Arial" panose="020B0604020202020204" pitchFamily="34" charset="0"/>
                <a:ea typeface="Calibri" panose="020F0502020204030204" pitchFamily="34" charset="0"/>
              </a:rPr>
              <a:t>§159-160</a:t>
            </a:r>
            <a:endParaRPr lang="en-CA" sz="1800" dirty="0">
              <a:effectLst/>
              <a:latin typeface="Arial" panose="020B060402020202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It’s the job of the convener to ensure that board meetings are well organized and managed. </a:t>
            </a:r>
            <a:r>
              <a:rPr lang="en-CA" sz="1800" dirty="0">
                <a:solidFill>
                  <a:srgbClr val="202124"/>
                </a:solidFill>
                <a:effectLst/>
                <a:latin typeface="Arial" panose="020B0604020202020204" pitchFamily="34" charset="0"/>
                <a:ea typeface="Calibri" panose="020F0502020204030204" pitchFamily="34" charset="0"/>
              </a:rPr>
              <a:t>§</a:t>
            </a:r>
            <a:r>
              <a:rPr lang="en-CA" sz="1800" dirty="0">
                <a:effectLst/>
                <a:latin typeface="Arial" panose="020B0604020202020204" pitchFamily="34" charset="0"/>
                <a:ea typeface="Calibri" panose="020F0502020204030204" pitchFamily="34" charset="0"/>
              </a:rPr>
              <a:t>168</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secretary is to keep an accurate record of board decisions. </a:t>
            </a:r>
            <a:r>
              <a:rPr lang="en-CA" sz="1800" dirty="0">
                <a:solidFill>
                  <a:srgbClr val="202124"/>
                </a:solidFill>
                <a:effectLst/>
                <a:latin typeface="Arial" panose="020B0604020202020204" pitchFamily="34" charset="0"/>
                <a:ea typeface="Calibri" panose="020F0502020204030204" pitchFamily="34" charset="0"/>
              </a:rPr>
              <a:t>§169</a:t>
            </a:r>
            <a:endParaRPr lang="en-CA" sz="1800" dirty="0">
              <a:effectLst/>
              <a:latin typeface="Arial" panose="020B060402020202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19</a:t>
            </a:fld>
            <a:endParaRPr lang="en-US"/>
          </a:p>
        </p:txBody>
      </p:sp>
    </p:spTree>
    <p:extLst>
      <p:ext uri="{BB962C8B-B14F-4D97-AF65-F5344CB8AC3E}">
        <p14:creationId xmlns:p14="http://schemas.microsoft.com/office/powerpoint/2010/main" val="160084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ea typeface="Roboto" panose="02000000000000000000" pitchFamily="2" charset="0"/>
              </a:rPr>
              <a:t>There are four webinars in </a:t>
            </a:r>
            <a:r>
              <a:rPr lang="en-US" sz="1800" i="1" dirty="0">
                <a:effectLst/>
                <a:ea typeface="Roboto" panose="02000000000000000000" pitchFamily="2" charset="0"/>
              </a:rPr>
              <a:t>The Ministry of Making Money </a:t>
            </a:r>
            <a:r>
              <a:rPr lang="en-US" sz="1800" dirty="0">
                <a:effectLst/>
                <a:ea typeface="Roboto" panose="02000000000000000000" pitchFamily="2" charset="0"/>
              </a:rPr>
              <a:t>series. EACH WEBINAR WILL GET MORE DETAILED. </a:t>
            </a:r>
          </a:p>
          <a:p>
            <a:r>
              <a:rPr lang="en-US" sz="1800" dirty="0">
                <a:effectLst/>
                <a:ea typeface="Roboto" panose="02000000000000000000" pitchFamily="2" charset="0"/>
              </a:rPr>
              <a:t>Today’s webinar is</a:t>
            </a:r>
          </a:p>
          <a:p>
            <a:r>
              <a:rPr lang="en-US" sz="1800" dirty="0">
                <a:effectLst/>
                <a:ea typeface="Roboto" panose="02000000000000000000" pitchFamily="2" charset="0"/>
              </a:rPr>
              <a:t>Where Do I Begin? Finance Roles &amp; Budgets in Congregations</a:t>
            </a:r>
          </a:p>
          <a:p>
            <a:r>
              <a:rPr lang="en-US" sz="1800" dirty="0">
                <a:effectLst/>
                <a:ea typeface="Roboto" panose="02000000000000000000" pitchFamily="2" charset="0"/>
              </a:rPr>
              <a:t>Thursday, November 25, 2021        2:00-3:15pm ET</a:t>
            </a:r>
          </a:p>
          <a:p>
            <a:r>
              <a:rPr lang="en-US" sz="1800" dirty="0">
                <a:effectLst/>
                <a:ea typeface="Roboto" panose="02000000000000000000" pitchFamily="2" charset="0"/>
              </a:rPr>
              <a:t>This webinar introduces participants to the basics of finances in a congregation.  It explores budgeting principles, accounting, software options, reporting, financial statements, audits, church budgets, and more.</a:t>
            </a:r>
          </a:p>
          <a:p>
            <a:endParaRPr lang="en-US" sz="1800" dirty="0">
              <a:effectLst/>
              <a:ea typeface="Roboto" panose="02000000000000000000" pitchFamily="2" charset="0"/>
            </a:endParaRPr>
          </a:p>
          <a:p>
            <a:r>
              <a:rPr lang="en-US" sz="1800" dirty="0">
                <a:effectLst/>
                <a:ea typeface="Roboto" panose="02000000000000000000" pitchFamily="2" charset="0"/>
              </a:rPr>
              <a:t>Subsequent webinars will be:</a:t>
            </a:r>
          </a:p>
          <a:p>
            <a:r>
              <a:rPr lang="en-US" sz="1800" dirty="0">
                <a:effectLst/>
                <a:ea typeface="Roboto" panose="02000000000000000000" pitchFamily="2" charset="0"/>
              </a:rPr>
              <a:t>Receiving &amp; Receipting God’s Gifts: Exploring Congregational Revenue</a:t>
            </a:r>
          </a:p>
          <a:p>
            <a:r>
              <a:rPr lang="en-US" sz="1800" dirty="0">
                <a:effectLst/>
                <a:ea typeface="Roboto" panose="02000000000000000000" pitchFamily="2" charset="0"/>
              </a:rPr>
              <a:t>Thursday, December 2, 2021        2:00-3:15pm ET</a:t>
            </a:r>
          </a:p>
          <a:p>
            <a:r>
              <a:rPr lang="en-US" sz="1800" dirty="0">
                <a:effectLst/>
                <a:ea typeface="Roboto" panose="02000000000000000000" pitchFamily="2" charset="0"/>
              </a:rPr>
              <a:t>This webinar is all about gifts.  It focuses on how to receive gifts, special considerations when handling gifts, digital giving, receipting guidelines and requirements and saying thank you. </a:t>
            </a:r>
          </a:p>
          <a:p>
            <a:r>
              <a:rPr lang="en-US" sz="1800" dirty="0">
                <a:effectLst/>
                <a:ea typeface="Roboto" panose="02000000000000000000" pitchFamily="2" charset="0"/>
              </a:rPr>
              <a:t> </a:t>
            </a:r>
          </a:p>
          <a:p>
            <a:r>
              <a:rPr lang="en-US" sz="1800" dirty="0">
                <a:effectLst/>
                <a:ea typeface="Roboto" panose="02000000000000000000" pitchFamily="2" charset="0"/>
              </a:rPr>
              <a:t>Sharing God’s Gifts: Examining Congregational Expenditures</a:t>
            </a:r>
          </a:p>
          <a:p>
            <a:r>
              <a:rPr lang="en-US" sz="1800" dirty="0">
                <a:effectLst/>
                <a:ea typeface="Roboto" panose="02000000000000000000" pitchFamily="2" charset="0"/>
              </a:rPr>
              <a:t>Thursday, December 9, 2021        2:00-3:15pm ET</a:t>
            </a:r>
          </a:p>
          <a:p>
            <a:r>
              <a:rPr lang="en-US" sz="1800" dirty="0">
                <a:effectLst/>
                <a:ea typeface="Roboto" panose="02000000000000000000" pitchFamily="2" charset="0"/>
              </a:rPr>
              <a:t>How will you spend the gifts you have received? This webinar focuses on the details of congregational expenditures including mission, payroll related matters (deductions, housing allowance, insurance, pension and benefits) property management, pulpit supply and committee budgets. It also touches on synod and presbytery </a:t>
            </a:r>
            <a:r>
              <a:rPr lang="en-US" sz="1800" dirty="0" err="1">
                <a:effectLst/>
                <a:ea typeface="Roboto" panose="02000000000000000000" pitchFamily="2" charset="0"/>
              </a:rPr>
              <a:t>assessents</a:t>
            </a:r>
            <a:r>
              <a:rPr lang="en-US" sz="1800" dirty="0">
                <a:effectLst/>
                <a:ea typeface="Roboto" panose="02000000000000000000" pitchFamily="2" charset="0"/>
              </a:rPr>
              <a:t> and how to remit to the national office.</a:t>
            </a:r>
          </a:p>
          <a:p>
            <a:r>
              <a:rPr lang="en-US" sz="1800" dirty="0">
                <a:effectLst/>
                <a:ea typeface="Roboto" panose="02000000000000000000" pitchFamily="2" charset="0"/>
              </a:rPr>
              <a:t> </a:t>
            </a:r>
          </a:p>
          <a:p>
            <a:r>
              <a:rPr lang="en-US" sz="1800" dirty="0">
                <a:effectLst/>
                <a:ea typeface="Roboto" panose="02000000000000000000" pitchFamily="2" charset="0"/>
              </a:rPr>
              <a:t>Telling the Story: Reporting &amp; Communicating Finances</a:t>
            </a:r>
          </a:p>
          <a:p>
            <a:r>
              <a:rPr lang="en-US" sz="1800" dirty="0">
                <a:effectLst/>
                <a:ea typeface="Roboto" panose="02000000000000000000" pitchFamily="2" charset="0"/>
              </a:rPr>
              <a:t>Thursday, January 13, 2022        2:00-3:15pm ET</a:t>
            </a:r>
          </a:p>
          <a:p>
            <a:r>
              <a:rPr lang="en-US" sz="1800" dirty="0">
                <a:effectLst/>
                <a:ea typeface="Roboto" panose="02000000000000000000" pitchFamily="2" charset="0"/>
              </a:rPr>
              <a:t>Gifts were received. Expenditures were made. Now it’s time to share the story of how the money was spent. This webinar focuses on the different ways of reporting finances - to Session, the congregation, Canada Revenue Agency, grant makers, lenders, and donors.  Learn more about the ins and outs financial statements and how to use financial statements to share your story of mission.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Recordings will also be posted at https://presbyterian.ca/leadership-webinars/ for people to find and use in the future.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2</a:t>
            </a:fld>
            <a:endParaRPr lang="en-US"/>
          </a:p>
        </p:txBody>
      </p:sp>
    </p:spTree>
    <p:extLst>
      <p:ext uri="{BB962C8B-B14F-4D97-AF65-F5344CB8AC3E}">
        <p14:creationId xmlns:p14="http://schemas.microsoft.com/office/powerpoint/2010/main" val="121323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As an alternative to electing a Board of Managers, a session may choose to establish a committee of the session committee to look after the finance and maintenance concerns of the congregation.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Being a committee of the session, such a committee would include elders but would be open to other members and adherents of the congregation with finance and maintenance skills.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While this would eliminate the need for a Board of Managers, the role of the treasurer would remain unchanged other than having a much closer working relationship with the session.</a:t>
            </a:r>
          </a:p>
          <a:p>
            <a:endParaRPr lang="en-CA" dirty="0"/>
          </a:p>
        </p:txBody>
      </p:sp>
      <p:sp>
        <p:nvSpPr>
          <p:cNvPr id="4" name="Slide Number Placeholder 3"/>
          <p:cNvSpPr>
            <a:spLocks noGrp="1"/>
          </p:cNvSpPr>
          <p:nvPr>
            <p:ph type="sldNum" sz="quarter" idx="5"/>
          </p:nvPr>
        </p:nvSpPr>
        <p:spPr/>
        <p:txBody>
          <a:bodyPr/>
          <a:lstStyle/>
          <a:p>
            <a:fld id="{130410C0-0AE4-40F4-AF1C-6B64288FA5B0}" type="slidenum">
              <a:rPr lang="en-US" smtClean="0"/>
              <a:pPr/>
              <a:t>20</a:t>
            </a:fld>
            <a:endParaRPr lang="en-US" dirty="0"/>
          </a:p>
        </p:txBody>
      </p:sp>
    </p:spTree>
    <p:extLst>
      <p:ext uri="{BB962C8B-B14F-4D97-AF65-F5344CB8AC3E}">
        <p14:creationId xmlns:p14="http://schemas.microsoft.com/office/powerpoint/2010/main" val="668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The treasurer will have a very close working relationship with the Board.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In that role, the treasurer is expected to:</a:t>
            </a:r>
          </a:p>
          <a:p>
            <a:pPr marL="342900" marR="0" lvl="0" indent="-342900">
              <a:spcBef>
                <a:spcPts val="0"/>
              </a:spcBef>
              <a:spcAft>
                <a:spcPts val="0"/>
              </a:spcAft>
              <a:buFont typeface="+mj-lt"/>
              <a:buAutoNum type="arabicPeriod"/>
            </a:pPr>
            <a:r>
              <a:rPr lang="en-CA" sz="1800" dirty="0">
                <a:effectLst/>
                <a:latin typeface="Arial" panose="020B0604020202020204" pitchFamily="34" charset="0"/>
                <a:ea typeface="Calibri" panose="020F0502020204030204" pitchFamily="34" charset="0"/>
              </a:rPr>
              <a:t>Receive and deposit revenues.</a:t>
            </a:r>
          </a:p>
          <a:p>
            <a:pPr marL="342900" marR="0" lvl="0" indent="-342900">
              <a:spcBef>
                <a:spcPts val="0"/>
              </a:spcBef>
              <a:spcAft>
                <a:spcPts val="0"/>
              </a:spcAft>
              <a:buFont typeface="+mj-lt"/>
              <a:buAutoNum type="arabicPeriod"/>
            </a:pPr>
            <a:r>
              <a:rPr lang="en-CA" sz="1800" dirty="0">
                <a:effectLst/>
                <a:latin typeface="Arial" panose="020B0604020202020204" pitchFamily="34" charset="0"/>
                <a:ea typeface="Calibri" panose="020F0502020204030204" pitchFamily="34" charset="0"/>
              </a:rPr>
              <a:t>Ensure stipends are paid.</a:t>
            </a:r>
          </a:p>
          <a:p>
            <a:pPr marL="342900" marR="0" lvl="0" indent="-342900">
              <a:spcBef>
                <a:spcPts val="0"/>
              </a:spcBef>
              <a:spcAft>
                <a:spcPts val="0"/>
              </a:spcAft>
              <a:buFont typeface="+mj-lt"/>
              <a:buAutoNum type="arabicPeriod"/>
            </a:pPr>
            <a:r>
              <a:rPr lang="en-CA" sz="1800" dirty="0">
                <a:effectLst/>
                <a:latin typeface="Arial" panose="020B0604020202020204" pitchFamily="34" charset="0"/>
                <a:ea typeface="Calibri" panose="020F0502020204030204" pitchFamily="34" charset="0"/>
              </a:rPr>
              <a:t>Ensure bills are paid subject to the direction of the board.</a:t>
            </a:r>
          </a:p>
          <a:p>
            <a:pPr marL="342900" marR="0" lvl="0" indent="-342900">
              <a:spcBef>
                <a:spcPts val="0"/>
              </a:spcBef>
              <a:spcAft>
                <a:spcPts val="0"/>
              </a:spcAft>
              <a:buFont typeface="+mj-lt"/>
              <a:buAutoNum type="arabicPeriod"/>
            </a:pPr>
            <a:r>
              <a:rPr lang="en-CA" sz="1800" dirty="0">
                <a:effectLst/>
                <a:latin typeface="Arial" panose="020B0604020202020204" pitchFamily="34" charset="0"/>
                <a:ea typeface="Calibri" panose="020F0502020204030204" pitchFamily="34" charset="0"/>
              </a:rPr>
              <a:t>Keep the accounts of the congregation along with invoices and receipts.</a:t>
            </a:r>
          </a:p>
          <a:p>
            <a:pPr marL="342900" marR="0" lvl="0" indent="-342900">
              <a:spcBef>
                <a:spcPts val="0"/>
              </a:spcBef>
              <a:spcAft>
                <a:spcPts val="0"/>
              </a:spcAft>
              <a:buFont typeface="+mj-lt"/>
              <a:buAutoNum type="arabicPeriod"/>
            </a:pPr>
            <a:r>
              <a:rPr lang="en-CA" sz="1800" dirty="0">
                <a:effectLst/>
                <a:latin typeface="Arial" panose="020B0604020202020204" pitchFamily="34" charset="0"/>
                <a:ea typeface="Calibri" panose="020F0502020204030204" pitchFamily="34" charset="0"/>
              </a:rPr>
              <a:t>Produce all accounts, properly audited, to the annual meeting of the congregation.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130410C0-0AE4-40F4-AF1C-6B64288FA5B0}" type="slidenum">
              <a:rPr lang="en-US" smtClean="0"/>
              <a:t>21</a:t>
            </a:fld>
            <a:endParaRPr lang="en-US"/>
          </a:p>
        </p:txBody>
      </p:sp>
    </p:spTree>
    <p:extLst>
      <p:ext uri="{BB962C8B-B14F-4D97-AF65-F5344CB8AC3E}">
        <p14:creationId xmlns:p14="http://schemas.microsoft.com/office/powerpoint/2010/main" val="2791649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Although the word “audit” has assumed a precise and technical meaning in financial circles the church has said that there are three ways congregations within The Presbyterian Church in Canada may produce a “properly audited report.”</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First, a congregation may request an external, licensed, public accountant do a formal audit.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This produces a high level of assurance that the accounts are properly kept but it will probably Come with a high price tag.</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Second, a congregation may request a </a:t>
            </a:r>
            <a:r>
              <a:rPr lang="en-CA" sz="1800" b="1" dirty="0">
                <a:effectLst/>
                <a:latin typeface="Arial" panose="020B0604020202020204" pitchFamily="34" charset="0"/>
                <a:ea typeface="Calibri" panose="020F0502020204030204" pitchFamily="34" charset="0"/>
              </a:rPr>
              <a:t>review</a:t>
            </a:r>
            <a:r>
              <a:rPr lang="en-CA" sz="1800" dirty="0">
                <a:effectLst/>
                <a:latin typeface="Arial" panose="020B0604020202020204" pitchFamily="34" charset="0"/>
                <a:ea typeface="Calibri" panose="020F0502020204030204" pitchFamily="34" charset="0"/>
              </a:rPr>
              <a:t> by an external, licensed, public accountant. A review provides a more moderate level of assurance – and probably lower price tag.</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Third, the method most commonly employed by a congregation is to have volunteers provide an </a:t>
            </a:r>
            <a:r>
              <a:rPr lang="en-CA" sz="1800" b="1" dirty="0">
                <a:effectLst/>
                <a:latin typeface="Arial" panose="020B0604020202020204" pitchFamily="34" charset="0"/>
                <a:ea typeface="Calibri" panose="020F0502020204030204" pitchFamily="34" charset="0"/>
              </a:rPr>
              <a:t>independent</a:t>
            </a:r>
            <a:r>
              <a:rPr lang="en-CA" sz="1800" dirty="0">
                <a:effectLst/>
                <a:latin typeface="Arial" panose="020B0604020202020204" pitchFamily="34" charset="0"/>
                <a:ea typeface="Calibri" panose="020F0502020204030204" pitchFamily="34" charset="0"/>
              </a:rPr>
              <a:t> and diligent scrutiny of the records to ensure that receipts received, and disbursements made are accurately documented. I should emphasize the word independent – close relatives to the treasurer should not audit the books.</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Auditing is important is that it protects the treasurer from accusations of dishonest and can protect the congregation from the occasional treasurer who misappropriate funds in their care. Sadly this does happen from time to time.</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CA" sz="1800"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22</a:t>
            </a:fld>
            <a:endParaRPr lang="en-US"/>
          </a:p>
        </p:txBody>
      </p:sp>
    </p:spTree>
    <p:extLst>
      <p:ext uri="{BB962C8B-B14F-4D97-AF65-F5344CB8AC3E}">
        <p14:creationId xmlns:p14="http://schemas.microsoft.com/office/powerpoint/2010/main" val="3144811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By the way, a declaratory act is a statement, adopted by a General Assembly, affirming what it understands to be the law of the church regarding any particular matter. In this case the particular matter is the auditing of church accounts.</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I can send a copy of this declaratory act to any who request it.</a:t>
            </a:r>
          </a:p>
          <a:p>
            <a:pPr marL="0" marR="0">
              <a:spcBef>
                <a:spcPts val="0"/>
              </a:spcBef>
              <a:spcAft>
                <a:spcPts val="0"/>
              </a:spcAft>
            </a:pPr>
            <a:r>
              <a:rPr lang="en-CA" sz="1800" u="sng" dirty="0">
                <a:solidFill>
                  <a:srgbClr val="0000FF"/>
                </a:solidFill>
                <a:effectLst/>
                <a:latin typeface="Arial" panose="020B0604020202020204" pitchFamily="34" charset="0"/>
                <a:ea typeface="Calibri" panose="020F0502020204030204" pitchFamily="34" charset="0"/>
                <a:hlinkClick r:id="rId3"/>
              </a:rPr>
              <a:t>dmuir@presbyterian.ca</a:t>
            </a:r>
            <a:endParaRPr lang="en-C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23</a:t>
            </a:fld>
            <a:endParaRPr lang="en-US"/>
          </a:p>
        </p:txBody>
      </p:sp>
    </p:spTree>
    <p:extLst>
      <p:ext uri="{BB962C8B-B14F-4D97-AF65-F5344CB8AC3E}">
        <p14:creationId xmlns:p14="http://schemas.microsoft.com/office/powerpoint/2010/main" val="3305571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Trustees are elected by the congregation according to the terms of the Trust Deed. The trust deed describes the role of the trustee, how they are elected, how long they serve, the work they are empowered to carry out and so on.</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(See Book of Forms Appendix C – for a trust deed template)</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It is important to know, trustees only have the authority and responsibilities assigned to them by the congregation.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For example, if the church wanted to buy a piece of property, the Trustees would be asked to sign all the legal documents associated with the purchase on behalf of the congregation.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Instead of having the whole congregation line up at the realtor’s office.</a:t>
            </a:r>
          </a:p>
          <a:p>
            <a:pPr marL="0" marR="0">
              <a:spcBef>
                <a:spcPts val="0"/>
              </a:spcBef>
              <a:spcAft>
                <a:spcPts val="0"/>
              </a:spcAft>
            </a:pPr>
            <a:endParaRPr lang="en-CA" sz="1800" dirty="0">
              <a:effectLst/>
              <a:latin typeface="Arial" panose="020B060402020202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We sometimes say the trustees are the “pen in the hand of the congregation”.</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treasure would likely be involved in financial transactions conducted by the trustees unless the trustees have been given this authority by the congregation. </a:t>
            </a:r>
          </a:p>
          <a:p>
            <a:pPr marL="0" marR="0">
              <a:spcBef>
                <a:spcPts val="0"/>
              </a:spcBef>
              <a:spcAft>
                <a:spcPts val="0"/>
              </a:spcAft>
            </a:pPr>
            <a:endParaRPr lang="en-CA" sz="1800" dirty="0">
              <a:effectLst/>
              <a:latin typeface="Arial" panose="020B0604020202020204" pitchFamily="34" charset="0"/>
              <a:ea typeface="Calibri" panose="020F050202020403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24</a:t>
            </a:fld>
            <a:endParaRPr lang="en-US"/>
          </a:p>
        </p:txBody>
      </p:sp>
    </p:spTree>
    <p:extLst>
      <p:ext uri="{BB962C8B-B14F-4D97-AF65-F5344CB8AC3E}">
        <p14:creationId xmlns:p14="http://schemas.microsoft.com/office/powerpoint/2010/main" val="2328721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Some congregations are not able to find someone within the congregation who has the time or ability to fulfill all the tasks of a treasurer.</a:t>
            </a:r>
          </a:p>
          <a:p>
            <a:pPr marL="0" marR="0">
              <a:spcBef>
                <a:spcPts val="0"/>
              </a:spcBef>
              <a:spcAft>
                <a:spcPts val="0"/>
              </a:spcAft>
            </a:pPr>
            <a:r>
              <a:rPr lang="en-CA" sz="1800" dirty="0">
                <a:effectLst/>
                <a:latin typeface="Arial" panose="020B0604020202020204" pitchFamily="34" charset="0"/>
                <a:ea typeface="Calibri" panose="020F0502020204030204" pitchFamily="34" charset="0"/>
              </a:rPr>
              <a:t> </a:t>
            </a: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It is wise to still have a congregational treasurer even if a bookkeeper is hired.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The treasurer can do things like …</a:t>
            </a:r>
            <a:endParaRPr lang="en-CA" sz="18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Times New Roman" panose="02020603050405020304" pitchFamily="18" charset="0"/>
              </a:rPr>
              <a:t>be a link between the board of managers and the bookkeeper</a:t>
            </a:r>
            <a:endParaRPr lang="en-CA"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Times New Roman" panose="02020603050405020304" pitchFamily="18" charset="0"/>
              </a:rPr>
              <a:t>advise the bookkeeper regarding payment priorities - which payments or urgent and which can wait</a:t>
            </a:r>
            <a:endParaRPr lang="en-CA"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Times New Roman" panose="02020603050405020304" pitchFamily="18" charset="0"/>
              </a:rPr>
              <a:t>be the second signature on cheques as required. Sometimes a bookkeeper is only authorized to prepare cheques up to $500 for example. Higher amounts require a signature from someone in the congregation, such as a treasurer.</a:t>
            </a:r>
            <a:endParaRPr lang="en-CA"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solidFill>
                  <a:srgbClr val="000000"/>
                </a:solidFill>
                <a:effectLst/>
                <a:latin typeface="Arial" panose="020B0604020202020204" pitchFamily="34" charset="0"/>
                <a:ea typeface="Times New Roman" panose="02020603050405020304" pitchFamily="18" charset="0"/>
              </a:rPr>
              <a:t>report on finances to the board, session, congregation - help with annual meeting report</a:t>
            </a:r>
            <a:endParaRPr lang="en-CA" sz="1800" dirty="0">
              <a:effectLst/>
              <a:latin typeface="Calibri" panose="020F0502020204030204" pitchFamily="34" charset="0"/>
              <a:ea typeface="Times New Roman" panose="02020603050405020304" pitchFamily="18" charset="0"/>
            </a:endParaRPr>
          </a:p>
          <a:p>
            <a:pPr marL="0" marR="0">
              <a:spcBef>
                <a:spcPts val="0"/>
              </a:spcBef>
              <a:spcAft>
                <a:spcPts val="0"/>
              </a:spcAft>
            </a:pPr>
            <a:r>
              <a:rPr lang="en-CA" sz="1800" b="1" dirty="0">
                <a:effectLst/>
                <a:latin typeface="Arial" panose="020B0604020202020204" pitchFamily="34" charset="0"/>
                <a:ea typeface="Calibri" panose="020F0502020204030204" pitchFamily="34" charset="0"/>
              </a:rPr>
              <a:t> </a:t>
            </a:r>
            <a:endParaRPr lang="en-C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pPr/>
              <a:t>25</a:t>
            </a:fld>
            <a:endParaRPr lang="en-US" dirty="0"/>
          </a:p>
        </p:txBody>
      </p:sp>
    </p:spTree>
    <p:extLst>
      <p:ext uri="{BB962C8B-B14F-4D97-AF65-F5344CB8AC3E}">
        <p14:creationId xmlns:p14="http://schemas.microsoft.com/office/powerpoint/2010/main" val="719252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Maintain accurate, updated list of contributors w/ env. #</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Supply new members with envelopes </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Maintain records of contributions</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Issue statements and receipts for income tax purposes</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Ensure that the T3010 line 4500 agrees with their records</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Handle administration for the PAR program</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Communicate revenue with treasurer </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algn="l"/>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26</a:t>
            </a:fld>
            <a:endParaRPr lang="en-US"/>
          </a:p>
        </p:txBody>
      </p:sp>
    </p:spTree>
    <p:extLst>
      <p:ext uri="{BB962C8B-B14F-4D97-AF65-F5344CB8AC3E}">
        <p14:creationId xmlns:p14="http://schemas.microsoft.com/office/powerpoint/2010/main" val="2663857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solidFill>
                  <a:srgbClr val="000000"/>
                </a:solidFill>
                <a:effectLst/>
                <a:latin typeface="Arial" panose="020B0604020202020204" pitchFamily="34" charset="0"/>
                <a:ea typeface="Calibri" panose="020F0502020204030204" pitchFamily="34" charset="0"/>
              </a:rPr>
              <a:t>All members and adherents have the right to vote at the annual congregational meeting including approving the proposed budget or recommending amendments to it.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solidFill>
                  <a:srgbClr val="000000"/>
                </a:solidFill>
                <a:effectLst/>
                <a:latin typeface="Arial" panose="020B0604020202020204" pitchFamily="34" charset="0"/>
                <a:ea typeface="Calibri" panose="020F0502020204030204" pitchFamily="34" charset="0"/>
              </a:rPr>
              <a:t>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solidFill>
                  <a:srgbClr val="000000"/>
                </a:solidFill>
                <a:effectLst/>
                <a:latin typeface="Arial" panose="020B0604020202020204" pitchFamily="34" charset="0"/>
                <a:ea typeface="Calibri" panose="020F0502020204030204" pitchFamily="34" charset="0"/>
              </a:rPr>
              <a:t>There are certain legal decisions only members can vote on (calling a minister or selling church property for example, but most decisions at an annual meeting don’t fall into this category.</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solidFill>
                  <a:srgbClr val="000000"/>
                </a:solidFill>
                <a:effectLst/>
                <a:latin typeface="Arial" panose="020B0604020202020204" pitchFamily="34" charset="0"/>
                <a:ea typeface="Calibri" panose="020F0502020204030204" pitchFamily="34" charset="0"/>
              </a:rPr>
              <a:t>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dirty="0">
                <a:solidFill>
                  <a:srgbClr val="000000"/>
                </a:solidFill>
                <a:effectLst/>
                <a:latin typeface="Arial" panose="020B0604020202020204" pitchFamily="34" charset="0"/>
                <a:ea typeface="Calibri" panose="020F0502020204030204" pitchFamily="34" charset="0"/>
              </a:rPr>
              <a:t>The session determines who is on the professing members roll and who are considered adherents of the congregation. </a:t>
            </a:r>
            <a:endParaRPr lang="en-CA"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C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27</a:t>
            </a:fld>
            <a:endParaRPr lang="en-US"/>
          </a:p>
        </p:txBody>
      </p:sp>
    </p:spTree>
    <p:extLst>
      <p:ext uri="{BB962C8B-B14F-4D97-AF65-F5344CB8AC3E}">
        <p14:creationId xmlns:p14="http://schemas.microsoft.com/office/powerpoint/2010/main" val="1966859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when typing, I miss the ‘r’ on treasurer.  But I think that’s fine, because God put the treasure in treasurers. </a:t>
            </a:r>
          </a:p>
        </p:txBody>
      </p:sp>
      <p:sp>
        <p:nvSpPr>
          <p:cNvPr id="4" name="Slide Number Placeholder 3"/>
          <p:cNvSpPr>
            <a:spLocks noGrp="1"/>
          </p:cNvSpPr>
          <p:nvPr>
            <p:ph type="sldNum" sz="quarter" idx="5"/>
          </p:nvPr>
        </p:nvSpPr>
        <p:spPr/>
        <p:txBody>
          <a:bodyPr/>
          <a:lstStyle/>
          <a:p>
            <a:fld id="{130410C0-0AE4-40F4-AF1C-6B64288FA5B0}" type="slidenum">
              <a:rPr lang="en-US" smtClean="0"/>
              <a:pPr/>
              <a:t>28</a:t>
            </a:fld>
            <a:endParaRPr lang="en-US" dirty="0"/>
          </a:p>
        </p:txBody>
      </p:sp>
    </p:spTree>
    <p:extLst>
      <p:ext uri="{BB962C8B-B14F-4D97-AF65-F5344CB8AC3E}">
        <p14:creationId xmlns:p14="http://schemas.microsoft.com/office/powerpoint/2010/main" val="2820125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review the key duties and dates pertinent to the financial management of a church.</a:t>
            </a:r>
          </a:p>
        </p:txBody>
      </p:sp>
      <p:sp>
        <p:nvSpPr>
          <p:cNvPr id="4" name="Slide Number Placeholder 3"/>
          <p:cNvSpPr>
            <a:spLocks noGrp="1"/>
          </p:cNvSpPr>
          <p:nvPr>
            <p:ph type="sldNum" sz="quarter" idx="5"/>
          </p:nvPr>
        </p:nvSpPr>
        <p:spPr/>
        <p:txBody>
          <a:bodyPr/>
          <a:lstStyle/>
          <a:p>
            <a:fld id="{130410C0-0AE4-40F4-AF1C-6B64288FA5B0}" type="slidenum">
              <a:rPr lang="en-US" smtClean="0"/>
              <a:pPr/>
              <a:t>29</a:t>
            </a:fld>
            <a:endParaRPr lang="en-US" dirty="0"/>
          </a:p>
        </p:txBody>
      </p:sp>
    </p:spTree>
    <p:extLst>
      <p:ext uri="{BB962C8B-B14F-4D97-AF65-F5344CB8AC3E}">
        <p14:creationId xmlns:p14="http://schemas.microsoft.com/office/powerpoint/2010/main" val="384743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a:t>
            </a:fld>
            <a:endParaRPr lang="en-US"/>
          </a:p>
        </p:txBody>
      </p:sp>
    </p:spTree>
    <p:extLst>
      <p:ext uri="{BB962C8B-B14F-4D97-AF65-F5344CB8AC3E}">
        <p14:creationId xmlns:p14="http://schemas.microsoft.com/office/powerpoint/2010/main" val="2503731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ea typeface="Roboto" panose="02000000000000000000" pitchFamily="2" charset="0"/>
                <a:cs typeface="Times New Roman" panose="02020603050405020304" pitchFamily="18" charset="0"/>
              </a:rPr>
              <a:t>Gift/Donation – which can be designated or undesignated, has to meet the following requirements: </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 – an object given freely and without expectations is a gift, also representing a transfer of ownership from one party to another – money or gifts-in-kind (art, property, securities)</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After the gift is completed, the donor relinquishes control over the gift and may not add or revise restrictions, or give direction for the use of the funds.   </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If the giver receives a tangible benefit (dinner or concert tickets) part of their gift is a transaction and must be deducted from their gift.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30</a:t>
            </a:fld>
            <a:endParaRPr lang="en-US"/>
          </a:p>
        </p:txBody>
      </p:sp>
    </p:spTree>
    <p:extLst>
      <p:ext uri="{BB962C8B-B14F-4D97-AF65-F5344CB8AC3E}">
        <p14:creationId xmlns:p14="http://schemas.microsoft.com/office/powerpoint/2010/main" val="2354044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Designated/Restricted</a:t>
            </a:r>
            <a:r>
              <a:rPr lang="en-US" sz="1800" dirty="0">
                <a:effectLst/>
                <a:ea typeface="Roboto" panose="02000000000000000000" pitchFamily="2" charset="0"/>
                <a:cs typeface="Times New Roman" panose="02020603050405020304" pitchFamily="18" charset="0"/>
              </a:rPr>
              <a:t> – Organizations create designations that may be added or removed based on current needs.</a:t>
            </a:r>
          </a:p>
          <a:p>
            <a:pPr>
              <a:lnSpc>
                <a:spcPct val="107000"/>
              </a:lnSpc>
              <a:spcAft>
                <a:spcPts val="800"/>
              </a:spcAft>
            </a:pPr>
            <a:endParaRPr lang="en-US" sz="1800" dirty="0">
              <a:effectLst/>
              <a:ea typeface="Roboto" panose="02000000000000000000" pitchFamily="2" charset="0"/>
              <a:cs typeface="Times New Roman" panose="02020603050405020304" pitchFamily="18" charset="0"/>
            </a:endParaRPr>
          </a:p>
          <a:p>
            <a:pPr>
              <a:lnSpc>
                <a:spcPct val="107000"/>
              </a:lnSpc>
              <a:spcAft>
                <a:spcPts val="800"/>
              </a:spcAft>
            </a:pPr>
            <a:r>
              <a:rPr lang="en-US" sz="1800" dirty="0">
                <a:effectLst/>
                <a:ea typeface="Roboto" panose="02000000000000000000" pitchFamily="2" charset="0"/>
                <a:cs typeface="Times New Roman" panose="02020603050405020304" pitchFamily="18" charset="0"/>
              </a:rPr>
              <a:t>  Donors create external restrictions that may be added or may not be acceptable to the receiving organization – cash counters may need to be aware, before a cheque is deposited, that the designation is acceptable. </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31</a:t>
            </a:fld>
            <a:endParaRPr lang="en-US"/>
          </a:p>
        </p:txBody>
      </p:sp>
    </p:spTree>
    <p:extLst>
      <p:ext uri="{BB962C8B-B14F-4D97-AF65-F5344CB8AC3E}">
        <p14:creationId xmlns:p14="http://schemas.microsoft.com/office/powerpoint/2010/main" val="1671139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Accounts and Funds</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These two terms are often used interchangeably, you may decide how it is used in your context. </a:t>
            </a:r>
          </a:p>
          <a:p>
            <a:pPr>
              <a:lnSpc>
                <a:spcPct val="107000"/>
              </a:lnSpc>
              <a:spcAft>
                <a:spcPts val="800"/>
              </a:spcAft>
            </a:pPr>
            <a:endParaRPr lang="en-US" sz="1800" dirty="0">
              <a:effectLst/>
              <a:ea typeface="Roboto" panose="02000000000000000000" pitchFamily="2" charset="0"/>
              <a:cs typeface="Times New Roman" panose="02020603050405020304" pitchFamily="18" charset="0"/>
            </a:endParaRPr>
          </a:p>
          <a:p>
            <a:pPr>
              <a:lnSpc>
                <a:spcPct val="107000"/>
              </a:lnSpc>
              <a:spcAft>
                <a:spcPts val="800"/>
              </a:spcAft>
            </a:pPr>
            <a:r>
              <a:rPr lang="en-US" sz="1800" dirty="0">
                <a:effectLst/>
                <a:ea typeface="Roboto" panose="02000000000000000000" pitchFamily="2" charset="0"/>
                <a:cs typeface="Times New Roman" panose="02020603050405020304" pitchFamily="18" charset="0"/>
              </a:rPr>
              <a:t>Account (n) – a category of money or a location where the money is placed.   We use accounts to identify specific funds: undesignated account, Vacation Bible School Account, Music Account, </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Vs.</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Fund (n) a category of money or a location where the money is placed.   Fund may represent a specific bank account or sub-account within a financial recordkeeping system or the title of resources for a </a:t>
            </a:r>
            <a:r>
              <a:rPr lang="en-US" sz="1800" dirty="0" err="1">
                <a:effectLst/>
                <a:ea typeface="Roboto" panose="02000000000000000000" pitchFamily="2" charset="0"/>
                <a:cs typeface="Times New Roman" panose="02020603050405020304" pitchFamily="18" charset="0"/>
              </a:rPr>
              <a:t>roject</a:t>
            </a:r>
            <a:r>
              <a:rPr lang="en-US" sz="1800" dirty="0">
                <a:effectLst/>
                <a:ea typeface="Roboto" panose="02000000000000000000" pitchFamily="2" charset="0"/>
                <a:cs typeface="Times New Roman" panose="02020603050405020304" pitchFamily="18" charset="0"/>
              </a:rPr>
              <a:t> or activity such as Memorial Fund.  Or s</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32</a:t>
            </a:fld>
            <a:endParaRPr lang="en-US"/>
          </a:p>
        </p:txBody>
      </p:sp>
    </p:spTree>
    <p:extLst>
      <p:ext uri="{BB962C8B-B14F-4D97-AF65-F5344CB8AC3E}">
        <p14:creationId xmlns:p14="http://schemas.microsoft.com/office/powerpoint/2010/main" val="2252404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i="0" dirty="0">
                <a:effectLst/>
                <a:ea typeface="Roboto" panose="02000000000000000000" pitchFamily="2" charset="0"/>
                <a:cs typeface="Times New Roman" panose="02020603050405020304" pitchFamily="18" charset="0"/>
              </a:rPr>
              <a:t>For both Funds and Accounts precise descriptive titles provide important clarification. </a:t>
            </a:r>
          </a:p>
          <a:p>
            <a:endParaRPr lang="en-US" i="0" dirty="0"/>
          </a:p>
          <a:p>
            <a:r>
              <a:rPr lang="en-US" sz="1200" i="0" dirty="0">
                <a:effectLst/>
                <a:latin typeface="Roboto" panose="02000000000000000000" pitchFamily="2" charset="0"/>
                <a:ea typeface="Roboto" panose="02000000000000000000" pitchFamily="2" charset="0"/>
                <a:cs typeface="Times New Roman" panose="02020603050405020304" pitchFamily="18" charset="0"/>
              </a:rPr>
              <a:t>Precise descriptive titles provide important clarification.</a:t>
            </a:r>
          </a:p>
          <a:p>
            <a:endParaRPr lang="en-US" sz="1200" i="0" dirty="0">
              <a:effectLst/>
              <a:latin typeface="Roboto" panose="02000000000000000000" pitchFamily="2" charset="0"/>
              <a:ea typeface="Roboto" panose="02000000000000000000" pitchFamily="2" charset="0"/>
              <a:cs typeface="Times New Roman" panose="02020603050405020304" pitchFamily="18" charset="0"/>
            </a:endParaRPr>
          </a:p>
          <a:p>
            <a:r>
              <a:rPr lang="en-US" sz="1200" i="0" dirty="0">
                <a:latin typeface="Roboto" panose="02000000000000000000" pitchFamily="2" charset="0"/>
                <a:ea typeface="Roboto" panose="02000000000000000000" pitchFamily="2" charset="0"/>
                <a:cs typeface="Times New Roman" panose="02020603050405020304" pitchFamily="18" charset="0"/>
              </a:rPr>
              <a:t>In Financial statements an account is set up to track the funds.</a:t>
            </a:r>
          </a:p>
          <a:p>
            <a:endParaRPr lang="en-US" sz="1200" i="0" dirty="0">
              <a:latin typeface="Roboto" panose="02000000000000000000" pitchFamily="2" charset="0"/>
              <a:ea typeface="Roboto" panose="02000000000000000000" pitchFamily="2" charset="0"/>
              <a:cs typeface="Times New Roman" panose="02020603050405020304" pitchFamily="18" charset="0"/>
            </a:endParaRPr>
          </a:p>
          <a:p>
            <a:r>
              <a:rPr lang="en-US" sz="1200" i="0" dirty="0">
                <a:effectLst/>
                <a:latin typeface="Roboto" panose="02000000000000000000" pitchFamily="2" charset="0"/>
                <a:ea typeface="Roboto" panose="02000000000000000000" pitchFamily="2" charset="0"/>
                <a:cs typeface="Times New Roman" panose="02020603050405020304" pitchFamily="18" charset="0"/>
              </a:rPr>
              <a:t>Account </a:t>
            </a:r>
            <a:r>
              <a:rPr lang="en-US" sz="1200" i="0" dirty="0">
                <a:latin typeface="Roboto" panose="02000000000000000000" pitchFamily="2" charset="0"/>
                <a:ea typeface="Roboto" panose="02000000000000000000" pitchFamily="2" charset="0"/>
                <a:cs typeface="Times New Roman" panose="02020603050405020304" pitchFamily="18" charset="0"/>
              </a:rPr>
              <a:t>in a bank account is different from each account in your financial statement – you may have one bank account, which holds multiple funds</a:t>
            </a:r>
            <a:r>
              <a:rPr lang="en-US" sz="1200" i="0" dirty="0">
                <a:effectLst/>
                <a:latin typeface="Roboto" panose="02000000000000000000" pitchFamily="2" charset="0"/>
                <a:ea typeface="Roboto" panose="02000000000000000000" pitchFamily="2" charset="0"/>
                <a:cs typeface="Times New Roman" panose="02020603050405020304" pitchFamily="18" charset="0"/>
              </a:rPr>
              <a:t> </a:t>
            </a:r>
          </a:p>
          <a:p>
            <a:r>
              <a:rPr lang="en-US" sz="1200" i="0" dirty="0">
                <a:latin typeface="Roboto" panose="02000000000000000000" pitchFamily="2" charset="0"/>
                <a:ea typeface="Roboto" panose="02000000000000000000" pitchFamily="2" charset="0"/>
                <a:cs typeface="Times New Roman" panose="02020603050405020304" pitchFamily="18" charset="0"/>
              </a:rPr>
              <a:t>Some may have more than one bank account to track funds, </a:t>
            </a:r>
            <a:r>
              <a:rPr lang="en-US" sz="1200" i="0" dirty="0" err="1">
                <a:latin typeface="Roboto" panose="02000000000000000000" pitchFamily="2" charset="0"/>
                <a:ea typeface="Roboto" panose="02000000000000000000" pitchFamily="2" charset="0"/>
                <a:cs typeface="Times New Roman" panose="02020603050405020304" pitchFamily="18" charset="0"/>
              </a:rPr>
              <a:t>esp</a:t>
            </a:r>
            <a:r>
              <a:rPr lang="en-US" sz="1200" i="0" dirty="0">
                <a:latin typeface="Roboto" panose="02000000000000000000" pitchFamily="2" charset="0"/>
                <a:ea typeface="Roboto" panose="02000000000000000000" pitchFamily="2" charset="0"/>
                <a:cs typeface="Times New Roman" panose="02020603050405020304" pitchFamily="18" charset="0"/>
              </a:rPr>
              <a:t> capital funds – important is tracking</a:t>
            </a:r>
            <a:endParaRPr lang="en-US" sz="1200" i="0" dirty="0">
              <a:effectLst/>
              <a:latin typeface="Roboto" panose="02000000000000000000" pitchFamily="2" charset="0"/>
              <a:ea typeface="Roboto" panose="02000000000000000000" pitchFamily="2"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33</a:t>
            </a:fld>
            <a:endParaRPr lang="en-US"/>
          </a:p>
        </p:txBody>
      </p:sp>
    </p:spTree>
    <p:extLst>
      <p:ext uri="{BB962C8B-B14F-4D97-AF65-F5344CB8AC3E}">
        <p14:creationId xmlns:p14="http://schemas.microsoft.com/office/powerpoint/2010/main" val="994156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Budget – </a:t>
            </a:r>
            <a:r>
              <a:rPr lang="en-US" sz="1800" dirty="0">
                <a:effectLst/>
                <a:ea typeface="Roboto" panose="02000000000000000000" pitchFamily="2" charset="0"/>
                <a:cs typeface="Times New Roman" panose="02020603050405020304" pitchFamily="18" charset="0"/>
              </a:rPr>
              <a:t>a system for tracking financial transactions during a period of time.  They help leaders plan and manage the congregation’s financial position by setting goals for income and expenses. </a:t>
            </a:r>
          </a:p>
          <a:p>
            <a:pPr>
              <a:lnSpc>
                <a:spcPct val="107000"/>
              </a:lnSpc>
              <a:spcAft>
                <a:spcPts val="800"/>
              </a:spcAft>
            </a:pPr>
            <a:r>
              <a:rPr lang="en-US" sz="1800" b="1" dirty="0">
                <a:effectLst/>
                <a:ea typeface="Roboto" panose="02000000000000000000" pitchFamily="2" charset="0"/>
                <a:cs typeface="Times New Roman" panose="02020603050405020304" pitchFamily="18" charset="0"/>
              </a:rPr>
              <a:t>Income – </a:t>
            </a:r>
            <a:r>
              <a:rPr lang="en-US" sz="1800" dirty="0">
                <a:effectLst/>
                <a:ea typeface="Roboto" panose="02000000000000000000" pitchFamily="2" charset="0"/>
                <a:cs typeface="Times New Roman" panose="02020603050405020304" pitchFamily="18" charset="0"/>
              </a:rPr>
              <a:t>money received to support the mission</a:t>
            </a:r>
            <a:r>
              <a:rPr lang="en-US" sz="1800" b="1" dirty="0">
                <a:effectLst/>
                <a:ea typeface="Roboto" panose="02000000000000000000" pitchFamily="2" charset="0"/>
                <a:cs typeface="Times New Roman" panose="02020603050405020304" pitchFamily="18" charset="0"/>
              </a:rPr>
              <a:t> </a:t>
            </a:r>
            <a:endParaRPr lang="en-US" sz="1800" dirty="0">
              <a:effectLst/>
              <a:ea typeface="Roboto" panose="02000000000000000000" pitchFamily="2" charset="0"/>
              <a:cs typeface="Times New Roman" panose="02020603050405020304" pitchFamily="18" charset="0"/>
            </a:endParaRPr>
          </a:p>
          <a:p>
            <a:pPr>
              <a:lnSpc>
                <a:spcPct val="107000"/>
              </a:lnSpc>
              <a:spcAft>
                <a:spcPts val="800"/>
              </a:spcAft>
            </a:pPr>
            <a:r>
              <a:rPr lang="en-US" sz="1800" b="1" dirty="0">
                <a:effectLst/>
                <a:ea typeface="Roboto" panose="02000000000000000000" pitchFamily="2" charset="0"/>
                <a:cs typeface="Times New Roman" panose="02020603050405020304" pitchFamily="18" charset="0"/>
              </a:rPr>
              <a:t>Expenses – </a:t>
            </a:r>
            <a:r>
              <a:rPr lang="en-US" sz="1800" dirty="0">
                <a:effectLst/>
                <a:ea typeface="Roboto" panose="02000000000000000000" pitchFamily="2" charset="0"/>
                <a:cs typeface="Times New Roman" panose="02020603050405020304" pitchFamily="18" charset="0"/>
              </a:rPr>
              <a:t>money paid out for costs related to the mission work</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34</a:t>
            </a:fld>
            <a:endParaRPr lang="en-US"/>
          </a:p>
        </p:txBody>
      </p:sp>
    </p:spTree>
    <p:extLst>
      <p:ext uri="{BB962C8B-B14F-4D97-AF65-F5344CB8AC3E}">
        <p14:creationId xmlns:p14="http://schemas.microsoft.com/office/powerpoint/2010/main" val="772898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Cash Flow </a:t>
            </a:r>
            <a:r>
              <a:rPr lang="en-US" sz="1800" dirty="0">
                <a:effectLst/>
                <a:ea typeface="Roboto" panose="02000000000000000000" pitchFamily="2" charset="0"/>
                <a:cs typeface="Times New Roman" panose="02020603050405020304" pitchFamily="18" charset="0"/>
              </a:rPr>
              <a:t>Cash flow needs fluctuate as income and expenses occur during the budget period.  Managing cash flow ensures that funds cover expenses so that bank account balances remain positive.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35</a:t>
            </a:fld>
            <a:endParaRPr lang="en-US"/>
          </a:p>
        </p:txBody>
      </p:sp>
    </p:spTree>
    <p:extLst>
      <p:ext uri="{BB962C8B-B14F-4D97-AF65-F5344CB8AC3E}">
        <p14:creationId xmlns:p14="http://schemas.microsoft.com/office/powerpoint/2010/main" val="3125240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Investments</a:t>
            </a:r>
            <a:r>
              <a:rPr lang="en-US" sz="1800" dirty="0">
                <a:effectLst/>
                <a:ea typeface="Roboto" panose="02000000000000000000" pitchFamily="2" charset="0"/>
                <a:cs typeface="Times New Roman" panose="02020603050405020304" pitchFamily="18" charset="0"/>
              </a:rPr>
              <a:t> – </a:t>
            </a:r>
          </a:p>
          <a:p>
            <a:pPr marL="285750" indent="-285750">
              <a:lnSpc>
                <a:spcPct val="107000"/>
              </a:lnSpc>
              <a:spcAft>
                <a:spcPts val="800"/>
              </a:spcAft>
              <a:buFont typeface="Arial" panose="020B0604020202020204" pitchFamily="34" charset="0"/>
              <a:buChar char="•"/>
            </a:pPr>
            <a:r>
              <a:rPr lang="en-US" sz="1800" dirty="0">
                <a:effectLst/>
                <a:ea typeface="Roboto" panose="02000000000000000000" pitchFamily="2" charset="0"/>
                <a:cs typeface="Times New Roman" panose="02020603050405020304" pitchFamily="18" charset="0"/>
              </a:rPr>
              <a:t>funds placed in a financial institution that purchases and trades stocks or bonds. </a:t>
            </a:r>
          </a:p>
          <a:p>
            <a:pPr marL="285750" indent="-285750">
              <a:lnSpc>
                <a:spcPct val="107000"/>
              </a:lnSpc>
              <a:spcAft>
                <a:spcPts val="800"/>
              </a:spcAft>
              <a:buFont typeface="Arial" panose="020B0604020202020204" pitchFamily="34" charset="0"/>
              <a:buChar char="•"/>
            </a:pPr>
            <a:r>
              <a:rPr lang="en-US" sz="1800" dirty="0">
                <a:effectLst/>
                <a:ea typeface="Roboto" panose="02000000000000000000" pitchFamily="2" charset="0"/>
                <a:cs typeface="Times New Roman" panose="02020603050405020304" pitchFamily="18" charset="0"/>
              </a:rPr>
              <a:t>They are subject to market fluctuations.  </a:t>
            </a:r>
          </a:p>
          <a:p>
            <a:pPr marL="285750" indent="-285750">
              <a:lnSpc>
                <a:spcPct val="107000"/>
              </a:lnSpc>
              <a:spcAft>
                <a:spcPts val="800"/>
              </a:spcAft>
              <a:buFont typeface="Arial" panose="020B0604020202020204" pitchFamily="34" charset="0"/>
              <a:buChar char="•"/>
            </a:pPr>
            <a:r>
              <a:rPr lang="en-US" sz="1800" dirty="0">
                <a:effectLst/>
                <a:ea typeface="Roboto" panose="02000000000000000000" pitchFamily="2" charset="0"/>
                <a:cs typeface="Times New Roman" panose="02020603050405020304" pitchFamily="18" charset="0"/>
              </a:rPr>
              <a:t>Risk tolerance and the time-horizon affect the type of investment to consider.  </a:t>
            </a:r>
          </a:p>
          <a:p>
            <a:pPr marL="285750" indent="-285750">
              <a:lnSpc>
                <a:spcPct val="107000"/>
              </a:lnSpc>
              <a:spcAft>
                <a:spcPts val="800"/>
              </a:spcAft>
              <a:buFont typeface="Arial" panose="020B0604020202020204" pitchFamily="34" charset="0"/>
              <a:buChar char="•"/>
            </a:pPr>
            <a:r>
              <a:rPr lang="en-US" sz="1800" dirty="0">
                <a:effectLst/>
                <a:ea typeface="Roboto" panose="02000000000000000000" pitchFamily="2" charset="0"/>
                <a:cs typeface="Times New Roman" panose="02020603050405020304" pitchFamily="18" charset="0"/>
              </a:rPr>
              <a:t>An investment policy can guide the congregation and include risks, ethics and social implications of investing.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36</a:t>
            </a:fld>
            <a:endParaRPr lang="en-US"/>
          </a:p>
        </p:txBody>
      </p:sp>
    </p:spTree>
    <p:extLst>
      <p:ext uri="{BB962C8B-B14F-4D97-AF65-F5344CB8AC3E}">
        <p14:creationId xmlns:p14="http://schemas.microsoft.com/office/powerpoint/2010/main" val="3523747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Endowment </a:t>
            </a:r>
            <a:r>
              <a:rPr lang="en-US" sz="1800" dirty="0">
                <a:effectLst/>
                <a:ea typeface="Roboto" panose="02000000000000000000" pitchFamily="2" charset="0"/>
                <a:cs typeface="Times New Roman" panose="02020603050405020304" pitchFamily="18" charset="0"/>
              </a:rPr>
              <a:t>– a permanently protected fund created to generate future income.  </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The original gift, known as the principle or corpus, is not used unless permission is given in a policy or bequest language. </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Generally, the earnings or income are available for use and may be distributed or re-invested.  </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They are invested – as they will exist for a long period of time. </a:t>
            </a:r>
          </a:p>
          <a:p>
            <a:pPr>
              <a:lnSpc>
                <a:spcPct val="107000"/>
              </a:lnSpc>
              <a:spcAft>
                <a:spcPts val="800"/>
              </a:spcAft>
            </a:pPr>
            <a:r>
              <a:rPr lang="en-US" sz="1800" u="sng" dirty="0">
                <a:effectLst/>
                <a:ea typeface="Roboto" panose="02000000000000000000" pitchFamily="2" charset="0"/>
                <a:cs typeface="Times New Roman" panose="02020603050405020304" pitchFamily="18" charset="0"/>
              </a:rPr>
              <a:t>Good documentation and recordkeeping are important because these long-term funds will be stewarded by others in the future.</a:t>
            </a:r>
            <a:r>
              <a:rPr lang="en-US" sz="1800" dirty="0">
                <a:effectLst/>
                <a:ea typeface="Roboto" panose="02000000000000000000" pitchFamily="2"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37</a:t>
            </a:fld>
            <a:endParaRPr lang="en-US"/>
          </a:p>
        </p:txBody>
      </p:sp>
    </p:spTree>
    <p:extLst>
      <p:ext uri="{BB962C8B-B14F-4D97-AF65-F5344CB8AC3E}">
        <p14:creationId xmlns:p14="http://schemas.microsoft.com/office/powerpoint/2010/main" val="2513278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Assets</a:t>
            </a:r>
            <a:r>
              <a:rPr lang="en-US" sz="1800" dirty="0">
                <a:effectLst/>
                <a:ea typeface="Roboto" panose="02000000000000000000" pitchFamily="2" charset="0"/>
                <a:cs typeface="Times New Roman" panose="02020603050405020304" pitchFamily="18" charset="0"/>
              </a:rPr>
              <a:t> include:</a:t>
            </a:r>
          </a:p>
          <a:p>
            <a:pPr marL="285750" indent="-285750">
              <a:spcBef>
                <a:spcPts val="0"/>
              </a:spcBef>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Times New Roman" panose="02020603050405020304" pitchFamily="18" charset="0"/>
              </a:rPr>
              <a:t>Cash</a:t>
            </a:r>
          </a:p>
          <a:p>
            <a:pPr marL="285750" indent="-285750">
              <a:spcBef>
                <a:spcPts val="0"/>
              </a:spcBef>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Times New Roman" panose="02020603050405020304" pitchFamily="18" charset="0"/>
              </a:rPr>
              <a:t>Investments</a:t>
            </a:r>
          </a:p>
          <a:p>
            <a:pPr marL="285750" indent="-285750">
              <a:spcBef>
                <a:spcPts val="0"/>
              </a:spcBef>
              <a:buFont typeface="Arial" panose="020B0604020202020204" pitchFamily="34" charset="0"/>
              <a:buChar char="•"/>
            </a:pPr>
            <a:r>
              <a:rPr lang="en-US" sz="1800" dirty="0">
                <a:latin typeface="Roboto" panose="02000000000000000000" pitchFamily="2" charset="0"/>
                <a:ea typeface="Roboto" panose="02000000000000000000" pitchFamily="2" charset="0"/>
                <a:cs typeface="Times New Roman" panose="02020603050405020304" pitchFamily="18" charset="0"/>
              </a:rPr>
              <a:t>Properties (building, land, internal fixtures)</a:t>
            </a:r>
          </a:p>
          <a:p>
            <a:pPr marL="285750" indent="-285750">
              <a:spcBef>
                <a:spcPts val="0"/>
              </a:spcBef>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Times New Roman" panose="02020603050405020304" pitchFamily="18" charset="0"/>
              </a:rPr>
              <a:t>Receivables (grants, HST)</a:t>
            </a:r>
          </a:p>
          <a:p>
            <a:pPr marL="285750" indent="-285750">
              <a:spcBef>
                <a:spcPts val="0"/>
              </a:spcBef>
              <a:buFont typeface="Arial" panose="020B0604020202020204" pitchFamily="34" charset="0"/>
              <a:buChar char="•"/>
            </a:pPr>
            <a:r>
              <a:rPr lang="en-US" sz="1800" dirty="0">
                <a:latin typeface="Roboto" panose="02000000000000000000" pitchFamily="2" charset="0"/>
                <a:ea typeface="Roboto" panose="02000000000000000000" pitchFamily="2" charset="0"/>
                <a:cs typeface="Times New Roman" panose="02020603050405020304" pitchFamily="18" charset="0"/>
              </a:rPr>
              <a:t>Pre-</a:t>
            </a:r>
            <a:r>
              <a:rPr lang="en-US" sz="1800" dirty="0" err="1">
                <a:latin typeface="Roboto" panose="02000000000000000000" pitchFamily="2" charset="0"/>
                <a:ea typeface="Roboto" panose="02000000000000000000" pitchFamily="2" charset="0"/>
                <a:cs typeface="Times New Roman" panose="02020603050405020304" pitchFamily="18" charset="0"/>
              </a:rPr>
              <a:t>paids</a:t>
            </a:r>
            <a:endParaRPr lang="en-US" sz="1800" dirty="0">
              <a:latin typeface="Roboto" panose="02000000000000000000" pitchFamily="2" charset="0"/>
              <a:ea typeface="Roboto" panose="02000000000000000000" pitchFamily="2" charset="0"/>
              <a:cs typeface="Times New Roman" panose="02020603050405020304" pitchFamily="18" charset="0"/>
            </a:endParaRPr>
          </a:p>
          <a:p>
            <a:pPr>
              <a:lnSpc>
                <a:spcPct val="107000"/>
              </a:lnSpc>
              <a:spcAft>
                <a:spcPts val="800"/>
              </a:spcAft>
            </a:pPr>
            <a:endParaRPr lang="en-US" sz="1800" dirty="0">
              <a:effectLst/>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38</a:t>
            </a:fld>
            <a:endParaRPr lang="en-US"/>
          </a:p>
        </p:txBody>
      </p:sp>
    </p:spTree>
    <p:extLst>
      <p:ext uri="{BB962C8B-B14F-4D97-AF65-F5344CB8AC3E}">
        <p14:creationId xmlns:p14="http://schemas.microsoft.com/office/powerpoint/2010/main" val="1441332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Liability: </a:t>
            </a:r>
          </a:p>
          <a:p>
            <a:pPr marL="285750" indent="-285750">
              <a:lnSpc>
                <a:spcPct val="107000"/>
              </a:lnSpc>
              <a:spcAft>
                <a:spcPts val="800"/>
              </a:spcAft>
              <a:buFont typeface="Arial" panose="020B0604020202020204" pitchFamily="34" charset="0"/>
              <a:buChar char="•"/>
            </a:pPr>
            <a:r>
              <a:rPr lang="en-US" sz="1800" dirty="0">
                <a:effectLst/>
                <a:ea typeface="Roboto" panose="02000000000000000000" pitchFamily="2" charset="0"/>
                <a:cs typeface="Times New Roman" panose="02020603050405020304" pitchFamily="18" charset="0"/>
              </a:rPr>
              <a:t>debts such as loans and unpaid bills or accounts payable are liabilities.  </a:t>
            </a:r>
          </a:p>
          <a:p>
            <a:pPr marL="285750" indent="-285750">
              <a:lnSpc>
                <a:spcPct val="107000"/>
              </a:lnSpc>
              <a:spcAft>
                <a:spcPts val="800"/>
              </a:spcAft>
              <a:buFont typeface="Arial" panose="020B0604020202020204" pitchFamily="34" charset="0"/>
              <a:buChar char="•"/>
            </a:pPr>
            <a:r>
              <a:rPr lang="en-US" sz="1800" dirty="0">
                <a:effectLst/>
                <a:ea typeface="Roboto" panose="02000000000000000000" pitchFamily="2" charset="0"/>
                <a:cs typeface="Times New Roman" panose="02020603050405020304" pitchFamily="18" charset="0"/>
              </a:rPr>
              <a:t>commitments made for future payments, often over multiple budget periods. </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Taking on debt for a strategic project such as a capital expenditure, </a:t>
            </a:r>
          </a:p>
          <a:p>
            <a:pPr>
              <a:lnSpc>
                <a:spcPct val="107000"/>
              </a:lnSpc>
              <a:spcAft>
                <a:spcPts val="800"/>
              </a:spcAft>
            </a:pPr>
            <a:r>
              <a:rPr lang="en-US" sz="1800" dirty="0">
                <a:effectLst/>
                <a:ea typeface="Roboto" panose="02000000000000000000" pitchFamily="2" charset="0"/>
                <a:cs typeface="Times New Roman" panose="02020603050405020304" pitchFamily="18" charset="0"/>
              </a:rPr>
              <a:t>but caution about debts to pay operating expense. </a:t>
            </a:r>
          </a:p>
        </p:txBody>
      </p:sp>
      <p:sp>
        <p:nvSpPr>
          <p:cNvPr id="4" name="Slide Number Placeholder 3"/>
          <p:cNvSpPr>
            <a:spLocks noGrp="1"/>
          </p:cNvSpPr>
          <p:nvPr>
            <p:ph type="sldNum" sz="quarter" idx="5"/>
          </p:nvPr>
        </p:nvSpPr>
        <p:spPr/>
        <p:txBody>
          <a:bodyPr/>
          <a:lstStyle/>
          <a:p>
            <a:fld id="{130410C0-0AE4-40F4-AF1C-6B64288FA5B0}" type="slidenum">
              <a:rPr lang="en-US" smtClean="0"/>
              <a:t>39</a:t>
            </a:fld>
            <a:endParaRPr lang="en-US"/>
          </a:p>
        </p:txBody>
      </p:sp>
    </p:spTree>
    <p:extLst>
      <p:ext uri="{BB962C8B-B14F-4D97-AF65-F5344CB8AC3E}">
        <p14:creationId xmlns:p14="http://schemas.microsoft.com/office/powerpoint/2010/main" val="53039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ea typeface="Roboto" panose="02000000000000000000" pitchFamily="2" charset="0"/>
              </a:rPr>
              <a:t>Today’s webinar is entitled Where Do I Begin? Finance Roles &amp; Budgets in Congregations</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4</a:t>
            </a:fld>
            <a:endParaRPr lang="en-US"/>
          </a:p>
        </p:txBody>
      </p:sp>
    </p:spTree>
    <p:extLst>
      <p:ext uri="{BB962C8B-B14F-4D97-AF65-F5344CB8AC3E}">
        <p14:creationId xmlns:p14="http://schemas.microsoft.com/office/powerpoint/2010/main" val="664599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dirty="0">
                <a:effectLst/>
                <a:ea typeface="Roboto" panose="02000000000000000000" pitchFamily="2" charset="0"/>
                <a:cs typeface="Times New Roman" panose="02020603050405020304" pitchFamily="18" charset="0"/>
              </a:rPr>
              <a:t>Surplus</a:t>
            </a:r>
            <a:r>
              <a:rPr lang="en-US" sz="1800" dirty="0">
                <a:effectLst/>
                <a:ea typeface="Roboto" panose="02000000000000000000" pitchFamily="2" charset="0"/>
                <a:cs typeface="Times New Roman" panose="02020603050405020304" pitchFamily="18" charset="0"/>
              </a:rPr>
              <a:t> – a positive fund balance when expenses are deducted from income.  </a:t>
            </a:r>
          </a:p>
          <a:p>
            <a:pPr>
              <a:lnSpc>
                <a:spcPct val="107000"/>
              </a:lnSpc>
              <a:spcAft>
                <a:spcPts val="800"/>
              </a:spcAft>
            </a:pPr>
            <a:r>
              <a:rPr lang="en-US" sz="1800" b="1" dirty="0">
                <a:effectLst/>
                <a:ea typeface="Roboto" panose="02000000000000000000" pitchFamily="2" charset="0"/>
                <a:cs typeface="Times New Roman" panose="02020603050405020304" pitchFamily="18" charset="0"/>
              </a:rPr>
              <a:t>Operating Statement (Profit and Loss Statement) : </a:t>
            </a:r>
            <a:r>
              <a:rPr lang="en-US" sz="1800" dirty="0">
                <a:effectLst/>
                <a:ea typeface="Roboto" panose="02000000000000000000" pitchFamily="2" charset="0"/>
                <a:cs typeface="Times New Roman" panose="02020603050405020304" pitchFamily="18" charset="0"/>
              </a:rPr>
              <a:t>a summary financial report of assets and liabilities during a specific period of time. – Financial reports should include all sources of income and all liabilities due or in arrears during the budget time period.  A comprehensive monthly or quarterly financial report serves as the profit and loss statement, also known as a financial report.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40</a:t>
            </a:fld>
            <a:endParaRPr lang="en-US"/>
          </a:p>
        </p:txBody>
      </p:sp>
    </p:spTree>
    <p:extLst>
      <p:ext uri="{BB962C8B-B14F-4D97-AF65-F5344CB8AC3E}">
        <p14:creationId xmlns:p14="http://schemas.microsoft.com/office/powerpoint/2010/main" val="3989007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 covered this above.  </a:t>
            </a:r>
          </a:p>
          <a:p>
            <a:endParaRPr lang="en-US" dirty="0"/>
          </a:p>
          <a:p>
            <a:r>
              <a:rPr lang="en-US" dirty="0"/>
              <a:t>How to do audits and reviews will be covered more fully in the fourth and final webinar of the series on January 13</a:t>
            </a:r>
            <a:r>
              <a:rPr lang="en-US" baseline="30000" dirty="0"/>
              <a:t>th</a:t>
            </a:r>
            <a:r>
              <a:rPr lang="en-US" dirty="0"/>
              <a:t>.</a:t>
            </a:r>
          </a:p>
          <a:p>
            <a:pPr marL="171450" indent="-171450">
              <a:buFont typeface="Arial" panose="020B0604020202020204" pitchFamily="34" charset="0"/>
              <a:buChar char="•"/>
            </a:pPr>
            <a:r>
              <a:rPr lang="en-US" dirty="0"/>
              <a:t>Audited = examined by someone other than the Treasurer</a:t>
            </a:r>
          </a:p>
          <a:p>
            <a:pPr marL="171450" indent="-171450">
              <a:buFont typeface="Arial" panose="020B0604020202020204" pitchFamily="34" charset="0"/>
              <a:buChar char="•"/>
            </a:pPr>
            <a:r>
              <a:rPr lang="en-US" dirty="0"/>
              <a:t>Prevents Fraud </a:t>
            </a:r>
          </a:p>
          <a:p>
            <a:pPr marL="171450" indent="-171450">
              <a:buFont typeface="Arial" panose="020B0604020202020204" pitchFamily="34" charset="0"/>
              <a:buChar char="•"/>
            </a:pPr>
            <a:r>
              <a:rPr lang="en-US" dirty="0"/>
              <a:t>Constitutional matter</a:t>
            </a:r>
          </a:p>
          <a:p>
            <a:pPr marL="171450" indent="-171450">
              <a:buFont typeface="Arial" panose="020B0604020202020204" pitchFamily="34" charset="0"/>
              <a:buChar char="•"/>
            </a:pPr>
            <a:r>
              <a:rPr lang="en-US" dirty="0"/>
              <a:t>Internal vs. External Audits</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pPr/>
              <a:t>41</a:t>
            </a:fld>
            <a:endParaRPr lang="en-US" dirty="0"/>
          </a:p>
        </p:txBody>
      </p:sp>
    </p:spTree>
    <p:extLst>
      <p:ext uri="{BB962C8B-B14F-4D97-AF65-F5344CB8AC3E}">
        <p14:creationId xmlns:p14="http://schemas.microsoft.com/office/powerpoint/2010/main" val="914458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r>
              <a:rPr lang="en-US" sz="1600" b="1" dirty="0">
                <a:effectLst/>
                <a:latin typeface="Roboto" panose="02000000000000000000" pitchFamily="2" charset="0"/>
                <a:ea typeface="Roboto" panose="02000000000000000000" pitchFamily="2" charset="0"/>
                <a:cs typeface="Times New Roman" panose="02020603050405020304" pitchFamily="18" charset="0"/>
              </a:rPr>
              <a:t>Assessments and Allocations  (Karen and Nicole) </a:t>
            </a:r>
          </a:p>
          <a:p>
            <a:pPr marL="0" indent="0">
              <a:spcBef>
                <a:spcPts val="1200"/>
              </a:spcBef>
              <a:buNone/>
            </a:pPr>
            <a:r>
              <a:rPr lang="en-US" sz="2400" dirty="0">
                <a:effectLst/>
                <a:latin typeface="Arial" panose="020B0604020202020204" pitchFamily="34" charset="0"/>
              </a:rPr>
              <a:t>What's the difference between my congregation’s Presbyterians Sharing Allocation and </a:t>
            </a:r>
            <a:br>
              <a:rPr lang="en-US" sz="2400" dirty="0"/>
            </a:br>
            <a:r>
              <a:rPr lang="en-US" sz="2400" dirty="0">
                <a:effectLst/>
                <a:latin typeface="Arial" panose="020B0604020202020204" pitchFamily="34" charset="0"/>
              </a:rPr>
              <a:t>the Pension Plan Congregational Assessment and Presbytery &amp; Synod Assessment? </a:t>
            </a:r>
            <a:br>
              <a:rPr lang="en-US" sz="2400" dirty="0"/>
            </a:br>
            <a:endParaRPr lang="en-US" sz="2400" dirty="0"/>
          </a:p>
          <a:p>
            <a:pPr marL="0" indent="0">
              <a:spcBef>
                <a:spcPts val="1200"/>
              </a:spcBef>
              <a:buNone/>
            </a:pPr>
            <a:r>
              <a:rPr lang="en-US" sz="2400" dirty="0">
                <a:effectLst/>
                <a:latin typeface="Arial" panose="020B0604020202020204" pitchFamily="34" charset="0"/>
              </a:rPr>
              <a:t>*A congregation’s dollar base can be found in the Acts &amp; Proceedings of the previous year. The dollar base used in 2022 allocations and assessments is calculated from the 2020  statistics and found in the 2021 A&amp;P.  It is normal revenue minus expenses for mission and capital/renovations and debt . . .</a:t>
            </a:r>
            <a:br>
              <a:rPr lang="en-US" sz="2400" dirty="0"/>
            </a:br>
            <a:r>
              <a:rPr lang="en-US" sz="2400" dirty="0">
                <a:effectLst/>
                <a:latin typeface="Arial" panose="020B0604020202020204" pitchFamily="34" charset="0"/>
              </a:rPr>
              <a:t>Gifts to Presbyterians Sharing supports the mission and ministry in Canada and around the world we do together as The Presbyterian Church in Canada. Together, we build strong congregations, serve vulnerable people, walk with Indigenous people, seek justice, support theological education and share God’s love around the world. The General Assembly recommends that congregations give 10% or more of their dollar base* each </a:t>
            </a:r>
            <a:br>
              <a:rPr lang="en-US" sz="2400" dirty="0"/>
            </a:br>
            <a:r>
              <a:rPr lang="en-US" sz="2400" dirty="0">
                <a:effectLst/>
                <a:latin typeface="Arial" panose="020B0604020202020204" pitchFamily="34" charset="0"/>
              </a:rPr>
              <a:t>year (recommended allocation). Congregations accept the amount that they realistically think they can contribute in a year (accepted allocation). The gifts are voluntary, but every congregation is expected to participate. Congregations are encouraged to send remittances monthly or quarterly. Presbyterians Sharing Allocations are prepared and distributed early November. </a:t>
            </a:r>
          </a:p>
          <a:p>
            <a:pPr marL="0" indent="0">
              <a:spcBef>
                <a:spcPts val="1200"/>
              </a:spcBef>
              <a:buNone/>
            </a:pPr>
            <a:endParaRPr lang="en-US" sz="2400" dirty="0">
              <a:effectLst/>
              <a:latin typeface="Arial" panose="020B0604020202020204" pitchFamily="34" charset="0"/>
            </a:endParaRPr>
          </a:p>
          <a:p>
            <a:pPr marL="0" indent="0">
              <a:spcBef>
                <a:spcPts val="1200"/>
              </a:spcBef>
              <a:buNone/>
            </a:pPr>
            <a:r>
              <a:rPr lang="en-US" sz="2400" dirty="0">
                <a:effectLst/>
                <a:latin typeface="Arial" panose="020B0604020202020204" pitchFamily="34" charset="0"/>
              </a:rPr>
              <a:t>Presbytery and Synod Assessment help pay for the ministry of Presbytery and Synod – it is set by the Presbytery and Synod and determined in different regions.  It is sent to the Presbytery and Synod. </a:t>
            </a:r>
            <a:br>
              <a:rPr lang="en-US" sz="2400" dirty="0"/>
            </a:br>
            <a:br>
              <a:rPr lang="en-US" sz="2400" dirty="0"/>
            </a:br>
            <a:r>
              <a:rPr lang="en-US" sz="2400" dirty="0"/>
              <a:t>NICOLE: </a:t>
            </a:r>
            <a:r>
              <a:rPr lang="en-US" sz="2400" dirty="0">
                <a:effectLst/>
                <a:latin typeface="Arial" panose="020B0604020202020204" pitchFamily="34" charset="0"/>
              </a:rPr>
              <a:t>Pension Plan Congregational Assessment: Every congregation is assessed an amount for their contribution to the pension plan, which supports ministers and professional church workers. As employers, congregations are legally required to pay their assessment. The 2021 Congregational Assessment is 5% of a congregation’s 2019 dollar base*. The 2022 Congregational Assessment is 4.5% of a congregation’s 2020 dollar base*. Payments are due monthly. The Pension Plan Congregational Assessment notice is prepared and distributed each November. </a:t>
            </a:r>
            <a:br>
              <a:rPr lang="en-US" sz="2400" dirty="0"/>
            </a:br>
            <a:br>
              <a:rPr lang="en-US" sz="2400" dirty="0"/>
            </a:b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42</a:t>
            </a:fld>
            <a:endParaRPr lang="en-US"/>
          </a:p>
        </p:txBody>
      </p:sp>
    </p:spTree>
    <p:extLst>
      <p:ext uri="{BB962C8B-B14F-4D97-AF65-F5344CB8AC3E}">
        <p14:creationId xmlns:p14="http://schemas.microsoft.com/office/powerpoint/2010/main" val="19576092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review the key duties and dates pertinent to the financial management of a church.</a:t>
            </a:r>
          </a:p>
        </p:txBody>
      </p:sp>
      <p:sp>
        <p:nvSpPr>
          <p:cNvPr id="4" name="Slide Number Placeholder 3"/>
          <p:cNvSpPr>
            <a:spLocks noGrp="1"/>
          </p:cNvSpPr>
          <p:nvPr>
            <p:ph type="sldNum" sz="quarter" idx="5"/>
          </p:nvPr>
        </p:nvSpPr>
        <p:spPr/>
        <p:txBody>
          <a:bodyPr/>
          <a:lstStyle/>
          <a:p>
            <a:fld id="{130410C0-0AE4-40F4-AF1C-6B64288FA5B0}" type="slidenum">
              <a:rPr lang="en-US" smtClean="0"/>
              <a:pPr/>
              <a:t>43</a:t>
            </a:fld>
            <a:endParaRPr lang="en-US" dirty="0"/>
          </a:p>
        </p:txBody>
      </p:sp>
    </p:spTree>
    <p:extLst>
      <p:ext uri="{BB962C8B-B14F-4D97-AF65-F5344CB8AC3E}">
        <p14:creationId xmlns:p14="http://schemas.microsoft.com/office/powerpoint/2010/main" val="2214299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300"/>
              </a:spcBef>
              <a:defRPr/>
            </a:pPr>
            <a:r>
              <a:rPr lang="en-CA" sz="3200" b="1" dirty="0">
                <a:latin typeface="Times New Roman" panose="02020603050405020304" pitchFamily="18" charset="0"/>
                <a:cs typeface="Times New Roman" panose="02020603050405020304" pitchFamily="18" charset="0"/>
              </a:rPr>
              <a:t>The Job Of The Treasurer</a:t>
            </a:r>
          </a:p>
          <a:p>
            <a:pPr marL="270000" indent="-270000" algn="l">
              <a:spcBef>
                <a:spcPts val="300"/>
              </a:spcBef>
              <a:buFont typeface="Arial" pitchFamily="34" charset="0"/>
              <a:buChar char="•"/>
              <a:defRPr/>
            </a:pPr>
            <a:r>
              <a:rPr lang="en-US" sz="2200" dirty="0">
                <a:latin typeface="Times New Roman" panose="02020603050405020304" pitchFamily="18" charset="0"/>
                <a:cs typeface="Times New Roman" panose="02020603050405020304" pitchFamily="18" charset="0"/>
              </a:rPr>
              <a:t>Section 170 of the </a:t>
            </a:r>
            <a:r>
              <a:rPr lang="en-US" sz="2200" i="1" dirty="0">
                <a:latin typeface="Times New Roman" panose="02020603050405020304" pitchFamily="18" charset="0"/>
                <a:cs typeface="Times New Roman" panose="02020603050405020304" pitchFamily="18" charset="0"/>
              </a:rPr>
              <a:t>Book of Forms</a:t>
            </a:r>
            <a:r>
              <a:rPr lang="en-US" sz="2200" dirty="0">
                <a:latin typeface="Times New Roman" panose="02020603050405020304" pitchFamily="18" charset="0"/>
                <a:cs typeface="Times New Roman" panose="02020603050405020304" pitchFamily="18" charset="0"/>
              </a:rPr>
              <a:t> states: </a:t>
            </a:r>
            <a:endParaRPr lang="en-CA" sz="2200" dirty="0">
              <a:latin typeface="Times New Roman" panose="02020603050405020304" pitchFamily="18" charset="0"/>
              <a:cs typeface="Times New Roman" panose="02020603050405020304" pitchFamily="18" charset="0"/>
            </a:endParaRPr>
          </a:p>
          <a:p>
            <a:pPr marL="270000" lvl="1" indent="-270000" algn="l">
              <a:spcBef>
                <a:spcPts val="300"/>
              </a:spcBef>
              <a:defRPr/>
            </a:pPr>
            <a:r>
              <a:rPr lang="en-GB" sz="2200" dirty="0">
                <a:latin typeface="Times New Roman" panose="02020603050405020304" pitchFamily="18" charset="0"/>
                <a:cs typeface="Times New Roman" panose="02020603050405020304" pitchFamily="18" charset="0"/>
              </a:rPr>
              <a:t>	“Where there is a chartered bank convenient to the congregation, it is the duty of the Treasurer to deposit therein, without delay, all money received by him/her, and in a separate account identifying it as belonging to the congregation”</a:t>
            </a:r>
          </a:p>
          <a:p>
            <a:pPr marL="270000" lvl="1" indent="-270000" algn="l">
              <a:spcBef>
                <a:spcPts val="300"/>
              </a:spcBef>
              <a:defRPr/>
            </a:pPr>
            <a:endParaRPr lang="en-GB" sz="2200" dirty="0">
              <a:latin typeface="Times New Roman" panose="02020603050405020304" pitchFamily="18" charset="0"/>
              <a:cs typeface="Times New Roman" panose="02020603050405020304" pitchFamily="18" charset="0"/>
            </a:endParaRPr>
          </a:p>
          <a:p>
            <a:pPr marL="270000" marR="0" lvl="1" indent="-270000" algn="l" defTabSz="914400" rtl="0" eaLnBrk="1" fontAlgn="auto" latinLnBrk="0" hangingPunct="1">
              <a:lnSpc>
                <a:spcPct val="100000"/>
              </a:lnSpc>
              <a:spcBef>
                <a:spcPts val="300"/>
              </a:spcBef>
              <a:spcAft>
                <a:spcPts val="0"/>
              </a:spcAft>
              <a:buClrTx/>
              <a:buSzTx/>
              <a:buFontTx/>
              <a:buNone/>
              <a:tabLst/>
              <a:defRPr/>
            </a:pPr>
            <a:r>
              <a:rPr lang="en-GB" sz="2200" dirty="0">
                <a:latin typeface="Times New Roman" panose="02020603050405020304" pitchFamily="18" charset="0"/>
                <a:cs typeface="Times New Roman" panose="02020603050405020304" pitchFamily="18" charset="0"/>
              </a:rPr>
              <a:t>The treasurer ensures that receipts are promptly deposited into the account </a:t>
            </a:r>
            <a:r>
              <a:rPr lang="en-US" sz="2400" dirty="0"/>
              <a:t>in a chartered bank/credit union</a:t>
            </a:r>
          </a:p>
          <a:p>
            <a:pPr marL="1143000" lvl="1" indent="-685800">
              <a:buFont typeface="Arial" panose="020B0604020202020204" pitchFamily="34" charset="0"/>
              <a:buChar char="•"/>
            </a:pPr>
            <a:r>
              <a:rPr lang="en-US" sz="5100" dirty="0"/>
              <a:t>Cash &amp; Cheques</a:t>
            </a:r>
          </a:p>
          <a:p>
            <a:pPr marL="1143000" lvl="1" indent="-685800">
              <a:buFont typeface="Arial" panose="020B0604020202020204" pitchFamily="34" charset="0"/>
              <a:buChar char="•"/>
            </a:pPr>
            <a:r>
              <a:rPr lang="en-US" sz="5100" dirty="0"/>
              <a:t>E-transfers &amp; Online Gifts</a:t>
            </a:r>
          </a:p>
          <a:p>
            <a:pPr marL="1143000" lvl="1" indent="-685800">
              <a:buFont typeface="Arial" panose="020B0604020202020204" pitchFamily="34" charset="0"/>
              <a:buChar char="•"/>
            </a:pPr>
            <a:r>
              <a:rPr lang="en-US" sz="5100" dirty="0"/>
              <a:t>External deposits (PAR, Canada Helps) </a:t>
            </a:r>
          </a:p>
          <a:p>
            <a:pPr marL="1143000" lvl="1" indent="-685800">
              <a:buFont typeface="Arial" panose="020B0604020202020204" pitchFamily="34" charset="0"/>
              <a:buChar char="•"/>
            </a:pPr>
            <a:r>
              <a:rPr lang="en-US" sz="5100" dirty="0"/>
              <a:t>Gifts of Securities</a:t>
            </a:r>
          </a:p>
          <a:p>
            <a:pPr marL="270000" lvl="1" indent="-270000" algn="l">
              <a:spcBef>
                <a:spcPts val="300"/>
              </a:spcBef>
              <a:defRPr/>
            </a:pPr>
            <a:endParaRPr lang="en-GB" sz="2200" dirty="0">
              <a:latin typeface="Times New Roman" panose="02020603050405020304" pitchFamily="18" charset="0"/>
              <a:cs typeface="Times New Roman" panose="02020603050405020304" pitchFamily="18" charset="0"/>
            </a:endParaRPr>
          </a:p>
          <a:p>
            <a:pPr marL="270000" lvl="1" indent="-270000" algn="l">
              <a:spcBef>
                <a:spcPts val="300"/>
              </a:spcBef>
              <a:defRPr/>
            </a:pPr>
            <a:r>
              <a:rPr lang="en-GB" sz="2200" dirty="0">
                <a:latin typeface="Times New Roman" panose="02020603050405020304" pitchFamily="18" charset="0"/>
                <a:cs typeface="Times New Roman" panose="02020603050405020304" pitchFamily="18" charset="0"/>
              </a:rPr>
              <a:t>The treasurer issues receipts, which may be delegated in whole or part to the </a:t>
            </a:r>
            <a:r>
              <a:rPr lang="en-US" sz="4200" dirty="0"/>
              <a:t>envelope secretary or admin staff.</a:t>
            </a:r>
          </a:p>
          <a:p>
            <a:pPr marL="228600" lvl="0" indent="-685800" algn="l">
              <a:spcBef>
                <a:spcPts val="300"/>
              </a:spcBef>
              <a:buFont typeface="Arial" panose="020B0604020202020204" pitchFamily="34" charset="0"/>
              <a:buChar char="•"/>
              <a:defRPr/>
            </a:pPr>
            <a:r>
              <a:rPr lang="en-US" sz="4700" dirty="0"/>
              <a:t>Annual or One-off receipts</a:t>
            </a:r>
          </a:p>
          <a:p>
            <a:pPr marL="685800" lvl="0" indent="-685800">
              <a:buFont typeface="Arial" panose="020B0604020202020204" pitchFamily="34" charset="0"/>
              <a:buChar char="•"/>
            </a:pPr>
            <a:r>
              <a:rPr lang="en-US" sz="4700" dirty="0"/>
              <a:t>Gift-in-Kind, Life Insurance, Bequests, Securities</a:t>
            </a:r>
          </a:p>
          <a:p>
            <a:pPr marL="270000" lvl="1" indent="-270000" algn="l">
              <a:spcBef>
                <a:spcPts val="300"/>
              </a:spcBef>
              <a:defRPr/>
            </a:pPr>
            <a:endParaRPr lang="en-GB" sz="2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Providing tax credit receipts will be covered more fully in the next webinar in the series on December second.</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44</a:t>
            </a:fld>
            <a:endParaRPr lang="en-US"/>
          </a:p>
        </p:txBody>
      </p:sp>
    </p:spTree>
    <p:extLst>
      <p:ext uri="{BB962C8B-B14F-4D97-AF65-F5344CB8AC3E}">
        <p14:creationId xmlns:p14="http://schemas.microsoft.com/office/powerpoint/2010/main" val="2222641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treasurer is responsible to oversee how the church disburses money.</a:t>
            </a:r>
          </a:p>
          <a:p>
            <a:pPr marL="0" indent="0">
              <a:buNone/>
            </a:pPr>
            <a:endParaRPr lang="en-US" dirty="0"/>
          </a:p>
          <a:p>
            <a:pPr marL="0" indent="0">
              <a:buNone/>
            </a:pPr>
            <a:r>
              <a:rPr lang="en-US" dirty="0"/>
              <a:t>Operating Budget</a:t>
            </a:r>
          </a:p>
          <a:p>
            <a:pPr marL="914400" lvl="1" indent="-457200">
              <a:buFont typeface="Arial" panose="020B0604020202020204" pitchFamily="34" charset="0"/>
              <a:buChar char="•"/>
            </a:pPr>
            <a:r>
              <a:rPr lang="en-US" sz="3200" dirty="0"/>
              <a:t>Payroll</a:t>
            </a:r>
          </a:p>
          <a:p>
            <a:pPr marL="914400" lvl="1" indent="-457200">
              <a:buFont typeface="Arial" panose="020B0604020202020204" pitchFamily="34" charset="0"/>
              <a:buChar char="•"/>
            </a:pPr>
            <a:r>
              <a:rPr lang="en-US" sz="3200" dirty="0"/>
              <a:t>Utilities</a:t>
            </a:r>
          </a:p>
          <a:p>
            <a:pPr marL="914400" lvl="1" indent="-457200">
              <a:buFont typeface="Arial" panose="020B0604020202020204" pitchFamily="34" charset="0"/>
              <a:buChar char="•"/>
            </a:pPr>
            <a:r>
              <a:rPr lang="en-US" sz="3200" dirty="0"/>
              <a:t>Worship </a:t>
            </a:r>
          </a:p>
          <a:p>
            <a:pPr marL="914400" lvl="1" indent="-457200">
              <a:buFont typeface="Arial" panose="020B0604020202020204" pitchFamily="34" charset="0"/>
              <a:buChar char="•"/>
            </a:pPr>
            <a:r>
              <a:rPr lang="en-US" sz="3200" dirty="0"/>
              <a:t>Maintenance</a:t>
            </a:r>
          </a:p>
          <a:p>
            <a:pPr marL="914400" lvl="1" indent="-457200">
              <a:buFont typeface="Arial" panose="020B0604020202020204" pitchFamily="34" charset="0"/>
              <a:buChar char="•"/>
            </a:pPr>
            <a:r>
              <a:rPr lang="en-US" sz="3200" dirty="0"/>
              <a:t>Programs</a:t>
            </a:r>
          </a:p>
          <a:p>
            <a:pPr marL="914400" lvl="1" indent="-457200">
              <a:buFont typeface="Arial" panose="020B0604020202020204" pitchFamily="34" charset="0"/>
              <a:buChar char="•"/>
            </a:pPr>
            <a:r>
              <a:rPr lang="en-US" sz="3200" dirty="0"/>
              <a:t>Mission &amp; Outreach</a:t>
            </a:r>
          </a:p>
          <a:p>
            <a:pPr marL="0" indent="0">
              <a:buNone/>
            </a:pPr>
            <a:r>
              <a:rPr lang="en-US" dirty="0"/>
              <a:t>Special Funds</a:t>
            </a:r>
          </a:p>
          <a:p>
            <a:pPr marL="914400" lvl="1" indent="-457200">
              <a:buFont typeface="Arial" panose="020B0604020202020204" pitchFamily="34" charset="0"/>
              <a:buChar char="•"/>
            </a:pPr>
            <a:r>
              <a:rPr lang="en-US" sz="3200" dirty="0"/>
              <a:t>Capital</a:t>
            </a:r>
          </a:p>
          <a:p>
            <a:pPr marL="914400" lvl="1" indent="-457200">
              <a:buFont typeface="Arial" panose="020B0604020202020204" pitchFamily="34" charset="0"/>
              <a:buChar char="•"/>
            </a:pPr>
            <a:r>
              <a:rPr lang="en-US" sz="3200" dirty="0"/>
              <a:t>Mission &amp; Designated</a:t>
            </a:r>
          </a:p>
          <a:p>
            <a:pPr marL="914400" lvl="1" indent="-457200">
              <a:buFont typeface="Arial" panose="020B0604020202020204" pitchFamily="34" charset="0"/>
              <a:buChar char="•"/>
            </a:pPr>
            <a:r>
              <a:rPr lang="en-US" sz="3200" dirty="0"/>
              <a:t>Benevolence</a:t>
            </a:r>
          </a:p>
          <a:p>
            <a:pPr marL="914400" lvl="1" indent="-457200">
              <a:buFont typeface="Arial" panose="020B0604020202020204" pitchFamily="34" charset="0"/>
              <a:buChar char="•"/>
            </a:pPr>
            <a:r>
              <a:rPr lang="en-US" sz="3200" dirty="0"/>
              <a:t>Endowment/Legacy</a:t>
            </a:r>
          </a:p>
          <a:p>
            <a:pPr marL="914400" lvl="1" indent="-457200">
              <a:buFont typeface="Arial" panose="020B0604020202020204" pitchFamily="34" charset="0"/>
              <a:buChar char="•"/>
            </a:pPr>
            <a:endParaRPr lang="en-US" sz="3200" dirty="0"/>
          </a:p>
          <a:p>
            <a:pPr marL="0" lvl="0" indent="0">
              <a:buFont typeface="Arial" panose="020B0604020202020204" pitchFamily="34" charset="0"/>
              <a:buNone/>
            </a:pPr>
            <a:r>
              <a:rPr lang="en-US" dirty="0"/>
              <a:t>Disbursements will be covered more fully in the third webinar in the series on December ninth.</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45</a:t>
            </a:fld>
            <a:endParaRPr lang="en-US"/>
          </a:p>
        </p:txBody>
      </p:sp>
    </p:spTree>
    <p:extLst>
      <p:ext uri="{BB962C8B-B14F-4D97-AF65-F5344CB8AC3E}">
        <p14:creationId xmlns:p14="http://schemas.microsoft.com/office/powerpoint/2010/main" val="3309721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panose="020B0604020202020204" pitchFamily="34" charset="0"/>
              <a:buNone/>
            </a:pPr>
            <a:r>
              <a:rPr lang="en-US" dirty="0"/>
              <a:t>Who are the users of financial statements? </a:t>
            </a:r>
          </a:p>
          <a:p>
            <a:pPr marL="171450" indent="-171450">
              <a:lnSpc>
                <a:spcPct val="120000"/>
              </a:lnSpc>
              <a:buFont typeface="Arial" panose="020B0604020202020204" pitchFamily="34" charset="0"/>
              <a:buChar char="•"/>
            </a:pPr>
            <a:r>
              <a:rPr lang="en-US" dirty="0"/>
              <a:t>The Session </a:t>
            </a:r>
          </a:p>
          <a:p>
            <a:pPr marL="171450" indent="-171450">
              <a:lnSpc>
                <a:spcPct val="120000"/>
              </a:lnSpc>
              <a:buFont typeface="Arial" panose="020B0604020202020204" pitchFamily="34" charset="0"/>
              <a:buChar char="•"/>
            </a:pPr>
            <a:r>
              <a:rPr lang="en-US" dirty="0"/>
              <a:t>Members &amp; Donors</a:t>
            </a:r>
          </a:p>
          <a:p>
            <a:pPr marL="171450" indent="-171450">
              <a:lnSpc>
                <a:spcPct val="120000"/>
              </a:lnSpc>
              <a:buFont typeface="Arial" panose="020B0604020202020204" pitchFamily="34" charset="0"/>
              <a:buChar char="•"/>
            </a:pPr>
            <a:r>
              <a:rPr lang="en-US" dirty="0"/>
              <a:t>Presbytery, Synod &amp; National Office (Statistical Report)</a:t>
            </a:r>
          </a:p>
          <a:p>
            <a:pPr marL="171450" indent="-171450">
              <a:lnSpc>
                <a:spcPct val="120000"/>
              </a:lnSpc>
              <a:buFont typeface="Arial" panose="020B0604020202020204" pitchFamily="34" charset="0"/>
              <a:buChar char="•"/>
            </a:pPr>
            <a:r>
              <a:rPr lang="en-US" dirty="0"/>
              <a:t>Canadian Revenue Agency (CRA) (T3010)</a:t>
            </a:r>
          </a:p>
          <a:p>
            <a:pPr marL="171450" indent="-171450">
              <a:lnSpc>
                <a:spcPct val="120000"/>
              </a:lnSpc>
              <a:buFont typeface="Arial" panose="020B0604020202020204" pitchFamily="34" charset="0"/>
              <a:buChar char="•"/>
            </a:pPr>
            <a:r>
              <a:rPr lang="en-US" dirty="0"/>
              <a:t>Other: Loans, Grants, Insurance, Leases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Statements will be covered more fully in the fourth and final webinar of the series on January 13</a:t>
            </a:r>
            <a:r>
              <a:rPr lang="en-US" baseline="30000" dirty="0"/>
              <a:t>th</a:t>
            </a:r>
            <a:r>
              <a:rPr lang="en-US" dirty="0"/>
              <a:t>.</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46</a:t>
            </a:fld>
            <a:endParaRPr lang="en-US"/>
          </a:p>
        </p:txBody>
      </p:sp>
    </p:spTree>
    <p:extLst>
      <p:ext uri="{BB962C8B-B14F-4D97-AF65-F5344CB8AC3E}">
        <p14:creationId xmlns:p14="http://schemas.microsoft.com/office/powerpoint/2010/main" val="4027939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long list in the treasurer’s handbook of things you will want to keep check out if you are a new treasurer and keep on top of and current if you are an experienced treasurer with many years in the post.  We will go into more detail on most of these points.  They are listed in the treasurers handbook on page 2. </a:t>
            </a:r>
          </a:p>
        </p:txBody>
      </p:sp>
      <p:sp>
        <p:nvSpPr>
          <p:cNvPr id="4" name="Slide Number Placeholder 3"/>
          <p:cNvSpPr>
            <a:spLocks noGrp="1"/>
          </p:cNvSpPr>
          <p:nvPr>
            <p:ph type="sldNum" sz="quarter" idx="5"/>
          </p:nvPr>
        </p:nvSpPr>
        <p:spPr/>
        <p:txBody>
          <a:bodyPr/>
          <a:lstStyle/>
          <a:p>
            <a:fld id="{130410C0-0AE4-40F4-AF1C-6B64288FA5B0}" type="slidenum">
              <a:rPr lang="en-US" smtClean="0"/>
              <a:pPr/>
              <a:t>47</a:t>
            </a:fld>
            <a:endParaRPr lang="en-US" dirty="0"/>
          </a:p>
        </p:txBody>
      </p:sp>
    </p:spTree>
    <p:extLst>
      <p:ext uri="{BB962C8B-B14F-4D97-AF65-F5344CB8AC3E}">
        <p14:creationId xmlns:p14="http://schemas.microsoft.com/office/powerpoint/2010/main" val="4099266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CA" sz="1600" b="1" dirty="0">
                <a:latin typeface="Times New Roman" panose="02020603050405020304" pitchFamily="18" charset="0"/>
                <a:cs typeface="Times New Roman" panose="02020603050405020304" pitchFamily="18" charset="0"/>
              </a:rPr>
              <a:t>Duties Checklist</a:t>
            </a:r>
          </a:p>
          <a:p>
            <a:pPr marL="270000" indent="-270000">
              <a:spcBef>
                <a:spcPts val="300"/>
              </a:spcBef>
              <a:defRPr/>
            </a:pPr>
            <a:r>
              <a:rPr lang="en-CA" sz="1200" b="1" dirty="0">
                <a:latin typeface="Times New Roman" panose="02020603050405020304" pitchFamily="18" charset="0"/>
                <a:cs typeface="Times New Roman" panose="02020603050405020304" pitchFamily="18" charset="0"/>
              </a:rPr>
              <a:t>Weekly</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enter weekly contributions and cash receipts – rent, however it comes in</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pay invoices that are due</a:t>
            </a:r>
          </a:p>
          <a:p>
            <a:pPr marL="270000" indent="-270000">
              <a:spcBef>
                <a:spcPts val="300"/>
              </a:spcBef>
              <a:defRPr/>
            </a:pPr>
            <a:r>
              <a:rPr lang="en-CA" sz="1200" b="1" dirty="0">
                <a:latin typeface="Times New Roman" panose="02020603050405020304" pitchFamily="18" charset="0"/>
                <a:cs typeface="Times New Roman" panose="02020603050405020304" pitchFamily="18" charset="0"/>
              </a:rPr>
              <a:t>Monthly</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remit pay stipends/salaries</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employees’ deductions and pension &amp; employer’s income tax, EI, CPP, Employer Health Tax</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reconcile bank accounts</a:t>
            </a:r>
          </a:p>
          <a:p>
            <a:pPr marL="270000" indent="-270000">
              <a:spcBef>
                <a:spcPts val="300"/>
              </a:spcBef>
              <a:defRPr/>
            </a:pPr>
            <a:r>
              <a:rPr lang="en-CA" sz="1200" b="1" dirty="0">
                <a:latin typeface="Times New Roman" panose="02020603050405020304" pitchFamily="18" charset="0"/>
                <a:cs typeface="Times New Roman" panose="02020603050405020304" pitchFamily="18" charset="0"/>
              </a:rPr>
              <a:t>Semi-Annual</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apply for GST/HST rebate</a:t>
            </a:r>
          </a:p>
          <a:p>
            <a:pPr marL="270000" indent="-270000">
              <a:spcBef>
                <a:spcPts val="300"/>
              </a:spcBef>
              <a:defRPr/>
            </a:pPr>
            <a:r>
              <a:rPr lang="en-CA" sz="1200" b="1" dirty="0">
                <a:latin typeface="Times New Roman" panose="02020603050405020304" pitchFamily="18" charset="0"/>
                <a:cs typeface="Times New Roman" panose="02020603050405020304" pitchFamily="18" charset="0"/>
              </a:rPr>
              <a:t>Annual</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prepare annual financial statements and assist with budget preparation</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complete and distribute T4s and T4As</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48</a:t>
            </a:fld>
            <a:endParaRPr lang="en-US"/>
          </a:p>
        </p:txBody>
      </p:sp>
    </p:spTree>
    <p:extLst>
      <p:ext uri="{BB962C8B-B14F-4D97-AF65-F5344CB8AC3E}">
        <p14:creationId xmlns:p14="http://schemas.microsoft.com/office/powerpoint/2010/main" val="2925850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300"/>
              </a:spcBef>
              <a:defRPr/>
            </a:pPr>
            <a:r>
              <a:rPr lang="en-US" sz="3200" b="1" dirty="0">
                <a:latin typeface="Times New Roman" panose="02020603050405020304" pitchFamily="18" charset="0"/>
                <a:cs typeface="Times New Roman" panose="02020603050405020304" pitchFamily="18" charset="0"/>
              </a:rPr>
              <a:t>An Annual Cycle</a:t>
            </a:r>
          </a:p>
          <a:p>
            <a:pPr marL="270000" indent="-270000">
              <a:spcBef>
                <a:spcPts val="300"/>
              </a:spcBef>
              <a:defRPr/>
            </a:pPr>
            <a:endParaRPr lang="en-US" sz="800" dirty="0">
              <a:latin typeface="Times New Roman" panose="02020603050405020304" pitchFamily="18" charset="0"/>
              <a:cs typeface="Times New Roman" panose="02020603050405020304" pitchFamily="18" charset="0"/>
            </a:endParaRPr>
          </a:p>
          <a:p>
            <a:pPr marL="270000" indent="-270000">
              <a:spcBef>
                <a:spcPts val="300"/>
              </a:spcBef>
              <a:defRPr/>
            </a:pPr>
            <a:r>
              <a:rPr lang="en-US" b="1" dirty="0">
                <a:latin typeface="Times New Roman" panose="02020603050405020304" pitchFamily="18" charset="0"/>
                <a:cs typeface="Times New Roman" panose="02020603050405020304" pitchFamily="18" charset="0"/>
              </a:rPr>
              <a:t>January / February / March</a:t>
            </a:r>
          </a:p>
          <a:p>
            <a:pPr marL="270000" lvl="1" indent="-270000">
              <a:spcBef>
                <a:spcPts val="300"/>
              </a:spcBef>
              <a:buFont typeface="Arial" pitchFamily="34" charset="0"/>
              <a:buChar char="•"/>
              <a:defRPr/>
            </a:pPr>
            <a:r>
              <a:rPr lang="en-US" dirty="0">
                <a:latin typeface="Times New Roman" panose="02020603050405020304" pitchFamily="18" charset="0"/>
                <a:cs typeface="Times New Roman" panose="02020603050405020304" pitchFamily="18" charset="0"/>
              </a:rPr>
              <a:t>preparation of annual reports and annual meetings; approval of budgets for current year</a:t>
            </a:r>
          </a:p>
          <a:p>
            <a:pPr marL="270000" indent="-270000">
              <a:spcBef>
                <a:spcPts val="300"/>
              </a:spcBef>
              <a:buFont typeface="Arial" pitchFamily="34" charset="0"/>
              <a:buChar char="•"/>
              <a:defRPr/>
            </a:pPr>
            <a:r>
              <a:rPr lang="en-US" dirty="0">
                <a:latin typeface="Times New Roman" panose="02020603050405020304" pitchFamily="18" charset="0"/>
                <a:cs typeface="Times New Roman" panose="02020603050405020304" pitchFamily="18" charset="0"/>
              </a:rPr>
              <a:t>HST/GST refund claims – at least, once annually</a:t>
            </a:r>
          </a:p>
          <a:p>
            <a:pPr marL="270000" indent="-270000">
              <a:spcBef>
                <a:spcPts val="300"/>
              </a:spcBef>
              <a:defRPr/>
            </a:pPr>
            <a:r>
              <a:rPr lang="en-US" b="1" dirty="0">
                <a:latin typeface="Times New Roman" panose="02020603050405020304" pitchFamily="18" charset="0"/>
                <a:cs typeface="Times New Roman" panose="02020603050405020304" pitchFamily="18" charset="0"/>
              </a:rPr>
              <a:t>February 28 – it’s a soft deadline for receipts, but hard deadline for T4 slips</a:t>
            </a:r>
          </a:p>
          <a:p>
            <a:pPr marL="270000" lvl="1" indent="-270000">
              <a:spcBef>
                <a:spcPts val="300"/>
              </a:spcBef>
              <a:buFont typeface="Arial" pitchFamily="34" charset="0"/>
              <a:buChar char="•"/>
              <a:defRPr/>
            </a:pPr>
            <a:r>
              <a:rPr lang="en-US" dirty="0">
                <a:latin typeface="Times New Roman" panose="02020603050405020304" pitchFamily="18" charset="0"/>
                <a:cs typeface="Times New Roman" panose="02020603050405020304" pitchFamily="18" charset="0"/>
              </a:rPr>
              <a:t>deadline for donation receipts, distribution of T4 slips to employees and filing of payroll summaries with CRA</a:t>
            </a:r>
          </a:p>
          <a:p>
            <a:pPr marL="270000" lvl="1" indent="-270000">
              <a:spcBef>
                <a:spcPts val="300"/>
              </a:spcBef>
              <a:buFont typeface="Arial" pitchFamily="34" charset="0"/>
              <a:buChar char="•"/>
              <a:defRPr/>
            </a:pPr>
            <a:r>
              <a:rPr lang="en-US" dirty="0">
                <a:latin typeface="Times New Roman" panose="02020603050405020304" pitchFamily="18" charset="0"/>
                <a:cs typeface="Times New Roman" panose="02020603050405020304" pitchFamily="18" charset="0"/>
              </a:rPr>
              <a:t>reporting to Presbytery Clerk accepted </a:t>
            </a:r>
            <a:r>
              <a:rPr lang="en-US" i="1" dirty="0">
                <a:latin typeface="Times New Roman" panose="02020603050405020304" pitchFamily="18" charset="0"/>
                <a:cs typeface="Times New Roman" panose="02020603050405020304" pitchFamily="18" charset="0"/>
              </a:rPr>
              <a:t>Presbyterians Sharing… </a:t>
            </a:r>
            <a:r>
              <a:rPr lang="en-US" dirty="0">
                <a:latin typeface="Times New Roman" panose="02020603050405020304" pitchFamily="18" charset="0"/>
                <a:cs typeface="Times New Roman" panose="02020603050405020304" pitchFamily="18" charset="0"/>
              </a:rPr>
              <a:t>allocation revisions and minister’s stipend return</a:t>
            </a:r>
          </a:p>
          <a:p>
            <a:pPr marL="270000" indent="-270000">
              <a:spcBef>
                <a:spcPts val="300"/>
              </a:spcBef>
              <a:defRPr/>
            </a:pPr>
            <a:r>
              <a:rPr lang="en-US" b="1" dirty="0">
                <a:latin typeface="Times New Roman" panose="02020603050405020304" pitchFamily="18" charset="0"/>
                <a:cs typeface="Times New Roman" panose="02020603050405020304" pitchFamily="18" charset="0"/>
              </a:rPr>
              <a:t>March</a:t>
            </a:r>
          </a:p>
          <a:p>
            <a:pPr marL="270000" lvl="1" indent="-270000">
              <a:spcBef>
                <a:spcPts val="300"/>
              </a:spcBef>
              <a:buFont typeface="Arial" pitchFamily="34" charset="0"/>
              <a:buChar char="•"/>
              <a:defRPr/>
            </a:pPr>
            <a:r>
              <a:rPr lang="en-US" dirty="0">
                <a:latin typeface="Times New Roman" panose="02020603050405020304" pitchFamily="18" charset="0"/>
                <a:cs typeface="Times New Roman" panose="02020603050405020304" pitchFamily="18" charset="0"/>
              </a:rPr>
              <a:t>Annual statistical return to Presbytery Clerk (</a:t>
            </a:r>
            <a:r>
              <a:rPr lang="en-US" dirty="0">
                <a:latin typeface="Times New Roman" panose="02020603050405020304" pitchFamily="18" charset="0"/>
                <a:cs typeface="Times New Roman" panose="02020603050405020304" pitchFamily="18" charset="0"/>
                <a:sym typeface="Wingdings" pitchFamily="2" charset="2"/>
              </a:rPr>
              <a:t> </a:t>
            </a:r>
            <a:r>
              <a:rPr lang="en-US" dirty="0">
                <a:latin typeface="Times New Roman" panose="02020603050405020304" pitchFamily="18" charset="0"/>
                <a:cs typeface="Times New Roman" panose="02020603050405020304" pitchFamily="18" charset="0"/>
              </a:rPr>
              <a:t>Presbytery Clerk to PCC by March 31)</a:t>
            </a:r>
          </a:p>
          <a:p>
            <a:pPr marL="270000" indent="-270000">
              <a:spcBef>
                <a:spcPts val="300"/>
              </a:spcBef>
              <a:defRPr/>
            </a:pPr>
            <a:r>
              <a:rPr lang="en-US" b="1" dirty="0">
                <a:latin typeface="Times New Roman" panose="02020603050405020304" pitchFamily="18" charset="0"/>
                <a:cs typeface="Times New Roman" panose="02020603050405020304" pitchFamily="18" charset="0"/>
              </a:rPr>
              <a:t>June 30</a:t>
            </a:r>
          </a:p>
          <a:p>
            <a:pPr marL="270000" lvl="1" indent="-270000">
              <a:spcBef>
                <a:spcPts val="300"/>
              </a:spcBef>
              <a:buFont typeface="Arial" pitchFamily="34" charset="0"/>
              <a:buChar char="•"/>
              <a:defRPr/>
            </a:pPr>
            <a:r>
              <a:rPr lang="en-US" dirty="0">
                <a:latin typeface="Times New Roman" panose="02020603050405020304" pitchFamily="18" charset="0"/>
                <a:cs typeface="Times New Roman" panose="02020603050405020304" pitchFamily="18" charset="0"/>
              </a:rPr>
              <a:t>deadline for filing T3010 with CRA (assuming December 31 year end)</a:t>
            </a:r>
          </a:p>
          <a:p>
            <a:pPr marL="270000" indent="-270000">
              <a:spcBef>
                <a:spcPts val="300"/>
              </a:spcBef>
              <a:defRPr/>
            </a:pPr>
            <a:r>
              <a:rPr lang="en-US" b="1" dirty="0">
                <a:latin typeface="Times New Roman" panose="02020603050405020304" pitchFamily="18" charset="0"/>
                <a:cs typeface="Times New Roman" panose="02020603050405020304" pitchFamily="18" charset="0"/>
              </a:rPr>
              <a:t>November / December </a:t>
            </a:r>
          </a:p>
          <a:p>
            <a:pPr marL="270000" indent="-270000">
              <a:spcBef>
                <a:spcPts val="300"/>
              </a:spcBef>
              <a:buFont typeface="Arial" pitchFamily="34" charset="0"/>
              <a:buChar char="•"/>
              <a:defRPr/>
            </a:pPr>
            <a:r>
              <a:rPr lang="en-US" dirty="0">
                <a:latin typeface="Times New Roman" panose="02020603050405020304" pitchFamily="18" charset="0"/>
                <a:cs typeface="Times New Roman" panose="02020603050405020304" pitchFamily="18" charset="0"/>
              </a:rPr>
              <a:t>next year’s budget / planning cycle begins</a:t>
            </a:r>
          </a:p>
          <a:p>
            <a:pPr marL="270000" indent="-270000">
              <a:spcBef>
                <a:spcPts val="300"/>
              </a:spcBef>
              <a:defRPr/>
            </a:pPr>
            <a:r>
              <a:rPr lang="en-US" b="1" dirty="0">
                <a:latin typeface="Times New Roman" panose="02020603050405020304" pitchFamily="18" charset="0"/>
                <a:cs typeface="Times New Roman" panose="02020603050405020304" pitchFamily="18" charset="0"/>
              </a:rPr>
              <a:t>On-going monthly / quarterly</a:t>
            </a:r>
          </a:p>
          <a:p>
            <a:pPr marL="270000" lvl="1" indent="-270000">
              <a:spcBef>
                <a:spcPts val="300"/>
              </a:spcBef>
              <a:buFont typeface="Arial" pitchFamily="34" charset="0"/>
              <a:buChar char="•"/>
              <a:defRPr/>
            </a:pPr>
            <a:r>
              <a:rPr lang="en-US" dirty="0">
                <a:latin typeface="Times New Roman" panose="02020603050405020304" pitchFamily="18" charset="0"/>
                <a:cs typeface="Times New Roman" panose="02020603050405020304" pitchFamily="18" charset="0"/>
              </a:rPr>
              <a:t>remittance of payroll deductions (incl. pension and H&amp;D) and </a:t>
            </a:r>
            <a:r>
              <a:rPr lang="en-US" i="1" dirty="0">
                <a:latin typeface="Times New Roman" panose="02020603050405020304" pitchFamily="18" charset="0"/>
                <a:cs typeface="Times New Roman" panose="02020603050405020304" pitchFamily="18" charset="0"/>
              </a:rPr>
              <a:t>Presbyterians Sharing…</a:t>
            </a: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49</a:t>
            </a:fld>
            <a:endParaRPr lang="en-US"/>
          </a:p>
        </p:txBody>
      </p:sp>
    </p:spTree>
    <p:extLst>
      <p:ext uri="{BB962C8B-B14F-4D97-AF65-F5344CB8AC3E}">
        <p14:creationId xmlns:p14="http://schemas.microsoft.com/office/powerpoint/2010/main" val="1894983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2E2821"/>
                </a:solidFill>
                <a:effectLst/>
              </a:rPr>
              <a:t>One of the benefits of a webinar is that you can pull in multiple people to present.  This really is a collaborative effort.  We have with us:</a:t>
            </a:r>
          </a:p>
          <a:p>
            <a:pPr marL="0" indent="0">
              <a:buNone/>
            </a:pPr>
            <a:endParaRPr lang="en-US" b="0" i="0" dirty="0">
              <a:solidFill>
                <a:srgbClr val="2E2821"/>
              </a:solidFill>
              <a:effectLst/>
            </a:endParaRPr>
          </a:p>
          <a:p>
            <a:pPr marL="0" indent="0">
              <a:buNone/>
            </a:pPr>
            <a:r>
              <a:rPr lang="en-US" b="0" i="0" dirty="0">
                <a:solidFill>
                  <a:srgbClr val="2E2821"/>
                </a:solidFill>
                <a:effectLst/>
              </a:rPr>
              <a:t> </a:t>
            </a:r>
            <a:r>
              <a:rPr lang="en-US" dirty="0"/>
              <a:t>Karen Plater</a:t>
            </a:r>
            <a:r>
              <a:rPr lang="en-US" dirty="0">
                <a:latin typeface="Roboto" panose="02000000000000000000" pitchFamily="2" charset="0"/>
                <a:ea typeface="Roboto" panose="02000000000000000000" pitchFamily="2" charset="0"/>
              </a:rPr>
              <a:t>, Associate Secretary Stewardship &amp; Planned Giving</a:t>
            </a:r>
          </a:p>
          <a:p>
            <a:pPr marL="0" indent="0">
              <a:buNone/>
            </a:pPr>
            <a:r>
              <a:rPr lang="en-US" dirty="0"/>
              <a:t>Don Muir</a:t>
            </a:r>
            <a:r>
              <a:rPr lang="en-US" dirty="0">
                <a:latin typeface="Roboto" panose="02000000000000000000" pitchFamily="2" charset="0"/>
                <a:ea typeface="Roboto" panose="02000000000000000000" pitchFamily="2" charset="0"/>
              </a:rPr>
              <a:t>, General Assembly Office</a:t>
            </a:r>
          </a:p>
          <a:p>
            <a:pPr marL="0" indent="0">
              <a:buNone/>
            </a:pPr>
            <a:r>
              <a:rPr lang="en-US" dirty="0"/>
              <a:t>Maurice Mawhinney</a:t>
            </a:r>
            <a:r>
              <a:rPr lang="en-US" dirty="0">
                <a:latin typeface="Roboto" panose="02000000000000000000" pitchFamily="2" charset="0"/>
                <a:ea typeface="Roboto" panose="02000000000000000000" pitchFamily="2" charset="0"/>
              </a:rPr>
              <a:t>, Presbytery of West Toronto Treasurer &amp; Finance Committee (and helped with the handbook)</a:t>
            </a:r>
          </a:p>
          <a:p>
            <a:pPr marL="0" indent="0">
              <a:buNone/>
            </a:pPr>
            <a:r>
              <a:rPr lang="en-US" dirty="0"/>
              <a:t>Oliver Ng</a:t>
            </a:r>
            <a:r>
              <a:rPr lang="en-US" dirty="0">
                <a:latin typeface="Roboto" panose="02000000000000000000" pitchFamily="2" charset="0"/>
                <a:ea typeface="Roboto" panose="02000000000000000000" pitchFamily="2" charset="0"/>
              </a:rPr>
              <a:t>, Chief Financial Officer FO, The PCC</a:t>
            </a:r>
          </a:p>
          <a:p>
            <a:pPr marL="0" indent="0">
              <a:buNone/>
            </a:pPr>
            <a:r>
              <a:rPr lang="en-US" dirty="0"/>
              <a:t>Nicole Jeffrey</a:t>
            </a:r>
            <a:r>
              <a:rPr lang="en-US" dirty="0">
                <a:latin typeface="Roboto" panose="02000000000000000000" pitchFamily="2" charset="0"/>
                <a:ea typeface="Roboto" panose="02000000000000000000" pitchFamily="2" charset="0"/>
              </a:rPr>
              <a:t>, Director of Pension &amp; Benefits </a:t>
            </a:r>
          </a:p>
          <a:p>
            <a:pPr marL="0" indent="0">
              <a:buNone/>
            </a:pPr>
            <a:r>
              <a:rPr lang="en-US" dirty="0"/>
              <a:t>Jim MacDonald</a:t>
            </a:r>
            <a:r>
              <a:rPr lang="en-US" dirty="0">
                <a:latin typeface="Roboto" panose="02000000000000000000" pitchFamily="2" charset="0"/>
                <a:ea typeface="Roboto" panose="02000000000000000000" pitchFamily="2" charset="0"/>
              </a:rPr>
              <a:t>, Stewardship &amp; Planned Giving Development Manager</a:t>
            </a:r>
          </a:p>
          <a:p>
            <a:pPr algn="l" fontAlgn="base"/>
            <a:endParaRPr lang="en-US" b="0" i="0" dirty="0">
              <a:solidFill>
                <a:srgbClr val="2E2821"/>
              </a:solidFill>
              <a:effectLst/>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5</a:t>
            </a:fld>
            <a:endParaRPr lang="en-US"/>
          </a:p>
        </p:txBody>
      </p:sp>
    </p:spTree>
    <p:extLst>
      <p:ext uri="{BB962C8B-B14F-4D97-AF65-F5344CB8AC3E}">
        <p14:creationId xmlns:p14="http://schemas.microsoft.com/office/powerpoint/2010/main" val="3493758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Filing and remittance deadlines</a:t>
            </a:r>
          </a:p>
          <a:p>
            <a:r>
              <a:rPr lang="en-US" altLang="en-US" dirty="0"/>
              <a:t>Assessments - Who gets what?</a:t>
            </a:r>
          </a:p>
          <a:p>
            <a:endParaRPr lang="en-US" altLang="en-US" dirty="0"/>
          </a:p>
          <a:p>
            <a:r>
              <a:rPr lang="en-US" altLang="en-US" dirty="0"/>
              <a:t>PCC</a:t>
            </a:r>
          </a:p>
          <a:p>
            <a:pPr marL="171450" indent="-171450">
              <a:buFont typeface="Arial" panose="020B0604020202020204" pitchFamily="34" charset="0"/>
              <a:buChar char="•"/>
            </a:pPr>
            <a:r>
              <a:rPr lang="en-US" altLang="en-US" dirty="0"/>
              <a:t>Presbyterians Sharing… - monthly - or, at least, quarterly, as a minimum.</a:t>
            </a:r>
          </a:p>
          <a:p>
            <a:pPr marL="171450" indent="-171450">
              <a:buFont typeface="Arial" panose="020B0604020202020204" pitchFamily="34" charset="0"/>
              <a:buChar char="•"/>
            </a:pPr>
            <a:r>
              <a:rPr lang="en-US" altLang="en-US" dirty="0"/>
              <a:t>Payroll deductions – monthly pension deduction and insurance from minister’s stipend</a:t>
            </a:r>
          </a:p>
          <a:p>
            <a:pPr marL="171450" indent="-171450">
              <a:buFont typeface="Arial" panose="020B0604020202020204" pitchFamily="34" charset="0"/>
              <a:buChar char="•"/>
            </a:pPr>
            <a:r>
              <a:rPr lang="en-US" altLang="en-US" dirty="0"/>
              <a:t>Pension assessment – monthly – along with the minister’s deduction. </a:t>
            </a:r>
          </a:p>
          <a:p>
            <a:pPr marL="171450" indent="-171450">
              <a:buFont typeface="Arial" panose="020B0604020202020204" pitchFamily="34" charset="0"/>
              <a:buChar char="•"/>
            </a:pPr>
            <a:r>
              <a:rPr lang="en-US" altLang="en-US" dirty="0"/>
              <a:t>Health and Dental – quarterly - on receipt of invoice from PCIC.</a:t>
            </a:r>
          </a:p>
          <a:p>
            <a:pPr marL="171450" indent="-171450">
              <a:buFont typeface="Arial" panose="020B0604020202020204" pitchFamily="34" charset="0"/>
              <a:buChar char="•"/>
            </a:pPr>
            <a:endParaRPr lang="en-US" altLang="en-US" dirty="0"/>
          </a:p>
          <a:p>
            <a:pPr marL="0" indent="0">
              <a:buFont typeface="Arial" panose="020B0604020202020204" pitchFamily="34" charset="0"/>
              <a:buNone/>
            </a:pPr>
            <a:r>
              <a:rPr lang="en-US" altLang="en-US" dirty="0"/>
              <a:t>Presbytery.  Depends on Presbytery. West Toronto, for example:</a:t>
            </a:r>
          </a:p>
          <a:p>
            <a:pPr marL="171450" indent="-171450">
              <a:buFont typeface="Arial" panose="020B0604020202020204" pitchFamily="34" charset="0"/>
              <a:buChar char="•"/>
            </a:pPr>
            <a:r>
              <a:rPr lang="en-US" altLang="en-US" dirty="0"/>
              <a:t>Assessment – quarterly – Feb 1, May 1, Aug 1 and Nov 1.</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50</a:t>
            </a:fld>
            <a:endParaRPr lang="en-US"/>
          </a:p>
        </p:txBody>
      </p:sp>
    </p:spTree>
    <p:extLst>
      <p:ext uri="{BB962C8B-B14F-4D97-AF65-F5344CB8AC3E}">
        <p14:creationId xmlns:p14="http://schemas.microsoft.com/office/powerpoint/2010/main" val="320750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CA" sz="1600" b="1" dirty="0">
                <a:latin typeface="Times New Roman" panose="02020603050405020304" pitchFamily="18" charset="0"/>
                <a:cs typeface="Times New Roman" panose="02020603050405020304" pitchFamily="18" charset="0"/>
              </a:rPr>
              <a:t>The Art of Delegation</a:t>
            </a:r>
            <a:endParaRPr lang="en-CA" sz="1000" dirty="0">
              <a:latin typeface="Times New Roman" panose="02020603050405020304" pitchFamily="18" charset="0"/>
              <a:cs typeface="Times New Roman" panose="02020603050405020304" pitchFamily="18" charset="0"/>
            </a:endParaRPr>
          </a:p>
          <a:p>
            <a:pPr marL="270000" indent="-270000">
              <a:spcBef>
                <a:spcPts val="300"/>
              </a:spcBef>
              <a:defRPr/>
            </a:pPr>
            <a:r>
              <a:rPr lang="en-CA" sz="1200" i="1" dirty="0">
                <a:latin typeface="Times New Roman" panose="02020603050405020304" pitchFamily="18" charset="0"/>
                <a:cs typeface="Times New Roman" panose="02020603050405020304" pitchFamily="18" charset="0"/>
              </a:rPr>
              <a:t>“..the worst committee to be on is the one you don’t like...”</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The hard way is to have one person do everything</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The better path is to delegate, collaborate, encourage, communicate and monitor</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Break down what needs to be done and dole it out</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Create projects and match what needs to be done to the skills you have at hand</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Does everybody need to be there for every meeting</a:t>
            </a:r>
          </a:p>
          <a:p>
            <a:pPr marL="270000" indent="-270000">
              <a:spcBef>
                <a:spcPts val="300"/>
              </a:spcBef>
              <a:buFont typeface="Arial" pitchFamily="34" charset="0"/>
              <a:buChar char="•"/>
              <a:defRPr/>
            </a:pPr>
            <a:r>
              <a:rPr lang="en-CA" sz="1200" dirty="0">
                <a:latin typeface="Times New Roman" panose="02020603050405020304" pitchFamily="18" charset="0"/>
                <a:cs typeface="Times New Roman" panose="02020603050405020304" pitchFamily="18" charset="0"/>
              </a:rPr>
              <a:t>You need to</a:t>
            </a:r>
          </a:p>
          <a:p>
            <a:pPr marL="540000" indent="-270000">
              <a:spcBef>
                <a:spcPts val="300"/>
              </a:spcBef>
              <a:buFont typeface="Wingdings" pitchFamily="2" charset="2"/>
              <a:buChar char="Ø"/>
              <a:defRPr/>
            </a:pPr>
            <a:r>
              <a:rPr lang="en-CA" sz="1200" dirty="0">
                <a:latin typeface="Times New Roman" panose="02020603050405020304" pitchFamily="18" charset="0"/>
                <a:cs typeface="Times New Roman" panose="02020603050405020304" pitchFamily="18" charset="0"/>
              </a:rPr>
              <a:t>“..ask”</a:t>
            </a:r>
          </a:p>
          <a:p>
            <a:pPr marL="540000" indent="-270000">
              <a:spcBef>
                <a:spcPts val="300"/>
              </a:spcBef>
              <a:buFont typeface="Wingdings" pitchFamily="2" charset="2"/>
              <a:buChar char="Ø"/>
              <a:defRPr/>
            </a:pPr>
            <a:r>
              <a:rPr lang="en-CA" sz="1200" dirty="0">
                <a:latin typeface="Times New Roman" panose="02020603050405020304" pitchFamily="18" charset="0"/>
                <a:cs typeface="Times New Roman" panose="02020603050405020304" pitchFamily="18" charset="0"/>
              </a:rPr>
              <a:t>“...say thank you”</a:t>
            </a:r>
          </a:p>
          <a:p>
            <a:pPr marL="540000" indent="-270000">
              <a:spcBef>
                <a:spcPts val="300"/>
              </a:spcBef>
              <a:buFont typeface="Wingdings" pitchFamily="2" charset="2"/>
              <a:buChar char="Ø"/>
              <a:defRPr/>
            </a:pPr>
            <a:r>
              <a:rPr lang="en-CA" sz="1200" dirty="0">
                <a:latin typeface="Times New Roman" panose="02020603050405020304" pitchFamily="18" charset="0"/>
                <a:cs typeface="Times New Roman" panose="02020603050405020304" pitchFamily="18" charset="0"/>
              </a:rPr>
              <a:t>“..let people do it”</a:t>
            </a: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51</a:t>
            </a:fld>
            <a:endParaRPr lang="en-US"/>
          </a:p>
        </p:txBody>
      </p:sp>
    </p:spTree>
    <p:extLst>
      <p:ext uri="{BB962C8B-B14F-4D97-AF65-F5344CB8AC3E}">
        <p14:creationId xmlns:p14="http://schemas.microsoft.com/office/powerpoint/2010/main" val="23801077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review Budgets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good congregational budget does the following: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helps build a vision for the year ahead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helps the congregation to implement and prioritize current programs or ministries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provides a way for the church members to work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gives direction for using available funds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encourages accountability and transparency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challenges members to provide funds to ensure that the work of the congregation can be carried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authorizes congregational leaders to act within guidelines</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pPr/>
              <a:t>52</a:t>
            </a:fld>
            <a:endParaRPr lang="en-US" dirty="0"/>
          </a:p>
        </p:txBody>
      </p:sp>
    </p:spTree>
    <p:extLst>
      <p:ext uri="{BB962C8B-B14F-4D97-AF65-F5344CB8AC3E}">
        <p14:creationId xmlns:p14="http://schemas.microsoft.com/office/powerpoint/2010/main" val="4067851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indent="-270000" eaLnBrk="1" hangingPunct="1">
              <a:spcBef>
                <a:spcPts val="300"/>
              </a:spcBef>
              <a:defRPr/>
            </a:pPr>
            <a:r>
              <a:rPr lang="en-US" sz="2100" b="1" dirty="0">
                <a:latin typeface="Times New Roman" panose="02020603050405020304" pitchFamily="18" charset="0"/>
                <a:cs typeface="Times New Roman" panose="02020603050405020304" pitchFamily="18" charset="0"/>
              </a:rPr>
              <a:t>Financial Statements</a:t>
            </a:r>
          </a:p>
          <a:p>
            <a:pPr marL="270000" indent="-270000" eaLnBrk="1" hangingPunct="1">
              <a:spcBef>
                <a:spcPts val="300"/>
              </a:spcBef>
              <a:defRPr/>
            </a:pPr>
            <a:r>
              <a:rPr lang="en-US" sz="2100" dirty="0">
                <a:latin typeface="Times New Roman" panose="02020603050405020304" pitchFamily="18" charset="0"/>
                <a:cs typeface="Times New Roman" panose="02020603050405020304" pitchFamily="18" charset="0"/>
              </a:rPr>
              <a:t>Financial statements should possess the following characteristics to be useful</a:t>
            </a:r>
          </a:p>
          <a:p>
            <a:pPr marL="270000" lvl="1" indent="-270000" eaLnBrk="1" hangingPunct="1">
              <a:spcBef>
                <a:spcPts val="300"/>
              </a:spcBef>
              <a:buFont typeface="Arial" pitchFamily="34" charset="0"/>
              <a:buChar char="•"/>
              <a:tabLst>
                <a:tab pos="90000" algn="l"/>
              </a:tabLst>
              <a:defRPr/>
            </a:pPr>
            <a:r>
              <a:rPr lang="en-US" sz="2100" dirty="0">
                <a:latin typeface="Times New Roman" panose="02020603050405020304" pitchFamily="18" charset="0"/>
                <a:cs typeface="Times New Roman" panose="02020603050405020304" pitchFamily="18" charset="0"/>
              </a:rPr>
              <a:t>Understandable – describe the financial information in a meaningful way</a:t>
            </a:r>
          </a:p>
          <a:p>
            <a:pPr marL="270000" indent="-270000" eaLnBrk="1" hangingPunct="1">
              <a:spcBef>
                <a:spcPts val="300"/>
              </a:spcBef>
              <a:buFont typeface="Arial" pitchFamily="34" charset="0"/>
              <a:buChar char="•"/>
              <a:tabLst>
                <a:tab pos="90000" algn="l"/>
              </a:tabLst>
              <a:defRPr/>
            </a:pPr>
            <a:r>
              <a:rPr lang="en-US" sz="2100" dirty="0">
                <a:latin typeface="Times New Roman" panose="02020603050405020304" pitchFamily="18" charset="0"/>
                <a:cs typeface="Times New Roman" panose="02020603050405020304" pitchFamily="18" charset="0"/>
              </a:rPr>
              <a:t>Relevant – providing timely information and context</a:t>
            </a:r>
          </a:p>
          <a:p>
            <a:pPr marL="270000" lvl="1" indent="-270000" eaLnBrk="1" hangingPunct="1">
              <a:spcBef>
                <a:spcPts val="300"/>
              </a:spcBef>
              <a:buFont typeface="Arial" pitchFamily="34" charset="0"/>
              <a:buChar char="•"/>
              <a:tabLst>
                <a:tab pos="90000" algn="l"/>
              </a:tabLst>
              <a:defRPr/>
            </a:pPr>
            <a:r>
              <a:rPr lang="en-US" sz="2100" dirty="0">
                <a:latin typeface="Times New Roman" panose="02020603050405020304" pitchFamily="18" charset="0"/>
                <a:cs typeface="Times New Roman" panose="02020603050405020304" pitchFamily="18" charset="0"/>
              </a:rPr>
              <a:t>Reliable – information is supported, accurate, and if estimated, conservative</a:t>
            </a:r>
          </a:p>
          <a:p>
            <a:pPr marL="270000" indent="-270000" eaLnBrk="1" hangingPunct="1">
              <a:spcBef>
                <a:spcPts val="300"/>
              </a:spcBef>
              <a:buFont typeface="Arial" pitchFamily="34" charset="0"/>
              <a:buChar char="•"/>
              <a:defRPr/>
            </a:pPr>
            <a:r>
              <a:rPr lang="en-US" sz="2100" dirty="0">
                <a:latin typeface="Times New Roman" panose="02020603050405020304" pitchFamily="18" charset="0"/>
                <a:cs typeface="Times New Roman" panose="02020603050405020304" pitchFamily="18" charset="0"/>
              </a:rPr>
              <a:t>Comparable – consistent application of accounting methods</a:t>
            </a:r>
          </a:p>
          <a:p>
            <a:pPr eaLnBrk="1" hangingPunct="1">
              <a:spcBef>
                <a:spcPts val="300"/>
              </a:spcBef>
              <a:defRPr/>
            </a:pPr>
            <a:endParaRPr lang="en-US" sz="2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53</a:t>
            </a:fld>
            <a:endParaRPr lang="en-US"/>
          </a:p>
        </p:txBody>
      </p:sp>
    </p:spTree>
    <p:extLst>
      <p:ext uri="{BB962C8B-B14F-4D97-AF65-F5344CB8AC3E}">
        <p14:creationId xmlns:p14="http://schemas.microsoft.com/office/powerpoint/2010/main" val="16213756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what purpose do we utilize budgets to better manage church finances?</a:t>
            </a:r>
          </a:p>
          <a:p>
            <a:pPr marL="171450" indent="-171450">
              <a:buFont typeface="Arial" panose="020B0604020202020204" pitchFamily="34" charset="0"/>
              <a:buChar char="•"/>
            </a:pPr>
            <a:r>
              <a:rPr lang="en-US" dirty="0"/>
              <a:t>A budget makes it easier to authorize expenditures</a:t>
            </a:r>
          </a:p>
          <a:p>
            <a:pPr marL="171450" indent="-171450">
              <a:buFont typeface="Arial" panose="020B0604020202020204" pitchFamily="34" charset="0"/>
              <a:buChar char="•"/>
            </a:pPr>
            <a:r>
              <a:rPr lang="en-US" dirty="0"/>
              <a:t>Monitor whether or not an expenditure is over or under what was </a:t>
            </a:r>
            <a:r>
              <a:rPr lang="en-US" dirty="0" err="1"/>
              <a:t>forcast</a:t>
            </a:r>
            <a:endParaRPr lang="en-US" dirty="0"/>
          </a:p>
          <a:p>
            <a:pPr marL="171450" indent="-171450">
              <a:buFont typeface="Arial" panose="020B0604020202020204" pitchFamily="34" charset="0"/>
              <a:buChar char="•"/>
            </a:pPr>
            <a:r>
              <a:rPr lang="en-US" dirty="0"/>
              <a:t>By adding actual expenditures to forecast expenditures for future months, we can update our projections as to whether or not we’ll be able to balance the budget at the end of the year.</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54</a:t>
            </a:fld>
            <a:endParaRPr lang="en-US"/>
          </a:p>
        </p:txBody>
      </p:sp>
    </p:spTree>
    <p:extLst>
      <p:ext uri="{BB962C8B-B14F-4D97-AF65-F5344CB8AC3E}">
        <p14:creationId xmlns:p14="http://schemas.microsoft.com/office/powerpoint/2010/main" val="3828897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3600" b="1" i="0" dirty="0">
                <a:solidFill>
                  <a:srgbClr val="212121"/>
                </a:solidFill>
                <a:effectLst/>
                <a:latin typeface="Roboto" panose="02000000000000000000" pitchFamily="2" charset="0"/>
              </a:rPr>
              <a:t>You can choose between two different approaches to budgeting; a choice that can affect complexity and accuracy.</a:t>
            </a:r>
          </a:p>
          <a:p>
            <a:pPr algn="l">
              <a:buFont typeface="Arial" panose="020B0604020202020204" pitchFamily="34" charset="0"/>
              <a:buChar char="•"/>
            </a:pPr>
            <a:endParaRPr lang="en-US" sz="3600" b="0" i="0" dirty="0">
              <a:solidFill>
                <a:srgbClr val="212121"/>
              </a:solidFill>
              <a:effectLst/>
              <a:latin typeface="Roboto" panose="02000000000000000000" pitchFamily="2" charset="0"/>
            </a:endParaRPr>
          </a:p>
          <a:p>
            <a:pPr algn="l">
              <a:buFont typeface="Arial" panose="020B0604020202020204" pitchFamily="34" charset="0"/>
              <a:buChar char="•"/>
            </a:pPr>
            <a:r>
              <a:rPr lang="en-US" sz="3600" b="0" i="0" dirty="0">
                <a:solidFill>
                  <a:srgbClr val="212121"/>
                </a:solidFill>
                <a:effectLst/>
                <a:latin typeface="Roboto" panose="02000000000000000000" pitchFamily="2" charset="0"/>
              </a:rPr>
              <a:t>Traditional budgeting is simplistic since it is done regularly with a similar approach; </a:t>
            </a:r>
          </a:p>
          <a:p>
            <a:pPr lvl="0" algn="l">
              <a:buFont typeface="Arial" panose="020B0604020202020204" pitchFamily="34" charset="0"/>
              <a:buChar char="•"/>
            </a:pPr>
            <a:r>
              <a:rPr lang="en-US" sz="3600" b="0" i="0" dirty="0">
                <a:solidFill>
                  <a:srgbClr val="212121"/>
                </a:solidFill>
                <a:effectLst/>
                <a:latin typeface="Roboto" panose="02000000000000000000" pitchFamily="2" charset="0"/>
              </a:rPr>
              <a:t>zero-based budgeting is quite complicated since it encourages re-evaluation every time during usage.</a:t>
            </a:r>
          </a:p>
          <a:p>
            <a:pPr algn="l">
              <a:buFont typeface="Arial" panose="020B0604020202020204" pitchFamily="34" charset="0"/>
              <a:buChar char="•"/>
            </a:pPr>
            <a:endParaRPr lang="en-US" sz="3600" b="0" i="0" dirty="0">
              <a:solidFill>
                <a:srgbClr val="212121"/>
              </a:solidFill>
              <a:effectLst/>
              <a:latin typeface="Roboto" panose="02000000000000000000" pitchFamily="2" charset="0"/>
            </a:endParaRPr>
          </a:p>
          <a:p>
            <a:pPr algn="l">
              <a:buFont typeface="Arial" panose="020B0604020202020204" pitchFamily="34" charset="0"/>
              <a:buChar char="•"/>
            </a:pPr>
            <a:r>
              <a:rPr lang="en-US" sz="3600" b="0" i="0" dirty="0">
                <a:solidFill>
                  <a:srgbClr val="212121"/>
                </a:solidFill>
                <a:effectLst/>
                <a:latin typeface="Roboto" panose="02000000000000000000" pitchFamily="2" charset="0"/>
              </a:rPr>
              <a:t>Traditional budgeting is based on historic information, and so revolves around accounting. </a:t>
            </a:r>
          </a:p>
          <a:p>
            <a:pPr algn="l">
              <a:buFont typeface="Arial" panose="020B0604020202020204" pitchFamily="34" charset="0"/>
              <a:buChar char="•"/>
            </a:pPr>
            <a:r>
              <a:rPr lang="en-US" sz="3600" b="0" i="0" dirty="0">
                <a:solidFill>
                  <a:srgbClr val="212121"/>
                </a:solidFill>
                <a:effectLst/>
                <a:latin typeface="Roboto" panose="02000000000000000000" pitchFamily="2" charset="0"/>
              </a:rPr>
              <a:t>Zero-based budgeting base on estimated data, so it revolves around decision making.</a:t>
            </a:r>
          </a:p>
          <a:p>
            <a:pPr algn="l">
              <a:buFont typeface="Arial" panose="020B0604020202020204" pitchFamily="34" charset="0"/>
              <a:buChar char="•"/>
            </a:pPr>
            <a:endParaRPr lang="en-US" sz="3600" b="0" i="0" dirty="0">
              <a:solidFill>
                <a:srgbClr val="212121"/>
              </a:solidFill>
              <a:effectLst/>
              <a:latin typeface="Roboto" panose="02000000000000000000" pitchFamily="2" charset="0"/>
            </a:endParaRPr>
          </a:p>
          <a:p>
            <a:pPr algn="l">
              <a:buFont typeface="Arial" panose="020B0604020202020204" pitchFamily="34" charset="0"/>
              <a:buChar char="•"/>
            </a:pPr>
            <a:r>
              <a:rPr lang="en-US" sz="3600" b="0" i="0" dirty="0">
                <a:solidFill>
                  <a:srgbClr val="212121"/>
                </a:solidFill>
                <a:effectLst/>
                <a:latin typeface="Roboto" panose="02000000000000000000" pitchFamily="2" charset="0"/>
              </a:rPr>
              <a:t>Traditional budgeting encourages similar costing of the previous year. </a:t>
            </a:r>
          </a:p>
          <a:p>
            <a:pPr algn="l">
              <a:buFont typeface="Arial" panose="020B0604020202020204" pitchFamily="34" charset="0"/>
              <a:buChar char="•"/>
            </a:pPr>
            <a:r>
              <a:rPr lang="en-US" sz="3600" b="0" i="0" dirty="0">
                <a:solidFill>
                  <a:srgbClr val="212121"/>
                </a:solidFill>
                <a:effectLst/>
                <a:latin typeface="Roboto" panose="02000000000000000000" pitchFamily="2" charset="0"/>
              </a:rPr>
              <a:t>Zero-based budgeting supports cost-effectiveness.</a:t>
            </a:r>
          </a:p>
          <a:p>
            <a:pPr algn="l">
              <a:buFont typeface="Arial" panose="020B0604020202020204" pitchFamily="34" charset="0"/>
              <a:buChar char="•"/>
            </a:pPr>
            <a:endParaRPr lang="en-US" sz="3600" b="0" i="0" dirty="0">
              <a:solidFill>
                <a:srgbClr val="212121"/>
              </a:solidFill>
              <a:effectLst/>
              <a:latin typeface="Roboto" panose="02000000000000000000" pitchFamily="2" charset="0"/>
            </a:endParaRPr>
          </a:p>
          <a:p>
            <a:pPr algn="l">
              <a:buFont typeface="Arial" panose="020B0604020202020204" pitchFamily="34" charset="0"/>
              <a:buChar char="•"/>
            </a:pPr>
            <a:r>
              <a:rPr lang="en-US" sz="3600" b="0" i="0" dirty="0">
                <a:solidFill>
                  <a:srgbClr val="212121"/>
                </a:solidFill>
                <a:effectLst/>
                <a:latin typeface="Roboto" panose="02000000000000000000" pitchFamily="2" charset="0"/>
              </a:rPr>
              <a:t>Traditional budgeting is easier – </a:t>
            </a:r>
          </a:p>
          <a:p>
            <a:pPr algn="l">
              <a:buFont typeface="Arial" panose="020B0604020202020204" pitchFamily="34" charset="0"/>
              <a:buChar char="•"/>
            </a:pPr>
            <a:r>
              <a:rPr lang="en-US" sz="3600" b="0" i="0" dirty="0">
                <a:solidFill>
                  <a:srgbClr val="212121"/>
                </a:solidFill>
                <a:effectLst/>
                <a:latin typeface="Roboto" panose="02000000000000000000" pitchFamily="2" charset="0"/>
              </a:rPr>
              <a:t>Zero-based budgeting needs to determine the cost of plans, some of which may be based on previous year </a:t>
            </a:r>
          </a:p>
          <a:p>
            <a:pPr>
              <a:spcBef>
                <a:spcPts val="300"/>
              </a:spcBef>
              <a:buClr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a:spcBef>
                <a:spcPts val="300"/>
              </a:spcBef>
              <a:buClrTx/>
              <a:buNone/>
            </a:pPr>
            <a:r>
              <a:rPr lang="en-US" altLang="en-US" sz="2400" dirty="0">
                <a:solidFill>
                  <a:schemeClr val="tx1"/>
                </a:solidFill>
                <a:latin typeface="Times New Roman" panose="02020603050405020304" pitchFamily="18" charset="0"/>
                <a:cs typeface="Times New Roman" panose="02020603050405020304" pitchFamily="18" charset="0"/>
              </a:rPr>
              <a:t>What’s first?</a:t>
            </a:r>
          </a:p>
          <a:p>
            <a:pPr>
              <a:spcBef>
                <a:spcPts val="300"/>
              </a:spcBef>
              <a:buClrTx/>
              <a:buFont typeface="Arial" panose="020B0604020202020204" pitchFamily="34" charset="0"/>
              <a:buChar char="•"/>
            </a:pPr>
            <a:r>
              <a:rPr lang="en-US" altLang="en-US" sz="2400" dirty="0">
                <a:solidFill>
                  <a:schemeClr val="tx1"/>
                </a:solidFill>
                <a:latin typeface="Times New Roman" panose="02020603050405020304" pitchFamily="18" charset="0"/>
                <a:cs typeface="Times New Roman" panose="02020603050405020304" pitchFamily="18" charset="0"/>
              </a:rPr>
              <a:t>set revenue to determine what you can afford or set expenses and balance back the revenue – see what you have to raise  - sometimes a little bit of both? </a:t>
            </a:r>
          </a:p>
          <a:p>
            <a:pPr lvl="1">
              <a:spcBef>
                <a:spcPts val="300"/>
              </a:spcBef>
              <a:buClr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a:spcBef>
                <a:spcPts val="300"/>
              </a:spcBef>
              <a:buClrTx/>
              <a:buNone/>
            </a:pPr>
            <a:r>
              <a:rPr lang="en-US" altLang="en-US" sz="2400" dirty="0">
                <a:solidFill>
                  <a:schemeClr val="tx1"/>
                </a:solidFill>
                <a:latin typeface="Times New Roman" panose="02020603050405020304" pitchFamily="18" charset="0"/>
                <a:cs typeface="Times New Roman" panose="02020603050405020304" pitchFamily="18" charset="0"/>
              </a:rPr>
              <a:t>How do you plan for capital expenditures or major renovations / improvements</a:t>
            </a:r>
          </a:p>
          <a:p>
            <a:pPr>
              <a:spcBef>
                <a:spcPts val="300"/>
              </a:spcBef>
              <a:buClrTx/>
              <a:buFont typeface="Arial" panose="020B0604020202020204" pitchFamily="34" charset="0"/>
              <a:buChar char="•"/>
            </a:pPr>
            <a:r>
              <a:rPr lang="en-US" altLang="en-US" sz="2400" dirty="0">
                <a:solidFill>
                  <a:schemeClr val="tx1"/>
                </a:solidFill>
                <a:latin typeface="Times New Roman" panose="02020603050405020304" pitchFamily="18" charset="0"/>
                <a:cs typeface="Times New Roman" panose="02020603050405020304" pitchFamily="18" charset="0"/>
              </a:rPr>
              <a:t>e.g. roof or furnace replacement?</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55</a:t>
            </a:fld>
            <a:endParaRPr lang="en-US"/>
          </a:p>
        </p:txBody>
      </p:sp>
    </p:spTree>
    <p:extLst>
      <p:ext uri="{BB962C8B-B14F-4D97-AF65-F5344CB8AC3E}">
        <p14:creationId xmlns:p14="http://schemas.microsoft.com/office/powerpoint/2010/main" val="2104652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arial" panose="020B0604020202020204" pitchFamily="34" charset="0"/>
              </a:rPr>
              <a:t>A </a:t>
            </a:r>
            <a:r>
              <a:rPr lang="en-US" b="1" i="0" dirty="0">
                <a:solidFill>
                  <a:srgbClr val="5F6368"/>
                </a:solidFill>
                <a:effectLst/>
                <a:latin typeface="arial" panose="020B0604020202020204" pitchFamily="34" charset="0"/>
              </a:rPr>
              <a:t>budget deficit</a:t>
            </a:r>
            <a:r>
              <a:rPr lang="en-US" b="0" i="0" dirty="0">
                <a:solidFill>
                  <a:srgbClr val="4D5156"/>
                </a:solidFill>
                <a:effectLst/>
                <a:latin typeface="arial" panose="020B0604020202020204" pitchFamily="34" charset="0"/>
              </a:rPr>
              <a:t> is a financial loss for during a period where expenses exceed revenues. </a:t>
            </a:r>
          </a:p>
          <a:p>
            <a:endParaRPr lang="en-US" b="0" i="0" dirty="0">
              <a:solidFill>
                <a:srgbClr val="4D5156"/>
              </a:solidFill>
              <a:effectLst/>
              <a:latin typeface="arial" panose="020B0604020202020204" pitchFamily="34" charset="0"/>
            </a:endParaRPr>
          </a:p>
          <a:p>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balanced budget</a:t>
            </a:r>
            <a:r>
              <a:rPr lang="en-US" b="0" i="0" dirty="0">
                <a:solidFill>
                  <a:srgbClr val="202122"/>
                </a:solidFill>
                <a:effectLst/>
                <a:latin typeface="Arial" panose="020B0604020202020204" pitchFamily="34" charset="0"/>
              </a:rPr>
              <a:t> is a budget in which revenues are equal to expenditures. Thus, neither a budget deficit nor a budget surplus exists (the accounts "balance"). More generally, it is a budget that has no budget deficit, but could possibly have a </a:t>
            </a:r>
            <a:r>
              <a:rPr lang="en-US" b="1" i="0" dirty="0">
                <a:solidFill>
                  <a:srgbClr val="202122"/>
                </a:solidFill>
                <a:effectLst/>
                <a:latin typeface="Arial" panose="020B0604020202020204" pitchFamily="34" charset="0"/>
              </a:rPr>
              <a:t>budget surplus</a:t>
            </a:r>
            <a:r>
              <a:rPr lang="en-US" b="0" i="0" dirty="0">
                <a:solidFill>
                  <a:srgbClr val="202122"/>
                </a:solidFill>
                <a:effectLst/>
                <a:latin typeface="Arial" panose="020B0604020202020204" pitchFamily="34" charset="0"/>
              </a:rPr>
              <a:t>.</a:t>
            </a:r>
            <a:endParaRPr lang="en-US" b="0" i="0" u="none" strike="noStrike" baseline="30000" dirty="0">
              <a:solidFill>
                <a:srgbClr val="0645AD"/>
              </a:solidFill>
              <a:effectLst/>
              <a:latin typeface="Arial" panose="020B0604020202020204" pitchFamily="34" charset="0"/>
            </a:endParaRPr>
          </a:p>
          <a:p>
            <a:endParaRPr lang="en-US" b="0" i="0" u="none" strike="noStrike" baseline="30000" dirty="0">
              <a:solidFill>
                <a:srgbClr val="0645AD"/>
              </a:solidFill>
              <a:effectLst/>
              <a:latin typeface="Arial" panose="020B0604020202020204" pitchFamily="34" charset="0"/>
            </a:endParaRPr>
          </a:p>
          <a:p>
            <a:r>
              <a:rPr lang="en-US" b="0" dirty="0"/>
              <a:t>A </a:t>
            </a:r>
            <a:r>
              <a:rPr lang="en-US" b="1" dirty="0"/>
              <a:t>line-item budget </a:t>
            </a:r>
            <a:r>
              <a:rPr lang="en-US" b="0" dirty="0"/>
              <a:t>is an accounting tool. </a:t>
            </a:r>
            <a:r>
              <a:rPr lang="en-US" b="0" i="0" dirty="0">
                <a:solidFill>
                  <a:srgbClr val="202124"/>
                </a:solidFill>
                <a:effectLst/>
                <a:latin typeface="arial" panose="020B0604020202020204" pitchFamily="34" charset="0"/>
              </a:rPr>
              <a:t>A line-item budget is one in which the individual financial statement items are grouped by category. It shows the comparison between the financial data for the past accounting or budgeting periods and estimated figures for the current or a future period.</a:t>
            </a:r>
          </a:p>
          <a:p>
            <a:endParaRPr lang="en-US" b="1" i="0" dirty="0">
              <a:solidFill>
                <a:srgbClr val="202124"/>
              </a:solidFill>
              <a:effectLst/>
              <a:latin typeface="arial" panose="020B0604020202020204" pitchFamily="34" charset="0"/>
            </a:endParaRPr>
          </a:p>
          <a:p>
            <a:r>
              <a:rPr lang="en-US" b="1" i="0" dirty="0">
                <a:solidFill>
                  <a:srgbClr val="202124"/>
                </a:solidFill>
                <a:effectLst/>
                <a:latin typeface="arial" panose="020B0604020202020204" pitchFamily="34" charset="0"/>
              </a:rPr>
              <a:t>A narrative budget </a:t>
            </a:r>
            <a:r>
              <a:rPr lang="en-US" b="0" i="0" dirty="0">
                <a:solidFill>
                  <a:srgbClr val="202124"/>
                </a:solidFill>
                <a:effectLst/>
                <a:latin typeface="arial" panose="020B0604020202020204" pitchFamily="34" charset="0"/>
              </a:rPr>
              <a:t>is a marketing tool.  A</a:t>
            </a:r>
            <a:r>
              <a:rPr lang="en-US" b="0" i="0" dirty="0">
                <a:solidFill>
                  <a:srgbClr val="333333"/>
                </a:solidFill>
                <a:effectLst/>
                <a:latin typeface="Source Sans Pro" panose="020B0503030403020204" pitchFamily="34" charset="0"/>
              </a:rPr>
              <a:t> narrative budget re-sorts and summarizes a church’s line-item budget into “missional” categories like worship, nurture, service, and evangelism. It supports your congregation’s vision and explains how you plan to accomplish it. You might transform your line item budget into your narrative budget.  You still have a line-item budget. </a:t>
            </a:r>
          </a:p>
        </p:txBody>
      </p:sp>
      <p:sp>
        <p:nvSpPr>
          <p:cNvPr id="4" name="Slide Number Placeholder 3"/>
          <p:cNvSpPr>
            <a:spLocks noGrp="1"/>
          </p:cNvSpPr>
          <p:nvPr>
            <p:ph type="sldNum" sz="quarter" idx="5"/>
          </p:nvPr>
        </p:nvSpPr>
        <p:spPr/>
        <p:txBody>
          <a:bodyPr/>
          <a:lstStyle/>
          <a:p>
            <a:fld id="{130410C0-0AE4-40F4-AF1C-6B64288FA5B0}" type="slidenum">
              <a:rPr lang="en-US" smtClean="0"/>
              <a:t>56</a:t>
            </a:fld>
            <a:endParaRPr lang="en-US"/>
          </a:p>
        </p:txBody>
      </p:sp>
    </p:spTree>
    <p:extLst>
      <p:ext uri="{BB962C8B-B14F-4D97-AF65-F5344CB8AC3E}">
        <p14:creationId xmlns:p14="http://schemas.microsoft.com/office/powerpoint/2010/main" val="32346793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buClrTx/>
              <a:buNone/>
            </a:pPr>
            <a:r>
              <a:rPr lang="en-US" altLang="en-US" sz="2400" dirty="0">
                <a:solidFill>
                  <a:schemeClr val="tx1"/>
                </a:solidFill>
                <a:latin typeface="Times New Roman" panose="02020603050405020304" pitchFamily="18" charset="0"/>
                <a:cs typeface="Times New Roman" panose="02020603050405020304" pitchFamily="18" charset="0"/>
              </a:rPr>
              <a:t>Development fund – might be used</a:t>
            </a:r>
          </a:p>
          <a:p>
            <a:pPr>
              <a:spcBef>
                <a:spcPts val="300"/>
              </a:spcBef>
              <a:buClrTx/>
              <a:buNone/>
            </a:pPr>
            <a:r>
              <a:rPr lang="en-US" altLang="en-US" sz="2400" dirty="0">
                <a:solidFill>
                  <a:schemeClr val="tx1"/>
                </a:solidFill>
                <a:latin typeface="Times New Roman" panose="02020603050405020304" pitchFamily="18" charset="0"/>
                <a:cs typeface="Times New Roman" panose="02020603050405020304" pitchFamily="18" charset="0"/>
              </a:rPr>
              <a:t>Endowment/legacy fund</a:t>
            </a:r>
          </a:p>
          <a:p>
            <a:pPr>
              <a:spcBef>
                <a:spcPts val="300"/>
              </a:spcBef>
              <a:buClrTx/>
              <a:buNone/>
            </a:pPr>
            <a:r>
              <a:rPr lang="en-US" altLang="en-US" sz="2400" dirty="0">
                <a:solidFill>
                  <a:schemeClr val="tx1"/>
                </a:solidFill>
                <a:latin typeface="Times New Roman" panose="02020603050405020304" pitchFamily="18" charset="0"/>
                <a:cs typeface="Times New Roman" panose="02020603050405020304" pitchFamily="18" charset="0"/>
              </a:rPr>
              <a:t>Put a little bit aside each year . . . </a:t>
            </a:r>
          </a:p>
          <a:p>
            <a:pPr>
              <a:spcBef>
                <a:spcPts val="300"/>
              </a:spcBef>
              <a:buClrTx/>
              <a:buNone/>
            </a:pPr>
            <a:r>
              <a:rPr lang="en-US" altLang="en-US" sz="2400" dirty="0">
                <a:solidFill>
                  <a:schemeClr val="tx1"/>
                </a:solidFill>
                <a:latin typeface="Times New Roman" panose="02020603050405020304" pitchFamily="18" charset="0"/>
                <a:cs typeface="Times New Roman" panose="02020603050405020304" pitchFamily="18" charset="0"/>
              </a:rPr>
              <a:t>Sometimes bequests . . .  Better for a separate fund – or the surplus roles forward . . .capital fund according to the budget amount,</a:t>
            </a:r>
          </a:p>
          <a:p>
            <a:pPr>
              <a:spcBef>
                <a:spcPts val="300"/>
              </a:spcBef>
              <a:buClr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a:spcBef>
                <a:spcPts val="300"/>
              </a:spcBef>
              <a:buClr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lvl="1">
              <a:spcBef>
                <a:spcPts val="300"/>
              </a:spcBef>
              <a:buClr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57</a:t>
            </a:fld>
            <a:endParaRPr lang="en-US"/>
          </a:p>
        </p:txBody>
      </p:sp>
    </p:spTree>
    <p:extLst>
      <p:ext uri="{BB962C8B-B14F-4D97-AF65-F5344CB8AC3E}">
        <p14:creationId xmlns:p14="http://schemas.microsoft.com/office/powerpoint/2010/main" val="2825291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US" sz="1600" b="1" dirty="0">
                <a:latin typeface="Times New Roman" panose="02020603050405020304" pitchFamily="18" charset="0"/>
                <a:cs typeface="Times New Roman" panose="02020603050405020304" pitchFamily="18" charset="0"/>
              </a:rPr>
              <a:t>Planning and Budgeting</a:t>
            </a:r>
          </a:p>
          <a:p>
            <a:pPr algn="l" eaLnBrk="1" hangingPunct="1">
              <a:defRPr/>
            </a:pPr>
            <a:endParaRPr lang="en-US" sz="1000" dirty="0">
              <a:latin typeface="Times New Roman" panose="02020603050405020304" pitchFamily="18" charset="0"/>
              <a:cs typeface="Times New Roman" panose="02020603050405020304" pitchFamily="18" charset="0"/>
            </a:endParaRPr>
          </a:p>
          <a:p>
            <a:pPr marL="270000" indent="-270000" algn="l">
              <a:spcBef>
                <a:spcPts val="300"/>
              </a:spcBef>
              <a:defRPr/>
            </a:pPr>
            <a:r>
              <a:rPr lang="en-US" sz="1200" dirty="0">
                <a:latin typeface="Times New Roman" panose="02020603050405020304" pitchFamily="18" charset="0"/>
                <a:cs typeface="Times New Roman" panose="02020603050405020304" pitchFamily="18" charset="0"/>
              </a:rPr>
              <a:t>Budgeting probably starts in November / December each year</a:t>
            </a:r>
          </a:p>
          <a:p>
            <a:pPr marL="270000" indent="-270000" algn="l">
              <a:spcBef>
                <a:spcPts val="300"/>
              </a:spcBef>
              <a:buFont typeface="Arial" pitchFamily="34" charset="0"/>
              <a:buChar char="•"/>
              <a:defRPr/>
            </a:pPr>
            <a:r>
              <a:rPr lang="en-US" sz="1200" dirty="0">
                <a:latin typeface="Times New Roman" panose="02020603050405020304" pitchFamily="18" charset="0"/>
                <a:cs typeface="Times New Roman" panose="02020603050405020304" pitchFamily="18" charset="0"/>
              </a:rPr>
              <a:t>it’s probably too late to start in January</a:t>
            </a:r>
          </a:p>
          <a:p>
            <a:pPr marL="270000" indent="-270000" algn="l">
              <a:spcBef>
                <a:spcPts val="300"/>
              </a:spcBef>
              <a:defRPr/>
            </a:pPr>
            <a:endParaRPr lang="en-US" sz="300" dirty="0">
              <a:latin typeface="Times New Roman" panose="02020603050405020304" pitchFamily="18" charset="0"/>
              <a:cs typeface="Times New Roman" panose="02020603050405020304" pitchFamily="18" charset="0"/>
            </a:endParaRPr>
          </a:p>
          <a:p>
            <a:pPr indent="-270000" algn="l">
              <a:spcBef>
                <a:spcPts val="300"/>
              </a:spcBef>
              <a:defRPr/>
            </a:pPr>
            <a:r>
              <a:rPr lang="en-US" sz="1200" dirty="0">
                <a:latin typeface="Times New Roman" panose="02020603050405020304" pitchFamily="18" charset="0"/>
                <a:cs typeface="Times New Roman" panose="02020603050405020304" pitchFamily="18" charset="0"/>
              </a:rPr>
              <a:t>By January each year, you should probably in final stages of completing current year plans and budgets and preparing the prior year’s financial results for reporting to January / February / March meetings </a:t>
            </a:r>
          </a:p>
          <a:p>
            <a:pPr marL="270000" indent="-270000" algn="l">
              <a:spcBef>
                <a:spcPts val="300"/>
              </a:spcBef>
              <a:defRPr/>
            </a:pPr>
            <a:endParaRPr lang="en-US" sz="300" dirty="0">
              <a:latin typeface="Times New Roman" panose="02020603050405020304" pitchFamily="18" charset="0"/>
              <a:cs typeface="Times New Roman" panose="02020603050405020304" pitchFamily="18" charset="0"/>
            </a:endParaRPr>
          </a:p>
          <a:p>
            <a:pPr indent="-270000" algn="l">
              <a:spcBef>
                <a:spcPts val="300"/>
              </a:spcBef>
              <a:defRPr/>
            </a:pPr>
            <a:r>
              <a:rPr lang="en-US" sz="1200" dirty="0">
                <a:latin typeface="Times New Roman" panose="02020603050405020304" pitchFamily="18" charset="0"/>
                <a:cs typeface="Times New Roman" panose="02020603050405020304" pitchFamily="18" charset="0"/>
              </a:rPr>
              <a:t>Working on prior year’s reporting, including CRA reports (T4s), annual reports and PCC statistical return</a:t>
            </a:r>
          </a:p>
          <a:p>
            <a:pPr indent="-270000" algn="l">
              <a:spcBef>
                <a:spcPts val="300"/>
              </a:spcBef>
              <a:defRPr/>
            </a:pPr>
            <a:endParaRPr lang="en-US" sz="300" dirty="0">
              <a:latin typeface="Times New Roman" panose="02020603050405020304" pitchFamily="18" charset="0"/>
              <a:cs typeface="Times New Roman" panose="02020603050405020304" pitchFamily="18" charset="0"/>
            </a:endParaRPr>
          </a:p>
          <a:p>
            <a:pPr algn="l" eaLnBrk="1" hangingPunct="1">
              <a:defRPr/>
            </a:pPr>
            <a:r>
              <a:rPr lang="en-US" sz="1200" dirty="0">
                <a:latin typeface="Times New Roman" panose="02020603050405020304" pitchFamily="18" charset="0"/>
                <a:cs typeface="Times New Roman" panose="02020603050405020304" pitchFamily="18" charset="0"/>
              </a:rPr>
              <a:t>Who draws up the operating budget(s)?</a:t>
            </a:r>
          </a:p>
          <a:p>
            <a:pPr marL="270000" indent="-270000" algn="l">
              <a:spcBef>
                <a:spcPts val="300"/>
              </a:spcBef>
              <a:buFont typeface="Arial" pitchFamily="34" charset="0"/>
              <a:buChar char="•"/>
              <a:defRPr/>
            </a:pPr>
            <a:r>
              <a:rPr lang="en-US" sz="1200" dirty="0">
                <a:latin typeface="Times New Roman" panose="02020603050405020304" pitchFamily="18" charset="0"/>
                <a:cs typeface="Times New Roman" panose="02020603050405020304" pitchFamily="18" charset="0"/>
              </a:rPr>
              <a:t>Finance committee</a:t>
            </a:r>
          </a:p>
          <a:p>
            <a:pPr marL="270000" indent="-270000" algn="l">
              <a:spcBef>
                <a:spcPts val="300"/>
              </a:spcBef>
              <a:buFont typeface="Arial" pitchFamily="34" charset="0"/>
              <a:buChar char="•"/>
              <a:defRPr/>
            </a:pPr>
            <a:r>
              <a:rPr lang="en-US" sz="1200" dirty="0">
                <a:latin typeface="Times New Roman" panose="02020603050405020304" pitchFamily="18" charset="0"/>
                <a:cs typeface="Times New Roman" panose="02020603050405020304" pitchFamily="18" charset="0"/>
              </a:rPr>
              <a:t>Input from Board of Managers and Session</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58</a:t>
            </a:fld>
            <a:endParaRPr lang="en-US"/>
          </a:p>
        </p:txBody>
      </p:sp>
    </p:spTree>
    <p:extLst>
      <p:ext uri="{BB962C8B-B14F-4D97-AF65-F5344CB8AC3E}">
        <p14:creationId xmlns:p14="http://schemas.microsoft.com/office/powerpoint/2010/main" val="26183396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50" indent="-457835">
              <a:spcBef>
                <a:spcPts val="415"/>
              </a:spcBef>
              <a:spcAft>
                <a:spcPts val="0"/>
              </a:spcAft>
            </a:pPr>
            <a:r>
              <a:rPr lang="en-US" sz="1100" b="0" kern="0" dirty="0">
                <a:effectLst/>
                <a:latin typeface="Roboto" panose="02000000000000000000" pitchFamily="2" charset="0"/>
                <a:ea typeface="Roboto" panose="02000000000000000000" pitchFamily="2" charset="0"/>
              </a:rPr>
              <a:t>JIM - Accounting and Donation software can help you build your budgets and produce your financial statements. You’ll find a table comparing the available software options in the newly updated Treasurers’ Handbook in Section 5.0 TOOLS AND RESOURCES. In 2021, congregations were surveyed to find out what software products they were using for accounting and to keep track of their donations.  More than 400 churches responded.   The newly updated Treasurers’ Handbook now includes charts that list the types of Accounting and Donation software products that the surveyed PCC congregations indicated they are using and how they feel about them. The PCC doesn’t endorse any software, as congregations’ needs are varied and diverse.  In choosing an option, you might consider cost, size of the budget, reporting capacities, customization of the program, number of donors, compatibility with donation tools etc.  Congregations are free to select their own software to suit their own requirements and can research to find out what will best serve their needs. </a:t>
            </a:r>
          </a:p>
          <a:p>
            <a:pPr marL="69850" indent="-457835">
              <a:spcBef>
                <a:spcPts val="415"/>
              </a:spcBef>
              <a:spcAft>
                <a:spcPts val="0"/>
              </a:spcAft>
            </a:pPr>
            <a:endParaRPr lang="en-US" sz="1100" b="1" kern="0" dirty="0">
              <a:effectLst/>
              <a:latin typeface="Roboto" panose="02000000000000000000" pitchFamily="2" charset="0"/>
              <a:ea typeface="Roboto" panose="02000000000000000000" pitchFamily="2" charset="0"/>
            </a:endParaRPr>
          </a:p>
          <a:p>
            <a:pPr marL="69850">
              <a:spcBef>
                <a:spcPts val="555"/>
              </a:spcBef>
              <a:spcAft>
                <a:spcPts val="0"/>
              </a:spcAft>
            </a:pPr>
            <a:r>
              <a:rPr lang="en-US" sz="1100" dirty="0">
                <a:effectLst/>
                <a:latin typeface="Roboto" panose="02000000000000000000" pitchFamily="2" charset="0"/>
                <a:ea typeface="Roboto" panose="02000000000000000000" pitchFamily="2" charset="0"/>
              </a:rPr>
              <a:t>Additional information (probably not used in webinar)</a:t>
            </a:r>
          </a:p>
          <a:p>
            <a:pPr marL="69850">
              <a:spcBef>
                <a:spcPts val="555"/>
              </a:spcBef>
              <a:spcAft>
                <a:spcPts val="0"/>
              </a:spcAft>
            </a:pPr>
            <a:r>
              <a:rPr lang="en-US" sz="1100" dirty="0">
                <a:effectLst/>
                <a:latin typeface="Roboto" panose="02000000000000000000" pitchFamily="2" charset="0"/>
                <a:ea typeface="Roboto" panose="02000000000000000000" pitchFamily="2" charset="0"/>
              </a:rPr>
              <a:t>Statistics from survey</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9% of respondents indicated that they were still using manual systems for accounting software,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while 12% were using manual systems to track donations.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21% were using Excel spreadsheets for accounting,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while 26% were using Excel to track donations.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If this meets the needs of the congregation and the Treasurer is able to prepare financial statements in a timely and accurate manner, there is no requirement to switch. </a:t>
            </a:r>
          </a:p>
          <a:p>
            <a:pPr marL="241300"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However, these days there is generally much more work in maintaining accounting systems and handling donations, so many congregations are now using more sophisticated computer software.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Some packages are hosted fully online</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Others allow desktop software to be downloaded and installed on a network, with the data shared between multiple computers</a:t>
            </a:r>
          </a:p>
          <a:p>
            <a:pPr marL="241300"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Dedicated Donation tracking software can help congregations track donations and communicate with donors.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Most of these tools will issue tax receipts and generate reports.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Some offer additional features that help manage every aspect of church life including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membership data,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children’s check-in,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event management,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small-group management,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volunteer scheduling and management, </a:t>
            </a:r>
          </a:p>
          <a:p>
            <a:pPr marL="698500" lvl="1"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along with automated workflows and dashboards to measure and summarize it all.  </a:t>
            </a:r>
          </a:p>
          <a:p>
            <a:pPr marL="241300" lvl="0" indent="-171450">
              <a:spcBef>
                <a:spcPts val="555"/>
              </a:spcBef>
              <a:spcAft>
                <a:spcPts val="0"/>
              </a:spcAft>
              <a:buFont typeface="Arial" panose="020B0604020202020204" pitchFamily="34" charset="0"/>
              <a:buChar char="•"/>
            </a:pPr>
            <a:r>
              <a:rPr lang="en-US" sz="1100" dirty="0">
                <a:effectLst/>
                <a:latin typeface="Roboto" panose="02000000000000000000" pitchFamily="2" charset="0"/>
                <a:ea typeface="Roboto" panose="02000000000000000000" pitchFamily="2" charset="0"/>
              </a:rPr>
              <a:t>This level of software serves little purpose without many parishioners and volunteers to manage. As such, it is designed to serve quite large churches and comes with commensurate costs. </a:t>
            </a:r>
          </a:p>
          <a:p>
            <a:pPr marL="69850">
              <a:spcBef>
                <a:spcPts val="555"/>
              </a:spcBef>
              <a:spcAft>
                <a:spcPts val="0"/>
              </a:spcAft>
            </a:pPr>
            <a:endParaRPr lang="en-US" sz="1100" dirty="0">
              <a:effectLst/>
              <a:latin typeface="Roboto" panose="02000000000000000000" pitchFamily="2" charset="0"/>
              <a:ea typeface="Roboto" panose="02000000000000000000" pitchFamily="2"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59</a:t>
            </a:fld>
            <a:endParaRPr lang="en-US"/>
          </a:p>
        </p:txBody>
      </p:sp>
    </p:spTree>
    <p:extLst>
      <p:ext uri="{BB962C8B-B14F-4D97-AF65-F5344CB8AC3E}">
        <p14:creationId xmlns:p14="http://schemas.microsoft.com/office/powerpoint/2010/main" val="160755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material we cover is found in the Treasurer’s Handbook. </a:t>
            </a:r>
          </a:p>
        </p:txBody>
      </p:sp>
      <p:sp>
        <p:nvSpPr>
          <p:cNvPr id="4" name="Slide Number Placeholder 3"/>
          <p:cNvSpPr>
            <a:spLocks noGrp="1"/>
          </p:cNvSpPr>
          <p:nvPr>
            <p:ph type="sldNum" sz="quarter" idx="5"/>
          </p:nvPr>
        </p:nvSpPr>
        <p:spPr/>
        <p:txBody>
          <a:bodyPr/>
          <a:lstStyle/>
          <a:p>
            <a:fld id="{130410C0-0AE4-40F4-AF1C-6B64288FA5B0}" type="slidenum">
              <a:rPr lang="en-US" smtClean="0"/>
              <a:pPr/>
              <a:t>6</a:t>
            </a:fld>
            <a:endParaRPr lang="en-US" dirty="0"/>
          </a:p>
        </p:txBody>
      </p:sp>
    </p:spTree>
    <p:extLst>
      <p:ext uri="{BB962C8B-B14F-4D97-AF65-F5344CB8AC3E}">
        <p14:creationId xmlns:p14="http://schemas.microsoft.com/office/powerpoint/2010/main" val="272601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Recordings will also be posted at https://presbyterian.ca/leadership-webinars/ for people to find and use in the future.  </a:t>
            </a:r>
          </a:p>
        </p:txBody>
      </p:sp>
      <p:sp>
        <p:nvSpPr>
          <p:cNvPr id="4" name="Slide Number Placeholder 3"/>
          <p:cNvSpPr>
            <a:spLocks noGrp="1"/>
          </p:cNvSpPr>
          <p:nvPr>
            <p:ph type="sldNum" sz="quarter" idx="5"/>
          </p:nvPr>
        </p:nvSpPr>
        <p:spPr/>
        <p:txBody>
          <a:bodyPr/>
          <a:lstStyle/>
          <a:p>
            <a:fld id="{130410C0-0AE4-40F4-AF1C-6B64288FA5B0}" type="slidenum">
              <a:rPr lang="en-US" smtClean="0"/>
              <a:t>60</a:t>
            </a:fld>
            <a:endParaRPr lang="en-US"/>
          </a:p>
        </p:txBody>
      </p:sp>
    </p:spTree>
    <p:extLst>
      <p:ext uri="{BB962C8B-B14F-4D97-AF65-F5344CB8AC3E}">
        <p14:creationId xmlns:p14="http://schemas.microsoft.com/office/powerpoint/2010/main" val="6745877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ea typeface="Roboto" panose="02000000000000000000" pitchFamily="2" charset="0"/>
              </a:rPr>
              <a:t>Subsequent webinars will be:</a:t>
            </a:r>
          </a:p>
          <a:p>
            <a:r>
              <a:rPr lang="en-US" sz="1800" dirty="0">
                <a:effectLst/>
                <a:ea typeface="Roboto" panose="02000000000000000000" pitchFamily="2" charset="0"/>
              </a:rPr>
              <a:t>Receiving &amp; Receipting God’s Gifts: Exploring Congregational Revenue</a:t>
            </a:r>
          </a:p>
          <a:p>
            <a:r>
              <a:rPr lang="en-US" sz="1800" dirty="0">
                <a:effectLst/>
                <a:ea typeface="Roboto" panose="02000000000000000000" pitchFamily="2" charset="0"/>
              </a:rPr>
              <a:t>Thursday, December 2, 2021        2:00-3:15pm ET</a:t>
            </a:r>
          </a:p>
          <a:p>
            <a:r>
              <a:rPr lang="en-US" sz="1800" dirty="0">
                <a:effectLst/>
                <a:ea typeface="Roboto" panose="02000000000000000000" pitchFamily="2" charset="0"/>
              </a:rPr>
              <a:t>This webinar is all about gifts.  It focuses on how to receive gifts, special considerations when handling gifts, digital giving, receipting guidelines and requirements and saying thank you. </a:t>
            </a:r>
          </a:p>
          <a:p>
            <a:r>
              <a:rPr lang="en-US" sz="1800" dirty="0">
                <a:effectLst/>
                <a:ea typeface="Roboto" panose="02000000000000000000" pitchFamily="2" charset="0"/>
              </a:rPr>
              <a:t> </a:t>
            </a:r>
          </a:p>
          <a:p>
            <a:r>
              <a:rPr lang="en-US" sz="1800" dirty="0">
                <a:effectLst/>
                <a:ea typeface="Roboto" panose="02000000000000000000" pitchFamily="2" charset="0"/>
              </a:rPr>
              <a:t>Sharing God’s Gifts: Examining Congregational Expenditures</a:t>
            </a:r>
          </a:p>
          <a:p>
            <a:r>
              <a:rPr lang="en-US" sz="1800" dirty="0">
                <a:effectLst/>
                <a:ea typeface="Roboto" panose="02000000000000000000" pitchFamily="2" charset="0"/>
              </a:rPr>
              <a:t>Thursday, December 9, 2021        2:00-3:15pm ET</a:t>
            </a:r>
          </a:p>
          <a:p>
            <a:r>
              <a:rPr lang="en-US" sz="1800" dirty="0">
                <a:effectLst/>
                <a:ea typeface="Roboto" panose="02000000000000000000" pitchFamily="2" charset="0"/>
              </a:rPr>
              <a:t>How will you spend the gifts you have received? This webinar focuses on the details of congregational expenditures including mission, payroll related matters (deductions, housing allowance, insurance, pension and benefits) property management, pulpit supply and committee budgets. It also touches on synod and presbytery </a:t>
            </a:r>
            <a:r>
              <a:rPr lang="en-US" sz="1800" dirty="0" err="1">
                <a:effectLst/>
                <a:ea typeface="Roboto" panose="02000000000000000000" pitchFamily="2" charset="0"/>
              </a:rPr>
              <a:t>assessents</a:t>
            </a:r>
            <a:r>
              <a:rPr lang="en-US" sz="1800" dirty="0">
                <a:effectLst/>
                <a:ea typeface="Roboto" panose="02000000000000000000" pitchFamily="2" charset="0"/>
              </a:rPr>
              <a:t> and how to remit to the national office.</a:t>
            </a:r>
          </a:p>
          <a:p>
            <a:r>
              <a:rPr lang="en-US" sz="1800" dirty="0">
                <a:effectLst/>
                <a:ea typeface="Roboto" panose="02000000000000000000" pitchFamily="2" charset="0"/>
              </a:rPr>
              <a:t> </a:t>
            </a:r>
          </a:p>
          <a:p>
            <a:r>
              <a:rPr lang="en-US" sz="1800" dirty="0">
                <a:effectLst/>
                <a:ea typeface="Roboto" panose="02000000000000000000" pitchFamily="2" charset="0"/>
              </a:rPr>
              <a:t>Telling the Story: Reporting &amp; Communicating Finances</a:t>
            </a:r>
          </a:p>
          <a:p>
            <a:r>
              <a:rPr lang="en-US" sz="1800" dirty="0">
                <a:effectLst/>
                <a:ea typeface="Roboto" panose="02000000000000000000" pitchFamily="2" charset="0"/>
              </a:rPr>
              <a:t>Thursday, January 13, 2022        2:00-3:15pm ET</a:t>
            </a:r>
          </a:p>
          <a:p>
            <a:r>
              <a:rPr lang="en-US" sz="1800" dirty="0">
                <a:effectLst/>
                <a:ea typeface="Roboto" panose="02000000000000000000" pitchFamily="2" charset="0"/>
              </a:rPr>
              <a:t>Gifts were received. Expenditures were made. Now it’s time to share the story of how the money was spent. This webinar focuses on the different ways of reporting finances - to Session, the congregation, Canada Revenue Agency, grant makers, lenders, and donors.  Learn more about the ins and outs financial statements and how to use financial statements to share your story of mission.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Recordings will also be posted at https://presbyterian.ca/leadership-webinars/ for people to find and use in the future.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61</a:t>
            </a:fld>
            <a:endParaRPr lang="en-US"/>
          </a:p>
        </p:txBody>
      </p:sp>
    </p:spTree>
    <p:extLst>
      <p:ext uri="{BB962C8B-B14F-4D97-AF65-F5344CB8AC3E}">
        <p14:creationId xmlns:p14="http://schemas.microsoft.com/office/powerpoint/2010/main" val="5712465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Recordings will also be posted at https://presbyterian.ca/leadership-webinars/ for people to find and use in the future.  </a:t>
            </a:r>
          </a:p>
        </p:txBody>
      </p:sp>
      <p:sp>
        <p:nvSpPr>
          <p:cNvPr id="4" name="Slide Number Placeholder 3"/>
          <p:cNvSpPr>
            <a:spLocks noGrp="1"/>
          </p:cNvSpPr>
          <p:nvPr>
            <p:ph type="sldNum" sz="quarter" idx="5"/>
          </p:nvPr>
        </p:nvSpPr>
        <p:spPr/>
        <p:txBody>
          <a:bodyPr/>
          <a:lstStyle/>
          <a:p>
            <a:fld id="{130410C0-0AE4-40F4-AF1C-6B64288FA5B0}" type="slidenum">
              <a:rPr lang="en-US" smtClean="0"/>
              <a:t>62</a:t>
            </a:fld>
            <a:endParaRPr lang="en-US"/>
          </a:p>
        </p:txBody>
      </p:sp>
    </p:spTree>
    <p:extLst>
      <p:ext uri="{BB962C8B-B14F-4D97-AF65-F5344CB8AC3E}">
        <p14:creationId xmlns:p14="http://schemas.microsoft.com/office/powerpoint/2010/main" val="1456148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63</a:t>
            </a:fld>
            <a:endParaRPr lang="en-US"/>
          </a:p>
        </p:txBody>
      </p:sp>
    </p:spTree>
    <p:extLst>
      <p:ext uri="{BB962C8B-B14F-4D97-AF65-F5344CB8AC3E}">
        <p14:creationId xmlns:p14="http://schemas.microsoft.com/office/powerpoint/2010/main" val="27811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rPr>
              <a:t>As Bonnie Ives Marden writes in “Church Finances for Missional Leaders:”</a:t>
            </a:r>
          </a:p>
          <a:p>
            <a:pPr marL="0" lvl="0" indent="0">
              <a:lnSpc>
                <a:spcPct val="150000"/>
              </a:lnSpc>
              <a:spcBef>
                <a:spcPts val="600"/>
              </a:spcBef>
              <a:spcAft>
                <a:spcPts val="1800"/>
              </a:spcAft>
              <a:buNone/>
            </a:pPr>
            <a:r>
              <a:rPr lang="en-US" sz="3200" i="1" dirty="0"/>
              <a:t>“Budget building and management work is sacred and will directly impact the morale and confidence of the whole community.”</a:t>
            </a:r>
          </a:p>
          <a:p>
            <a:pPr marL="0" lvl="0" indent="0">
              <a:lnSpc>
                <a:spcPct val="150000"/>
              </a:lnSpc>
              <a:spcBef>
                <a:spcPts val="600"/>
              </a:spcBef>
              <a:spcAft>
                <a:spcPts val="1800"/>
              </a:spcAft>
              <a:buNone/>
            </a:pPr>
            <a:endParaRPr lang="en-US" sz="3200" i="0" dirty="0"/>
          </a:p>
          <a:p>
            <a:pPr marL="0" lvl="0" indent="0">
              <a:lnSpc>
                <a:spcPct val="150000"/>
              </a:lnSpc>
              <a:spcBef>
                <a:spcPts val="600"/>
              </a:spcBef>
              <a:spcAft>
                <a:spcPts val="1800"/>
              </a:spcAft>
              <a:buNone/>
            </a:pPr>
            <a:r>
              <a:rPr lang="en-US" sz="3200" i="0" dirty="0"/>
              <a:t>This is an excellent book which helps put best practices for finances, together with stewardship and biblical principles.  </a:t>
            </a: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pPr/>
              <a:t>7</a:t>
            </a:fld>
            <a:endParaRPr lang="en-US" dirty="0"/>
          </a:p>
        </p:txBody>
      </p:sp>
    </p:spTree>
    <p:extLst>
      <p:ext uri="{BB962C8B-B14F-4D97-AF65-F5344CB8AC3E}">
        <p14:creationId xmlns:p14="http://schemas.microsoft.com/office/powerpoint/2010/main" val="2048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8</a:t>
            </a:fld>
            <a:endParaRPr lang="en-US"/>
          </a:p>
        </p:txBody>
      </p:sp>
    </p:spTree>
    <p:extLst>
      <p:ext uri="{BB962C8B-B14F-4D97-AF65-F5344CB8AC3E}">
        <p14:creationId xmlns:p14="http://schemas.microsoft.com/office/powerpoint/2010/main" val="402748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E2821"/>
                </a:solidFill>
                <a:effectLst/>
              </a:rPr>
              <a:t>This is the fundamental truth of biblical stewardship. God owns everything. We are simply managers or administrators acting on God’s behalf.  This includes the church.  As stewards, we are responsible to manage God’s holdings well and do something good with it according to God’s desires and purposes.</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a:t>
            </a:fld>
            <a:endParaRPr lang="en-US"/>
          </a:p>
        </p:txBody>
      </p:sp>
    </p:spTree>
    <p:extLst>
      <p:ext uri="{BB962C8B-B14F-4D97-AF65-F5344CB8AC3E}">
        <p14:creationId xmlns:p14="http://schemas.microsoft.com/office/powerpoint/2010/main" val="524179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1E200A-F27F-4647-885B-823344C2D16B}"/>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0300" y="822624"/>
            <a:ext cx="4149877" cy="1760239"/>
          </a:xfrm>
          <a:prstGeom prst="rect">
            <a:avLst/>
          </a:prstGeom>
        </p:spPr>
      </p:pic>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0" y="1389062"/>
            <a:ext cx="12192000" cy="3113087"/>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1524000" y="460136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11/30/2021</a:t>
            </a:fld>
            <a:endParaRPr lang="en-US"/>
          </a:p>
        </p:txBody>
      </p:sp>
    </p:spTree>
    <p:extLst>
      <p:ext uri="{BB962C8B-B14F-4D97-AF65-F5344CB8AC3E}">
        <p14:creationId xmlns:p14="http://schemas.microsoft.com/office/powerpoint/2010/main" val="273047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823973-26D7-490C-A1A9-5A89E118199D}"/>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Rectangle 7">
            <a:extLst>
              <a:ext uri="{FF2B5EF4-FFF2-40B4-BE49-F238E27FC236}">
                <a16:creationId xmlns:a16="http://schemas.microsoft.com/office/drawing/2014/main" id="{8D871C08-E55B-4A6E-BD2C-2585579EAE8F}"/>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243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1B58D77-4F65-499D-84D1-1D58A226AE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650" y="-2118617"/>
            <a:ext cx="12687300" cy="9159888"/>
          </a:xfrm>
          <a:prstGeom prst="rect">
            <a:avLst/>
          </a:prstGeom>
        </p:spPr>
      </p:pic>
      <p:sp>
        <p:nvSpPr>
          <p:cNvPr id="10" name="Rectangle 9">
            <a:extLst>
              <a:ext uri="{FF2B5EF4-FFF2-40B4-BE49-F238E27FC236}">
                <a16:creationId xmlns:a16="http://schemas.microsoft.com/office/drawing/2014/main" id="{ACE50568-7125-4C5E-B85F-80D1103BA52D}"/>
              </a:ext>
            </a:extLst>
          </p:cNvPr>
          <p:cNvSpPr/>
          <p:nvPr userDrawn="1"/>
        </p:nvSpPr>
        <p:spPr>
          <a:xfrm>
            <a:off x="-41096" y="2055811"/>
            <a:ext cx="12276000" cy="108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11" name="Rectangle 10">
            <a:extLst>
              <a:ext uri="{FF2B5EF4-FFF2-40B4-BE49-F238E27FC236}">
                <a16:creationId xmlns:a16="http://schemas.microsoft.com/office/drawing/2014/main" id="{1E1D0F3A-08BF-4862-9996-381C3F1D0930}"/>
              </a:ext>
            </a:extLst>
          </p:cNvPr>
          <p:cNvSpPr/>
          <p:nvPr userDrawn="1"/>
        </p:nvSpPr>
        <p:spPr>
          <a:xfrm>
            <a:off x="1980000" y="1"/>
            <a:ext cx="216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9674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8FFC6D0-72E0-4EA9-BF20-41B8606021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5336" y="-2025084"/>
            <a:ext cx="12687300" cy="9034037"/>
          </a:xfrm>
          <a:prstGeom prst="rect">
            <a:avLst/>
          </a:prstGeom>
        </p:spPr>
      </p:pic>
      <p:sp>
        <p:nvSpPr>
          <p:cNvPr id="10" name="Rectangle 9">
            <a:extLst>
              <a:ext uri="{FF2B5EF4-FFF2-40B4-BE49-F238E27FC236}">
                <a16:creationId xmlns:a16="http://schemas.microsoft.com/office/drawing/2014/main" id="{647B2F2F-7D07-4F97-A269-CBF52B114E4D}"/>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11" name="Rectangle 10">
            <a:extLst>
              <a:ext uri="{FF2B5EF4-FFF2-40B4-BE49-F238E27FC236}">
                <a16:creationId xmlns:a16="http://schemas.microsoft.com/office/drawing/2014/main" id="{28A26E7C-3B93-4E36-8657-B58BB8D236CB}"/>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87154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2C197A8-F2BA-4E71-808A-FFC635F32E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9550" y="-2028375"/>
            <a:ext cx="12649200" cy="9006908"/>
          </a:xfrm>
          <a:prstGeom prst="rect">
            <a:avLst/>
          </a:prstGeom>
        </p:spPr>
      </p:pic>
      <p:sp>
        <p:nvSpPr>
          <p:cNvPr id="8" name="Rectangle 7">
            <a:extLst>
              <a:ext uri="{FF2B5EF4-FFF2-40B4-BE49-F238E27FC236}">
                <a16:creationId xmlns:a16="http://schemas.microsoft.com/office/drawing/2014/main" id="{A23B3725-2D4F-4241-B8BB-D1DD59016907}"/>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extLst>
              <a:ext uri="{FF2B5EF4-FFF2-40B4-BE49-F238E27FC236}">
                <a16:creationId xmlns:a16="http://schemas.microsoft.com/office/drawing/2014/main" id="{C509C5CD-83C1-46C1-888A-2B7064339C34}"/>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20771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2A5CD77E-124C-4D1E-9EAD-B750A5C426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23850" y="-2184081"/>
            <a:ext cx="12662617" cy="9162613"/>
          </a:xfrm>
          <a:prstGeom prst="rect">
            <a:avLst/>
          </a:prstGeom>
        </p:spPr>
      </p:pic>
      <p:sp>
        <p:nvSpPr>
          <p:cNvPr id="8" name="Rectangle 7">
            <a:extLst>
              <a:ext uri="{FF2B5EF4-FFF2-40B4-BE49-F238E27FC236}">
                <a16:creationId xmlns:a16="http://schemas.microsoft.com/office/drawing/2014/main" id="{80AE3ECB-C6C1-445E-A04C-72EEFCD7946A}"/>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extLst>
              <a:ext uri="{FF2B5EF4-FFF2-40B4-BE49-F238E27FC236}">
                <a16:creationId xmlns:a16="http://schemas.microsoft.com/office/drawing/2014/main" id="{4C98FC0D-C469-4A97-B91A-60FC5923DD4A}"/>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341521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B956D4C5-85B2-4888-858B-88BDFF3D3C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28600" y="-2184081"/>
            <a:ext cx="12662617" cy="9162613"/>
          </a:xfrm>
          <a:prstGeom prst="rect">
            <a:avLst/>
          </a:prstGeom>
        </p:spPr>
      </p:pic>
      <p:sp>
        <p:nvSpPr>
          <p:cNvPr id="8" name="Rectangle 7">
            <a:extLst>
              <a:ext uri="{FF2B5EF4-FFF2-40B4-BE49-F238E27FC236}">
                <a16:creationId xmlns:a16="http://schemas.microsoft.com/office/drawing/2014/main" id="{529D8FE6-49E9-4938-AA1F-360683D2C0BB}"/>
              </a:ext>
            </a:extLst>
          </p:cNvPr>
          <p:cNvSpPr/>
          <p:nvPr userDrawn="1"/>
        </p:nvSpPr>
        <p:spPr>
          <a:xfrm>
            <a:off x="-41096" y="2055811"/>
            <a:ext cx="10080000" cy="54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2350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60B798E4-54A4-4416-87B1-D4A05620A7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28600" y="-2028375"/>
            <a:ext cx="12649200" cy="9006908"/>
          </a:xfrm>
          <a:prstGeom prst="rect">
            <a:avLst/>
          </a:prstGeom>
        </p:spPr>
      </p:pic>
      <p:sp>
        <p:nvSpPr>
          <p:cNvPr id="8" name="Rectangle 7">
            <a:extLst>
              <a:ext uri="{FF2B5EF4-FFF2-40B4-BE49-F238E27FC236}">
                <a16:creationId xmlns:a16="http://schemas.microsoft.com/office/drawing/2014/main" id="{346EB542-5656-40D0-8181-585EB488FA8A}"/>
              </a:ext>
            </a:extLst>
          </p:cNvPr>
          <p:cNvSpPr/>
          <p:nvPr userDrawn="1"/>
        </p:nvSpPr>
        <p:spPr>
          <a:xfrm>
            <a:off x="-41096" y="2055811"/>
            <a:ext cx="10080000" cy="54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120930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3F0A720F-4BA8-4084-AED8-08CD72B86B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05336" y="-2025084"/>
            <a:ext cx="12687300" cy="9034037"/>
          </a:xfrm>
          <a:prstGeom prst="rect">
            <a:avLst/>
          </a:prstGeom>
        </p:spPr>
      </p:pic>
      <p:sp>
        <p:nvSpPr>
          <p:cNvPr id="8" name="Rectangle 7">
            <a:extLst>
              <a:ext uri="{FF2B5EF4-FFF2-40B4-BE49-F238E27FC236}">
                <a16:creationId xmlns:a16="http://schemas.microsoft.com/office/drawing/2014/main" id="{E3EFA7AC-A042-4F60-B300-95EBEB65866A}"/>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extLst>
              <a:ext uri="{FF2B5EF4-FFF2-40B4-BE49-F238E27FC236}">
                <a16:creationId xmlns:a16="http://schemas.microsoft.com/office/drawing/2014/main" id="{18F4EA05-BF54-49A2-BBD9-FA63844C8C9C}"/>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338906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538780E-DE4C-4856-8772-6645927D0D67}"/>
              </a:ext>
            </a:extLst>
          </p:cNvPr>
          <p:cNvGrpSpPr/>
          <p:nvPr userDrawn="1"/>
        </p:nvGrpSpPr>
        <p:grpSpPr>
          <a:xfrm>
            <a:off x="0" y="-1"/>
            <a:ext cx="12192000" cy="6858001"/>
            <a:chOff x="0" y="-1"/>
            <a:chExt cx="12192000" cy="6858001"/>
          </a:xfrm>
        </p:grpSpPr>
        <p:sp>
          <p:nvSpPr>
            <p:cNvPr id="7" name="Rectangle 6">
              <a:extLst>
                <a:ext uri="{FF2B5EF4-FFF2-40B4-BE49-F238E27FC236}">
                  <a16:creationId xmlns:a16="http://schemas.microsoft.com/office/drawing/2014/main" id="{DF338B38-9132-4867-A1DA-84F7E20B0162}"/>
                </a:ext>
              </a:extLst>
            </p:cNvPr>
            <p:cNvSpPr/>
            <p:nvPr userDrawn="1"/>
          </p:nvSpPr>
          <p:spPr>
            <a:xfrm>
              <a:off x="0" y="-1"/>
              <a:ext cx="12192000" cy="2268000"/>
            </a:xfrm>
            <a:prstGeom prst="rect">
              <a:avLst/>
            </a:prstGeom>
            <a:solidFill>
              <a:srgbClr val="1E3C71"/>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Rectangle 7">
              <a:extLst>
                <a:ext uri="{FF2B5EF4-FFF2-40B4-BE49-F238E27FC236}">
                  <a16:creationId xmlns:a16="http://schemas.microsoft.com/office/drawing/2014/main" id="{2DE86577-5EFF-49C6-B6EF-7C1C0A3634CD}"/>
                </a:ext>
              </a:extLst>
            </p:cNvPr>
            <p:cNvSpPr/>
            <p:nvPr userDrawn="1"/>
          </p:nvSpPr>
          <p:spPr>
            <a:xfrm>
              <a:off x="0" y="0"/>
              <a:ext cx="4068000" cy="6858000"/>
            </a:xfrm>
            <a:prstGeom prst="rect">
              <a:avLst/>
            </a:prstGeom>
            <a:solidFill>
              <a:srgbClr val="D120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gr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a:xfrm>
            <a:off x="5429250" y="2806261"/>
            <a:ext cx="6396990"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a:xfrm>
            <a:off x="5429250" y="372168"/>
            <a:ext cx="639699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90834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5B73A-42A8-4B49-94F1-6D4D05BE2C1B}"/>
              </a:ext>
            </a:extLst>
          </p:cNvPr>
          <p:cNvSpPr/>
          <p:nvPr userDrawn="1"/>
        </p:nvSpPr>
        <p:spPr>
          <a:xfrm>
            <a:off x="0" y="-2"/>
            <a:ext cx="12192000" cy="756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extLst>
              <a:ext uri="{FF2B5EF4-FFF2-40B4-BE49-F238E27FC236}">
                <a16:creationId xmlns:a16="http://schemas.microsoft.com/office/drawing/2014/main" id="{EE88101F-F932-4FA6-8096-E77C881FCE00}"/>
              </a:ext>
            </a:extLst>
          </p:cNvPr>
          <p:cNvSpPr/>
          <p:nvPr userDrawn="1"/>
        </p:nvSpPr>
        <p:spPr>
          <a:xfrm>
            <a:off x="0" y="1"/>
            <a:ext cx="136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a:xfrm>
            <a:off x="3230880" y="995045"/>
            <a:ext cx="11353800" cy="1325563"/>
          </a:xfrm>
        </p:spPr>
        <p:txBody>
          <a:bodyPr/>
          <a:lstStyle>
            <a:lvl1pPr>
              <a:defRPr>
                <a:solidFill>
                  <a:srgbClr val="1E3C7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a:xfrm>
            <a:off x="5593634" y="2806261"/>
            <a:ext cx="6598366"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593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11/30/2021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7" name="Rectangle 6">
            <a:extLst>
              <a:ext uri="{FF2B5EF4-FFF2-40B4-BE49-F238E27FC236}">
                <a16:creationId xmlns:a16="http://schemas.microsoft.com/office/drawing/2014/main" id="{C1E293C8-10EF-4A01-9790-2595457BD2C2}"/>
              </a:ext>
            </a:extLst>
          </p:cNvPr>
          <p:cNvSpPr/>
          <p:nvPr userDrawn="1"/>
        </p:nvSpPr>
        <p:spPr>
          <a:xfrm>
            <a:off x="0" y="1867989"/>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Oval 7">
            <a:extLst>
              <a:ext uri="{FF2B5EF4-FFF2-40B4-BE49-F238E27FC236}">
                <a16:creationId xmlns:a16="http://schemas.microsoft.com/office/drawing/2014/main" id="{DB7F4A53-6B52-4237-A312-9047022EDE56}"/>
              </a:ext>
            </a:extLst>
          </p:cNvPr>
          <p:cNvSpPr/>
          <p:nvPr userDrawn="1"/>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pic>
        <p:nvPicPr>
          <p:cNvPr id="10" name="Picture 9">
            <a:extLst>
              <a:ext uri="{FF2B5EF4-FFF2-40B4-BE49-F238E27FC236}">
                <a16:creationId xmlns:a16="http://schemas.microsoft.com/office/drawing/2014/main" id="{0A61C1E6-C5A4-4D05-8498-4A6BD1167284}"/>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2687612" y="5139847"/>
            <a:ext cx="5680011" cy="7125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3467664"/>
            <a:ext cx="9074988" cy="930973"/>
          </a:xfrm>
        </p:spPr>
        <p:txBody>
          <a:bodyPr anchor="b"/>
          <a:lstStyle>
            <a:lvl1pPr algn="l">
              <a:defRPr sz="4800">
                <a:solidFill>
                  <a:schemeClr val="bg1"/>
                </a:solidFill>
              </a:defRPr>
            </a:lvl1pPr>
          </a:lstStyle>
          <a:p>
            <a:r>
              <a:rPr lang="en-US" dirty="0"/>
              <a:t>Click to edit Master title style</a:t>
            </a:r>
          </a:p>
        </p:txBody>
      </p:sp>
      <p:sp>
        <p:nvSpPr>
          <p:cNvPr id="12" name="Flowchart: Preparation 11">
            <a:extLst>
              <a:ext uri="{FF2B5EF4-FFF2-40B4-BE49-F238E27FC236}">
                <a16:creationId xmlns:a16="http://schemas.microsoft.com/office/drawing/2014/main" id="{00F589C2-2343-4751-8562-775667C8970E}"/>
              </a:ext>
            </a:extLst>
          </p:cNvPr>
          <p:cNvSpPr/>
          <p:nvPr userDrawn="1"/>
        </p:nvSpPr>
        <p:spPr>
          <a:xfrm>
            <a:off x="152400" y="5348350"/>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147369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73509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4239005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5C9B32-AC24-4D99-885D-195C4BE9269D}"/>
              </a:ext>
            </a:extLst>
          </p:cNvPr>
          <p:cNvSpPr/>
          <p:nvPr userDrawn="1"/>
        </p:nvSpPr>
        <p:spPr>
          <a:xfrm>
            <a:off x="-41096" y="2055811"/>
            <a:ext cx="12276000" cy="10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extLst>
              <a:ext uri="{FF2B5EF4-FFF2-40B4-BE49-F238E27FC236}">
                <a16:creationId xmlns:a16="http://schemas.microsoft.com/office/drawing/2014/main" id="{F966AD49-8410-44D3-B6C7-7672C20FAFC1}"/>
              </a:ext>
            </a:extLst>
          </p:cNvPr>
          <p:cNvSpPr/>
          <p:nvPr userDrawn="1"/>
        </p:nvSpPr>
        <p:spPr>
          <a:xfrm>
            <a:off x="10007316" y="1"/>
            <a:ext cx="216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D0C345C5-F0B8-499F-B482-6EB60C6477D6}"/>
              </a:ext>
            </a:extLst>
          </p:cNvPr>
          <p:cNvSpPr>
            <a:spLocks noGrp="1"/>
          </p:cNvSpPr>
          <p:nvPr userDrawn="1">
            <p:ph type="title"/>
          </p:nvPr>
        </p:nvSpPr>
        <p:spPr>
          <a:xfrm>
            <a:off x="1503680" y="730885"/>
            <a:ext cx="11094720" cy="1325563"/>
          </a:xfrm>
        </p:spPr>
        <p:txBody>
          <a:bodyPr/>
          <a:lstStyle>
            <a:lvl1pPr>
              <a:defRPr>
                <a:solidFill>
                  <a:srgbClr val="1E3C7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7BBDF5D-ED1F-47DC-8753-FA6833435296}"/>
              </a:ext>
            </a:extLst>
          </p:cNvPr>
          <p:cNvSpPr>
            <a:spLocks noGrp="1"/>
          </p:cNvSpPr>
          <p:nvPr userDrawn="1">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userDrawn="1">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376615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AD20-56F7-4A0A-9327-C483A45B6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F3DA8-B5AE-4F4C-A289-3D7AB20EA8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2DBE5D-AE71-446B-9A54-C6AA7CDACD12}"/>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A6628763-39D9-44F1-B35A-08A600BCB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2AA35-D913-4D91-941F-64AC0DD3F588}"/>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819658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7184-F029-4FC9-B9F5-428B4C261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2F6D8-3B87-4D6D-AD88-C7388EC7BE0E}"/>
              </a:ext>
            </a:extLst>
          </p:cNvPr>
          <p:cNvSpPr>
            <a:spLocks noGrp="1"/>
          </p:cNvSpPr>
          <p:nvPr>
            <p:ph sz="half" idx="1"/>
          </p:nvPr>
        </p:nvSpPr>
        <p:spPr>
          <a:xfrm>
            <a:off x="2426676"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4A443-587D-40B6-B633-BEF73A8CAF51}"/>
              </a:ext>
            </a:extLst>
          </p:cNvPr>
          <p:cNvSpPr>
            <a:spLocks noGrp="1"/>
          </p:cNvSpPr>
          <p:nvPr>
            <p:ph sz="half" idx="2"/>
          </p:nvPr>
        </p:nvSpPr>
        <p:spPr>
          <a:xfrm>
            <a:off x="7373814"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353FA-EE63-4C1E-A93E-F43ED9D02633}"/>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6" name="Footer Placeholder 5">
            <a:extLst>
              <a:ext uri="{FF2B5EF4-FFF2-40B4-BE49-F238E27FC236}">
                <a16:creationId xmlns:a16="http://schemas.microsoft.com/office/drawing/2014/main" id="{F91D5722-78CD-4578-947C-4AA8CBD1B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ED3B8-AC07-4E2C-BC6A-CCEF368BEE90}"/>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8" name="Rectangle 7">
            <a:extLst>
              <a:ext uri="{FF2B5EF4-FFF2-40B4-BE49-F238E27FC236}">
                <a16:creationId xmlns:a16="http://schemas.microsoft.com/office/drawing/2014/main" id="{3F60F134-29EA-4FB4-81D8-E7F2C4784F0C}"/>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extLst>
              <a:ext uri="{FF2B5EF4-FFF2-40B4-BE49-F238E27FC236}">
                <a16:creationId xmlns:a16="http://schemas.microsoft.com/office/drawing/2014/main" id="{F20A745B-6117-494E-8409-58E7780A1F9E}"/>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916181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7184-F029-4FC9-B9F5-428B4C261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2F6D8-3B87-4D6D-AD88-C7388EC7BE0E}"/>
              </a:ext>
            </a:extLst>
          </p:cNvPr>
          <p:cNvSpPr>
            <a:spLocks noGrp="1"/>
          </p:cNvSpPr>
          <p:nvPr>
            <p:ph sz="half" idx="1"/>
          </p:nvPr>
        </p:nvSpPr>
        <p:spPr>
          <a:xfrm>
            <a:off x="2426676"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4A443-587D-40B6-B633-BEF73A8CAF51}"/>
              </a:ext>
            </a:extLst>
          </p:cNvPr>
          <p:cNvSpPr>
            <a:spLocks noGrp="1"/>
          </p:cNvSpPr>
          <p:nvPr>
            <p:ph sz="half" idx="2"/>
          </p:nvPr>
        </p:nvSpPr>
        <p:spPr>
          <a:xfrm>
            <a:off x="7373814"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353FA-EE63-4C1E-A93E-F43ED9D02633}"/>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6" name="Footer Placeholder 5">
            <a:extLst>
              <a:ext uri="{FF2B5EF4-FFF2-40B4-BE49-F238E27FC236}">
                <a16:creationId xmlns:a16="http://schemas.microsoft.com/office/drawing/2014/main" id="{F91D5722-78CD-4578-947C-4AA8CBD1B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ED3B8-AC07-4E2C-BC6A-CCEF368BEE90}"/>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8" name="Rectangle 7">
            <a:extLst>
              <a:ext uri="{FF2B5EF4-FFF2-40B4-BE49-F238E27FC236}">
                <a16:creationId xmlns:a16="http://schemas.microsoft.com/office/drawing/2014/main" id="{3F60F134-29EA-4FB4-81D8-E7F2C4784F0C}"/>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extLst>
              <a:ext uri="{FF2B5EF4-FFF2-40B4-BE49-F238E27FC236}">
                <a16:creationId xmlns:a16="http://schemas.microsoft.com/office/drawing/2014/main" id="{F20A745B-6117-494E-8409-58E7780A1F9E}"/>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3719704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288F-DD9C-4A45-A737-4252D7AFE6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EE667A-57FD-4249-9C0A-0D0BEA277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6D4D3D-FE00-4DD6-9CE4-35F7FEB07E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975101-C6F1-41AE-9A33-F2900C06B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13722-60E5-41E7-9D0B-4FBA0A1C90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66825-33EB-4175-920D-06FD58F6E9EE}"/>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8" name="Footer Placeholder 7">
            <a:extLst>
              <a:ext uri="{FF2B5EF4-FFF2-40B4-BE49-F238E27FC236}">
                <a16:creationId xmlns:a16="http://schemas.microsoft.com/office/drawing/2014/main" id="{A183D3BC-CFA9-4370-911F-7346CE4ED3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3F0AE-470E-48F3-B4D4-A17CDE1A4C42}"/>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57936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23D6-3DAF-4334-90A7-067ADD76E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CCAC30-DC34-4BA8-9090-8342AF9D1985}"/>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4" name="Footer Placeholder 3">
            <a:extLst>
              <a:ext uri="{FF2B5EF4-FFF2-40B4-BE49-F238E27FC236}">
                <a16:creationId xmlns:a16="http://schemas.microsoft.com/office/drawing/2014/main" id="{EEE68A6D-D328-4314-8D46-8F13C87995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C432-1782-4581-BEBF-AB76B3A84069}"/>
              </a:ext>
            </a:extLst>
          </p:cNvPr>
          <p:cNvSpPr>
            <a:spLocks noGrp="1"/>
          </p:cNvSpPr>
          <p:nvPr>
            <p:ph type="sldNum" sz="quarter" idx="12"/>
          </p:nvPr>
        </p:nvSpPr>
        <p:spPr>
          <a:xfrm>
            <a:off x="8610600" y="6356350"/>
            <a:ext cx="2422585" cy="365125"/>
          </a:xfrm>
        </p:spPr>
        <p:txBody>
          <a:bodyPr/>
          <a:lstStyle/>
          <a:p>
            <a:fld id="{E0E11A1D-E09C-48F7-8F4C-D8113979A85E}" type="slidenum">
              <a:rPr lang="en-US" smtClean="0"/>
              <a:t>‹#›</a:t>
            </a:fld>
            <a:endParaRPr lang="en-US"/>
          </a:p>
        </p:txBody>
      </p:sp>
      <p:grpSp>
        <p:nvGrpSpPr>
          <p:cNvPr id="6" name="Group 5">
            <a:extLst>
              <a:ext uri="{FF2B5EF4-FFF2-40B4-BE49-F238E27FC236}">
                <a16:creationId xmlns:a16="http://schemas.microsoft.com/office/drawing/2014/main" id="{D48A4EE6-AB84-4EFA-9A14-F869AA3D4839}"/>
              </a:ext>
            </a:extLst>
          </p:cNvPr>
          <p:cNvGrpSpPr/>
          <p:nvPr userDrawn="1"/>
        </p:nvGrpSpPr>
        <p:grpSpPr>
          <a:xfrm>
            <a:off x="11300631" y="6476318"/>
            <a:ext cx="818203" cy="300678"/>
            <a:chOff x="11274753" y="6398684"/>
            <a:chExt cx="818203" cy="300678"/>
          </a:xfrm>
        </p:grpSpPr>
        <p:sp>
          <p:nvSpPr>
            <p:cNvPr id="7" name="Rectangle 6">
              <a:hlinkClick r:id="rId2" action="ppaction://hlinksldjump"/>
              <a:extLst>
                <a:ext uri="{FF2B5EF4-FFF2-40B4-BE49-F238E27FC236}">
                  <a16:creationId xmlns:a16="http://schemas.microsoft.com/office/drawing/2014/main" id="{74E04990-EADB-401A-A3BF-A7D058387876}"/>
                </a:ext>
              </a:extLst>
            </p:cNvPr>
            <p:cNvSpPr/>
            <p:nvPr/>
          </p:nvSpPr>
          <p:spPr>
            <a:xfrm>
              <a:off x="11274753"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8" name="Rectangle 7">
              <a:hlinkClick r:id="rId2" action="ppaction://hlinksldjump"/>
              <a:extLst>
                <a:ext uri="{FF2B5EF4-FFF2-40B4-BE49-F238E27FC236}">
                  <a16:creationId xmlns:a16="http://schemas.microsoft.com/office/drawing/2014/main" id="{9E339958-A07A-4BA1-B63E-9AED99A807CD}"/>
                </a:ext>
              </a:extLst>
            </p:cNvPr>
            <p:cNvSpPr/>
            <p:nvPr/>
          </p:nvSpPr>
          <p:spPr>
            <a:xfrm>
              <a:off x="11567317"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hlinkClick r:id="rId2" action="ppaction://hlinksldjump"/>
              <a:extLst>
                <a:ext uri="{FF2B5EF4-FFF2-40B4-BE49-F238E27FC236}">
                  <a16:creationId xmlns:a16="http://schemas.microsoft.com/office/drawing/2014/main" id="{80B0898B-EF6C-479C-A47E-E622143432C4}"/>
                </a:ext>
              </a:extLst>
            </p:cNvPr>
            <p:cNvSpPr/>
            <p:nvPr/>
          </p:nvSpPr>
          <p:spPr>
            <a:xfrm>
              <a:off x="11859881"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0" name="Rectangle 9">
              <a:hlinkClick r:id="rId2" action="ppaction://hlinksldjump"/>
              <a:extLst>
                <a:ext uri="{FF2B5EF4-FFF2-40B4-BE49-F238E27FC236}">
                  <a16:creationId xmlns:a16="http://schemas.microsoft.com/office/drawing/2014/main" id="{0B821532-9B6C-4460-A915-741FA077C5BF}"/>
                </a:ext>
              </a:extLst>
            </p:cNvPr>
            <p:cNvSpPr/>
            <p:nvPr/>
          </p:nvSpPr>
          <p:spPr>
            <a:xfrm>
              <a:off x="11274753"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1" name="Rectangle 10">
              <a:hlinkClick r:id="rId2" action="ppaction://hlinksldjump"/>
              <a:extLst>
                <a:ext uri="{FF2B5EF4-FFF2-40B4-BE49-F238E27FC236}">
                  <a16:creationId xmlns:a16="http://schemas.microsoft.com/office/drawing/2014/main" id="{AB4AD1F4-B108-490C-BB55-529086E19619}"/>
                </a:ext>
              </a:extLst>
            </p:cNvPr>
            <p:cNvSpPr/>
            <p:nvPr/>
          </p:nvSpPr>
          <p:spPr>
            <a:xfrm>
              <a:off x="11567317"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2" name="Rectangle 11">
              <a:hlinkClick r:id="rId2" action="ppaction://hlinksldjump"/>
              <a:extLst>
                <a:ext uri="{FF2B5EF4-FFF2-40B4-BE49-F238E27FC236}">
                  <a16:creationId xmlns:a16="http://schemas.microsoft.com/office/drawing/2014/main" id="{FC7C1E07-8891-494E-B1A1-152EAB196146}"/>
                </a:ext>
              </a:extLst>
            </p:cNvPr>
            <p:cNvSpPr/>
            <p:nvPr/>
          </p:nvSpPr>
          <p:spPr>
            <a:xfrm>
              <a:off x="11859881"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grpSp>
    </p:spTree>
    <p:extLst>
      <p:ext uri="{BB962C8B-B14F-4D97-AF65-F5344CB8AC3E}">
        <p14:creationId xmlns:p14="http://schemas.microsoft.com/office/powerpoint/2010/main" val="2623409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98EE4-D62F-449A-9395-87CC111DBE5E}"/>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3" name="Footer Placeholder 2">
            <a:extLst>
              <a:ext uri="{FF2B5EF4-FFF2-40B4-BE49-F238E27FC236}">
                <a16:creationId xmlns:a16="http://schemas.microsoft.com/office/drawing/2014/main" id="{0A367BBF-0305-4034-81DF-AC43C52C4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F1B03-1117-4874-91CC-E04DCE4EEC3F}"/>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5" name="Content Placeholder 2">
            <a:extLst>
              <a:ext uri="{FF2B5EF4-FFF2-40B4-BE49-F238E27FC236}">
                <a16:creationId xmlns:a16="http://schemas.microsoft.com/office/drawing/2014/main" id="{B31D018B-8EBC-4E9C-B83F-295148375BFE}"/>
              </a:ext>
            </a:extLst>
          </p:cNvPr>
          <p:cNvSpPr>
            <a:spLocks noGrp="1"/>
          </p:cNvSpPr>
          <p:nvPr>
            <p:ph idx="1"/>
          </p:nvPr>
        </p:nvSpPr>
        <p:spPr>
          <a:xfrm>
            <a:off x="2932386" y="2806261"/>
            <a:ext cx="8421414" cy="3370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503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3202-F7EF-4E17-AEA5-D10F24ACF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ECEBE-62BB-4BA2-AC8F-D4EAF3836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FCEC46-77F8-4FCD-943D-CBDF8B91E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B384C-67F3-43F8-B669-5D7D2110D7D4}"/>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6" name="Footer Placeholder 5">
            <a:extLst>
              <a:ext uri="{FF2B5EF4-FFF2-40B4-BE49-F238E27FC236}">
                <a16:creationId xmlns:a16="http://schemas.microsoft.com/office/drawing/2014/main" id="{E2B214B5-E589-47F5-A942-D8CE86AEB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85B72-9E8E-4AC2-8E69-2868FF6C9E6D}"/>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50872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11/30/2021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439792"/>
            <a:ext cx="9074988" cy="930973"/>
          </a:xfrm>
        </p:spPr>
        <p:txBody>
          <a:bodyPr anchor="b"/>
          <a:lstStyle>
            <a:lvl1pPr algn="l">
              <a:defRPr sz="4800">
                <a:solidFill>
                  <a:schemeClr val="tx1"/>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D8B0F06B-7271-4B14-AE7F-3BA4B835906F}"/>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13" name="Rectangle 12">
            <a:extLst>
              <a:ext uri="{FF2B5EF4-FFF2-40B4-BE49-F238E27FC236}">
                <a16:creationId xmlns:a16="http://schemas.microsoft.com/office/drawing/2014/main" id="{2D0D20F0-DEB8-4A55-A57A-CC9587A7D8F4}"/>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4" name="Content Placeholder 2">
            <a:extLst>
              <a:ext uri="{FF2B5EF4-FFF2-40B4-BE49-F238E27FC236}">
                <a16:creationId xmlns:a16="http://schemas.microsoft.com/office/drawing/2014/main" id="{9BD3D11D-D660-4CBE-89F6-6BAD0D85FB97}"/>
              </a:ext>
            </a:extLst>
          </p:cNvPr>
          <p:cNvSpPr>
            <a:spLocks noGrp="1"/>
          </p:cNvSpPr>
          <p:nvPr>
            <p:ph idx="1"/>
          </p:nvPr>
        </p:nvSpPr>
        <p:spPr>
          <a:xfrm>
            <a:off x="2932386" y="2806261"/>
            <a:ext cx="8421414"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6539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143-65E3-4D18-AE7E-A2F5E053C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8E2FC-C2C4-4D43-9A7E-7848DF7FF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D759F-2234-4300-BC7C-9E9BACC97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4A545-9860-49C8-A8B7-E384F8ACB947}"/>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6" name="Footer Placeholder 5">
            <a:extLst>
              <a:ext uri="{FF2B5EF4-FFF2-40B4-BE49-F238E27FC236}">
                <a16:creationId xmlns:a16="http://schemas.microsoft.com/office/drawing/2014/main" id="{A37DEC45-0885-4C72-BBD7-B2545986D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13D7-60C2-45EF-96DB-0AB32E5DFDD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961331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9D05-3163-4B95-B484-72C1F0B762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4E217B-5104-4E5C-998E-40C5B1F33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57000-F0A3-4D36-8703-57DE3622706B}"/>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C94E831D-2A3D-4C72-8313-48A9C39E3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AA927-5283-4732-ABA9-61C43526B6A7}"/>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372631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895A0-EE72-4A99-87D7-D35471CFA3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04DF8E-A4AA-4859-88F6-E9250184AF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59A90-82B2-4BB3-B2CC-EA3CC584CC3B}"/>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5067D83A-56BC-4BFF-9F11-4E5240FDD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5E92F-3841-4AF9-BE41-7441E4A3190F}"/>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372588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11/30/2021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854CCDD-513A-4CE6-B241-A8BF971992B0}"/>
              </a:ext>
            </a:extLst>
          </p:cNvPr>
          <p:cNvSpPr/>
          <p:nvPr userDrawn="1"/>
        </p:nvSpPr>
        <p:spPr>
          <a:xfrm>
            <a:off x="-41096" y="3574060"/>
            <a:ext cx="10212209"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76184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11/30/2021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8038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1E3C7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11/30/2021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854CCDD-513A-4CE6-B241-A8BF971992B0}"/>
              </a:ext>
            </a:extLst>
          </p:cNvPr>
          <p:cNvSpPr/>
          <p:nvPr userDrawn="1"/>
        </p:nvSpPr>
        <p:spPr>
          <a:xfrm>
            <a:off x="-41096" y="3574060"/>
            <a:ext cx="10212209"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239108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1E3C7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11/30/2021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439792"/>
            <a:ext cx="9074988" cy="930973"/>
          </a:xfrm>
        </p:spPr>
        <p:txBody>
          <a:bodyPr anchor="b"/>
          <a:lstStyle>
            <a:lvl1pPr algn="l">
              <a:defRPr sz="4800">
                <a:solidFill>
                  <a:schemeClr val="tx1"/>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D8B0F06B-7271-4B14-AE7F-3BA4B835906F}"/>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13" name="Rectangle 12">
            <a:extLst>
              <a:ext uri="{FF2B5EF4-FFF2-40B4-BE49-F238E27FC236}">
                <a16:creationId xmlns:a16="http://schemas.microsoft.com/office/drawing/2014/main" id="{2D0D20F0-DEB8-4A55-A57A-CC9587A7D8F4}"/>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4" name="Content Placeholder 2">
            <a:extLst>
              <a:ext uri="{FF2B5EF4-FFF2-40B4-BE49-F238E27FC236}">
                <a16:creationId xmlns:a16="http://schemas.microsoft.com/office/drawing/2014/main" id="{9BD3D11D-D660-4CBE-89F6-6BAD0D85FB97}"/>
              </a:ext>
            </a:extLst>
          </p:cNvPr>
          <p:cNvSpPr>
            <a:spLocks noGrp="1"/>
          </p:cNvSpPr>
          <p:nvPr>
            <p:ph idx="1"/>
          </p:nvPr>
        </p:nvSpPr>
        <p:spPr>
          <a:xfrm>
            <a:off x="2932386" y="2806261"/>
            <a:ext cx="8421414"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30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F7CFBA-F8E5-4A25-B2E6-9FDBB109729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0100" y="570093"/>
            <a:ext cx="1871799" cy="1871799"/>
          </a:xfrm>
          <a:prstGeom prst="rect">
            <a:avLst/>
          </a:prstGeom>
        </p:spPr>
      </p:pic>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524000" y="143891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1524000" y="38763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427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823973-26D7-490C-A1A9-5A89E118199D}"/>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Rectangle 7">
            <a:extLst>
              <a:ext uri="{FF2B5EF4-FFF2-40B4-BE49-F238E27FC236}">
                <a16:creationId xmlns:a16="http://schemas.microsoft.com/office/drawing/2014/main" id="{8D871C08-E55B-4A6E-BD2C-2585579EAE8F}"/>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11/30/2021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55905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1237D-4DD1-4C29-B5F3-6076E4805D7C}"/>
              </a:ext>
            </a:extLst>
          </p:cNvPr>
          <p:cNvSpPr>
            <a:spLocks noGrp="1"/>
          </p:cNvSpPr>
          <p:nvPr>
            <p:ph type="title"/>
          </p:nvPr>
        </p:nvSpPr>
        <p:spPr>
          <a:xfrm>
            <a:off x="2932386" y="365125"/>
            <a:ext cx="8421414"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96EA000-E72A-4989-8632-D8214B27F89D}"/>
              </a:ext>
            </a:extLst>
          </p:cNvPr>
          <p:cNvSpPr>
            <a:spLocks noGrp="1"/>
          </p:cNvSpPr>
          <p:nvPr>
            <p:ph type="body" idx="1"/>
          </p:nvPr>
        </p:nvSpPr>
        <p:spPr>
          <a:xfrm>
            <a:off x="2932386" y="2806261"/>
            <a:ext cx="8421414" cy="3370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281466-D266-4C04-973A-941D1BAC3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Light" panose="02000000000000000000" pitchFamily="2" charset="0"/>
                <a:ea typeface="Roboto Light" panose="02000000000000000000" pitchFamily="2" charset="0"/>
              </a:defRPr>
            </a:lvl1pPr>
          </a:lstStyle>
          <a:p>
            <a:fld id="{5618E6A2-576C-4697-9026-23B109757A6E}" type="datetimeFigureOut">
              <a:rPr lang="en-US" smtClean="0"/>
              <a:pPr/>
              <a:t>11/30/2021</a:t>
            </a:fld>
            <a:endParaRPr lang="en-US"/>
          </a:p>
        </p:txBody>
      </p:sp>
      <p:sp>
        <p:nvSpPr>
          <p:cNvPr id="5" name="Footer Placeholder 4">
            <a:extLst>
              <a:ext uri="{FF2B5EF4-FFF2-40B4-BE49-F238E27FC236}">
                <a16:creationId xmlns:a16="http://schemas.microsoft.com/office/drawing/2014/main" id="{8F03A88B-F51B-4451-BE0B-F2CEF6D00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4700D045-21A2-45CD-A16F-B9D48B067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defRPr>
            </a:lvl1pPr>
          </a:lstStyle>
          <a:p>
            <a:fld id="{E0E11A1D-E09C-48F7-8F4C-D8113979A85E}" type="slidenum">
              <a:rPr lang="en-US" smtClean="0"/>
              <a:pPr/>
              <a:t>‹#›</a:t>
            </a:fld>
            <a:endParaRPr lang="en-US"/>
          </a:p>
        </p:txBody>
      </p:sp>
    </p:spTree>
    <p:extLst>
      <p:ext uri="{BB962C8B-B14F-4D97-AF65-F5344CB8AC3E}">
        <p14:creationId xmlns:p14="http://schemas.microsoft.com/office/powerpoint/2010/main" val="21744106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9" r:id="rId5"/>
    <p:sldLayoutId id="2147483676" r:id="rId6"/>
    <p:sldLayoutId id="2147483674" r:id="rId7"/>
    <p:sldLayoutId id="2147483649" r:id="rId8"/>
    <p:sldLayoutId id="2147483650" r:id="rId9"/>
    <p:sldLayoutId id="2147483677"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70" r:id="rId19"/>
    <p:sldLayoutId id="2147483669" r:id="rId20"/>
    <p:sldLayoutId id="2147483681" r:id="rId21"/>
    <p:sldLayoutId id="2147483667" r:id="rId22"/>
    <p:sldLayoutId id="2147483651" r:id="rId23"/>
    <p:sldLayoutId id="2147483652" r:id="rId24"/>
    <p:sldLayoutId id="2147483680" r:id="rId25"/>
    <p:sldLayoutId id="2147483653" r:id="rId26"/>
    <p:sldLayoutId id="2147483654" r:id="rId27"/>
    <p:sldLayoutId id="2147483655" r:id="rId28"/>
    <p:sldLayoutId id="2147483656" r:id="rId29"/>
    <p:sldLayoutId id="2147483657" r:id="rId30"/>
    <p:sldLayoutId id="2147483658" r:id="rId31"/>
    <p:sldLayoutId id="2147483659" r:id="rId32"/>
  </p:sldLayoutIdLst>
  <p:txStyles>
    <p:titleStyle>
      <a:lvl1pPr algn="l" defTabSz="914400" rtl="0" eaLnBrk="1" latinLnBrk="0" hangingPunct="1">
        <a:lnSpc>
          <a:spcPct val="90000"/>
        </a:lnSpc>
        <a:spcBef>
          <a:spcPct val="0"/>
        </a:spcBef>
        <a:buNone/>
        <a:defRPr sz="6000" b="0" i="0" u="none" kern="1200">
          <a:solidFill>
            <a:schemeClr val="tx1"/>
          </a:solidFill>
          <a:latin typeface="Roboto Slab Medium" pitchFamily="2" charset="0"/>
          <a:ea typeface="Roboto Slab Medium" pitchFamily="2"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4000" kern="1200">
          <a:solidFill>
            <a:schemeClr val="tx1"/>
          </a:solidFill>
          <a:latin typeface="Roboto Medium" panose="02000000000000000000" pitchFamily="2" charset="0"/>
          <a:ea typeface="Roboto Medium"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b="0" i="0" u="none"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mailto:Dmuir@presbyterian.ca"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slide" Target="slide42.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009F4-1343-4A17-B76C-0CA71C24AD51}"/>
              </a:ext>
            </a:extLst>
          </p:cNvPr>
          <p:cNvSpPr>
            <a:spLocks noGrp="1"/>
          </p:cNvSpPr>
          <p:nvPr>
            <p:ph type="ctrTitle"/>
          </p:nvPr>
        </p:nvSpPr>
        <p:spPr>
          <a:xfrm>
            <a:off x="0" y="2991284"/>
            <a:ext cx="12192000" cy="1636295"/>
          </a:xfrm>
        </p:spPr>
        <p:txBody>
          <a:bodyPr/>
          <a:lstStyle/>
          <a:p>
            <a:r>
              <a:rPr lang="en-US" sz="4800" dirty="0"/>
              <a:t>The Ministry of </a:t>
            </a:r>
            <a:br>
              <a:rPr lang="en-US" dirty="0"/>
            </a:br>
            <a:r>
              <a:rPr lang="en-US" dirty="0"/>
              <a:t>Managing Money</a:t>
            </a:r>
          </a:p>
        </p:txBody>
      </p:sp>
      <p:sp>
        <p:nvSpPr>
          <p:cNvPr id="5" name="Subtitle 4">
            <a:extLst>
              <a:ext uri="{FF2B5EF4-FFF2-40B4-BE49-F238E27FC236}">
                <a16:creationId xmlns:a16="http://schemas.microsoft.com/office/drawing/2014/main" id="{11BFEDDF-365B-40B2-AA04-6381A778D7DE}"/>
              </a:ext>
            </a:extLst>
          </p:cNvPr>
          <p:cNvSpPr>
            <a:spLocks noGrp="1"/>
          </p:cNvSpPr>
          <p:nvPr>
            <p:ph type="subTitle" idx="1"/>
          </p:nvPr>
        </p:nvSpPr>
        <p:spPr>
          <a:xfrm>
            <a:off x="1155032" y="5212906"/>
            <a:ext cx="9833810" cy="1332273"/>
          </a:xfrm>
        </p:spPr>
        <p:txBody>
          <a:bodyPr>
            <a:normAutofit fontScale="92500" lnSpcReduction="10000"/>
          </a:bodyPr>
          <a:lstStyle/>
          <a:p>
            <a:r>
              <a:rPr lang="en-US" dirty="0"/>
              <a:t>Congregational Finances and Stewardship Webinar Series </a:t>
            </a:r>
          </a:p>
          <a:p>
            <a:r>
              <a:rPr lang="en-US" dirty="0"/>
              <a:t>PART ONE:  WHERE DO I BEGIN? </a:t>
            </a:r>
          </a:p>
          <a:p>
            <a:r>
              <a:rPr lang="en-US" dirty="0"/>
              <a:t>Financial Roles, Vocabulary and Budgets</a:t>
            </a:r>
          </a:p>
        </p:txBody>
      </p:sp>
      <p:sp>
        <p:nvSpPr>
          <p:cNvPr id="6" name="Rectangle 5">
            <a:extLst>
              <a:ext uri="{FF2B5EF4-FFF2-40B4-BE49-F238E27FC236}">
                <a16:creationId xmlns:a16="http://schemas.microsoft.com/office/drawing/2014/main" id="{5D50B19C-2AED-4FFA-BA32-37BCA06966A1}"/>
              </a:ext>
            </a:extLst>
          </p:cNvPr>
          <p:cNvSpPr/>
          <p:nvPr/>
        </p:nvSpPr>
        <p:spPr>
          <a:xfrm>
            <a:off x="0" y="4854051"/>
            <a:ext cx="10212209"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7" name="Rectangle 6">
            <a:extLst>
              <a:ext uri="{FF2B5EF4-FFF2-40B4-BE49-F238E27FC236}">
                <a16:creationId xmlns:a16="http://schemas.microsoft.com/office/drawing/2014/main" id="{68324767-F3F8-4BC7-981D-C31D6332EDAB}"/>
              </a:ext>
            </a:extLst>
          </p:cNvPr>
          <p:cNvSpPr/>
          <p:nvPr/>
        </p:nvSpPr>
        <p:spPr>
          <a:xfrm>
            <a:off x="-41096" y="4836051"/>
            <a:ext cx="10008000" cy="3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Tree>
    <p:extLst>
      <p:ext uri="{BB962C8B-B14F-4D97-AF65-F5344CB8AC3E}">
        <p14:creationId xmlns:p14="http://schemas.microsoft.com/office/powerpoint/2010/main" val="276779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p:txBody>
          <a:bodyPr/>
          <a:lstStyle/>
          <a:p>
            <a:pPr marL="0" indent="0">
              <a:buNone/>
            </a:pPr>
            <a:r>
              <a:rPr lang="en-US" dirty="0"/>
              <a:t>Generous &amp; Joyful</a:t>
            </a:r>
          </a:p>
        </p:txBody>
      </p:sp>
      <p:sp>
        <p:nvSpPr>
          <p:cNvPr id="4" name="Content Placeholder 3">
            <a:extLst>
              <a:ext uri="{FF2B5EF4-FFF2-40B4-BE49-F238E27FC236}">
                <a16:creationId xmlns:a16="http://schemas.microsoft.com/office/drawing/2014/main" id="{A9123579-3FAD-42C0-9F86-03AE5EEDC674}"/>
              </a:ext>
            </a:extLst>
          </p:cNvPr>
          <p:cNvSpPr>
            <a:spLocks noGrp="1"/>
          </p:cNvSpPr>
          <p:nvPr>
            <p:ph idx="1"/>
          </p:nvPr>
        </p:nvSpPr>
        <p:spPr>
          <a:xfrm>
            <a:off x="2467165" y="2539521"/>
            <a:ext cx="9580456" cy="3953354"/>
          </a:xfrm>
        </p:spPr>
        <p:txBody>
          <a:bodyPr>
            <a:normAutofit fontScale="70000" lnSpcReduction="20000"/>
          </a:bodyPr>
          <a:lstStyle/>
          <a:p>
            <a:pPr marL="0" indent="0" fontAlgn="base">
              <a:lnSpc>
                <a:spcPct val="170000"/>
              </a:lnSpc>
              <a:spcAft>
                <a:spcPts val="1200"/>
              </a:spcAft>
              <a:buNone/>
            </a:pPr>
            <a:r>
              <a:rPr lang="en-US" sz="4400" i="1" dirty="0">
                <a:latin typeface="Roboto" panose="02000000000000000000" pitchFamily="2" charset="0"/>
                <a:ea typeface="Roboto" panose="02000000000000000000" pitchFamily="2" charset="0"/>
              </a:rPr>
              <a:t>Each of you must give as you have made up your mind, </a:t>
            </a:r>
            <a:br>
              <a:rPr lang="en-US" sz="4400" i="1" dirty="0">
                <a:latin typeface="Roboto" panose="02000000000000000000" pitchFamily="2" charset="0"/>
                <a:ea typeface="Roboto" panose="02000000000000000000" pitchFamily="2" charset="0"/>
              </a:rPr>
            </a:br>
            <a:r>
              <a:rPr lang="en-US" sz="4400" i="1" dirty="0">
                <a:latin typeface="Roboto" panose="02000000000000000000" pitchFamily="2" charset="0"/>
                <a:ea typeface="Roboto" panose="02000000000000000000" pitchFamily="2" charset="0"/>
              </a:rPr>
              <a:t>not reluctantly or under compulsion, for God loves a cheerful giver.   2 Cor. 9:7 (NRSV)</a:t>
            </a:r>
          </a:p>
          <a:p>
            <a:pPr marL="0" indent="0" fontAlgn="base">
              <a:lnSpc>
                <a:spcPct val="120000"/>
              </a:lnSpc>
              <a:spcAft>
                <a:spcPts val="1200"/>
              </a:spcAft>
              <a:buNone/>
            </a:pPr>
            <a:r>
              <a:rPr lang="en-US" sz="4400" dirty="0"/>
              <a:t>It’s difficult to ask people to be generous if church leaders are not generous. </a:t>
            </a:r>
          </a:p>
        </p:txBody>
      </p:sp>
    </p:spTree>
    <p:extLst>
      <p:ext uri="{BB962C8B-B14F-4D97-AF65-F5344CB8AC3E}">
        <p14:creationId xmlns:p14="http://schemas.microsoft.com/office/powerpoint/2010/main" val="418257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p:txBody>
          <a:bodyPr/>
          <a:lstStyle/>
          <a:p>
            <a:pPr marL="0" indent="0">
              <a:buNone/>
            </a:pPr>
            <a:r>
              <a:rPr lang="en-US" dirty="0"/>
              <a:t>Humble</a:t>
            </a:r>
          </a:p>
        </p:txBody>
      </p:sp>
      <p:sp>
        <p:nvSpPr>
          <p:cNvPr id="4" name="Content Placeholder 3">
            <a:extLst>
              <a:ext uri="{FF2B5EF4-FFF2-40B4-BE49-F238E27FC236}">
                <a16:creationId xmlns:a16="http://schemas.microsoft.com/office/drawing/2014/main" id="{A9123579-3FAD-42C0-9F86-03AE5EEDC674}"/>
              </a:ext>
            </a:extLst>
          </p:cNvPr>
          <p:cNvSpPr>
            <a:spLocks noGrp="1"/>
          </p:cNvSpPr>
          <p:nvPr>
            <p:ph idx="1"/>
          </p:nvPr>
        </p:nvSpPr>
        <p:spPr>
          <a:xfrm>
            <a:off x="2929067" y="2678417"/>
            <a:ext cx="8547041" cy="3814458"/>
          </a:xfrm>
        </p:spPr>
        <p:txBody>
          <a:bodyPr>
            <a:normAutofit/>
          </a:bodyPr>
          <a:lstStyle/>
          <a:p>
            <a:pPr marL="0" indent="0" fontAlgn="base">
              <a:lnSpc>
                <a:spcPct val="110000"/>
              </a:lnSpc>
              <a:buNone/>
            </a:pPr>
            <a:r>
              <a:rPr lang="en-US" sz="3500" i="1" dirty="0">
                <a:effectLst/>
                <a:latin typeface="Roboto" panose="02000000000000000000" pitchFamily="2" charset="0"/>
              </a:rPr>
              <a:t>Whatever you do, work at it with all your heart, as working for the Lord, not for men, </a:t>
            </a:r>
            <a:br>
              <a:rPr lang="en-US" sz="3500" i="1" dirty="0">
                <a:effectLst/>
                <a:latin typeface="Roboto" panose="02000000000000000000" pitchFamily="2" charset="0"/>
              </a:rPr>
            </a:br>
            <a:r>
              <a:rPr lang="en-US" sz="3500" i="1" dirty="0">
                <a:effectLst/>
                <a:latin typeface="Roboto" panose="02000000000000000000" pitchFamily="2" charset="0"/>
              </a:rPr>
              <a:t>since you know that you will receive an inheritance from the Lord as a reward. </a:t>
            </a:r>
            <a:br>
              <a:rPr lang="en-US" sz="3500" i="1" dirty="0">
                <a:effectLst/>
                <a:latin typeface="Roboto" panose="02000000000000000000" pitchFamily="2" charset="0"/>
              </a:rPr>
            </a:br>
            <a:r>
              <a:rPr lang="en-US" sz="3500" i="1" dirty="0">
                <a:effectLst/>
                <a:latin typeface="Roboto" panose="02000000000000000000" pitchFamily="2" charset="0"/>
              </a:rPr>
              <a:t>It is the Lord Christ you are serving.  </a:t>
            </a:r>
            <a:endParaRPr lang="en-US" sz="3500" i="1" dirty="0">
              <a:latin typeface="Roboto" panose="02000000000000000000" pitchFamily="2" charset="0"/>
            </a:endParaRPr>
          </a:p>
          <a:p>
            <a:pPr marL="0" indent="0" algn="r" fontAlgn="base">
              <a:lnSpc>
                <a:spcPct val="110000"/>
              </a:lnSpc>
              <a:buNone/>
            </a:pPr>
            <a:r>
              <a:rPr lang="en-US" sz="3200" i="1" dirty="0">
                <a:effectLst/>
                <a:latin typeface="Roboto" panose="02000000000000000000" pitchFamily="2" charset="0"/>
              </a:rPr>
              <a:t>Colossians 3:23-34</a:t>
            </a:r>
            <a:endParaRPr lang="en-US" sz="3200" dirty="0">
              <a:effectLst/>
            </a:endParaRPr>
          </a:p>
          <a:p>
            <a:pPr marL="0" indent="0">
              <a:buNone/>
            </a:pPr>
            <a:endParaRPr lang="en-US" dirty="0"/>
          </a:p>
        </p:txBody>
      </p:sp>
    </p:spTree>
    <p:extLst>
      <p:ext uri="{BB962C8B-B14F-4D97-AF65-F5344CB8AC3E}">
        <p14:creationId xmlns:p14="http://schemas.microsoft.com/office/powerpoint/2010/main" val="70943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a:xfrm>
            <a:off x="2470484" y="365125"/>
            <a:ext cx="8883316" cy="1325563"/>
          </a:xfrm>
        </p:spPr>
        <p:txBody>
          <a:bodyPr/>
          <a:lstStyle/>
          <a:p>
            <a:pPr marL="0" indent="0">
              <a:buNone/>
            </a:pPr>
            <a:r>
              <a:rPr lang="en-US" dirty="0"/>
              <a:t>Accountable</a:t>
            </a:r>
          </a:p>
        </p:txBody>
      </p:sp>
      <p:sp>
        <p:nvSpPr>
          <p:cNvPr id="4" name="Content Placeholder 3">
            <a:extLst>
              <a:ext uri="{FF2B5EF4-FFF2-40B4-BE49-F238E27FC236}">
                <a16:creationId xmlns:a16="http://schemas.microsoft.com/office/drawing/2014/main" id="{A9123579-3FAD-42C0-9F86-03AE5EEDC674}"/>
              </a:ext>
            </a:extLst>
          </p:cNvPr>
          <p:cNvSpPr>
            <a:spLocks noGrp="1"/>
          </p:cNvSpPr>
          <p:nvPr>
            <p:ph idx="1"/>
          </p:nvPr>
        </p:nvSpPr>
        <p:spPr>
          <a:xfrm>
            <a:off x="2470483" y="2566737"/>
            <a:ext cx="9512969" cy="3926138"/>
          </a:xfrm>
        </p:spPr>
        <p:txBody>
          <a:bodyPr>
            <a:normAutofit/>
          </a:bodyPr>
          <a:lstStyle/>
          <a:p>
            <a:pPr marL="0" indent="0">
              <a:buNone/>
            </a:pPr>
            <a:r>
              <a:rPr lang="en-US" sz="2800" dirty="0"/>
              <a:t>Theological, moral, ethical and legal accountability:</a:t>
            </a:r>
          </a:p>
          <a:p>
            <a:pPr marL="0" indent="0">
              <a:buNone/>
            </a:pPr>
            <a:endParaRPr lang="en-US" sz="2800" dirty="0"/>
          </a:p>
          <a:p>
            <a:r>
              <a:rPr lang="en-US" sz="2800" dirty="0">
                <a:latin typeface="Roboto" panose="02000000000000000000" pitchFamily="2" charset="0"/>
                <a:ea typeface="Roboto" panose="02000000000000000000" pitchFamily="2" charset="0"/>
              </a:rPr>
              <a:t>to God, to whom the church belongs</a:t>
            </a:r>
          </a:p>
          <a:p>
            <a:r>
              <a:rPr lang="en-US" sz="2800" dirty="0">
                <a:latin typeface="Roboto" panose="02000000000000000000" pitchFamily="2" charset="0"/>
                <a:ea typeface="Roboto" panose="02000000000000000000" pitchFamily="2" charset="0"/>
              </a:rPr>
              <a:t>to the people who generously give</a:t>
            </a:r>
          </a:p>
          <a:p>
            <a:r>
              <a:rPr lang="en-US" sz="2800" dirty="0">
                <a:latin typeface="Roboto" panose="02000000000000000000" pitchFamily="2" charset="0"/>
                <a:ea typeface="Roboto" panose="02000000000000000000" pitchFamily="2" charset="0"/>
              </a:rPr>
              <a:t>to the denomination of whom the church is part of</a:t>
            </a:r>
          </a:p>
          <a:p>
            <a:r>
              <a:rPr lang="en-US" sz="2800" dirty="0">
                <a:latin typeface="Roboto" panose="02000000000000000000" pitchFamily="2" charset="0"/>
                <a:ea typeface="Roboto" panose="02000000000000000000" pitchFamily="2" charset="0"/>
              </a:rPr>
              <a:t>to the government, the authority God places over us</a:t>
            </a:r>
          </a:p>
        </p:txBody>
      </p:sp>
    </p:spTree>
    <p:extLst>
      <p:ext uri="{BB962C8B-B14F-4D97-AF65-F5344CB8AC3E}">
        <p14:creationId xmlns:p14="http://schemas.microsoft.com/office/powerpoint/2010/main" val="423701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05B1-B8EF-481E-9CCB-592757254485}"/>
              </a:ext>
            </a:extLst>
          </p:cNvPr>
          <p:cNvSpPr>
            <a:spLocks noGrp="1"/>
          </p:cNvSpPr>
          <p:nvPr>
            <p:ph type="ctrTitle"/>
          </p:nvPr>
        </p:nvSpPr>
        <p:spPr>
          <a:xfrm>
            <a:off x="1363546" y="1494868"/>
            <a:ext cx="9938915" cy="1934131"/>
          </a:xfrm>
        </p:spPr>
        <p:txBody>
          <a:bodyPr/>
          <a:lstStyle/>
          <a:p>
            <a:pPr lvl="0" algn="l"/>
            <a:r>
              <a:rPr lang="en-US" sz="7200" b="0" i="0" u="none" kern="1200" dirty="0">
                <a:solidFill>
                  <a:schemeClr val="tx1"/>
                </a:solidFill>
                <a:effectLst/>
                <a:latin typeface="Roboto Slab Medium" pitchFamily="2" charset="0"/>
                <a:ea typeface="Roboto Slab Medium" pitchFamily="2" charset="0"/>
                <a:cs typeface="+mj-cs"/>
              </a:rPr>
              <a:t>Financial Roles in a congregation</a:t>
            </a:r>
            <a:endParaRPr lang="en-US" sz="6000" dirty="0"/>
          </a:p>
        </p:txBody>
      </p:sp>
      <p:grpSp>
        <p:nvGrpSpPr>
          <p:cNvPr id="3" name="Group 2">
            <a:extLst>
              <a:ext uri="{FF2B5EF4-FFF2-40B4-BE49-F238E27FC236}">
                <a16:creationId xmlns:a16="http://schemas.microsoft.com/office/drawing/2014/main" id="{AADAA055-1FA8-49B3-B345-2118C7D28FBE}"/>
              </a:ext>
            </a:extLst>
          </p:cNvPr>
          <p:cNvGrpSpPr/>
          <p:nvPr/>
        </p:nvGrpSpPr>
        <p:grpSpPr>
          <a:xfrm>
            <a:off x="11302461" y="6481809"/>
            <a:ext cx="818203" cy="300678"/>
            <a:chOff x="11274753" y="6398684"/>
            <a:chExt cx="818203" cy="300678"/>
          </a:xfrm>
          <a:solidFill>
            <a:schemeClr val="bg1"/>
          </a:solidFill>
        </p:grpSpPr>
        <p:sp>
          <p:nvSpPr>
            <p:cNvPr id="4" name="Rectangle 3">
              <a:hlinkClick r:id="rId3" action="ppaction://hlinksldjump"/>
              <a:extLst>
                <a:ext uri="{FF2B5EF4-FFF2-40B4-BE49-F238E27FC236}">
                  <a16:creationId xmlns:a16="http://schemas.microsoft.com/office/drawing/2014/main" id="{5A7BD3D0-6982-4163-A840-C5B8998B62A6}"/>
                </a:ext>
              </a:extLst>
            </p:cNvPr>
            <p:cNvSpPr/>
            <p:nvPr/>
          </p:nvSpPr>
          <p:spPr>
            <a:xfrm>
              <a:off x="11274753"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5" name="Rectangle 4">
              <a:hlinkClick r:id="rId3" action="ppaction://hlinksldjump"/>
              <a:extLst>
                <a:ext uri="{FF2B5EF4-FFF2-40B4-BE49-F238E27FC236}">
                  <a16:creationId xmlns:a16="http://schemas.microsoft.com/office/drawing/2014/main" id="{27521D52-1807-4AF5-A2CE-2AA3DF949FC8}"/>
                </a:ext>
              </a:extLst>
            </p:cNvPr>
            <p:cNvSpPr/>
            <p:nvPr/>
          </p:nvSpPr>
          <p:spPr>
            <a:xfrm>
              <a:off x="11567317"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6" name="Rectangle 5">
              <a:hlinkClick r:id="rId3" action="ppaction://hlinksldjump"/>
              <a:extLst>
                <a:ext uri="{FF2B5EF4-FFF2-40B4-BE49-F238E27FC236}">
                  <a16:creationId xmlns:a16="http://schemas.microsoft.com/office/drawing/2014/main" id="{9248D742-F6FD-4AD5-AF02-FD79F426FE0E}"/>
                </a:ext>
              </a:extLst>
            </p:cNvPr>
            <p:cNvSpPr/>
            <p:nvPr/>
          </p:nvSpPr>
          <p:spPr>
            <a:xfrm>
              <a:off x="11859881"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7" name="Rectangle 6">
              <a:hlinkClick r:id="rId3" action="ppaction://hlinksldjump"/>
              <a:extLst>
                <a:ext uri="{FF2B5EF4-FFF2-40B4-BE49-F238E27FC236}">
                  <a16:creationId xmlns:a16="http://schemas.microsoft.com/office/drawing/2014/main" id="{891AC7F0-5F5B-47EB-BF0E-756ACE4969FA}"/>
                </a:ext>
              </a:extLst>
            </p:cNvPr>
            <p:cNvSpPr/>
            <p:nvPr/>
          </p:nvSpPr>
          <p:spPr>
            <a:xfrm>
              <a:off x="11274753"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8" name="Rectangle 7">
              <a:hlinkClick r:id="rId3" action="ppaction://hlinksldjump"/>
              <a:extLst>
                <a:ext uri="{FF2B5EF4-FFF2-40B4-BE49-F238E27FC236}">
                  <a16:creationId xmlns:a16="http://schemas.microsoft.com/office/drawing/2014/main" id="{13098E6C-6D5B-4314-904D-F1294CF130E0}"/>
                </a:ext>
              </a:extLst>
            </p:cNvPr>
            <p:cNvSpPr/>
            <p:nvPr/>
          </p:nvSpPr>
          <p:spPr>
            <a:xfrm>
              <a:off x="11567317"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hlinkClick r:id="rId3" action="ppaction://hlinksldjump"/>
              <a:extLst>
                <a:ext uri="{FF2B5EF4-FFF2-40B4-BE49-F238E27FC236}">
                  <a16:creationId xmlns:a16="http://schemas.microsoft.com/office/drawing/2014/main" id="{8ABAD77C-7CAC-4AAC-AC01-B313F39F689E}"/>
                </a:ext>
              </a:extLst>
            </p:cNvPr>
            <p:cNvSpPr/>
            <p:nvPr/>
          </p:nvSpPr>
          <p:spPr>
            <a:xfrm>
              <a:off x="11859881"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grpSp>
    </p:spTree>
    <p:extLst>
      <p:ext uri="{BB962C8B-B14F-4D97-AF65-F5344CB8AC3E}">
        <p14:creationId xmlns:p14="http://schemas.microsoft.com/office/powerpoint/2010/main" val="19836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10EF8CC-026B-495A-BB4D-345ED65EA98C}"/>
              </a:ext>
            </a:extLst>
          </p:cNvPr>
          <p:cNvCxnSpPr/>
          <p:nvPr/>
        </p:nvCxnSpPr>
        <p:spPr>
          <a:xfrm flipH="1">
            <a:off x="2745856" y="2561455"/>
            <a:ext cx="578817" cy="18119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50A599B-30DC-4876-A7D6-151E223090E2}"/>
              </a:ext>
            </a:extLst>
          </p:cNvPr>
          <p:cNvCxnSpPr/>
          <p:nvPr/>
        </p:nvCxnSpPr>
        <p:spPr>
          <a:xfrm>
            <a:off x="3395021" y="2541595"/>
            <a:ext cx="1054626" cy="18318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87CA26-88A0-4C29-9376-A8C0A74B0451}"/>
              </a:ext>
            </a:extLst>
          </p:cNvPr>
          <p:cNvCxnSpPr/>
          <p:nvPr/>
        </p:nvCxnSpPr>
        <p:spPr>
          <a:xfrm>
            <a:off x="3509104" y="2561455"/>
            <a:ext cx="4321904" cy="18296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C2AE0B-EAFC-42DC-97A1-F9F0AAE0CCCC}"/>
              </a:ext>
            </a:extLst>
          </p:cNvPr>
          <p:cNvCxnSpPr/>
          <p:nvPr/>
        </p:nvCxnSpPr>
        <p:spPr>
          <a:xfrm>
            <a:off x="3444471" y="2579147"/>
            <a:ext cx="2626827" cy="18119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C928ED-8459-4FEA-AAAD-5DE42BA5B342}"/>
              </a:ext>
            </a:extLst>
          </p:cNvPr>
          <p:cNvCxnSpPr/>
          <p:nvPr/>
        </p:nvCxnSpPr>
        <p:spPr>
          <a:xfrm>
            <a:off x="3607951" y="2541595"/>
            <a:ext cx="5895417" cy="18119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B6A3E75-8C99-4AC9-BA8F-C11E4826BCBE}"/>
              </a:ext>
            </a:extLst>
          </p:cNvPr>
          <p:cNvCxnSpPr/>
          <p:nvPr/>
        </p:nvCxnSpPr>
        <p:spPr>
          <a:xfrm>
            <a:off x="3674159" y="2455634"/>
            <a:ext cx="7531769" cy="18603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A0BBC2-B5D9-489C-90AC-9D299AEA2F4A}"/>
              </a:ext>
            </a:extLst>
          </p:cNvPr>
          <p:cNvCxnSpPr/>
          <p:nvPr/>
        </p:nvCxnSpPr>
        <p:spPr>
          <a:xfrm flipH="1">
            <a:off x="1131311" y="2511566"/>
            <a:ext cx="2143912" cy="18119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id="{340CA137-FA0D-4409-862E-B9FC3F3F738F}"/>
              </a:ext>
            </a:extLst>
          </p:cNvPr>
          <p:cNvSpPr/>
          <p:nvPr/>
        </p:nvSpPr>
        <p:spPr>
          <a:xfrm>
            <a:off x="0" y="-16042"/>
            <a:ext cx="12192000" cy="1894053"/>
          </a:xfrm>
          <a:custGeom>
            <a:avLst/>
            <a:gdLst>
              <a:gd name="connsiteX0" fmla="*/ 0 w 12192000"/>
              <a:gd name="connsiteY0" fmla="*/ 0 h 1825625"/>
              <a:gd name="connsiteX1" fmla="*/ 12192000 w 12192000"/>
              <a:gd name="connsiteY1" fmla="*/ 0 h 1825625"/>
              <a:gd name="connsiteX2" fmla="*/ 12192000 w 12192000"/>
              <a:gd name="connsiteY2" fmla="*/ 1825625 h 1825625"/>
              <a:gd name="connsiteX3" fmla="*/ 0 w 12192000"/>
              <a:gd name="connsiteY3" fmla="*/ 1825625 h 1825625"/>
              <a:gd name="connsiteX4" fmla="*/ 0 w 12192000"/>
              <a:gd name="connsiteY4" fmla="*/ 0 h 1825625"/>
              <a:gd name="connsiteX0" fmla="*/ 0 w 12192000"/>
              <a:gd name="connsiteY0" fmla="*/ 0 h 2601587"/>
              <a:gd name="connsiteX1" fmla="*/ 12192000 w 12192000"/>
              <a:gd name="connsiteY1" fmla="*/ 0 h 2601587"/>
              <a:gd name="connsiteX2" fmla="*/ 12192000 w 12192000"/>
              <a:gd name="connsiteY2" fmla="*/ 1825625 h 2601587"/>
              <a:gd name="connsiteX3" fmla="*/ 6169572 w 12192000"/>
              <a:gd name="connsiteY3" fmla="*/ 2601587 h 2601587"/>
              <a:gd name="connsiteX4" fmla="*/ 0 w 12192000"/>
              <a:gd name="connsiteY4" fmla="*/ 1825625 h 2601587"/>
              <a:gd name="connsiteX5" fmla="*/ 0 w 12192000"/>
              <a:gd name="connsiteY5" fmla="*/ 0 h 2601587"/>
              <a:gd name="connsiteX0" fmla="*/ 0 w 12192000"/>
              <a:gd name="connsiteY0" fmla="*/ 0 h 2601642"/>
              <a:gd name="connsiteX1" fmla="*/ 12192000 w 12192000"/>
              <a:gd name="connsiteY1" fmla="*/ 0 h 2601642"/>
              <a:gd name="connsiteX2" fmla="*/ 12192000 w 12192000"/>
              <a:gd name="connsiteY2" fmla="*/ 1825625 h 2601642"/>
              <a:gd name="connsiteX3" fmla="*/ 6169572 w 12192000"/>
              <a:gd name="connsiteY3" fmla="*/ 2601587 h 2601642"/>
              <a:gd name="connsiteX4" fmla="*/ 0 w 12192000"/>
              <a:gd name="connsiteY4" fmla="*/ 1825625 h 2601642"/>
              <a:gd name="connsiteX5" fmla="*/ 0 w 12192000"/>
              <a:gd name="connsiteY5" fmla="*/ 0 h 2601642"/>
              <a:gd name="connsiteX0" fmla="*/ 0 w 12192000"/>
              <a:gd name="connsiteY0" fmla="*/ 0 h 2601599"/>
              <a:gd name="connsiteX1" fmla="*/ 12192000 w 12192000"/>
              <a:gd name="connsiteY1" fmla="*/ 0 h 2601599"/>
              <a:gd name="connsiteX2" fmla="*/ 12192000 w 12192000"/>
              <a:gd name="connsiteY2" fmla="*/ 1825625 h 2601599"/>
              <a:gd name="connsiteX3" fmla="*/ 6169572 w 12192000"/>
              <a:gd name="connsiteY3" fmla="*/ 2601587 h 2601599"/>
              <a:gd name="connsiteX4" fmla="*/ 0 w 12192000"/>
              <a:gd name="connsiteY4" fmla="*/ 1825625 h 2601599"/>
              <a:gd name="connsiteX5" fmla="*/ 0 w 12192000"/>
              <a:gd name="connsiteY5" fmla="*/ 0 h 2601599"/>
              <a:gd name="connsiteX0" fmla="*/ 0 w 12192000"/>
              <a:gd name="connsiteY0" fmla="*/ 0 h 2601594"/>
              <a:gd name="connsiteX1" fmla="*/ 12192000 w 12192000"/>
              <a:gd name="connsiteY1" fmla="*/ 0 h 2601594"/>
              <a:gd name="connsiteX2" fmla="*/ 12192000 w 12192000"/>
              <a:gd name="connsiteY2" fmla="*/ 1825625 h 2601594"/>
              <a:gd name="connsiteX3" fmla="*/ 6169572 w 12192000"/>
              <a:gd name="connsiteY3" fmla="*/ 2601587 h 2601594"/>
              <a:gd name="connsiteX4" fmla="*/ 0 w 12192000"/>
              <a:gd name="connsiteY4" fmla="*/ 1825625 h 2601594"/>
              <a:gd name="connsiteX5" fmla="*/ 0 w 12192000"/>
              <a:gd name="connsiteY5" fmla="*/ 0 h 2601594"/>
              <a:gd name="connsiteX0" fmla="*/ 0 w 12192000"/>
              <a:gd name="connsiteY0" fmla="*/ 0 h 2601594"/>
              <a:gd name="connsiteX1" fmla="*/ 12192000 w 12192000"/>
              <a:gd name="connsiteY1" fmla="*/ 0 h 2601594"/>
              <a:gd name="connsiteX2" fmla="*/ 12192000 w 12192000"/>
              <a:gd name="connsiteY2" fmla="*/ 1825625 h 2601594"/>
              <a:gd name="connsiteX3" fmla="*/ 6169572 w 12192000"/>
              <a:gd name="connsiteY3" fmla="*/ 2601587 h 2601594"/>
              <a:gd name="connsiteX4" fmla="*/ 0 w 12192000"/>
              <a:gd name="connsiteY4" fmla="*/ 1825625 h 2601594"/>
              <a:gd name="connsiteX5" fmla="*/ 0 w 12192000"/>
              <a:gd name="connsiteY5" fmla="*/ 0 h 2601594"/>
              <a:gd name="connsiteX0" fmla="*/ 0 w 12192000"/>
              <a:gd name="connsiteY0" fmla="*/ 0 h 2337661"/>
              <a:gd name="connsiteX1" fmla="*/ 12192000 w 12192000"/>
              <a:gd name="connsiteY1" fmla="*/ 0 h 2337661"/>
              <a:gd name="connsiteX2" fmla="*/ 12192000 w 12192000"/>
              <a:gd name="connsiteY2" fmla="*/ 1825625 h 2337661"/>
              <a:gd name="connsiteX3" fmla="*/ 2207172 w 12192000"/>
              <a:gd name="connsiteY3" fmla="*/ 2337650 h 2337661"/>
              <a:gd name="connsiteX4" fmla="*/ 0 w 12192000"/>
              <a:gd name="connsiteY4" fmla="*/ 1825625 h 2337661"/>
              <a:gd name="connsiteX5" fmla="*/ 0 w 12192000"/>
              <a:gd name="connsiteY5" fmla="*/ 0 h 2337661"/>
              <a:gd name="connsiteX0" fmla="*/ 0 w 12192000"/>
              <a:gd name="connsiteY0" fmla="*/ 0 h 2385648"/>
              <a:gd name="connsiteX1" fmla="*/ 12192000 w 12192000"/>
              <a:gd name="connsiteY1" fmla="*/ 0 h 2385648"/>
              <a:gd name="connsiteX2" fmla="*/ 12192000 w 12192000"/>
              <a:gd name="connsiteY2" fmla="*/ 1825625 h 2385648"/>
              <a:gd name="connsiteX3" fmla="*/ 3312072 w 12192000"/>
              <a:gd name="connsiteY3" fmla="*/ 2385638 h 2385648"/>
              <a:gd name="connsiteX4" fmla="*/ 0 w 12192000"/>
              <a:gd name="connsiteY4" fmla="*/ 1825625 h 2385648"/>
              <a:gd name="connsiteX5" fmla="*/ 0 w 12192000"/>
              <a:gd name="connsiteY5" fmla="*/ 0 h 23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385648">
                <a:moveTo>
                  <a:pt x="0" y="0"/>
                </a:moveTo>
                <a:lnTo>
                  <a:pt x="12192000" y="0"/>
                </a:lnTo>
                <a:lnTo>
                  <a:pt x="12192000" y="1825625"/>
                </a:lnTo>
                <a:cubicBezTo>
                  <a:pt x="12174483" y="1828527"/>
                  <a:pt x="3319079" y="2382736"/>
                  <a:pt x="3312072" y="2385638"/>
                </a:cubicBezTo>
                <a:cubicBezTo>
                  <a:pt x="3305065" y="2388540"/>
                  <a:pt x="17517" y="1811010"/>
                  <a:pt x="0" y="1825625"/>
                </a:cubicBezTo>
                <a:lnTo>
                  <a:pt x="0" y="0"/>
                </a:lnTo>
                <a:close/>
              </a:path>
            </a:pathLst>
          </a:cu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13" name="Flowchart: Preparation 12">
            <a:extLst>
              <a:ext uri="{FF2B5EF4-FFF2-40B4-BE49-F238E27FC236}">
                <a16:creationId xmlns:a16="http://schemas.microsoft.com/office/drawing/2014/main" id="{3E35F069-503D-4048-B01C-EB614F63299D}"/>
              </a:ext>
            </a:extLst>
          </p:cNvPr>
          <p:cNvSpPr/>
          <p:nvPr/>
        </p:nvSpPr>
        <p:spPr>
          <a:xfrm>
            <a:off x="2822457" y="2007566"/>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4" name="Flowchart: Preparation 13">
            <a:extLst>
              <a:ext uri="{FF2B5EF4-FFF2-40B4-BE49-F238E27FC236}">
                <a16:creationId xmlns:a16="http://schemas.microsoft.com/office/drawing/2014/main" id="{EE784B7F-280D-41AF-AB8D-FAB55E7F4A1D}"/>
              </a:ext>
            </a:extLst>
          </p:cNvPr>
          <p:cNvSpPr/>
          <p:nvPr/>
        </p:nvSpPr>
        <p:spPr>
          <a:xfrm>
            <a:off x="5592000" y="3819509"/>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5" name="Flowchart: Preparation 14">
            <a:extLst>
              <a:ext uri="{FF2B5EF4-FFF2-40B4-BE49-F238E27FC236}">
                <a16:creationId xmlns:a16="http://schemas.microsoft.com/office/drawing/2014/main" id="{65E63B43-15C8-4209-A7BD-365B452742A4}"/>
              </a:ext>
            </a:extLst>
          </p:cNvPr>
          <p:cNvSpPr/>
          <p:nvPr/>
        </p:nvSpPr>
        <p:spPr>
          <a:xfrm>
            <a:off x="10670742" y="3819509"/>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6" name="Flowchart: Preparation 15">
            <a:extLst>
              <a:ext uri="{FF2B5EF4-FFF2-40B4-BE49-F238E27FC236}">
                <a16:creationId xmlns:a16="http://schemas.microsoft.com/office/drawing/2014/main" id="{A8A00515-3EE5-45F9-B3BD-096CC154BACE}"/>
              </a:ext>
            </a:extLst>
          </p:cNvPr>
          <p:cNvSpPr/>
          <p:nvPr/>
        </p:nvSpPr>
        <p:spPr>
          <a:xfrm>
            <a:off x="8999560" y="3819509"/>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7" name="Flowchart: Preparation 16">
            <a:extLst>
              <a:ext uri="{FF2B5EF4-FFF2-40B4-BE49-F238E27FC236}">
                <a16:creationId xmlns:a16="http://schemas.microsoft.com/office/drawing/2014/main" id="{1D5D7DD0-49E8-4795-AFF1-BEC66D453CC2}"/>
              </a:ext>
            </a:extLst>
          </p:cNvPr>
          <p:cNvSpPr/>
          <p:nvPr/>
        </p:nvSpPr>
        <p:spPr>
          <a:xfrm>
            <a:off x="3923223" y="3819509"/>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18" name="Treasurer">
            <a:extLst>
              <a:ext uri="{FF2B5EF4-FFF2-40B4-BE49-F238E27FC236}">
                <a16:creationId xmlns:a16="http://schemas.microsoft.com/office/drawing/2014/main" id="{88992EF9-51E0-4B8D-8E90-810138640F7A}"/>
              </a:ext>
            </a:extLst>
          </p:cNvPr>
          <p:cNvSpPr txBox="1"/>
          <p:nvPr/>
        </p:nvSpPr>
        <p:spPr>
          <a:xfrm>
            <a:off x="2681223" y="3021242"/>
            <a:ext cx="1188000" cy="369332"/>
          </a:xfrm>
          <a:prstGeom prst="rect">
            <a:avLst/>
          </a:prstGeom>
          <a:solidFill>
            <a:srgbClr val="FFF8EA"/>
          </a:solidFill>
        </p:spPr>
        <p:txBody>
          <a:bodyPr wrap="square" rtlCol="0">
            <a:spAutoFit/>
          </a:bodyPr>
          <a:lstStyle/>
          <a:p>
            <a:pPr algn="ctr"/>
            <a:r>
              <a:rPr lang="en-US" dirty="0">
                <a:latin typeface="Roboto Medium" panose="02000000000000000000" pitchFamily="2" charset="0"/>
                <a:ea typeface="Roboto Medium" panose="02000000000000000000" pitchFamily="2" charset="0"/>
              </a:rPr>
              <a:t>Treasurer</a:t>
            </a:r>
          </a:p>
        </p:txBody>
      </p:sp>
      <p:sp>
        <p:nvSpPr>
          <p:cNvPr id="19" name="Session">
            <a:extLst>
              <a:ext uri="{FF2B5EF4-FFF2-40B4-BE49-F238E27FC236}">
                <a16:creationId xmlns:a16="http://schemas.microsoft.com/office/drawing/2014/main" id="{A4070ABC-B939-4D43-9F4F-1F986BC74BE9}"/>
              </a:ext>
            </a:extLst>
          </p:cNvPr>
          <p:cNvSpPr txBox="1"/>
          <p:nvPr/>
        </p:nvSpPr>
        <p:spPr>
          <a:xfrm>
            <a:off x="-20689" y="4845201"/>
            <a:ext cx="2304000" cy="369332"/>
          </a:xfrm>
          <a:prstGeom prst="rect">
            <a:avLst/>
          </a:prstGeom>
          <a:solidFill>
            <a:srgbClr val="FFF8EA"/>
          </a:solidFill>
        </p:spPr>
        <p:txBody>
          <a:bodyPr wrap="square" rtlCol="0">
            <a:spAutoFit/>
          </a:bodyPr>
          <a:lstStyle/>
          <a:p>
            <a:pPr algn="ctr"/>
            <a:r>
              <a:rPr lang="en-US" dirty="0">
                <a:latin typeface="Roboto Medium" panose="02000000000000000000" pitchFamily="2" charset="0"/>
                <a:ea typeface="Roboto Medium" panose="02000000000000000000" pitchFamily="2" charset="0"/>
              </a:rPr>
              <a:t>Session</a:t>
            </a:r>
          </a:p>
        </p:txBody>
      </p:sp>
      <p:sp>
        <p:nvSpPr>
          <p:cNvPr id="20" name="Board of Managers">
            <a:extLst>
              <a:ext uri="{FF2B5EF4-FFF2-40B4-BE49-F238E27FC236}">
                <a16:creationId xmlns:a16="http://schemas.microsoft.com/office/drawing/2014/main" id="{948DFDC9-547F-4E4F-AA25-178F7A34F9F8}"/>
              </a:ext>
            </a:extLst>
          </p:cNvPr>
          <p:cNvSpPr txBox="1"/>
          <p:nvPr/>
        </p:nvSpPr>
        <p:spPr>
          <a:xfrm>
            <a:off x="1928040" y="4845201"/>
            <a:ext cx="1656000" cy="646331"/>
          </a:xfrm>
          <a:prstGeom prst="rect">
            <a:avLst/>
          </a:prstGeom>
          <a:solidFill>
            <a:srgbClr val="FFF8EA"/>
          </a:solidFill>
        </p:spPr>
        <p:txBody>
          <a:bodyPr wrap="square" rtlCol="0">
            <a:spAutoFit/>
          </a:bodyPr>
          <a:lstStyle/>
          <a:p>
            <a:pPr algn="ctr"/>
            <a:r>
              <a:rPr lang="en-US" dirty="0">
                <a:latin typeface="Roboto Medium" panose="02000000000000000000" pitchFamily="2" charset="0"/>
                <a:ea typeface="Roboto Medium" panose="02000000000000000000" pitchFamily="2" charset="0"/>
              </a:rPr>
              <a:t>Board of Managers</a:t>
            </a:r>
          </a:p>
        </p:txBody>
      </p:sp>
      <p:sp>
        <p:nvSpPr>
          <p:cNvPr id="21" name="Trustees">
            <a:extLst>
              <a:ext uri="{FF2B5EF4-FFF2-40B4-BE49-F238E27FC236}">
                <a16:creationId xmlns:a16="http://schemas.microsoft.com/office/drawing/2014/main" id="{E0366A4A-69F9-452D-B6A6-8C3F20971796}"/>
              </a:ext>
            </a:extLst>
          </p:cNvPr>
          <p:cNvSpPr txBox="1"/>
          <p:nvPr/>
        </p:nvSpPr>
        <p:spPr>
          <a:xfrm>
            <a:off x="3275223" y="4845201"/>
            <a:ext cx="2304000" cy="369332"/>
          </a:xfrm>
          <a:prstGeom prst="rect">
            <a:avLst/>
          </a:prstGeom>
          <a:solidFill>
            <a:srgbClr val="FFF8EA"/>
          </a:solidFill>
        </p:spPr>
        <p:txBody>
          <a:bodyPr wrap="square" rtlCol="0">
            <a:spAutoFit/>
          </a:bodyPr>
          <a:lstStyle/>
          <a:p>
            <a:pPr algn="ctr"/>
            <a:r>
              <a:rPr lang="en-US" dirty="0">
                <a:latin typeface="Roboto Medium" panose="02000000000000000000" pitchFamily="2" charset="0"/>
                <a:ea typeface="Roboto Medium" panose="02000000000000000000" pitchFamily="2" charset="0"/>
              </a:rPr>
              <a:t>Trustees</a:t>
            </a:r>
          </a:p>
        </p:txBody>
      </p:sp>
      <p:sp>
        <p:nvSpPr>
          <p:cNvPr id="22" name="Bookkeeper">
            <a:extLst>
              <a:ext uri="{FF2B5EF4-FFF2-40B4-BE49-F238E27FC236}">
                <a16:creationId xmlns:a16="http://schemas.microsoft.com/office/drawing/2014/main" id="{B1B586A6-9065-44A9-90B2-91CD547AF2B3}"/>
              </a:ext>
            </a:extLst>
          </p:cNvPr>
          <p:cNvSpPr txBox="1"/>
          <p:nvPr/>
        </p:nvSpPr>
        <p:spPr>
          <a:xfrm>
            <a:off x="4944000" y="4845201"/>
            <a:ext cx="2304000" cy="369332"/>
          </a:xfrm>
          <a:prstGeom prst="rect">
            <a:avLst/>
          </a:prstGeom>
          <a:solidFill>
            <a:srgbClr val="FFF8EA"/>
          </a:solidFill>
        </p:spPr>
        <p:txBody>
          <a:bodyPr wrap="square" rtlCol="0">
            <a:spAutoFit/>
          </a:bodyPr>
          <a:lstStyle/>
          <a:p>
            <a:pPr algn="ctr"/>
            <a:r>
              <a:rPr lang="en-US" dirty="0">
                <a:latin typeface="Roboto Medium" panose="02000000000000000000" pitchFamily="2" charset="0"/>
                <a:ea typeface="Roboto Medium" panose="02000000000000000000" pitchFamily="2" charset="0"/>
              </a:rPr>
              <a:t>Bookkeeper</a:t>
            </a:r>
          </a:p>
        </p:txBody>
      </p:sp>
      <p:sp>
        <p:nvSpPr>
          <p:cNvPr id="23" name="Flowchart: Preparation 22">
            <a:extLst>
              <a:ext uri="{FF2B5EF4-FFF2-40B4-BE49-F238E27FC236}">
                <a16:creationId xmlns:a16="http://schemas.microsoft.com/office/drawing/2014/main" id="{595070BD-AA21-47E2-92B6-8D66162FFFDA}"/>
              </a:ext>
            </a:extLst>
          </p:cNvPr>
          <p:cNvSpPr/>
          <p:nvPr/>
        </p:nvSpPr>
        <p:spPr>
          <a:xfrm>
            <a:off x="7329828" y="3819509"/>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4" name="Flowchart: Preparation 23">
            <a:extLst>
              <a:ext uri="{FF2B5EF4-FFF2-40B4-BE49-F238E27FC236}">
                <a16:creationId xmlns:a16="http://schemas.microsoft.com/office/drawing/2014/main" id="{9D6E60AF-E068-42ED-BB16-061418F2C3FA}"/>
              </a:ext>
            </a:extLst>
          </p:cNvPr>
          <p:cNvSpPr/>
          <p:nvPr/>
        </p:nvSpPr>
        <p:spPr>
          <a:xfrm>
            <a:off x="627311" y="3819509"/>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5" name="Envelope Sect.">
            <a:extLst>
              <a:ext uri="{FF2B5EF4-FFF2-40B4-BE49-F238E27FC236}">
                <a16:creationId xmlns:a16="http://schemas.microsoft.com/office/drawing/2014/main" id="{076234B5-AB35-4103-81E4-0DAAFC86985F}"/>
              </a:ext>
            </a:extLst>
          </p:cNvPr>
          <p:cNvSpPr txBox="1"/>
          <p:nvPr/>
        </p:nvSpPr>
        <p:spPr>
          <a:xfrm>
            <a:off x="6808941" y="4845201"/>
            <a:ext cx="2049774" cy="923330"/>
          </a:xfrm>
          <a:prstGeom prst="rect">
            <a:avLst/>
          </a:prstGeom>
          <a:solidFill>
            <a:srgbClr val="FFF8EA"/>
          </a:solidFill>
        </p:spPr>
        <p:txBody>
          <a:bodyPr wrap="square" rtlCol="0">
            <a:spAutoFit/>
          </a:bodyPr>
          <a:lstStyle/>
          <a:p>
            <a:pPr algn="ctr"/>
            <a:r>
              <a:rPr lang="en-US" dirty="0">
                <a:latin typeface="Roboto Medium" panose="02000000000000000000" pitchFamily="2" charset="0"/>
                <a:ea typeface="Roboto Medium" panose="02000000000000000000" pitchFamily="2" charset="0"/>
              </a:rPr>
              <a:t>Envelope Secretary / Gifts Coordinator </a:t>
            </a:r>
          </a:p>
        </p:txBody>
      </p:sp>
      <p:sp>
        <p:nvSpPr>
          <p:cNvPr id="26" name="Stewardship Committee">
            <a:extLst>
              <a:ext uri="{FF2B5EF4-FFF2-40B4-BE49-F238E27FC236}">
                <a16:creationId xmlns:a16="http://schemas.microsoft.com/office/drawing/2014/main" id="{057308C1-F005-4986-9B5A-4B719845C578}"/>
              </a:ext>
            </a:extLst>
          </p:cNvPr>
          <p:cNvSpPr txBox="1"/>
          <p:nvPr/>
        </p:nvSpPr>
        <p:spPr>
          <a:xfrm>
            <a:off x="8531560" y="4845201"/>
            <a:ext cx="1944000" cy="1584000"/>
          </a:xfrm>
          <a:prstGeom prst="rect">
            <a:avLst/>
          </a:prstGeom>
          <a:solidFill>
            <a:srgbClr val="FFF8EA"/>
          </a:solidFill>
        </p:spPr>
        <p:txBody>
          <a:bodyPr wrap="square" rtlCol="0">
            <a:spAutoFit/>
          </a:bodyPr>
          <a:lstStyle/>
          <a:p>
            <a:pPr algn="ctr"/>
            <a:r>
              <a:rPr lang="en-US" dirty="0">
                <a:latin typeface="Roboto Medium" panose="02000000000000000000" pitchFamily="2" charset="0"/>
                <a:ea typeface="Roboto Medium" panose="02000000000000000000" pitchFamily="2" charset="0"/>
              </a:rPr>
              <a:t>Stewardship Committee or Mission &amp; Outreach Committee</a:t>
            </a:r>
          </a:p>
        </p:txBody>
      </p:sp>
      <p:sp>
        <p:nvSpPr>
          <p:cNvPr id="27" name="Flowchart: Preparation 26">
            <a:extLst>
              <a:ext uri="{FF2B5EF4-FFF2-40B4-BE49-F238E27FC236}">
                <a16:creationId xmlns:a16="http://schemas.microsoft.com/office/drawing/2014/main" id="{0FF482B1-D5B5-45B9-AE50-D249810A4E26}"/>
              </a:ext>
            </a:extLst>
          </p:cNvPr>
          <p:cNvSpPr/>
          <p:nvPr/>
        </p:nvSpPr>
        <p:spPr>
          <a:xfrm>
            <a:off x="2252040" y="3819509"/>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8" name="Bookkeeper">
            <a:extLst>
              <a:ext uri="{FF2B5EF4-FFF2-40B4-BE49-F238E27FC236}">
                <a16:creationId xmlns:a16="http://schemas.microsoft.com/office/drawing/2014/main" id="{EDD9E304-9D58-4662-883F-104B61B8E06F}"/>
              </a:ext>
            </a:extLst>
          </p:cNvPr>
          <p:cNvSpPr txBox="1"/>
          <p:nvPr/>
        </p:nvSpPr>
        <p:spPr>
          <a:xfrm>
            <a:off x="10256742" y="4845201"/>
            <a:ext cx="1836000" cy="720000"/>
          </a:xfrm>
          <a:prstGeom prst="rect">
            <a:avLst/>
          </a:prstGeom>
          <a:solidFill>
            <a:srgbClr val="FFF8EA"/>
          </a:solidFill>
        </p:spPr>
        <p:txBody>
          <a:bodyPr wrap="square" rtlCol="0">
            <a:spAutoFit/>
          </a:bodyPr>
          <a:lstStyle/>
          <a:p>
            <a:pPr algn="ctr"/>
            <a:r>
              <a:rPr lang="en-US" dirty="0">
                <a:latin typeface="Roboto Medium" panose="02000000000000000000" pitchFamily="2" charset="0"/>
                <a:ea typeface="Roboto Medium" panose="02000000000000000000" pitchFamily="2" charset="0"/>
              </a:rPr>
              <a:t>Other committees</a:t>
            </a:r>
          </a:p>
        </p:txBody>
      </p:sp>
      <p:sp>
        <p:nvSpPr>
          <p:cNvPr id="2" name="Title 1">
            <a:extLst>
              <a:ext uri="{FF2B5EF4-FFF2-40B4-BE49-F238E27FC236}">
                <a16:creationId xmlns:a16="http://schemas.microsoft.com/office/drawing/2014/main" id="{503E3A67-88CB-4C06-AED8-E68B8975641F}"/>
              </a:ext>
            </a:extLst>
          </p:cNvPr>
          <p:cNvSpPr>
            <a:spLocks noGrp="1"/>
          </p:cNvSpPr>
          <p:nvPr>
            <p:ph type="title" idx="4294967295"/>
          </p:nvPr>
        </p:nvSpPr>
        <p:spPr>
          <a:xfrm>
            <a:off x="1898106" y="234165"/>
            <a:ext cx="8421414" cy="1325563"/>
          </a:xfrm>
        </p:spPr>
        <p:txBody>
          <a:bodyPr/>
          <a:lstStyle/>
          <a:p>
            <a:r>
              <a:rPr lang="en-US" sz="4400" dirty="0">
                <a:solidFill>
                  <a:schemeClr val="bg1"/>
                </a:solidFill>
              </a:rPr>
              <a:t>Treasurer Connections</a:t>
            </a:r>
          </a:p>
        </p:txBody>
      </p:sp>
    </p:spTree>
    <p:extLst>
      <p:ext uri="{BB962C8B-B14F-4D97-AF65-F5344CB8AC3E}">
        <p14:creationId xmlns:p14="http://schemas.microsoft.com/office/powerpoint/2010/main" val="384894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6A1C-3DCF-4B83-88F6-FAF433BC4709}"/>
              </a:ext>
            </a:extLst>
          </p:cNvPr>
          <p:cNvSpPr>
            <a:spLocks noGrp="1"/>
          </p:cNvSpPr>
          <p:nvPr>
            <p:ph type="title"/>
          </p:nvPr>
        </p:nvSpPr>
        <p:spPr>
          <a:xfrm>
            <a:off x="2469532" y="320155"/>
            <a:ext cx="8711816" cy="1428434"/>
          </a:xfrm>
        </p:spPr>
        <p:txBody>
          <a:bodyPr/>
          <a:lstStyle/>
          <a:p>
            <a:r>
              <a:rPr lang="en-US" dirty="0"/>
              <a:t>Congregation Members </a:t>
            </a:r>
          </a:p>
        </p:txBody>
      </p:sp>
      <p:sp>
        <p:nvSpPr>
          <p:cNvPr id="3" name="Content Placeholder 2">
            <a:extLst>
              <a:ext uri="{FF2B5EF4-FFF2-40B4-BE49-F238E27FC236}">
                <a16:creationId xmlns:a16="http://schemas.microsoft.com/office/drawing/2014/main" id="{8CC7AF95-24F1-4BE4-9D3D-7215769789E6}"/>
              </a:ext>
            </a:extLst>
          </p:cNvPr>
          <p:cNvSpPr>
            <a:spLocks noGrp="1"/>
          </p:cNvSpPr>
          <p:nvPr>
            <p:ph idx="1"/>
          </p:nvPr>
        </p:nvSpPr>
        <p:spPr>
          <a:xfrm>
            <a:off x="2469532" y="2438400"/>
            <a:ext cx="9209120" cy="4419599"/>
          </a:xfrm>
        </p:spPr>
        <p:txBody>
          <a:bodyPr>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4000" dirty="0">
                <a:effectLst/>
                <a:latin typeface="Arial" panose="020B0604020202020204" pitchFamily="34" charset="0"/>
                <a:ea typeface="Calibri" panose="020F0502020204030204" pitchFamily="34" charset="0"/>
              </a:rPr>
              <a:t>Review Reports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latin typeface="Arial" panose="020B0604020202020204" pitchFamily="34" charset="0"/>
                <a:ea typeface="Calibri" panose="020F0502020204030204" pitchFamily="34" charset="0"/>
              </a:rPr>
              <a:t>Pass</a:t>
            </a:r>
            <a:r>
              <a:rPr lang="en-CA" sz="4000" dirty="0">
                <a:effectLst/>
                <a:latin typeface="Arial" panose="020B0604020202020204" pitchFamily="34" charset="0"/>
                <a:ea typeface="Calibri" panose="020F0502020204030204" pitchFamily="34" charset="0"/>
              </a:rPr>
              <a:t> plans, including the budget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4000" dirty="0">
                <a:effectLst/>
                <a:latin typeface="Arial" panose="020B0604020202020204" pitchFamily="34" charset="0"/>
                <a:ea typeface="Calibri" panose="020F0502020204030204" pitchFamily="34" charset="0"/>
              </a:rPr>
              <a:t>Support the plan with time, talent and treasurer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4000" dirty="0">
                <a:effectLst/>
                <a:latin typeface="Arial" panose="020B0604020202020204" pitchFamily="34" charset="0"/>
                <a:ea typeface="Calibri" panose="020F0502020204030204" pitchFamily="34" charset="0"/>
              </a:rPr>
              <a:t>Establish policies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4000" dirty="0">
                <a:effectLst/>
                <a:latin typeface="Arial" panose="020B0604020202020204" pitchFamily="34" charset="0"/>
                <a:ea typeface="Calibri" panose="020F0502020204030204" pitchFamily="34" charset="0"/>
              </a:rPr>
              <a:t>Appoint the auditors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4000" dirty="0">
                <a:effectLst/>
                <a:latin typeface="Arial" panose="020B0604020202020204" pitchFamily="34" charset="0"/>
                <a:ea typeface="Calibri" panose="020F0502020204030204" pitchFamily="34" charset="0"/>
              </a:rPr>
              <a:t>Elect elders</a:t>
            </a:r>
          </a:p>
          <a:p>
            <a:pPr marL="0" indent="0">
              <a:buNone/>
            </a:pPr>
            <a:endParaRPr lang="en-US" dirty="0"/>
          </a:p>
        </p:txBody>
      </p:sp>
    </p:spTree>
    <p:extLst>
      <p:ext uri="{BB962C8B-B14F-4D97-AF65-F5344CB8AC3E}">
        <p14:creationId xmlns:p14="http://schemas.microsoft.com/office/powerpoint/2010/main" val="284805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6A1C-3DCF-4B83-88F6-FAF433BC4709}"/>
              </a:ext>
            </a:extLst>
          </p:cNvPr>
          <p:cNvSpPr>
            <a:spLocks noGrp="1"/>
          </p:cNvSpPr>
          <p:nvPr>
            <p:ph type="title"/>
          </p:nvPr>
        </p:nvSpPr>
        <p:spPr>
          <a:xfrm>
            <a:off x="3127258" y="320155"/>
            <a:ext cx="8421414" cy="1325563"/>
          </a:xfrm>
        </p:spPr>
        <p:txBody>
          <a:bodyPr/>
          <a:lstStyle/>
          <a:p>
            <a:r>
              <a:rPr lang="en-US" dirty="0"/>
              <a:t>Session </a:t>
            </a:r>
          </a:p>
        </p:txBody>
      </p:sp>
      <p:sp>
        <p:nvSpPr>
          <p:cNvPr id="3" name="Content Placeholder 2">
            <a:extLst>
              <a:ext uri="{FF2B5EF4-FFF2-40B4-BE49-F238E27FC236}">
                <a16:creationId xmlns:a16="http://schemas.microsoft.com/office/drawing/2014/main" id="{8CC7AF95-24F1-4BE4-9D3D-7215769789E6}"/>
              </a:ext>
            </a:extLst>
          </p:cNvPr>
          <p:cNvSpPr>
            <a:spLocks noGrp="1"/>
          </p:cNvSpPr>
          <p:nvPr>
            <p:ph idx="1"/>
          </p:nvPr>
        </p:nvSpPr>
        <p:spPr/>
        <p:txBody>
          <a:bodyPr/>
          <a:lstStyle/>
          <a:p>
            <a:r>
              <a:rPr lang="en-US" dirty="0">
                <a:latin typeface="Roboto" panose="02000000000000000000" pitchFamily="2" charset="0"/>
                <a:ea typeface="Roboto" panose="02000000000000000000" pitchFamily="2" charset="0"/>
              </a:rPr>
              <a:t>Responsible of all aspects of stewardship and mission</a:t>
            </a:r>
          </a:p>
          <a:p>
            <a:r>
              <a:rPr lang="en-US" dirty="0">
                <a:latin typeface="Roboto" panose="02000000000000000000" pitchFamily="2" charset="0"/>
                <a:ea typeface="Roboto" panose="02000000000000000000" pitchFamily="2" charset="0"/>
              </a:rPr>
              <a:t>Encourage support for Presbyterians Sharing</a:t>
            </a:r>
          </a:p>
        </p:txBody>
      </p:sp>
    </p:spTree>
    <p:extLst>
      <p:ext uri="{BB962C8B-B14F-4D97-AF65-F5344CB8AC3E}">
        <p14:creationId xmlns:p14="http://schemas.microsoft.com/office/powerpoint/2010/main" val="234944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2802-A6D1-4E98-9804-EBE7DD5F3F51}"/>
              </a:ext>
            </a:extLst>
          </p:cNvPr>
          <p:cNvSpPr>
            <a:spLocks noGrp="1"/>
          </p:cNvSpPr>
          <p:nvPr>
            <p:ph type="title"/>
          </p:nvPr>
        </p:nvSpPr>
        <p:spPr>
          <a:xfrm>
            <a:off x="2932385" y="365125"/>
            <a:ext cx="9259615" cy="1325563"/>
          </a:xfrm>
        </p:spPr>
        <p:txBody>
          <a:bodyPr/>
          <a:lstStyle/>
          <a:p>
            <a:r>
              <a:rPr lang="en-US" sz="4800" dirty="0"/>
              <a:t>Stewardship Committee</a:t>
            </a:r>
          </a:p>
        </p:txBody>
      </p:sp>
      <p:sp>
        <p:nvSpPr>
          <p:cNvPr id="3" name="Content Placeholder 2">
            <a:extLst>
              <a:ext uri="{FF2B5EF4-FFF2-40B4-BE49-F238E27FC236}">
                <a16:creationId xmlns:a16="http://schemas.microsoft.com/office/drawing/2014/main" id="{321A958E-D628-4F96-9EFA-28287D3D4875}"/>
              </a:ext>
            </a:extLst>
          </p:cNvPr>
          <p:cNvSpPr>
            <a:spLocks noGrp="1"/>
          </p:cNvSpPr>
          <p:nvPr>
            <p:ph idx="1"/>
          </p:nvPr>
        </p:nvSpPr>
        <p:spPr>
          <a:xfrm>
            <a:off x="2932386" y="2582779"/>
            <a:ext cx="8553762" cy="3910096"/>
          </a:xfrm>
        </p:spPr>
        <p:txBody>
          <a:bodyPr>
            <a:normAutofit/>
          </a:bodyPr>
          <a:lstStyle/>
          <a:p>
            <a:r>
              <a:rPr lang="en-US" sz="3200" dirty="0">
                <a:latin typeface="Roboto" panose="02000000000000000000" pitchFamily="2" charset="0"/>
                <a:ea typeface="Roboto" panose="02000000000000000000" pitchFamily="2" charset="0"/>
              </a:rPr>
              <a:t>Educates about stewardship </a:t>
            </a:r>
          </a:p>
          <a:p>
            <a:r>
              <a:rPr lang="en-US" sz="3200" dirty="0">
                <a:latin typeface="Roboto" panose="02000000000000000000" pitchFamily="2" charset="0"/>
                <a:ea typeface="Roboto" panose="02000000000000000000" pitchFamily="2" charset="0"/>
              </a:rPr>
              <a:t>Encourages generosity</a:t>
            </a:r>
          </a:p>
          <a:p>
            <a:r>
              <a:rPr lang="en-US" sz="3200" dirty="0">
                <a:latin typeface="Roboto" panose="02000000000000000000" pitchFamily="2" charset="0"/>
                <a:ea typeface="Roboto" panose="02000000000000000000" pitchFamily="2" charset="0"/>
              </a:rPr>
              <a:t>Recommends policies </a:t>
            </a:r>
          </a:p>
          <a:p>
            <a:pPr lvl="1"/>
            <a:r>
              <a:rPr lang="en-US" sz="3000" i="1" dirty="0">
                <a:latin typeface="Roboto" panose="02000000000000000000" pitchFamily="2" charset="0"/>
                <a:ea typeface="Roboto" panose="02000000000000000000" pitchFamily="2" charset="0"/>
              </a:rPr>
              <a:t>A Statement of Christian Financial Stewardship</a:t>
            </a:r>
          </a:p>
          <a:p>
            <a:pPr lvl="1"/>
            <a:r>
              <a:rPr lang="en-US" sz="3000" i="1" dirty="0">
                <a:latin typeface="Roboto" panose="02000000000000000000" pitchFamily="2" charset="0"/>
                <a:ea typeface="Roboto" panose="02000000000000000000" pitchFamily="2" charset="0"/>
              </a:rPr>
              <a:t>Legacy Giving Funds &amp; Policies</a:t>
            </a:r>
          </a:p>
        </p:txBody>
      </p:sp>
    </p:spTree>
    <p:extLst>
      <p:ext uri="{BB962C8B-B14F-4D97-AF65-F5344CB8AC3E}">
        <p14:creationId xmlns:p14="http://schemas.microsoft.com/office/powerpoint/2010/main" val="243855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6A1C-3DCF-4B83-88F6-FAF433BC4709}"/>
              </a:ext>
            </a:extLst>
          </p:cNvPr>
          <p:cNvSpPr>
            <a:spLocks noGrp="1"/>
          </p:cNvSpPr>
          <p:nvPr>
            <p:ph type="title"/>
          </p:nvPr>
        </p:nvSpPr>
        <p:spPr>
          <a:xfrm>
            <a:off x="3127258" y="320155"/>
            <a:ext cx="8421414" cy="1325563"/>
          </a:xfrm>
        </p:spPr>
        <p:txBody>
          <a:bodyPr/>
          <a:lstStyle/>
          <a:p>
            <a:r>
              <a:rPr lang="en-US" dirty="0"/>
              <a:t>Session &amp; Board</a:t>
            </a:r>
          </a:p>
        </p:txBody>
      </p:sp>
      <p:sp>
        <p:nvSpPr>
          <p:cNvPr id="3" name="Content Placeholder 2">
            <a:extLst>
              <a:ext uri="{FF2B5EF4-FFF2-40B4-BE49-F238E27FC236}">
                <a16:creationId xmlns:a16="http://schemas.microsoft.com/office/drawing/2014/main" id="{8CC7AF95-24F1-4BE4-9D3D-7215769789E6}"/>
              </a:ext>
            </a:extLst>
          </p:cNvPr>
          <p:cNvSpPr>
            <a:spLocks noGrp="1"/>
          </p:cNvSpPr>
          <p:nvPr>
            <p:ph idx="1"/>
          </p:nvPr>
        </p:nvSpPr>
        <p:spPr/>
        <p:txBody>
          <a:bodyPr>
            <a:normAutofit/>
          </a:bodyPr>
          <a:lstStyle/>
          <a:p>
            <a:r>
              <a:rPr lang="en-US" dirty="0">
                <a:latin typeface="Roboto" panose="02000000000000000000" pitchFamily="2" charset="0"/>
                <a:ea typeface="Roboto" panose="02000000000000000000" pitchFamily="2" charset="0"/>
              </a:rPr>
              <a:t>Session and Board are expected </a:t>
            </a:r>
          </a:p>
          <a:p>
            <a:pPr marL="0" indent="0">
              <a:buNone/>
            </a:pPr>
            <a:r>
              <a:rPr lang="en-US" dirty="0">
                <a:latin typeface="Roboto" panose="02000000000000000000" pitchFamily="2" charset="0"/>
                <a:ea typeface="Roboto" panose="02000000000000000000" pitchFamily="2" charset="0"/>
              </a:rPr>
              <a:t>  to work closely together to</a:t>
            </a:r>
            <a:endParaRPr lang="en-CA" dirty="0">
              <a:effectLst/>
              <a:latin typeface="Roboto" panose="02000000000000000000" pitchFamily="2" charset="0"/>
              <a:ea typeface="Roboto" panose="02000000000000000000" pitchFamily="2" charset="0"/>
            </a:endParaRPr>
          </a:p>
          <a:p>
            <a:pPr marL="0" indent="0">
              <a:buNone/>
            </a:pPr>
            <a:r>
              <a:rPr lang="en-CA" dirty="0">
                <a:effectLst/>
                <a:latin typeface="Roboto" panose="02000000000000000000" pitchFamily="2" charset="0"/>
                <a:ea typeface="Roboto" panose="02000000000000000000" pitchFamily="2" charset="0"/>
              </a:rPr>
              <a:t>  ensure financial affairs of the </a:t>
            </a:r>
          </a:p>
          <a:p>
            <a:pPr marL="0" indent="0">
              <a:buNone/>
            </a:pPr>
            <a:r>
              <a:rPr lang="en-CA" dirty="0">
                <a:latin typeface="Roboto" panose="02000000000000000000" pitchFamily="2" charset="0"/>
                <a:ea typeface="Roboto" panose="02000000000000000000" pitchFamily="2" charset="0"/>
              </a:rPr>
              <a:t>  </a:t>
            </a:r>
            <a:r>
              <a:rPr lang="en-CA" dirty="0">
                <a:effectLst/>
                <a:latin typeface="Roboto" panose="02000000000000000000" pitchFamily="2" charset="0"/>
                <a:ea typeface="Roboto" panose="02000000000000000000" pitchFamily="2" charset="0"/>
              </a:rPr>
              <a:t>congregation are well managed</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8689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2757-0C58-4645-B9A4-2BE5907108B2}"/>
              </a:ext>
            </a:extLst>
          </p:cNvPr>
          <p:cNvSpPr>
            <a:spLocks noGrp="1"/>
          </p:cNvSpPr>
          <p:nvPr>
            <p:ph type="title"/>
          </p:nvPr>
        </p:nvSpPr>
        <p:spPr/>
        <p:txBody>
          <a:bodyPr/>
          <a:lstStyle/>
          <a:p>
            <a:r>
              <a:rPr lang="en-US" dirty="0"/>
              <a:t>Board of Managers</a:t>
            </a:r>
          </a:p>
        </p:txBody>
      </p:sp>
      <p:sp>
        <p:nvSpPr>
          <p:cNvPr id="5" name="Content Placeholder 4">
            <a:extLst>
              <a:ext uri="{FF2B5EF4-FFF2-40B4-BE49-F238E27FC236}">
                <a16:creationId xmlns:a16="http://schemas.microsoft.com/office/drawing/2014/main" id="{20C64DA9-F1A8-47F4-B3AD-2E413E1A903D}"/>
              </a:ext>
            </a:extLst>
          </p:cNvPr>
          <p:cNvSpPr>
            <a:spLocks noGrp="1"/>
          </p:cNvSpPr>
          <p:nvPr>
            <p:ph idx="1"/>
          </p:nvPr>
        </p:nvSpPr>
        <p:spPr>
          <a:xfrm>
            <a:off x="2932386" y="2545910"/>
            <a:ext cx="8421414" cy="4051739"/>
          </a:xfrm>
        </p:spPr>
        <p:txBody>
          <a:bodyPr>
            <a:normAutofit/>
          </a:bodyPr>
          <a:lstStyle/>
          <a:p>
            <a:r>
              <a:rPr lang="en-US" dirty="0">
                <a:latin typeface="Roboto" panose="02000000000000000000" pitchFamily="2" charset="0"/>
                <a:ea typeface="Roboto" panose="02000000000000000000" pitchFamily="2" charset="0"/>
              </a:rPr>
              <a:t>Elected by congregation</a:t>
            </a:r>
          </a:p>
          <a:p>
            <a:r>
              <a:rPr lang="en-US" dirty="0">
                <a:latin typeface="Roboto" panose="02000000000000000000" pitchFamily="2" charset="0"/>
                <a:ea typeface="Roboto" panose="02000000000000000000" pitchFamily="2" charset="0"/>
              </a:rPr>
              <a:t>Responsible for care and maintenance of church facilities</a:t>
            </a:r>
          </a:p>
          <a:p>
            <a:r>
              <a:rPr lang="en-US" dirty="0">
                <a:latin typeface="Roboto" panose="02000000000000000000" pitchFamily="2" charset="0"/>
                <a:ea typeface="Roboto" panose="02000000000000000000" pitchFamily="2" charset="0"/>
              </a:rPr>
              <a:t>Oversee day-to-day finances</a:t>
            </a:r>
          </a:p>
          <a:p>
            <a:r>
              <a:rPr lang="en-US" dirty="0">
                <a:latin typeface="Roboto" panose="02000000000000000000" pitchFamily="2" charset="0"/>
                <a:ea typeface="Roboto" panose="02000000000000000000" pitchFamily="2" charset="0"/>
              </a:rPr>
              <a:t>Convener, secretary, treasurer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0FDA-00DE-4A91-A446-2DC3BC7578B0}"/>
              </a:ext>
            </a:extLst>
          </p:cNvPr>
          <p:cNvSpPr>
            <a:spLocks noGrp="1"/>
          </p:cNvSpPr>
          <p:nvPr>
            <p:ph type="title"/>
          </p:nvPr>
        </p:nvSpPr>
        <p:spPr>
          <a:xfrm>
            <a:off x="2492944" y="995045"/>
            <a:ext cx="8145957" cy="1325563"/>
          </a:xfrm>
        </p:spPr>
        <p:txBody>
          <a:bodyPr/>
          <a:lstStyle/>
          <a:p>
            <a:r>
              <a:rPr lang="en-US" dirty="0"/>
              <a:t>Webinar Series</a:t>
            </a:r>
          </a:p>
        </p:txBody>
      </p:sp>
      <p:sp>
        <p:nvSpPr>
          <p:cNvPr id="3" name="Content Placeholder 2">
            <a:extLst>
              <a:ext uri="{FF2B5EF4-FFF2-40B4-BE49-F238E27FC236}">
                <a16:creationId xmlns:a16="http://schemas.microsoft.com/office/drawing/2014/main" id="{EFDFCE3D-CEEA-4CF3-AE15-9EAB8C9B5386}"/>
              </a:ext>
            </a:extLst>
          </p:cNvPr>
          <p:cNvSpPr>
            <a:spLocks noGrp="1"/>
          </p:cNvSpPr>
          <p:nvPr>
            <p:ph idx="1"/>
          </p:nvPr>
        </p:nvSpPr>
        <p:spPr>
          <a:xfrm>
            <a:off x="2711303" y="2158410"/>
            <a:ext cx="8591106" cy="4540102"/>
          </a:xfrm>
        </p:spPr>
        <p:txBody>
          <a:bodyPr>
            <a:noAutofit/>
          </a:bodyPr>
          <a:lstStyle/>
          <a:p>
            <a:pPr marL="2149475" indent="-2149475">
              <a:lnSpc>
                <a:spcPct val="120000"/>
              </a:lnSpc>
              <a:buNone/>
            </a:pPr>
            <a:r>
              <a:rPr lang="en-US" sz="2400" dirty="0"/>
              <a:t>Today		Where Do I Begin? </a:t>
            </a:r>
            <a:br>
              <a:rPr lang="en-US" sz="2400" b="1" dirty="0"/>
            </a:br>
            <a:r>
              <a:rPr lang="en-US" sz="2400" b="1" dirty="0"/>
              <a:t>	</a:t>
            </a:r>
            <a:r>
              <a:rPr lang="en-US" sz="2400" i="1" dirty="0">
                <a:latin typeface="Roboto" panose="02000000000000000000" pitchFamily="2" charset="0"/>
                <a:ea typeface="Roboto" panose="02000000000000000000" pitchFamily="2" charset="0"/>
              </a:rPr>
              <a:t>Finance Roles &amp; Budgets in Congregations</a:t>
            </a:r>
          </a:p>
          <a:p>
            <a:pPr marL="2149475" indent="-2149475">
              <a:lnSpc>
                <a:spcPct val="120000"/>
              </a:lnSpc>
              <a:buNone/>
            </a:pPr>
            <a:r>
              <a:rPr lang="en-US" sz="2400" dirty="0"/>
              <a:t>Thurs., Dec. 2		Receiving &amp; Receipting God’s Gifts </a:t>
            </a:r>
            <a:br>
              <a:rPr lang="en-US" sz="2400" dirty="0"/>
            </a:br>
            <a:r>
              <a:rPr lang="en-US" sz="2400" dirty="0"/>
              <a:t>	</a:t>
            </a:r>
            <a:r>
              <a:rPr lang="en-US" sz="2400" i="1" dirty="0">
                <a:latin typeface="Roboto" panose="02000000000000000000" pitchFamily="2" charset="0"/>
                <a:ea typeface="Roboto" panose="02000000000000000000" pitchFamily="2" charset="0"/>
              </a:rPr>
              <a:t>Exploring Congregational Revenue</a:t>
            </a:r>
          </a:p>
          <a:p>
            <a:pPr marL="2149475" indent="-2149475">
              <a:lnSpc>
                <a:spcPct val="120000"/>
              </a:lnSpc>
              <a:buNone/>
            </a:pPr>
            <a:r>
              <a:rPr lang="en-US" sz="2400" dirty="0"/>
              <a:t>Thurs., Dec. 9		Sharing God’s Gifts</a:t>
            </a:r>
            <a:br>
              <a:rPr lang="en-US" sz="2400" b="1" dirty="0"/>
            </a:br>
            <a:r>
              <a:rPr lang="en-US" sz="2400" b="1" dirty="0"/>
              <a:t>	</a:t>
            </a:r>
            <a:r>
              <a:rPr lang="en-US" sz="2400" i="1" dirty="0">
                <a:latin typeface="Roboto" panose="02000000000000000000" pitchFamily="2" charset="0"/>
                <a:ea typeface="Roboto" panose="02000000000000000000" pitchFamily="2" charset="0"/>
              </a:rPr>
              <a:t>Examining Congregational Expenditures</a:t>
            </a:r>
          </a:p>
          <a:p>
            <a:pPr marL="2149475" indent="-2149475">
              <a:lnSpc>
                <a:spcPct val="120000"/>
              </a:lnSpc>
              <a:buNone/>
            </a:pPr>
            <a:r>
              <a:rPr lang="en-US" sz="2400" dirty="0"/>
              <a:t>Thurs., Jan. 13		Telling the Story</a:t>
            </a:r>
            <a:br>
              <a:rPr lang="en-US" sz="2400" b="1" dirty="0"/>
            </a:br>
            <a:r>
              <a:rPr lang="en-US" sz="2400" b="1" dirty="0"/>
              <a:t>	</a:t>
            </a:r>
            <a:r>
              <a:rPr lang="en-US" sz="2400" i="1" dirty="0">
                <a:latin typeface="Roboto" panose="02000000000000000000" pitchFamily="2" charset="0"/>
                <a:ea typeface="Roboto" panose="02000000000000000000" pitchFamily="2" charset="0"/>
              </a:rPr>
              <a:t>Reporting &amp; Communicating Finances</a:t>
            </a:r>
          </a:p>
        </p:txBody>
      </p:sp>
      <p:pic>
        <p:nvPicPr>
          <p:cNvPr id="4" name="Picture 3">
            <a:extLst>
              <a:ext uri="{FF2B5EF4-FFF2-40B4-BE49-F238E27FC236}">
                <a16:creationId xmlns:a16="http://schemas.microsoft.com/office/drawing/2014/main" id="{506E991B-0ED4-4C32-BC80-DF927B2D64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0697" y="1069330"/>
            <a:ext cx="1251278" cy="1251278"/>
          </a:xfrm>
          <a:prstGeom prst="rect">
            <a:avLst/>
          </a:prstGeom>
        </p:spPr>
      </p:pic>
    </p:spTree>
    <p:extLst>
      <p:ext uri="{BB962C8B-B14F-4D97-AF65-F5344CB8AC3E}">
        <p14:creationId xmlns:p14="http://schemas.microsoft.com/office/powerpoint/2010/main" val="176208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35CA-2CB4-45ED-8ECB-45437EF45061}"/>
              </a:ext>
            </a:extLst>
          </p:cNvPr>
          <p:cNvSpPr>
            <a:spLocks noGrp="1"/>
          </p:cNvSpPr>
          <p:nvPr>
            <p:ph type="title"/>
          </p:nvPr>
        </p:nvSpPr>
        <p:spPr>
          <a:xfrm>
            <a:off x="2406316" y="368968"/>
            <a:ext cx="9577137" cy="1620253"/>
          </a:xfrm>
        </p:spPr>
        <p:txBody>
          <a:bodyPr/>
          <a:lstStyle/>
          <a:p>
            <a:r>
              <a:rPr lang="en-CA" sz="4400" dirty="0"/>
              <a:t>Finance &amp; Maintenance Committee</a:t>
            </a:r>
          </a:p>
        </p:txBody>
      </p:sp>
      <p:sp>
        <p:nvSpPr>
          <p:cNvPr id="3" name="Content Placeholder 2">
            <a:extLst>
              <a:ext uri="{FF2B5EF4-FFF2-40B4-BE49-F238E27FC236}">
                <a16:creationId xmlns:a16="http://schemas.microsoft.com/office/drawing/2014/main" id="{CCAF6A3F-93FC-4BFF-AFDB-E1B4A8BF92CA}"/>
              </a:ext>
            </a:extLst>
          </p:cNvPr>
          <p:cNvSpPr>
            <a:spLocks noGrp="1"/>
          </p:cNvSpPr>
          <p:nvPr>
            <p:ph idx="1"/>
          </p:nvPr>
        </p:nvSpPr>
        <p:spPr/>
        <p:txBody>
          <a:bodyPr/>
          <a:lstStyle/>
          <a:p>
            <a:r>
              <a:rPr lang="en-CA" dirty="0">
                <a:latin typeface="Roboto" panose="02000000000000000000" pitchFamily="2" charset="0"/>
                <a:ea typeface="Roboto" panose="02000000000000000000" pitchFamily="2" charset="0"/>
              </a:rPr>
              <a:t>An alternative to electing a Board of Managers</a:t>
            </a:r>
          </a:p>
          <a:p>
            <a:r>
              <a:rPr lang="en-CA" dirty="0">
                <a:latin typeface="Roboto" panose="02000000000000000000" pitchFamily="2" charset="0"/>
                <a:ea typeface="Roboto" panose="02000000000000000000" pitchFamily="2" charset="0"/>
              </a:rPr>
              <a:t>Treasurer works more closely with the session in this scenario</a:t>
            </a:r>
          </a:p>
          <a:p>
            <a:pPr marL="0" indent="0">
              <a:buNone/>
            </a:pPr>
            <a:endParaRPr lang="en-CA" dirty="0"/>
          </a:p>
        </p:txBody>
      </p:sp>
    </p:spTree>
    <p:extLst>
      <p:ext uri="{BB962C8B-B14F-4D97-AF65-F5344CB8AC3E}">
        <p14:creationId xmlns:p14="http://schemas.microsoft.com/office/powerpoint/2010/main" val="238297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AD4BC-3AAB-480B-940C-26ECBD316C3A}"/>
              </a:ext>
            </a:extLst>
          </p:cNvPr>
          <p:cNvSpPr>
            <a:spLocks noGrp="1"/>
          </p:cNvSpPr>
          <p:nvPr>
            <p:ph type="title"/>
          </p:nvPr>
        </p:nvSpPr>
        <p:spPr/>
        <p:txBody>
          <a:bodyPr/>
          <a:lstStyle/>
          <a:p>
            <a:r>
              <a:rPr lang="en-US" dirty="0"/>
              <a:t>Treasurer</a:t>
            </a:r>
          </a:p>
        </p:txBody>
      </p:sp>
      <p:sp>
        <p:nvSpPr>
          <p:cNvPr id="5" name="Content Placeholder 4">
            <a:extLst>
              <a:ext uri="{FF2B5EF4-FFF2-40B4-BE49-F238E27FC236}">
                <a16:creationId xmlns:a16="http://schemas.microsoft.com/office/drawing/2014/main" id="{7FD11EB7-E142-4F4D-B3D4-387DD2173F62}"/>
              </a:ext>
            </a:extLst>
          </p:cNvPr>
          <p:cNvSpPr>
            <a:spLocks noGrp="1"/>
          </p:cNvSpPr>
          <p:nvPr>
            <p:ph idx="1"/>
          </p:nvPr>
        </p:nvSpPr>
        <p:spPr>
          <a:xfrm>
            <a:off x="2932386" y="2536724"/>
            <a:ext cx="9137694" cy="3775586"/>
          </a:xfrm>
        </p:spPr>
        <p:txBody>
          <a:bodyPr>
            <a:normAutofit/>
          </a:bodyPr>
          <a:lstStyle/>
          <a:p>
            <a:r>
              <a:rPr lang="en-US" dirty="0">
                <a:latin typeface="Roboto" panose="02000000000000000000" pitchFamily="2" charset="0"/>
                <a:ea typeface="Roboto" panose="02000000000000000000" pitchFamily="2" charset="0"/>
              </a:rPr>
              <a:t>Receive and Deposit revenues</a:t>
            </a:r>
          </a:p>
          <a:p>
            <a:r>
              <a:rPr lang="en-US" dirty="0">
                <a:latin typeface="Roboto" panose="02000000000000000000" pitchFamily="2" charset="0"/>
                <a:ea typeface="Roboto" panose="02000000000000000000" pitchFamily="2" charset="0"/>
              </a:rPr>
              <a:t>Ensure stipend is paid</a:t>
            </a:r>
          </a:p>
          <a:p>
            <a:r>
              <a:rPr lang="en-US" dirty="0">
                <a:latin typeface="Roboto" panose="02000000000000000000" pitchFamily="2" charset="0"/>
                <a:ea typeface="Roboto" panose="02000000000000000000" pitchFamily="2" charset="0"/>
              </a:rPr>
              <a:t>Ensure bills paid (direction of Board)</a:t>
            </a:r>
          </a:p>
          <a:p>
            <a:r>
              <a:rPr lang="en-US" dirty="0">
                <a:latin typeface="Roboto" panose="02000000000000000000" pitchFamily="2" charset="0"/>
                <a:ea typeface="Roboto" panose="02000000000000000000" pitchFamily="2" charset="0"/>
              </a:rPr>
              <a:t>Keep accounts</a:t>
            </a:r>
          </a:p>
          <a:p>
            <a:r>
              <a:rPr lang="en-US" dirty="0">
                <a:latin typeface="Roboto" panose="02000000000000000000" pitchFamily="2" charset="0"/>
                <a:ea typeface="Roboto" panose="02000000000000000000" pitchFamily="2" charset="0"/>
              </a:rPr>
              <a:t>Produce </a:t>
            </a:r>
            <a:r>
              <a:rPr lang="en-US" i="1" dirty="0">
                <a:latin typeface="Roboto" panose="02000000000000000000" pitchFamily="2" charset="0"/>
                <a:ea typeface="Roboto" panose="02000000000000000000" pitchFamily="2" charset="0"/>
              </a:rPr>
              <a:t>properly audited </a:t>
            </a:r>
            <a:r>
              <a:rPr lang="en-US" dirty="0">
                <a:latin typeface="Roboto" panose="02000000000000000000" pitchFamily="2" charset="0"/>
                <a:ea typeface="Roboto" panose="02000000000000000000" pitchFamily="2" charset="0"/>
              </a:rPr>
              <a:t>report</a:t>
            </a:r>
          </a:p>
          <a:p>
            <a:endParaRPr lang="en-US" dirty="0"/>
          </a:p>
        </p:txBody>
      </p:sp>
    </p:spTree>
    <p:extLst>
      <p:ext uri="{BB962C8B-B14F-4D97-AF65-F5344CB8AC3E}">
        <p14:creationId xmlns:p14="http://schemas.microsoft.com/office/powerpoint/2010/main" val="3529361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AD4BC-3AAB-480B-940C-26ECBD316C3A}"/>
              </a:ext>
            </a:extLst>
          </p:cNvPr>
          <p:cNvSpPr>
            <a:spLocks noGrp="1"/>
          </p:cNvSpPr>
          <p:nvPr>
            <p:ph type="title"/>
          </p:nvPr>
        </p:nvSpPr>
        <p:spPr>
          <a:xfrm>
            <a:off x="2467165" y="349083"/>
            <a:ext cx="8421414" cy="1325563"/>
          </a:xfrm>
        </p:spPr>
        <p:txBody>
          <a:bodyPr/>
          <a:lstStyle/>
          <a:p>
            <a:r>
              <a:rPr lang="en-US" dirty="0"/>
              <a:t>Auditors</a:t>
            </a:r>
          </a:p>
        </p:txBody>
      </p:sp>
      <p:sp>
        <p:nvSpPr>
          <p:cNvPr id="5" name="Content Placeholder 4">
            <a:extLst>
              <a:ext uri="{FF2B5EF4-FFF2-40B4-BE49-F238E27FC236}">
                <a16:creationId xmlns:a16="http://schemas.microsoft.com/office/drawing/2014/main" id="{7FD11EB7-E142-4F4D-B3D4-387DD2173F62}"/>
              </a:ext>
            </a:extLst>
          </p:cNvPr>
          <p:cNvSpPr>
            <a:spLocks noGrp="1"/>
          </p:cNvSpPr>
          <p:nvPr>
            <p:ph idx="1"/>
          </p:nvPr>
        </p:nvSpPr>
        <p:spPr>
          <a:xfrm>
            <a:off x="2310063" y="2390274"/>
            <a:ext cx="9760017" cy="3922035"/>
          </a:xfrm>
        </p:spPr>
        <p:txBody>
          <a:bodyPr>
            <a:noAutofit/>
          </a:bodyPr>
          <a:lstStyle/>
          <a:p>
            <a:pPr marL="0" indent="0">
              <a:lnSpc>
                <a:spcPct val="120000"/>
              </a:lnSpc>
              <a:buNone/>
            </a:pPr>
            <a:r>
              <a:rPr lang="en-CA" sz="3200" dirty="0">
                <a:effectLst/>
                <a:latin typeface="Roboto" panose="02000000000000000000" pitchFamily="2" charset="0"/>
                <a:ea typeface="Roboto" panose="02000000000000000000" pitchFamily="2" charset="0"/>
              </a:rPr>
              <a:t>External, licensed, public accountant</a:t>
            </a:r>
          </a:p>
          <a:p>
            <a:pPr marL="914400" lvl="2" indent="0">
              <a:lnSpc>
                <a:spcPct val="120000"/>
              </a:lnSpc>
              <a:buNone/>
            </a:pPr>
            <a:r>
              <a:rPr lang="en-CA" dirty="0">
                <a:effectLst/>
                <a:latin typeface="Roboto" panose="02000000000000000000" pitchFamily="2" charset="0"/>
                <a:ea typeface="Roboto" panose="02000000000000000000" pitchFamily="2" charset="0"/>
              </a:rPr>
              <a:t>1)  Formal Audit</a:t>
            </a:r>
            <a:endParaRPr lang="en-CA" dirty="0">
              <a:latin typeface="Roboto" panose="02000000000000000000" pitchFamily="2" charset="0"/>
              <a:ea typeface="Roboto" panose="02000000000000000000" pitchFamily="2" charset="0"/>
            </a:endParaRPr>
          </a:p>
          <a:p>
            <a:pPr marL="914400" lvl="2" indent="0">
              <a:lnSpc>
                <a:spcPct val="120000"/>
              </a:lnSpc>
              <a:buNone/>
            </a:pPr>
            <a:r>
              <a:rPr lang="en-CA" dirty="0">
                <a:effectLst/>
                <a:latin typeface="Roboto" panose="02000000000000000000" pitchFamily="2" charset="0"/>
                <a:ea typeface="Roboto" panose="02000000000000000000" pitchFamily="2" charset="0"/>
              </a:rPr>
              <a:t>2)  Review  </a:t>
            </a:r>
            <a:endParaRPr lang="en-US" dirty="0">
              <a:effectLst/>
              <a:latin typeface="Roboto" panose="02000000000000000000" pitchFamily="2" charset="0"/>
              <a:ea typeface="Roboto" panose="02000000000000000000" pitchFamily="2" charset="0"/>
            </a:endParaRPr>
          </a:p>
          <a:p>
            <a:pPr marL="0" indent="0">
              <a:lnSpc>
                <a:spcPct val="120000"/>
              </a:lnSpc>
              <a:buNone/>
            </a:pPr>
            <a:r>
              <a:rPr lang="en-US" sz="3200" dirty="0">
                <a:effectLst/>
                <a:latin typeface="Roboto" panose="02000000000000000000" pitchFamily="2" charset="0"/>
                <a:ea typeface="Roboto" panose="02000000000000000000" pitchFamily="2" charset="0"/>
              </a:rPr>
              <a:t>Audit Committee of Independent Volunteers</a:t>
            </a:r>
          </a:p>
          <a:p>
            <a:pPr marL="914400" lvl="2" indent="0">
              <a:lnSpc>
                <a:spcPct val="120000"/>
              </a:lnSpc>
              <a:buNone/>
            </a:pPr>
            <a:r>
              <a:rPr lang="en-US" dirty="0">
                <a:effectLst/>
                <a:latin typeface="Roboto" panose="02000000000000000000" pitchFamily="2" charset="0"/>
                <a:ea typeface="Roboto" panose="02000000000000000000" pitchFamily="2" charset="0"/>
              </a:rPr>
              <a:t>3)  Scrutinize records to ensure that receipts and disbursements are accurately documented</a:t>
            </a:r>
          </a:p>
        </p:txBody>
      </p:sp>
    </p:spTree>
    <p:extLst>
      <p:ext uri="{BB962C8B-B14F-4D97-AF65-F5344CB8AC3E}">
        <p14:creationId xmlns:p14="http://schemas.microsoft.com/office/powerpoint/2010/main" val="87415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AD4BC-3AAB-480B-940C-26ECBD316C3A}"/>
              </a:ext>
            </a:extLst>
          </p:cNvPr>
          <p:cNvSpPr>
            <a:spLocks noGrp="1"/>
          </p:cNvSpPr>
          <p:nvPr>
            <p:ph type="title"/>
          </p:nvPr>
        </p:nvSpPr>
        <p:spPr/>
        <p:txBody>
          <a:bodyPr/>
          <a:lstStyle/>
          <a:p>
            <a:r>
              <a:rPr lang="en-US" dirty="0"/>
              <a:t>More Audit Details</a:t>
            </a:r>
          </a:p>
        </p:txBody>
      </p:sp>
      <p:sp>
        <p:nvSpPr>
          <p:cNvPr id="5" name="Content Placeholder 4">
            <a:extLst>
              <a:ext uri="{FF2B5EF4-FFF2-40B4-BE49-F238E27FC236}">
                <a16:creationId xmlns:a16="http://schemas.microsoft.com/office/drawing/2014/main" id="{7FD11EB7-E142-4F4D-B3D4-387DD2173F62}"/>
              </a:ext>
            </a:extLst>
          </p:cNvPr>
          <p:cNvSpPr>
            <a:spLocks noGrp="1"/>
          </p:cNvSpPr>
          <p:nvPr>
            <p:ph idx="1"/>
          </p:nvPr>
        </p:nvSpPr>
        <p:spPr>
          <a:xfrm>
            <a:off x="2932386" y="2536724"/>
            <a:ext cx="9137694" cy="3775586"/>
          </a:xfrm>
        </p:spPr>
        <p:txBody>
          <a:bodyPr>
            <a:normAutofit/>
          </a:bodyPr>
          <a:lstStyle/>
          <a:p>
            <a:pPr marL="0" marR="0" indent="0" algn="just">
              <a:spcBef>
                <a:spcPts val="0"/>
              </a:spcBef>
              <a:spcAft>
                <a:spcPts val="0"/>
              </a:spcAft>
              <a:buNone/>
            </a:pPr>
            <a:r>
              <a:rPr lang="en-US" dirty="0">
                <a:effectLst/>
                <a:latin typeface="Roboto" panose="02000000000000000000" pitchFamily="2" charset="0"/>
                <a:ea typeface="Roboto" panose="02000000000000000000" pitchFamily="2" charset="0"/>
              </a:rPr>
              <a:t>Acts and Proceedings 2008, </a:t>
            </a:r>
          </a:p>
          <a:p>
            <a:pPr marL="0" marR="0" indent="0" algn="just">
              <a:spcBef>
                <a:spcPts val="0"/>
              </a:spcBef>
              <a:spcAft>
                <a:spcPts val="0"/>
              </a:spcAft>
              <a:buNone/>
            </a:pPr>
            <a:r>
              <a:rPr lang="en-US" dirty="0">
                <a:latin typeface="Roboto" panose="02000000000000000000" pitchFamily="2" charset="0"/>
                <a:ea typeface="Roboto" panose="02000000000000000000" pitchFamily="2" charset="0"/>
              </a:rPr>
              <a:t>	</a:t>
            </a:r>
            <a:r>
              <a:rPr lang="en-US" dirty="0">
                <a:effectLst/>
                <a:latin typeface="Roboto" panose="02000000000000000000" pitchFamily="2" charset="0"/>
                <a:ea typeface="Roboto" panose="02000000000000000000" pitchFamily="2" charset="0"/>
              </a:rPr>
              <a:t>Pages 251-253</a:t>
            </a:r>
            <a:endParaRPr lang="en-CA" dirty="0">
              <a:effectLst/>
              <a:latin typeface="Roboto" panose="02000000000000000000" pitchFamily="2" charset="0"/>
              <a:ea typeface="Roboto" panose="02000000000000000000" pitchFamily="2" charset="0"/>
            </a:endParaRPr>
          </a:p>
          <a:p>
            <a:pPr marL="0" marR="0" indent="0" algn="just">
              <a:spcBef>
                <a:spcPts val="0"/>
              </a:spcBef>
              <a:spcAft>
                <a:spcPts val="0"/>
              </a:spcAft>
              <a:buNone/>
            </a:pPr>
            <a:r>
              <a:rPr lang="en-US" dirty="0">
                <a:effectLst/>
                <a:latin typeface="Roboto" panose="02000000000000000000" pitchFamily="2" charset="0"/>
                <a:ea typeface="Roboto" panose="02000000000000000000" pitchFamily="2" charset="0"/>
              </a:rPr>
              <a:t>	Declaratory Act – Audit</a:t>
            </a:r>
            <a:endParaRPr lang="en-CA" dirty="0">
              <a:effectLst/>
              <a:latin typeface="Roboto" panose="02000000000000000000" pitchFamily="2" charset="0"/>
              <a:ea typeface="Roboto" panose="02000000000000000000" pitchFamily="2" charset="0"/>
            </a:endParaRPr>
          </a:p>
          <a:p>
            <a:pPr marL="0" indent="0">
              <a:lnSpc>
                <a:spcPct val="120000"/>
              </a:lnSpc>
              <a:buNone/>
            </a:pPr>
            <a:r>
              <a:rPr lang="en-US" dirty="0">
                <a:effectLst/>
                <a:latin typeface="Roboto" panose="02000000000000000000" pitchFamily="2" charset="0"/>
                <a:ea typeface="Roboto" panose="02000000000000000000" pitchFamily="2" charset="0"/>
                <a:hlinkClick r:id="rId3"/>
              </a:rPr>
              <a:t>Dmuir</a:t>
            </a:r>
            <a:r>
              <a:rPr lang="en-US" dirty="0">
                <a:latin typeface="Roboto" panose="02000000000000000000" pitchFamily="2" charset="0"/>
                <a:ea typeface="Roboto" panose="02000000000000000000" pitchFamily="2" charset="0"/>
                <a:hlinkClick r:id="rId3"/>
              </a:rPr>
              <a:t>@presbyterian.ca</a:t>
            </a:r>
            <a:r>
              <a:rPr lang="en-US" dirty="0">
                <a:latin typeface="Roboto" panose="02000000000000000000" pitchFamily="2" charset="0"/>
                <a:ea typeface="Roboto" panose="02000000000000000000" pitchFamily="2" charset="0"/>
              </a:rPr>
              <a:t> for copy</a:t>
            </a:r>
          </a:p>
          <a:p>
            <a:pPr marL="0" indent="0">
              <a:lnSpc>
                <a:spcPct val="120000"/>
              </a:lnSpc>
              <a:buNone/>
            </a:pPr>
            <a:r>
              <a:rPr lang="en-US" dirty="0">
                <a:effectLst/>
                <a:latin typeface="Roboto" panose="02000000000000000000" pitchFamily="2" charset="0"/>
                <a:ea typeface="Roboto" panose="02000000000000000000" pitchFamily="2" charset="0"/>
              </a:rPr>
              <a:t>(We will explore </a:t>
            </a:r>
            <a:r>
              <a:rPr lang="en-US" dirty="0">
                <a:latin typeface="Roboto" panose="02000000000000000000" pitchFamily="2" charset="0"/>
                <a:ea typeface="Roboto" panose="02000000000000000000" pitchFamily="2" charset="0"/>
              </a:rPr>
              <a:t>this January 13, 2022)</a:t>
            </a:r>
            <a:endParaRPr lang="en-US"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6094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CD21-81E7-4963-818E-3585BAFD0924}"/>
              </a:ext>
            </a:extLst>
          </p:cNvPr>
          <p:cNvSpPr>
            <a:spLocks noGrp="1"/>
          </p:cNvSpPr>
          <p:nvPr>
            <p:ph type="title"/>
          </p:nvPr>
        </p:nvSpPr>
        <p:spPr/>
        <p:txBody>
          <a:bodyPr/>
          <a:lstStyle/>
          <a:p>
            <a:r>
              <a:rPr lang="en-US" dirty="0"/>
              <a:t>Trustees</a:t>
            </a:r>
          </a:p>
        </p:txBody>
      </p:sp>
      <p:sp>
        <p:nvSpPr>
          <p:cNvPr id="5" name="Content Placeholder 4">
            <a:extLst>
              <a:ext uri="{FF2B5EF4-FFF2-40B4-BE49-F238E27FC236}">
                <a16:creationId xmlns:a16="http://schemas.microsoft.com/office/drawing/2014/main" id="{3572CEFB-4D99-4E5D-BDAF-6E5A74462A3A}"/>
              </a:ext>
            </a:extLst>
          </p:cNvPr>
          <p:cNvSpPr>
            <a:spLocks noGrp="1"/>
          </p:cNvSpPr>
          <p:nvPr>
            <p:ph idx="1"/>
          </p:nvPr>
        </p:nvSpPr>
        <p:spPr>
          <a:xfrm>
            <a:off x="2932386" y="2640007"/>
            <a:ext cx="9027550" cy="4051739"/>
          </a:xfrm>
        </p:spPr>
        <p:txBody>
          <a:bodyPr>
            <a:normAutofit lnSpcReduction="10000"/>
          </a:bodyPr>
          <a:lstStyle/>
          <a:p>
            <a:pPr>
              <a:lnSpc>
                <a:spcPct val="120000"/>
              </a:lnSpc>
            </a:pPr>
            <a:r>
              <a:rPr lang="en-US" dirty="0">
                <a:latin typeface="Roboto" panose="02000000000000000000" pitchFamily="2" charset="0"/>
                <a:ea typeface="Roboto" panose="02000000000000000000" pitchFamily="2" charset="0"/>
              </a:rPr>
              <a:t>Elected by the congregation according to the terms of Trust Deed</a:t>
            </a:r>
          </a:p>
          <a:p>
            <a:pPr>
              <a:lnSpc>
                <a:spcPct val="120000"/>
              </a:lnSpc>
            </a:pPr>
            <a:r>
              <a:rPr lang="en-US" dirty="0">
                <a:latin typeface="Roboto" panose="02000000000000000000" pitchFamily="2" charset="0"/>
                <a:ea typeface="Roboto" panose="02000000000000000000" pitchFamily="2" charset="0"/>
              </a:rPr>
              <a:t>Book of Forms Appendix C template</a:t>
            </a:r>
          </a:p>
          <a:p>
            <a:pPr>
              <a:lnSpc>
                <a:spcPct val="120000"/>
              </a:lnSpc>
            </a:pPr>
            <a:r>
              <a:rPr lang="en-US" dirty="0">
                <a:latin typeface="Roboto" panose="02000000000000000000" pitchFamily="2" charset="0"/>
                <a:ea typeface="Roboto" panose="02000000000000000000" pitchFamily="2" charset="0"/>
              </a:rPr>
              <a:t>Pen in the hand of the congregation</a:t>
            </a:r>
          </a:p>
          <a:p>
            <a:pPr>
              <a:lnSpc>
                <a:spcPct val="120000"/>
              </a:lnSpc>
            </a:pPr>
            <a:r>
              <a:rPr lang="en-US" dirty="0">
                <a:latin typeface="Roboto" panose="02000000000000000000" pitchFamily="2" charset="0"/>
                <a:ea typeface="Roboto" panose="02000000000000000000" pitchFamily="2" charset="0"/>
              </a:rPr>
              <a:t>Treasurer relationship varies</a:t>
            </a:r>
          </a:p>
        </p:txBody>
      </p:sp>
    </p:spTree>
    <p:extLst>
      <p:ext uri="{BB962C8B-B14F-4D97-AF65-F5344CB8AC3E}">
        <p14:creationId xmlns:p14="http://schemas.microsoft.com/office/powerpoint/2010/main" val="1454281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6450-9793-4EBF-A8B7-38C87444EA8A}"/>
              </a:ext>
            </a:extLst>
          </p:cNvPr>
          <p:cNvSpPr>
            <a:spLocks noGrp="1"/>
          </p:cNvSpPr>
          <p:nvPr>
            <p:ph type="title"/>
          </p:nvPr>
        </p:nvSpPr>
        <p:spPr/>
        <p:txBody>
          <a:bodyPr/>
          <a:lstStyle/>
          <a:p>
            <a:r>
              <a:rPr lang="en-US" dirty="0"/>
              <a:t>Bookkeeper  (BK)</a:t>
            </a:r>
          </a:p>
        </p:txBody>
      </p:sp>
      <p:sp>
        <p:nvSpPr>
          <p:cNvPr id="3" name="Content Placeholder 2">
            <a:extLst>
              <a:ext uri="{FF2B5EF4-FFF2-40B4-BE49-F238E27FC236}">
                <a16:creationId xmlns:a16="http://schemas.microsoft.com/office/drawing/2014/main" id="{94E0FF44-78C8-4259-9CEF-F41C9C835F7E}"/>
              </a:ext>
            </a:extLst>
          </p:cNvPr>
          <p:cNvSpPr>
            <a:spLocks noGrp="1"/>
          </p:cNvSpPr>
          <p:nvPr>
            <p:ph idx="1"/>
          </p:nvPr>
        </p:nvSpPr>
        <p:spPr>
          <a:xfrm>
            <a:off x="2932386" y="2286000"/>
            <a:ext cx="8421414" cy="4206875"/>
          </a:xfrm>
        </p:spPr>
        <p:txBody>
          <a:bodyPr>
            <a:noAutofit/>
          </a:bodyPr>
          <a:lstStyle/>
          <a:p>
            <a:pPr marL="0" indent="0">
              <a:buNone/>
            </a:pPr>
            <a:r>
              <a:rPr lang="en-US" dirty="0">
                <a:latin typeface="Roboto" panose="02000000000000000000" pitchFamily="2" charset="0"/>
                <a:ea typeface="Roboto" panose="02000000000000000000" pitchFamily="2" charset="0"/>
              </a:rPr>
              <a:t>Treasurer can serve as:</a:t>
            </a:r>
          </a:p>
          <a:p>
            <a:r>
              <a:rPr lang="en-US" dirty="0">
                <a:latin typeface="Roboto" panose="02000000000000000000" pitchFamily="2" charset="0"/>
                <a:ea typeface="Roboto" panose="02000000000000000000" pitchFamily="2" charset="0"/>
              </a:rPr>
              <a:t>Link between Board and BK</a:t>
            </a:r>
          </a:p>
          <a:p>
            <a:r>
              <a:rPr lang="en-US" dirty="0">
                <a:latin typeface="Roboto" panose="02000000000000000000" pitchFamily="2" charset="0"/>
                <a:ea typeface="Roboto" panose="02000000000000000000" pitchFamily="2" charset="0"/>
              </a:rPr>
              <a:t>Advise BK – priority of payments</a:t>
            </a:r>
          </a:p>
          <a:p>
            <a:r>
              <a:rPr lang="en-US" dirty="0">
                <a:latin typeface="Roboto" panose="02000000000000000000" pitchFamily="2" charset="0"/>
                <a:ea typeface="Roboto" panose="02000000000000000000" pitchFamily="2" charset="0"/>
              </a:rPr>
              <a:t>Second signature on checks</a:t>
            </a:r>
          </a:p>
          <a:p>
            <a:r>
              <a:rPr lang="en-US" dirty="0">
                <a:latin typeface="Roboto" panose="02000000000000000000" pitchFamily="2" charset="0"/>
                <a:ea typeface="Roboto" panose="02000000000000000000" pitchFamily="2" charset="0"/>
              </a:rPr>
              <a:t>Provide financial updates to board, session and congregation  </a:t>
            </a:r>
          </a:p>
        </p:txBody>
      </p:sp>
    </p:spTree>
    <p:extLst>
      <p:ext uri="{BB962C8B-B14F-4D97-AF65-F5344CB8AC3E}">
        <p14:creationId xmlns:p14="http://schemas.microsoft.com/office/powerpoint/2010/main" val="304471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CD21-81E7-4963-818E-3585BAFD0924}"/>
              </a:ext>
            </a:extLst>
          </p:cNvPr>
          <p:cNvSpPr>
            <a:spLocks noGrp="1"/>
          </p:cNvSpPr>
          <p:nvPr>
            <p:ph type="title"/>
          </p:nvPr>
        </p:nvSpPr>
        <p:spPr/>
        <p:txBody>
          <a:bodyPr/>
          <a:lstStyle/>
          <a:p>
            <a:r>
              <a:rPr lang="en-US" sz="4800" dirty="0"/>
              <a:t>Envelope Secretary/</a:t>
            </a:r>
            <a:br>
              <a:rPr lang="en-US" sz="4800" dirty="0"/>
            </a:br>
            <a:r>
              <a:rPr lang="en-US" sz="4800" dirty="0"/>
              <a:t>Gifts Administrator </a:t>
            </a:r>
          </a:p>
        </p:txBody>
      </p:sp>
      <p:sp>
        <p:nvSpPr>
          <p:cNvPr id="5" name="Content Placeholder 4">
            <a:extLst>
              <a:ext uri="{FF2B5EF4-FFF2-40B4-BE49-F238E27FC236}">
                <a16:creationId xmlns:a16="http://schemas.microsoft.com/office/drawing/2014/main" id="{3572CEFB-4D99-4E5D-BDAF-6E5A74462A3A}"/>
              </a:ext>
            </a:extLst>
          </p:cNvPr>
          <p:cNvSpPr>
            <a:spLocks noGrp="1"/>
          </p:cNvSpPr>
          <p:nvPr>
            <p:ph idx="1"/>
          </p:nvPr>
        </p:nvSpPr>
        <p:spPr>
          <a:xfrm>
            <a:off x="2438400" y="2470485"/>
            <a:ext cx="9521536" cy="4221262"/>
          </a:xfrm>
        </p:spPr>
        <p:txBody>
          <a:bodyPr>
            <a:normAutofit fontScale="70000" lnSpcReduction="20000"/>
          </a:bodyPr>
          <a:lstStyle/>
          <a:p>
            <a:pPr>
              <a:lnSpc>
                <a:spcPct val="120000"/>
              </a:lnSpc>
            </a:pPr>
            <a:r>
              <a:rPr lang="en-US" sz="4000" dirty="0">
                <a:latin typeface="Roboto" panose="02000000000000000000" pitchFamily="2" charset="0"/>
                <a:ea typeface="Roboto" panose="02000000000000000000" pitchFamily="2" charset="0"/>
              </a:rPr>
              <a:t>Maintain accurate, updated list of contributors w/ env. #</a:t>
            </a:r>
          </a:p>
          <a:p>
            <a:pPr>
              <a:lnSpc>
                <a:spcPct val="120000"/>
              </a:lnSpc>
            </a:pPr>
            <a:r>
              <a:rPr lang="en-US" sz="4000" dirty="0">
                <a:latin typeface="Roboto" panose="02000000000000000000" pitchFamily="2" charset="0"/>
                <a:ea typeface="Roboto" panose="02000000000000000000" pitchFamily="2" charset="0"/>
              </a:rPr>
              <a:t>Supply new members with envelopes </a:t>
            </a:r>
          </a:p>
          <a:p>
            <a:pPr>
              <a:lnSpc>
                <a:spcPct val="120000"/>
              </a:lnSpc>
            </a:pPr>
            <a:r>
              <a:rPr lang="en-US" sz="4000" dirty="0">
                <a:latin typeface="Roboto" panose="02000000000000000000" pitchFamily="2" charset="0"/>
                <a:ea typeface="Roboto" panose="02000000000000000000" pitchFamily="2" charset="0"/>
              </a:rPr>
              <a:t>Maintain records of contributions</a:t>
            </a:r>
          </a:p>
          <a:p>
            <a:pPr>
              <a:lnSpc>
                <a:spcPct val="120000"/>
              </a:lnSpc>
            </a:pPr>
            <a:r>
              <a:rPr lang="en-US" sz="4000" dirty="0">
                <a:latin typeface="Roboto" panose="02000000000000000000" pitchFamily="2" charset="0"/>
                <a:ea typeface="Roboto" panose="02000000000000000000" pitchFamily="2" charset="0"/>
              </a:rPr>
              <a:t>Issue statements and receipts for income tax purposes</a:t>
            </a:r>
          </a:p>
          <a:p>
            <a:pPr>
              <a:lnSpc>
                <a:spcPct val="120000"/>
              </a:lnSpc>
            </a:pPr>
            <a:r>
              <a:rPr lang="en-US" sz="4000" dirty="0">
                <a:latin typeface="Roboto" panose="02000000000000000000" pitchFamily="2" charset="0"/>
                <a:ea typeface="Roboto" panose="02000000000000000000" pitchFamily="2" charset="0"/>
              </a:rPr>
              <a:t>Ensure that the T3010 line 4500 agrees with their records</a:t>
            </a:r>
          </a:p>
          <a:p>
            <a:pPr>
              <a:lnSpc>
                <a:spcPct val="120000"/>
              </a:lnSpc>
            </a:pPr>
            <a:r>
              <a:rPr lang="en-US" sz="4000" dirty="0">
                <a:latin typeface="Roboto" panose="02000000000000000000" pitchFamily="2" charset="0"/>
                <a:ea typeface="Roboto" panose="02000000000000000000" pitchFamily="2" charset="0"/>
              </a:rPr>
              <a:t>Handle administration for the PAR program</a:t>
            </a:r>
          </a:p>
          <a:p>
            <a:pPr>
              <a:lnSpc>
                <a:spcPct val="120000"/>
              </a:lnSpc>
            </a:pPr>
            <a:r>
              <a:rPr lang="en-US" dirty="0">
                <a:latin typeface="Roboto" panose="02000000000000000000" pitchFamily="2" charset="0"/>
                <a:ea typeface="Roboto" panose="02000000000000000000" pitchFamily="2" charset="0"/>
              </a:rPr>
              <a:t>Communicate revenue with treasurer </a:t>
            </a:r>
            <a:endParaRPr lang="en-US" sz="4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075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AD4BC-3AAB-480B-940C-26ECBD316C3A}"/>
              </a:ext>
            </a:extLst>
          </p:cNvPr>
          <p:cNvSpPr>
            <a:spLocks noGrp="1"/>
          </p:cNvSpPr>
          <p:nvPr>
            <p:ph type="title"/>
          </p:nvPr>
        </p:nvSpPr>
        <p:spPr>
          <a:xfrm>
            <a:off x="2646947" y="365125"/>
            <a:ext cx="9423133" cy="1527843"/>
          </a:xfrm>
        </p:spPr>
        <p:txBody>
          <a:bodyPr/>
          <a:lstStyle/>
          <a:p>
            <a:r>
              <a:rPr lang="en-US" dirty="0"/>
              <a:t>Annual General Meeting</a:t>
            </a:r>
          </a:p>
        </p:txBody>
      </p:sp>
      <p:sp>
        <p:nvSpPr>
          <p:cNvPr id="5" name="Content Placeholder 4">
            <a:extLst>
              <a:ext uri="{FF2B5EF4-FFF2-40B4-BE49-F238E27FC236}">
                <a16:creationId xmlns:a16="http://schemas.microsoft.com/office/drawing/2014/main" id="{7FD11EB7-E142-4F4D-B3D4-387DD2173F62}"/>
              </a:ext>
            </a:extLst>
          </p:cNvPr>
          <p:cNvSpPr>
            <a:spLocks noGrp="1"/>
          </p:cNvSpPr>
          <p:nvPr>
            <p:ph idx="1"/>
          </p:nvPr>
        </p:nvSpPr>
        <p:spPr>
          <a:xfrm>
            <a:off x="2646947" y="2598820"/>
            <a:ext cx="9423133" cy="3713489"/>
          </a:xfrm>
        </p:spPr>
        <p:txBody>
          <a:bodyPr>
            <a:normAutofit/>
          </a:bodyPr>
          <a:lstStyle/>
          <a:p>
            <a:r>
              <a:rPr lang="en-US" dirty="0">
                <a:latin typeface="Roboto" panose="02000000000000000000" pitchFamily="2" charset="0"/>
                <a:ea typeface="Roboto" panose="02000000000000000000" pitchFamily="2" charset="0"/>
              </a:rPr>
              <a:t>All members and adherents may vote at the annual congregational meeting, including voting on budget</a:t>
            </a:r>
          </a:p>
          <a:p>
            <a:r>
              <a:rPr lang="en-US" dirty="0">
                <a:latin typeface="Roboto" panose="02000000000000000000" pitchFamily="2" charset="0"/>
                <a:ea typeface="Roboto" panose="02000000000000000000" pitchFamily="2" charset="0"/>
              </a:rPr>
              <a:t>Session determines who is on the membership roll and who is adherent</a:t>
            </a:r>
          </a:p>
        </p:txBody>
      </p:sp>
    </p:spTree>
    <p:extLst>
      <p:ext uri="{BB962C8B-B14F-4D97-AF65-F5344CB8AC3E}">
        <p14:creationId xmlns:p14="http://schemas.microsoft.com/office/powerpoint/2010/main" val="1915601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6450-9793-4EBF-A8B7-38C87444EA8A}"/>
              </a:ext>
            </a:extLst>
          </p:cNvPr>
          <p:cNvSpPr>
            <a:spLocks noGrp="1"/>
          </p:cNvSpPr>
          <p:nvPr>
            <p:ph type="title"/>
          </p:nvPr>
        </p:nvSpPr>
        <p:spPr/>
        <p:txBody>
          <a:bodyPr/>
          <a:lstStyle/>
          <a:p>
            <a:r>
              <a:rPr lang="en-US" dirty="0"/>
              <a:t>Treasure</a:t>
            </a:r>
          </a:p>
        </p:txBody>
      </p:sp>
      <p:sp>
        <p:nvSpPr>
          <p:cNvPr id="3" name="Content Placeholder 2">
            <a:extLst>
              <a:ext uri="{FF2B5EF4-FFF2-40B4-BE49-F238E27FC236}">
                <a16:creationId xmlns:a16="http://schemas.microsoft.com/office/drawing/2014/main" id="{94E0FF44-78C8-4259-9CEF-F41C9C835F7E}"/>
              </a:ext>
            </a:extLst>
          </p:cNvPr>
          <p:cNvSpPr>
            <a:spLocks noGrp="1"/>
          </p:cNvSpPr>
          <p:nvPr>
            <p:ph idx="1"/>
          </p:nvPr>
        </p:nvSpPr>
        <p:spPr>
          <a:xfrm>
            <a:off x="2932386" y="2286000"/>
            <a:ext cx="8421414" cy="4206875"/>
          </a:xfrm>
        </p:spPr>
        <p:txBody>
          <a:bodyPr>
            <a:noAutofit/>
          </a:bodyPr>
          <a:lstStyle/>
          <a:p>
            <a:pPr marL="0" indent="0">
              <a:buNone/>
            </a:pPr>
            <a:r>
              <a:rPr lang="en-US" dirty="0"/>
              <a:t>God put the treasure</a:t>
            </a:r>
          </a:p>
          <a:p>
            <a:pPr marL="0" indent="0">
              <a:buNone/>
            </a:pPr>
            <a:r>
              <a:rPr lang="en-US" dirty="0"/>
              <a:t>	in treasurers.</a:t>
            </a:r>
          </a:p>
          <a:p>
            <a:pPr marL="0" indent="0">
              <a:buNone/>
            </a:pPr>
            <a:endParaRPr lang="en-US" dirty="0"/>
          </a:p>
          <a:p>
            <a:pPr marL="0" indent="0">
              <a:buNone/>
            </a:pPr>
            <a:endParaRPr lang="en-US" dirty="0"/>
          </a:p>
        </p:txBody>
      </p:sp>
      <p:pic>
        <p:nvPicPr>
          <p:cNvPr id="2050" name="Picture 2" descr="Happy National Thank You Day! - Inventionland">
            <a:extLst>
              <a:ext uri="{FF2B5EF4-FFF2-40B4-BE49-F238E27FC236}">
                <a16:creationId xmlns:a16="http://schemas.microsoft.com/office/drawing/2014/main" id="{A877E2A9-B570-4140-BF22-2BE072D67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673" y="4169493"/>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95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05B1-B8EF-481E-9CCB-592757254485}"/>
              </a:ext>
            </a:extLst>
          </p:cNvPr>
          <p:cNvSpPr>
            <a:spLocks noGrp="1"/>
          </p:cNvSpPr>
          <p:nvPr>
            <p:ph type="ctrTitle"/>
          </p:nvPr>
        </p:nvSpPr>
        <p:spPr>
          <a:xfrm>
            <a:off x="1363546" y="1494868"/>
            <a:ext cx="9938915" cy="1934131"/>
          </a:xfrm>
        </p:spPr>
        <p:txBody>
          <a:bodyPr/>
          <a:lstStyle/>
          <a:p>
            <a:pPr lvl="0" algn="l"/>
            <a:r>
              <a:rPr lang="en-US" sz="7200" b="0" i="0" u="none" kern="1200" dirty="0">
                <a:solidFill>
                  <a:schemeClr val="tx1"/>
                </a:solidFill>
                <a:effectLst/>
                <a:latin typeface="Roboto Slab Medium" pitchFamily="2" charset="0"/>
                <a:ea typeface="Roboto Slab Medium" pitchFamily="2" charset="0"/>
                <a:cs typeface="+mj-cs"/>
              </a:rPr>
              <a:t>Financial Vocabulary and Concepts</a:t>
            </a:r>
            <a:endParaRPr lang="en-US" sz="6000" dirty="0"/>
          </a:p>
        </p:txBody>
      </p:sp>
      <p:grpSp>
        <p:nvGrpSpPr>
          <p:cNvPr id="3" name="Group 2">
            <a:extLst>
              <a:ext uri="{FF2B5EF4-FFF2-40B4-BE49-F238E27FC236}">
                <a16:creationId xmlns:a16="http://schemas.microsoft.com/office/drawing/2014/main" id="{AADAA055-1FA8-49B3-B345-2118C7D28FBE}"/>
              </a:ext>
            </a:extLst>
          </p:cNvPr>
          <p:cNvGrpSpPr/>
          <p:nvPr/>
        </p:nvGrpSpPr>
        <p:grpSpPr>
          <a:xfrm>
            <a:off x="11302461" y="6481809"/>
            <a:ext cx="818203" cy="300678"/>
            <a:chOff x="11274753" y="6398684"/>
            <a:chExt cx="818203" cy="300678"/>
          </a:xfrm>
          <a:solidFill>
            <a:schemeClr val="bg1"/>
          </a:solidFill>
        </p:grpSpPr>
        <p:sp>
          <p:nvSpPr>
            <p:cNvPr id="4" name="Rectangle 3">
              <a:hlinkClick r:id="rId3" action="ppaction://hlinksldjump"/>
              <a:extLst>
                <a:ext uri="{FF2B5EF4-FFF2-40B4-BE49-F238E27FC236}">
                  <a16:creationId xmlns:a16="http://schemas.microsoft.com/office/drawing/2014/main" id="{5A7BD3D0-6982-4163-A840-C5B8998B62A6}"/>
                </a:ext>
              </a:extLst>
            </p:cNvPr>
            <p:cNvSpPr/>
            <p:nvPr/>
          </p:nvSpPr>
          <p:spPr>
            <a:xfrm>
              <a:off x="11274753"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5" name="Rectangle 4">
              <a:hlinkClick r:id="rId3" action="ppaction://hlinksldjump"/>
              <a:extLst>
                <a:ext uri="{FF2B5EF4-FFF2-40B4-BE49-F238E27FC236}">
                  <a16:creationId xmlns:a16="http://schemas.microsoft.com/office/drawing/2014/main" id="{27521D52-1807-4AF5-A2CE-2AA3DF949FC8}"/>
                </a:ext>
              </a:extLst>
            </p:cNvPr>
            <p:cNvSpPr/>
            <p:nvPr/>
          </p:nvSpPr>
          <p:spPr>
            <a:xfrm>
              <a:off x="11567317"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6" name="Rectangle 5">
              <a:hlinkClick r:id="rId3" action="ppaction://hlinksldjump"/>
              <a:extLst>
                <a:ext uri="{FF2B5EF4-FFF2-40B4-BE49-F238E27FC236}">
                  <a16:creationId xmlns:a16="http://schemas.microsoft.com/office/drawing/2014/main" id="{9248D742-F6FD-4AD5-AF02-FD79F426FE0E}"/>
                </a:ext>
              </a:extLst>
            </p:cNvPr>
            <p:cNvSpPr/>
            <p:nvPr/>
          </p:nvSpPr>
          <p:spPr>
            <a:xfrm>
              <a:off x="11859881"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7" name="Rectangle 6">
              <a:hlinkClick r:id="rId3" action="ppaction://hlinksldjump"/>
              <a:extLst>
                <a:ext uri="{FF2B5EF4-FFF2-40B4-BE49-F238E27FC236}">
                  <a16:creationId xmlns:a16="http://schemas.microsoft.com/office/drawing/2014/main" id="{891AC7F0-5F5B-47EB-BF0E-756ACE4969FA}"/>
                </a:ext>
              </a:extLst>
            </p:cNvPr>
            <p:cNvSpPr/>
            <p:nvPr/>
          </p:nvSpPr>
          <p:spPr>
            <a:xfrm>
              <a:off x="11274753"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8" name="Rectangle 7">
              <a:hlinkClick r:id="rId3" action="ppaction://hlinksldjump"/>
              <a:extLst>
                <a:ext uri="{FF2B5EF4-FFF2-40B4-BE49-F238E27FC236}">
                  <a16:creationId xmlns:a16="http://schemas.microsoft.com/office/drawing/2014/main" id="{13098E6C-6D5B-4314-904D-F1294CF130E0}"/>
                </a:ext>
              </a:extLst>
            </p:cNvPr>
            <p:cNvSpPr/>
            <p:nvPr/>
          </p:nvSpPr>
          <p:spPr>
            <a:xfrm>
              <a:off x="11567317"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hlinkClick r:id="rId3" action="ppaction://hlinksldjump"/>
              <a:extLst>
                <a:ext uri="{FF2B5EF4-FFF2-40B4-BE49-F238E27FC236}">
                  <a16:creationId xmlns:a16="http://schemas.microsoft.com/office/drawing/2014/main" id="{8ABAD77C-7CAC-4AAC-AC01-B313F39F689E}"/>
                </a:ext>
              </a:extLst>
            </p:cNvPr>
            <p:cNvSpPr/>
            <p:nvPr/>
          </p:nvSpPr>
          <p:spPr>
            <a:xfrm>
              <a:off x="11859881"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grpSp>
    </p:spTree>
    <p:extLst>
      <p:ext uri="{BB962C8B-B14F-4D97-AF65-F5344CB8AC3E}">
        <p14:creationId xmlns:p14="http://schemas.microsoft.com/office/powerpoint/2010/main" val="310053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914400" y="365125"/>
            <a:ext cx="3541486" cy="1325563"/>
          </a:xfrm>
        </p:spPr>
        <p:txBody>
          <a:bodyPr/>
          <a:lstStyle/>
          <a:p>
            <a:r>
              <a:rPr lang="en-US" sz="6600" dirty="0"/>
              <a:t>Protocol </a:t>
            </a:r>
          </a:p>
        </p:txBody>
      </p:sp>
      <p:sp>
        <p:nvSpPr>
          <p:cNvPr id="5" name="Content Placeholder 4">
            <a:extLst>
              <a:ext uri="{FF2B5EF4-FFF2-40B4-BE49-F238E27FC236}">
                <a16:creationId xmlns:a16="http://schemas.microsoft.com/office/drawing/2014/main" id="{FB73C6FD-71E6-48BB-BED0-250E7547DBE5}"/>
              </a:ext>
            </a:extLst>
          </p:cNvPr>
          <p:cNvSpPr>
            <a:spLocks noGrp="1"/>
          </p:cNvSpPr>
          <p:nvPr>
            <p:ph idx="1"/>
          </p:nvPr>
        </p:nvSpPr>
        <p:spPr>
          <a:xfrm>
            <a:off x="1027137" y="2255335"/>
            <a:ext cx="6708978" cy="4793682"/>
          </a:xfrm>
        </p:spPr>
        <p:txBody>
          <a:bodyPr>
            <a:normAutofit/>
          </a:bodyPr>
          <a:lstStyle/>
          <a:p>
            <a:r>
              <a:rPr lang="en-US" sz="3600" dirty="0"/>
              <a:t>Stay muted and use chat</a:t>
            </a:r>
          </a:p>
          <a:p>
            <a:r>
              <a:rPr lang="en-US" sz="3600" dirty="0"/>
              <a:t>Chat will be monitored and questions asked as we go along or at the end</a:t>
            </a:r>
          </a:p>
          <a:p>
            <a:r>
              <a:rPr lang="en-US" sz="3600" dirty="0"/>
              <a:t>There may be an opportunity to unmute at the end</a:t>
            </a:r>
          </a:p>
        </p:txBody>
      </p:sp>
      <p:pic>
        <p:nvPicPr>
          <p:cNvPr id="4" name="Picture 3" descr="Graphical user interface, application&#10;&#10;Description automatically generated">
            <a:extLst>
              <a:ext uri="{FF2B5EF4-FFF2-40B4-BE49-F238E27FC236}">
                <a16:creationId xmlns:a16="http://schemas.microsoft.com/office/drawing/2014/main" id="{65B0DE21-A1BA-4004-A193-3046DA03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419" y="5456790"/>
            <a:ext cx="1915886" cy="1361287"/>
          </a:xfrm>
          <a:prstGeom prst="rect">
            <a:avLst/>
          </a:prstGeom>
        </p:spPr>
      </p:pic>
      <p:pic>
        <p:nvPicPr>
          <p:cNvPr id="7" name="Picture 6" descr="A screenshot of a phone&#10;&#10;Description automatically generated with medium confidence">
            <a:extLst>
              <a:ext uri="{FF2B5EF4-FFF2-40B4-BE49-F238E27FC236}">
                <a16:creationId xmlns:a16="http://schemas.microsoft.com/office/drawing/2014/main" id="{2F157EB9-10ED-42CB-BE71-B994026C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486" y="112820"/>
            <a:ext cx="2953070" cy="5241699"/>
          </a:xfrm>
          <a:prstGeom prst="rect">
            <a:avLst/>
          </a:prstGeom>
        </p:spPr>
      </p:pic>
      <p:sp>
        <p:nvSpPr>
          <p:cNvPr id="8" name="Arrow: Right 7">
            <a:extLst>
              <a:ext uri="{FF2B5EF4-FFF2-40B4-BE49-F238E27FC236}">
                <a16:creationId xmlns:a16="http://schemas.microsoft.com/office/drawing/2014/main" id="{53E73461-9D31-4013-B2E6-D526E5D0D928}"/>
              </a:ext>
            </a:extLst>
          </p:cNvPr>
          <p:cNvSpPr/>
          <p:nvPr/>
        </p:nvSpPr>
        <p:spPr>
          <a:xfrm>
            <a:off x="8200572" y="5677307"/>
            <a:ext cx="1163199" cy="972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Medium" panose="02000000000000000000" pitchFamily="2" charset="0"/>
                <a:ea typeface="Roboto Medium" panose="02000000000000000000" pitchFamily="2" charset="0"/>
              </a:rPr>
              <a:t>PC</a:t>
            </a:r>
            <a:endParaRPr lang="en-US" dirty="0">
              <a:latin typeface="Roboto Medium" panose="02000000000000000000" pitchFamily="2" charset="0"/>
              <a:ea typeface="Roboto Medium" panose="02000000000000000000" pitchFamily="2" charset="0"/>
            </a:endParaRPr>
          </a:p>
        </p:txBody>
      </p:sp>
      <p:sp>
        <p:nvSpPr>
          <p:cNvPr id="9" name="Rectangle 8">
            <a:extLst>
              <a:ext uri="{FF2B5EF4-FFF2-40B4-BE49-F238E27FC236}">
                <a16:creationId xmlns:a16="http://schemas.microsoft.com/office/drawing/2014/main" id="{D30DE219-54D7-4B47-9BA7-1BF662C044C3}"/>
              </a:ext>
            </a:extLst>
          </p:cNvPr>
          <p:cNvSpPr/>
          <p:nvPr/>
        </p:nvSpPr>
        <p:spPr>
          <a:xfrm>
            <a:off x="0" y="1522137"/>
            <a:ext cx="705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10" name="Arrow: Right 9">
            <a:extLst>
              <a:ext uri="{FF2B5EF4-FFF2-40B4-BE49-F238E27FC236}">
                <a16:creationId xmlns:a16="http://schemas.microsoft.com/office/drawing/2014/main" id="{C8300FDA-EFDB-4954-B242-5579A5F286FA}"/>
              </a:ext>
            </a:extLst>
          </p:cNvPr>
          <p:cNvSpPr/>
          <p:nvPr/>
        </p:nvSpPr>
        <p:spPr>
          <a:xfrm>
            <a:off x="7606212" y="1416396"/>
            <a:ext cx="1757559" cy="972000"/>
          </a:xfrm>
          <a:custGeom>
            <a:avLst/>
            <a:gdLst>
              <a:gd name="connsiteX0" fmla="*/ 0 w 1163199"/>
              <a:gd name="connsiteY0" fmla="*/ 243000 h 972000"/>
              <a:gd name="connsiteX1" fmla="*/ 677199 w 1163199"/>
              <a:gd name="connsiteY1" fmla="*/ 243000 h 972000"/>
              <a:gd name="connsiteX2" fmla="*/ 677199 w 1163199"/>
              <a:gd name="connsiteY2" fmla="*/ 0 h 972000"/>
              <a:gd name="connsiteX3" fmla="*/ 1163199 w 1163199"/>
              <a:gd name="connsiteY3" fmla="*/ 486000 h 972000"/>
              <a:gd name="connsiteX4" fmla="*/ 677199 w 1163199"/>
              <a:gd name="connsiteY4" fmla="*/ 972000 h 972000"/>
              <a:gd name="connsiteX5" fmla="*/ 677199 w 1163199"/>
              <a:gd name="connsiteY5" fmla="*/ 729000 h 972000"/>
              <a:gd name="connsiteX6" fmla="*/ 0 w 1163199"/>
              <a:gd name="connsiteY6" fmla="*/ 729000 h 972000"/>
              <a:gd name="connsiteX7" fmla="*/ 0 w 1163199"/>
              <a:gd name="connsiteY7" fmla="*/ 243000 h 972000"/>
              <a:gd name="connsiteX0" fmla="*/ 579120 w 1742319"/>
              <a:gd name="connsiteY0" fmla="*/ 243000 h 972000"/>
              <a:gd name="connsiteX1" fmla="*/ 1256319 w 1742319"/>
              <a:gd name="connsiteY1" fmla="*/ 243000 h 972000"/>
              <a:gd name="connsiteX2" fmla="*/ 1256319 w 1742319"/>
              <a:gd name="connsiteY2" fmla="*/ 0 h 972000"/>
              <a:gd name="connsiteX3" fmla="*/ 1742319 w 1742319"/>
              <a:gd name="connsiteY3" fmla="*/ 486000 h 972000"/>
              <a:gd name="connsiteX4" fmla="*/ 1256319 w 1742319"/>
              <a:gd name="connsiteY4" fmla="*/ 972000 h 972000"/>
              <a:gd name="connsiteX5" fmla="*/ 1256319 w 1742319"/>
              <a:gd name="connsiteY5" fmla="*/ 729000 h 972000"/>
              <a:gd name="connsiteX6" fmla="*/ 0 w 1742319"/>
              <a:gd name="connsiteY6" fmla="*/ 744240 h 972000"/>
              <a:gd name="connsiteX7" fmla="*/ 579120 w 1742319"/>
              <a:gd name="connsiteY7" fmla="*/ 243000 h 972000"/>
              <a:gd name="connsiteX0" fmla="*/ 30480 w 1742319"/>
              <a:gd name="connsiteY0" fmla="*/ 243000 h 972000"/>
              <a:gd name="connsiteX1" fmla="*/ 1256319 w 1742319"/>
              <a:gd name="connsiteY1" fmla="*/ 243000 h 972000"/>
              <a:gd name="connsiteX2" fmla="*/ 1256319 w 1742319"/>
              <a:gd name="connsiteY2" fmla="*/ 0 h 972000"/>
              <a:gd name="connsiteX3" fmla="*/ 1742319 w 1742319"/>
              <a:gd name="connsiteY3" fmla="*/ 486000 h 972000"/>
              <a:gd name="connsiteX4" fmla="*/ 1256319 w 1742319"/>
              <a:gd name="connsiteY4" fmla="*/ 972000 h 972000"/>
              <a:gd name="connsiteX5" fmla="*/ 1256319 w 1742319"/>
              <a:gd name="connsiteY5" fmla="*/ 729000 h 972000"/>
              <a:gd name="connsiteX6" fmla="*/ 0 w 1742319"/>
              <a:gd name="connsiteY6" fmla="*/ 744240 h 972000"/>
              <a:gd name="connsiteX7" fmla="*/ 30480 w 1742319"/>
              <a:gd name="connsiteY7" fmla="*/ 243000 h 972000"/>
              <a:gd name="connsiteX0" fmla="*/ 0 w 1757559"/>
              <a:gd name="connsiteY0" fmla="*/ 243000 h 972000"/>
              <a:gd name="connsiteX1" fmla="*/ 1271559 w 1757559"/>
              <a:gd name="connsiteY1" fmla="*/ 243000 h 972000"/>
              <a:gd name="connsiteX2" fmla="*/ 1271559 w 1757559"/>
              <a:gd name="connsiteY2" fmla="*/ 0 h 972000"/>
              <a:gd name="connsiteX3" fmla="*/ 1757559 w 1757559"/>
              <a:gd name="connsiteY3" fmla="*/ 486000 h 972000"/>
              <a:gd name="connsiteX4" fmla="*/ 1271559 w 1757559"/>
              <a:gd name="connsiteY4" fmla="*/ 972000 h 972000"/>
              <a:gd name="connsiteX5" fmla="*/ 1271559 w 1757559"/>
              <a:gd name="connsiteY5" fmla="*/ 729000 h 972000"/>
              <a:gd name="connsiteX6" fmla="*/ 15240 w 1757559"/>
              <a:gd name="connsiteY6" fmla="*/ 744240 h 972000"/>
              <a:gd name="connsiteX7" fmla="*/ 0 w 1757559"/>
              <a:gd name="connsiteY7" fmla="*/ 243000 h 9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9" h="972000">
                <a:moveTo>
                  <a:pt x="0" y="243000"/>
                </a:moveTo>
                <a:lnTo>
                  <a:pt x="1271559" y="243000"/>
                </a:lnTo>
                <a:lnTo>
                  <a:pt x="1271559" y="0"/>
                </a:lnTo>
                <a:lnTo>
                  <a:pt x="1757559" y="486000"/>
                </a:lnTo>
                <a:lnTo>
                  <a:pt x="1271559" y="972000"/>
                </a:lnTo>
                <a:lnTo>
                  <a:pt x="1271559" y="729000"/>
                </a:lnTo>
                <a:lnTo>
                  <a:pt x="15240" y="744240"/>
                </a:lnTo>
                <a:lnTo>
                  <a:pt x="0" y="243000"/>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Medium" panose="02000000000000000000" pitchFamily="2" charset="0"/>
                <a:ea typeface="Roboto Medium" panose="02000000000000000000" pitchFamily="2" charset="0"/>
              </a:rPr>
              <a:t>Mobile</a:t>
            </a:r>
          </a:p>
        </p:txBody>
      </p:sp>
    </p:spTree>
    <p:extLst>
      <p:ext uri="{BB962C8B-B14F-4D97-AF65-F5344CB8AC3E}">
        <p14:creationId xmlns:p14="http://schemas.microsoft.com/office/powerpoint/2010/main" val="142582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0BBA-DD9B-4856-9D94-63451CC6F733}"/>
              </a:ext>
            </a:extLst>
          </p:cNvPr>
          <p:cNvSpPr>
            <a:spLocks noGrp="1"/>
          </p:cNvSpPr>
          <p:nvPr>
            <p:ph type="title"/>
          </p:nvPr>
        </p:nvSpPr>
        <p:spPr>
          <a:xfrm>
            <a:off x="2218544" y="365125"/>
            <a:ext cx="9135256" cy="1325563"/>
          </a:xfrm>
        </p:spPr>
        <p:txBody>
          <a:bodyPr/>
          <a:lstStyle/>
          <a:p>
            <a:r>
              <a:rPr lang="en-US" dirty="0"/>
              <a:t>Gifts/Donation </a:t>
            </a:r>
            <a:r>
              <a:rPr lang="en-US" sz="3600" dirty="0"/>
              <a:t>(for tax receipt)</a:t>
            </a:r>
          </a:p>
        </p:txBody>
      </p:sp>
      <p:sp>
        <p:nvSpPr>
          <p:cNvPr id="3" name="Content Placeholder 2">
            <a:extLst>
              <a:ext uri="{FF2B5EF4-FFF2-40B4-BE49-F238E27FC236}">
                <a16:creationId xmlns:a16="http://schemas.microsoft.com/office/drawing/2014/main" id="{9D4F8B2A-A371-4390-AE8E-3AEF36928B45}"/>
              </a:ext>
            </a:extLst>
          </p:cNvPr>
          <p:cNvSpPr>
            <a:spLocks noGrp="1"/>
          </p:cNvSpPr>
          <p:nvPr>
            <p:ph idx="1"/>
          </p:nvPr>
        </p:nvSpPr>
        <p:spPr>
          <a:xfrm>
            <a:off x="2218544" y="2368446"/>
            <a:ext cx="9758597" cy="4946753"/>
          </a:xfrm>
        </p:spPr>
        <p:txBody>
          <a:bodyPr>
            <a:normAutofit fontScale="70000" lnSpcReduction="20000"/>
          </a:bodyPr>
          <a:lstStyle/>
          <a:p>
            <a:pPr>
              <a:lnSpc>
                <a:spcPct val="107000"/>
              </a:lnSpc>
              <a:spcAft>
                <a:spcPts val="800"/>
              </a:spcAft>
            </a:pPr>
            <a:r>
              <a:rPr lang="en-US" dirty="0">
                <a:latin typeface="Roboto" panose="02000000000000000000" pitchFamily="2" charset="0"/>
                <a:ea typeface="Roboto" panose="02000000000000000000" pitchFamily="2" charset="0"/>
                <a:cs typeface="Times New Roman" panose="02020603050405020304" pitchFamily="18" charset="0"/>
              </a:rPr>
              <a:t>G</a:t>
            </a:r>
            <a:r>
              <a:rPr lang="en-US" sz="4000" dirty="0">
                <a:effectLst/>
                <a:latin typeface="Roboto" panose="02000000000000000000" pitchFamily="2" charset="0"/>
                <a:ea typeface="Roboto" panose="02000000000000000000" pitchFamily="2" charset="0"/>
                <a:cs typeface="Times New Roman" panose="02020603050405020304" pitchFamily="18" charset="0"/>
              </a:rPr>
              <a:t>iven freely and without expectations</a:t>
            </a:r>
          </a:p>
          <a:p>
            <a:pPr>
              <a:lnSpc>
                <a:spcPct val="107000"/>
              </a:lnSpc>
              <a:spcAft>
                <a:spcPts val="800"/>
              </a:spcAft>
            </a:pPr>
            <a:r>
              <a:rPr lang="en-US" dirty="0">
                <a:latin typeface="Roboto" panose="02000000000000000000" pitchFamily="2" charset="0"/>
                <a:ea typeface="Roboto" panose="02000000000000000000" pitchFamily="2" charset="0"/>
                <a:cs typeface="Times New Roman" panose="02020603050405020304" pitchFamily="18" charset="0"/>
              </a:rPr>
              <a:t>T</a:t>
            </a:r>
            <a:r>
              <a:rPr lang="en-US" sz="4000" dirty="0">
                <a:effectLst/>
                <a:latin typeface="Roboto" panose="02000000000000000000" pitchFamily="2" charset="0"/>
                <a:ea typeface="Roboto" panose="02000000000000000000" pitchFamily="2" charset="0"/>
                <a:cs typeface="Times New Roman" panose="02020603050405020304" pitchFamily="18" charset="0"/>
              </a:rPr>
              <a:t>ransfer of ownership</a:t>
            </a:r>
          </a:p>
          <a:p>
            <a:pPr lvl="1">
              <a:lnSpc>
                <a:spcPct val="107000"/>
              </a:lnSpc>
              <a:spcAft>
                <a:spcPts val="800"/>
              </a:spcAft>
            </a:pPr>
            <a:r>
              <a:rPr lang="en-US" dirty="0">
                <a:effectLst/>
                <a:latin typeface="Roboto" panose="02000000000000000000" pitchFamily="2" charset="0"/>
                <a:ea typeface="Roboto" panose="02000000000000000000" pitchFamily="2" charset="0"/>
                <a:cs typeface="Times New Roman" panose="02020603050405020304" pitchFamily="18" charset="0"/>
              </a:rPr>
              <a:t>money or gifts-in-kind (art, property, securities)</a:t>
            </a:r>
          </a:p>
          <a:p>
            <a:pPr>
              <a:lnSpc>
                <a:spcPct val="107000"/>
              </a:lnSpc>
              <a:spcAft>
                <a:spcPts val="800"/>
              </a:spcAft>
            </a:pPr>
            <a:r>
              <a:rPr lang="en-US" sz="4000" dirty="0">
                <a:effectLst/>
                <a:latin typeface="Roboto" panose="02000000000000000000" pitchFamily="2" charset="0"/>
                <a:ea typeface="Roboto" panose="02000000000000000000" pitchFamily="2" charset="0"/>
                <a:cs typeface="Times New Roman" panose="02020603050405020304" pitchFamily="18" charset="0"/>
              </a:rPr>
              <a:t>Donor relinquishes control </a:t>
            </a:r>
          </a:p>
          <a:p>
            <a:pPr lvl="1">
              <a:lnSpc>
                <a:spcPct val="107000"/>
              </a:lnSpc>
              <a:spcAft>
                <a:spcPts val="800"/>
              </a:spcAft>
            </a:pPr>
            <a:r>
              <a:rPr lang="en-US" dirty="0">
                <a:effectLst/>
                <a:latin typeface="Roboto" panose="02000000000000000000" pitchFamily="2" charset="0"/>
                <a:ea typeface="Roboto" panose="02000000000000000000" pitchFamily="2" charset="0"/>
                <a:cs typeface="Times New Roman" panose="02020603050405020304" pitchFamily="18" charset="0"/>
              </a:rPr>
              <a:t>Can designate, which congregation must accept, but can not add or revise restrictions or give direction for use after given </a:t>
            </a:r>
          </a:p>
          <a:p>
            <a:pPr>
              <a:lnSpc>
                <a:spcPct val="107000"/>
              </a:lnSpc>
              <a:spcAft>
                <a:spcPts val="800"/>
              </a:spcAft>
            </a:pPr>
            <a:r>
              <a:rPr lang="en-US" dirty="0">
                <a:latin typeface="Roboto" panose="02000000000000000000" pitchFamily="2" charset="0"/>
                <a:ea typeface="Roboto" panose="02000000000000000000" pitchFamily="2" charset="0"/>
                <a:cs typeface="Times New Roman" panose="02020603050405020304" pitchFamily="18" charset="0"/>
              </a:rPr>
              <a:t>Did donor receive an advantage?</a:t>
            </a:r>
            <a:endParaRPr lang="en-US" sz="4000" dirty="0">
              <a:effectLst/>
              <a:latin typeface="Roboto" panose="02000000000000000000" pitchFamily="2" charset="0"/>
              <a:ea typeface="Roboto" panose="02000000000000000000" pitchFamily="2" charset="0"/>
              <a:cs typeface="Times New Roman" panose="02020603050405020304" pitchFamily="18" charset="0"/>
            </a:endParaRPr>
          </a:p>
          <a:p>
            <a:pPr lvl="1">
              <a:lnSpc>
                <a:spcPct val="107000"/>
              </a:lnSpc>
              <a:spcAft>
                <a:spcPts val="800"/>
              </a:spcAft>
            </a:pPr>
            <a:r>
              <a:rPr lang="en-US" dirty="0">
                <a:effectLst/>
                <a:latin typeface="Roboto" panose="02000000000000000000" pitchFamily="2" charset="0"/>
                <a:ea typeface="Roboto" panose="02000000000000000000" pitchFamily="2" charset="0"/>
                <a:cs typeface="Times New Roman" panose="02020603050405020304" pitchFamily="18" charset="0"/>
              </a:rPr>
              <a:t>Advantage/Benefit value (Dinner </a:t>
            </a:r>
            <a:r>
              <a:rPr lang="en-US" dirty="0">
                <a:latin typeface="Roboto" panose="02000000000000000000" pitchFamily="2" charset="0"/>
                <a:ea typeface="Roboto" panose="02000000000000000000" pitchFamily="2" charset="0"/>
                <a:cs typeface="Times New Roman" panose="02020603050405020304" pitchFamily="18" charset="0"/>
              </a:rPr>
              <a:t>or concert tickets) </a:t>
            </a:r>
            <a:r>
              <a:rPr lang="en-US" dirty="0">
                <a:effectLst/>
                <a:latin typeface="Roboto" panose="02000000000000000000" pitchFamily="2" charset="0"/>
                <a:ea typeface="Roboto" panose="02000000000000000000" pitchFamily="2" charset="0"/>
                <a:cs typeface="Times New Roman" panose="02020603050405020304" pitchFamily="18" charset="0"/>
              </a:rPr>
              <a:t>deducted</a:t>
            </a:r>
          </a:p>
          <a:p>
            <a:endParaRPr lang="en-US" dirty="0"/>
          </a:p>
        </p:txBody>
      </p:sp>
    </p:spTree>
    <p:extLst>
      <p:ext uri="{BB962C8B-B14F-4D97-AF65-F5344CB8AC3E}">
        <p14:creationId xmlns:p14="http://schemas.microsoft.com/office/powerpoint/2010/main" val="2274317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427B-DE27-41CA-95D3-D5262A4C1C03}"/>
              </a:ext>
            </a:extLst>
          </p:cNvPr>
          <p:cNvSpPr>
            <a:spLocks noGrp="1"/>
          </p:cNvSpPr>
          <p:nvPr>
            <p:ph type="title"/>
          </p:nvPr>
        </p:nvSpPr>
        <p:spPr>
          <a:xfrm>
            <a:off x="2353481" y="349083"/>
            <a:ext cx="8421414" cy="1325563"/>
          </a:xfrm>
        </p:spPr>
        <p:txBody>
          <a:bodyPr/>
          <a:lstStyle/>
          <a:p>
            <a:r>
              <a:rPr lang="en-US" dirty="0"/>
              <a:t>Designated/Restricted</a:t>
            </a:r>
          </a:p>
        </p:txBody>
      </p:sp>
      <p:sp>
        <p:nvSpPr>
          <p:cNvPr id="3" name="Content Placeholder 2">
            <a:extLst>
              <a:ext uri="{FF2B5EF4-FFF2-40B4-BE49-F238E27FC236}">
                <a16:creationId xmlns:a16="http://schemas.microsoft.com/office/drawing/2014/main" id="{69A0235A-EB93-4696-8832-F518DE1E1FBE}"/>
              </a:ext>
            </a:extLst>
          </p:cNvPr>
          <p:cNvSpPr>
            <a:spLocks noGrp="1"/>
          </p:cNvSpPr>
          <p:nvPr>
            <p:ph idx="1"/>
          </p:nvPr>
        </p:nvSpPr>
        <p:spPr>
          <a:xfrm>
            <a:off x="2529945" y="2559373"/>
            <a:ext cx="9226296" cy="3689027"/>
          </a:xfrm>
        </p:spPr>
        <p:txBody>
          <a:bodyPr numCol="1" spcCol="720000">
            <a:normAutofit fontScale="77500" lnSpcReduction="20000"/>
          </a:bodyPr>
          <a:lstStyle/>
          <a:p>
            <a:pPr>
              <a:lnSpc>
                <a:spcPct val="120000"/>
              </a:lnSpc>
            </a:pPr>
            <a:r>
              <a:rPr lang="en-US" sz="4000" dirty="0">
                <a:effectLst/>
                <a:latin typeface="Roboto" panose="02000000000000000000" pitchFamily="2" charset="0"/>
                <a:ea typeface="Roboto" panose="02000000000000000000" pitchFamily="2" charset="0"/>
                <a:cs typeface="Times New Roman" panose="02020603050405020304" pitchFamily="18" charset="0"/>
              </a:rPr>
              <a:t>Organizations create designations, also called internal restrictions</a:t>
            </a:r>
          </a:p>
          <a:p>
            <a:pPr lvl="1">
              <a:lnSpc>
                <a:spcPct val="120000"/>
              </a:lnSpc>
            </a:pPr>
            <a:r>
              <a:rPr lang="en-US" dirty="0">
                <a:effectLst/>
                <a:latin typeface="Roboto" panose="02000000000000000000" pitchFamily="2" charset="0"/>
                <a:ea typeface="Roboto" panose="02000000000000000000" pitchFamily="2" charset="0"/>
                <a:cs typeface="Times New Roman" panose="02020603050405020304" pitchFamily="18" charset="0"/>
              </a:rPr>
              <a:t>may be added or removed by organization</a:t>
            </a:r>
          </a:p>
          <a:p>
            <a:pPr>
              <a:lnSpc>
                <a:spcPct val="120000"/>
              </a:lnSpc>
            </a:pPr>
            <a:r>
              <a:rPr lang="en-US" sz="4000" dirty="0">
                <a:effectLst/>
                <a:latin typeface="Roboto" panose="02000000000000000000" pitchFamily="2" charset="0"/>
                <a:ea typeface="Roboto" panose="02000000000000000000" pitchFamily="2" charset="0"/>
                <a:cs typeface="Times New Roman" panose="02020603050405020304" pitchFamily="18" charset="0"/>
              </a:rPr>
              <a:t>Donors create external restrictions</a:t>
            </a:r>
          </a:p>
          <a:p>
            <a:pPr lvl="1">
              <a:lnSpc>
                <a:spcPct val="120000"/>
              </a:lnSpc>
            </a:pPr>
            <a:r>
              <a:rPr lang="en-US" dirty="0">
                <a:latin typeface="Roboto" panose="02000000000000000000" pitchFamily="2" charset="0"/>
                <a:ea typeface="Roboto" panose="02000000000000000000" pitchFamily="2" charset="0"/>
                <a:cs typeface="Times New Roman" panose="02020603050405020304" pitchFamily="18" charset="0"/>
              </a:rPr>
              <a:t>o</a:t>
            </a:r>
            <a:r>
              <a:rPr lang="en-US" dirty="0">
                <a:effectLst/>
                <a:latin typeface="Roboto" panose="02000000000000000000" pitchFamily="2" charset="0"/>
                <a:ea typeface="Roboto" panose="02000000000000000000" pitchFamily="2" charset="0"/>
                <a:cs typeface="Times New Roman" panose="02020603050405020304" pitchFamily="18" charset="0"/>
              </a:rPr>
              <a:t>rganization must accept or reject them </a:t>
            </a:r>
          </a:p>
          <a:p>
            <a:pPr lvl="1">
              <a:lnSpc>
                <a:spcPct val="120000"/>
              </a:lnSpc>
            </a:pPr>
            <a:r>
              <a:rPr lang="en-US" dirty="0">
                <a:effectLst/>
                <a:latin typeface="Roboto" panose="02000000000000000000" pitchFamily="2" charset="0"/>
                <a:ea typeface="Roboto" panose="02000000000000000000" pitchFamily="2" charset="0"/>
                <a:cs typeface="Times New Roman" panose="02020603050405020304" pitchFamily="18" charset="0"/>
              </a:rPr>
              <a:t>restrictions can only be changed by original donor or court order </a:t>
            </a:r>
            <a:r>
              <a:rPr lang="en-US" sz="2800" dirty="0">
                <a:effectLst/>
                <a:latin typeface="Roboto" panose="02000000000000000000" pitchFamily="2" charset="0"/>
                <a:ea typeface="Roboto" panose="02000000000000000000" pitchFamily="2" charset="0"/>
                <a:cs typeface="Times New Roman" panose="02020603050405020304" pitchFamily="18" charset="0"/>
              </a:rPr>
              <a:t>(varies by province) </a:t>
            </a:r>
            <a:endParaRPr lang="en-US" sz="2800" i="1" dirty="0">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151006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512C-2155-4DA6-A25C-62BDBF24714E}"/>
              </a:ext>
            </a:extLst>
          </p:cNvPr>
          <p:cNvSpPr>
            <a:spLocks noGrp="1"/>
          </p:cNvSpPr>
          <p:nvPr>
            <p:ph type="title"/>
          </p:nvPr>
        </p:nvSpPr>
        <p:spPr>
          <a:xfrm>
            <a:off x="2362760" y="415457"/>
            <a:ext cx="8421414" cy="1325563"/>
          </a:xfrm>
        </p:spPr>
        <p:txBody>
          <a:bodyPr/>
          <a:lstStyle/>
          <a:p>
            <a:r>
              <a:rPr lang="en-US" dirty="0"/>
              <a:t>Accounts and Funds</a:t>
            </a:r>
          </a:p>
        </p:txBody>
      </p:sp>
      <p:sp>
        <p:nvSpPr>
          <p:cNvPr id="3" name="Content Placeholder 2">
            <a:extLst>
              <a:ext uri="{FF2B5EF4-FFF2-40B4-BE49-F238E27FC236}">
                <a16:creationId xmlns:a16="http://schemas.microsoft.com/office/drawing/2014/main" id="{03A9E768-38EE-4D6E-9317-0B3FFDE953FD}"/>
              </a:ext>
            </a:extLst>
          </p:cNvPr>
          <p:cNvSpPr>
            <a:spLocks noGrp="1"/>
          </p:cNvSpPr>
          <p:nvPr>
            <p:ph idx="1"/>
          </p:nvPr>
        </p:nvSpPr>
        <p:spPr>
          <a:xfrm>
            <a:off x="2248526" y="2443397"/>
            <a:ext cx="4737892" cy="4049478"/>
          </a:xfrm>
        </p:spPr>
        <p:txBody>
          <a:bodyPr numCol="1" spcCol="720000">
            <a:noAutofit/>
          </a:bodyPr>
          <a:lstStyle/>
          <a:p>
            <a:pPr marL="0" indent="0">
              <a:buNone/>
            </a:pPr>
            <a:r>
              <a:rPr lang="en-US" sz="2400" b="1" dirty="0">
                <a:effectLst/>
                <a:latin typeface="Roboto" panose="02000000000000000000" pitchFamily="2" charset="0"/>
                <a:ea typeface="Roboto" panose="02000000000000000000" pitchFamily="2" charset="0"/>
                <a:cs typeface="Times New Roman" panose="02020603050405020304" pitchFamily="18" charset="0"/>
              </a:rPr>
              <a:t>Account</a:t>
            </a:r>
            <a:r>
              <a:rPr lang="en-US" sz="2400" dirty="0">
                <a:effectLst/>
                <a:latin typeface="Roboto" panose="02000000000000000000" pitchFamily="2" charset="0"/>
                <a:ea typeface="Roboto" panose="02000000000000000000" pitchFamily="2" charset="0"/>
                <a:cs typeface="Times New Roman" panose="02020603050405020304" pitchFamily="18" charset="0"/>
              </a:rPr>
              <a:t> (n) </a:t>
            </a:r>
          </a:p>
          <a:p>
            <a:r>
              <a:rPr lang="en-US" sz="2400" dirty="0">
                <a:effectLst/>
                <a:latin typeface="Roboto" panose="02000000000000000000" pitchFamily="2" charset="0"/>
                <a:ea typeface="Roboto" panose="02000000000000000000" pitchFamily="2" charset="0"/>
                <a:cs typeface="Times New Roman" panose="02020603050405020304" pitchFamily="18" charset="0"/>
              </a:rPr>
              <a:t>a category of money </a:t>
            </a:r>
            <a:r>
              <a:rPr lang="en-US" sz="2400" dirty="0">
                <a:latin typeface="Roboto" panose="02000000000000000000" pitchFamily="2" charset="0"/>
                <a:ea typeface="Roboto" panose="02000000000000000000" pitchFamily="2" charset="0"/>
                <a:cs typeface="Times New Roman" panose="02020603050405020304" pitchFamily="18" charset="0"/>
              </a:rPr>
              <a:t>or a </a:t>
            </a:r>
            <a:r>
              <a:rPr lang="en-US" sz="2400" dirty="0">
                <a:effectLst/>
                <a:latin typeface="Roboto" panose="02000000000000000000" pitchFamily="2" charset="0"/>
                <a:ea typeface="Roboto" panose="02000000000000000000" pitchFamily="2" charset="0"/>
                <a:cs typeface="Times New Roman" panose="02020603050405020304" pitchFamily="18" charset="0"/>
              </a:rPr>
              <a:t>location where the money is placed   </a:t>
            </a:r>
          </a:p>
          <a:p>
            <a:r>
              <a:rPr lang="en-US" sz="2400" dirty="0">
                <a:effectLst/>
                <a:latin typeface="Roboto" panose="02000000000000000000" pitchFamily="2" charset="0"/>
                <a:ea typeface="Roboto" panose="02000000000000000000" pitchFamily="2" charset="0"/>
                <a:cs typeface="Times New Roman" panose="02020603050405020304" pitchFamily="18" charset="0"/>
              </a:rPr>
              <a:t>identify specific funds: </a:t>
            </a:r>
          </a:p>
          <a:p>
            <a:pPr lvl="1"/>
            <a:r>
              <a:rPr lang="en-US" sz="2400" dirty="0">
                <a:effectLst/>
                <a:latin typeface="Roboto" panose="02000000000000000000" pitchFamily="2" charset="0"/>
                <a:ea typeface="Roboto" panose="02000000000000000000" pitchFamily="2" charset="0"/>
                <a:cs typeface="Times New Roman" panose="02020603050405020304" pitchFamily="18" charset="0"/>
              </a:rPr>
              <a:t>undesignated account </a:t>
            </a:r>
          </a:p>
          <a:p>
            <a:pPr lvl="1"/>
            <a:r>
              <a:rPr lang="en-US" sz="2400" dirty="0">
                <a:effectLst/>
                <a:latin typeface="Roboto" panose="02000000000000000000" pitchFamily="2" charset="0"/>
                <a:ea typeface="Roboto" panose="02000000000000000000" pitchFamily="2" charset="0"/>
                <a:cs typeface="Times New Roman" panose="02020603050405020304" pitchFamily="18" charset="0"/>
              </a:rPr>
              <a:t>Vacation Bible School account</a:t>
            </a:r>
          </a:p>
          <a:p>
            <a:pPr lvl="1"/>
            <a:r>
              <a:rPr lang="en-US" sz="2400" dirty="0">
                <a:effectLst/>
                <a:latin typeface="Roboto" panose="02000000000000000000" pitchFamily="2" charset="0"/>
                <a:ea typeface="Roboto" panose="02000000000000000000" pitchFamily="2" charset="0"/>
                <a:cs typeface="Times New Roman" panose="02020603050405020304" pitchFamily="18" charset="0"/>
              </a:rPr>
              <a:t>Music account</a:t>
            </a:r>
          </a:p>
        </p:txBody>
      </p:sp>
      <p:sp>
        <p:nvSpPr>
          <p:cNvPr id="6" name="Content Placeholder 2">
            <a:extLst>
              <a:ext uri="{FF2B5EF4-FFF2-40B4-BE49-F238E27FC236}">
                <a16:creationId xmlns:a16="http://schemas.microsoft.com/office/drawing/2014/main" id="{D57EDFF9-A5C8-49D8-8FA2-F153B2626785}"/>
              </a:ext>
            </a:extLst>
          </p:cNvPr>
          <p:cNvSpPr txBox="1">
            <a:spLocks/>
          </p:cNvSpPr>
          <p:nvPr/>
        </p:nvSpPr>
        <p:spPr>
          <a:xfrm>
            <a:off x="7210269" y="2443397"/>
            <a:ext cx="4737892" cy="3284134"/>
          </a:xfrm>
          <a:prstGeom prst="rect">
            <a:avLst/>
          </a:prstGeom>
        </p:spPr>
        <p:txBody>
          <a:bodyPr vert="horz" lIns="91440" tIns="45720" rIns="91440" bIns="45720" numCol="1" spcCol="72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4000" kern="1200">
                <a:solidFill>
                  <a:schemeClr val="tx1"/>
                </a:solidFill>
                <a:latin typeface="Roboto Medium" panose="02000000000000000000" pitchFamily="2" charset="0"/>
                <a:ea typeface="Roboto Medium"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b="0" i="0" u="none"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effectLst/>
                <a:latin typeface="Roboto" panose="02000000000000000000" pitchFamily="2" charset="0"/>
                <a:ea typeface="Roboto" panose="02000000000000000000" pitchFamily="2" charset="0"/>
                <a:cs typeface="Times New Roman" panose="02020603050405020304" pitchFamily="18" charset="0"/>
              </a:rPr>
              <a:t>Fund</a:t>
            </a:r>
            <a:r>
              <a:rPr lang="en-US" sz="2400" dirty="0">
                <a:effectLst/>
                <a:latin typeface="Roboto" panose="02000000000000000000" pitchFamily="2" charset="0"/>
                <a:ea typeface="Roboto" panose="02000000000000000000" pitchFamily="2" charset="0"/>
                <a:cs typeface="Times New Roman" panose="02020603050405020304" pitchFamily="18" charset="0"/>
              </a:rPr>
              <a:t> (n) </a:t>
            </a:r>
          </a:p>
          <a:p>
            <a:r>
              <a:rPr lang="en-US" sz="2400" dirty="0">
                <a:effectLst/>
                <a:latin typeface="Roboto" panose="02000000000000000000" pitchFamily="2" charset="0"/>
                <a:ea typeface="Roboto" panose="02000000000000000000" pitchFamily="2" charset="0"/>
                <a:cs typeface="Times New Roman" panose="02020603050405020304" pitchFamily="18" charset="0"/>
              </a:rPr>
              <a:t>a category of money or a location where the money is placed  </a:t>
            </a:r>
          </a:p>
          <a:p>
            <a:pPr lvl="1"/>
            <a:r>
              <a:rPr lang="en-US" sz="2400" dirty="0">
                <a:effectLst/>
                <a:latin typeface="Roboto" panose="02000000000000000000" pitchFamily="2" charset="0"/>
                <a:ea typeface="Roboto" panose="02000000000000000000" pitchFamily="2" charset="0"/>
                <a:cs typeface="Times New Roman" panose="02020603050405020304" pitchFamily="18" charset="0"/>
              </a:rPr>
              <a:t>a specific bank account </a:t>
            </a:r>
          </a:p>
          <a:p>
            <a:pPr lvl="1"/>
            <a:r>
              <a:rPr lang="en-US" sz="2400" dirty="0">
                <a:effectLst/>
                <a:latin typeface="Roboto" panose="02000000000000000000" pitchFamily="2" charset="0"/>
                <a:ea typeface="Roboto" panose="02000000000000000000" pitchFamily="2" charset="0"/>
                <a:cs typeface="Times New Roman" panose="02020603050405020304" pitchFamily="18" charset="0"/>
              </a:rPr>
              <a:t>or sub-account within a financial recordkeeping system </a:t>
            </a:r>
          </a:p>
          <a:p>
            <a:pPr lvl="1"/>
            <a:r>
              <a:rPr lang="en-US" sz="2400" dirty="0">
                <a:effectLst/>
                <a:latin typeface="Roboto" panose="02000000000000000000" pitchFamily="2" charset="0"/>
                <a:ea typeface="Roboto" panose="02000000000000000000" pitchFamily="2" charset="0"/>
                <a:cs typeface="Times New Roman" panose="02020603050405020304" pitchFamily="18" charset="0"/>
              </a:rPr>
              <a:t>or the title for a project or activity</a:t>
            </a:r>
          </a:p>
        </p:txBody>
      </p:sp>
    </p:spTree>
    <p:extLst>
      <p:ext uri="{BB962C8B-B14F-4D97-AF65-F5344CB8AC3E}">
        <p14:creationId xmlns:p14="http://schemas.microsoft.com/office/powerpoint/2010/main" val="316235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512C-2155-4DA6-A25C-62BDBF24714E}"/>
              </a:ext>
            </a:extLst>
          </p:cNvPr>
          <p:cNvSpPr>
            <a:spLocks noGrp="1"/>
          </p:cNvSpPr>
          <p:nvPr>
            <p:ph type="title"/>
          </p:nvPr>
        </p:nvSpPr>
        <p:spPr>
          <a:xfrm>
            <a:off x="2595502" y="365125"/>
            <a:ext cx="8421414" cy="1325563"/>
          </a:xfrm>
        </p:spPr>
        <p:txBody>
          <a:bodyPr/>
          <a:lstStyle/>
          <a:p>
            <a:r>
              <a:rPr lang="en-US" dirty="0"/>
              <a:t>Accounts and Funds</a:t>
            </a:r>
          </a:p>
        </p:txBody>
      </p:sp>
      <p:sp>
        <p:nvSpPr>
          <p:cNvPr id="7" name="Content Placeholder 6">
            <a:extLst>
              <a:ext uri="{FF2B5EF4-FFF2-40B4-BE49-F238E27FC236}">
                <a16:creationId xmlns:a16="http://schemas.microsoft.com/office/drawing/2014/main" id="{B607A281-8AEE-4842-8F54-DED3617E97CF}"/>
              </a:ext>
            </a:extLst>
          </p:cNvPr>
          <p:cNvSpPr>
            <a:spLocks noGrp="1"/>
          </p:cNvSpPr>
          <p:nvPr>
            <p:ph idx="1"/>
          </p:nvPr>
        </p:nvSpPr>
        <p:spPr>
          <a:xfrm>
            <a:off x="2398426" y="2473377"/>
            <a:ext cx="9158990" cy="4182256"/>
          </a:xfrm>
        </p:spPr>
        <p:txBody>
          <a:bodyPr>
            <a:normAutofit fontScale="77500" lnSpcReduction="20000"/>
          </a:bodyPr>
          <a:lstStyle/>
          <a:p>
            <a:r>
              <a:rPr lang="en-US" dirty="0">
                <a:latin typeface="Roboto" panose="02000000000000000000" pitchFamily="2" charset="0"/>
                <a:ea typeface="Roboto" panose="02000000000000000000" pitchFamily="2" charset="0"/>
              </a:rPr>
              <a:t>In financial statements an </a:t>
            </a:r>
            <a:r>
              <a:rPr lang="en-US" b="1" dirty="0">
                <a:latin typeface="Roboto" panose="02000000000000000000" pitchFamily="2" charset="0"/>
                <a:ea typeface="Roboto" panose="02000000000000000000" pitchFamily="2" charset="0"/>
              </a:rPr>
              <a:t>Account</a:t>
            </a:r>
            <a:r>
              <a:rPr lang="en-US" dirty="0">
                <a:latin typeface="Roboto" panose="02000000000000000000" pitchFamily="2" charset="0"/>
                <a:ea typeface="Roboto" panose="02000000000000000000" pitchFamily="2" charset="0"/>
              </a:rPr>
              <a:t> is set up to track </a:t>
            </a:r>
            <a:r>
              <a:rPr lang="en-US" b="1" dirty="0">
                <a:latin typeface="Roboto" panose="02000000000000000000" pitchFamily="2" charset="0"/>
                <a:ea typeface="Roboto" panose="02000000000000000000" pitchFamily="2" charset="0"/>
              </a:rPr>
              <a:t>Funds.</a:t>
            </a:r>
          </a:p>
          <a:p>
            <a:r>
              <a:rPr lang="en-US" dirty="0">
                <a:latin typeface="Roboto" panose="02000000000000000000" pitchFamily="2" charset="0"/>
                <a:ea typeface="Roboto" panose="02000000000000000000" pitchFamily="2" charset="0"/>
              </a:rPr>
              <a:t>Bank Account</a:t>
            </a:r>
          </a:p>
          <a:p>
            <a:pPr lvl="1"/>
            <a:r>
              <a:rPr lang="en-US" dirty="0">
                <a:latin typeface="Roboto" panose="02000000000000000000" pitchFamily="2" charset="0"/>
                <a:ea typeface="Roboto" panose="02000000000000000000" pitchFamily="2" charset="0"/>
              </a:rPr>
              <a:t>differs from each account in your financial statement</a:t>
            </a:r>
          </a:p>
          <a:p>
            <a:pPr lvl="1"/>
            <a:r>
              <a:rPr lang="en-US" dirty="0">
                <a:latin typeface="Roboto" panose="02000000000000000000" pitchFamily="2" charset="0"/>
                <a:ea typeface="Roboto" panose="02000000000000000000" pitchFamily="2" charset="0"/>
              </a:rPr>
              <a:t>one bank account may hold multiple funds/accounts</a:t>
            </a:r>
          </a:p>
          <a:p>
            <a:pPr lvl="1"/>
            <a:r>
              <a:rPr lang="en-US" dirty="0">
                <a:latin typeface="Roboto" panose="02000000000000000000" pitchFamily="2" charset="0"/>
                <a:ea typeface="Roboto" panose="02000000000000000000" pitchFamily="2" charset="0"/>
              </a:rPr>
              <a:t>you may have separate bank accounts for different funds, esp. capital or endowment funds</a:t>
            </a:r>
          </a:p>
          <a:p>
            <a:r>
              <a:rPr lang="en-US" dirty="0">
                <a:latin typeface="Roboto" panose="02000000000000000000" pitchFamily="2" charset="0"/>
                <a:ea typeface="Roboto" panose="02000000000000000000" pitchFamily="2" charset="0"/>
              </a:rPr>
              <a:t>Tracking &amp; Precise Descriptive Titles are key</a:t>
            </a:r>
          </a:p>
          <a:p>
            <a:endParaRPr lang="en-US" dirty="0"/>
          </a:p>
        </p:txBody>
      </p:sp>
      <p:sp>
        <p:nvSpPr>
          <p:cNvPr id="8" name="TextBox 7">
            <a:extLst>
              <a:ext uri="{FF2B5EF4-FFF2-40B4-BE49-F238E27FC236}">
                <a16:creationId xmlns:a16="http://schemas.microsoft.com/office/drawing/2014/main" id="{01667D3B-B1F3-4B80-B892-1FFDA0685CF4}"/>
              </a:ext>
            </a:extLst>
          </p:cNvPr>
          <p:cNvSpPr txBox="1"/>
          <p:nvPr/>
        </p:nvSpPr>
        <p:spPr>
          <a:xfrm>
            <a:off x="9259614" y="1429078"/>
            <a:ext cx="2660243" cy="523220"/>
          </a:xfrm>
          <a:prstGeom prst="rect">
            <a:avLst/>
          </a:prstGeom>
          <a:noFill/>
        </p:spPr>
        <p:txBody>
          <a:bodyPr wrap="square" rtlCol="0">
            <a:spAutoFit/>
          </a:bodyPr>
          <a:lstStyle/>
          <a:p>
            <a:r>
              <a:rPr lang="en-US" sz="2800" dirty="0">
                <a:latin typeface="Roboto" panose="02000000000000000000" pitchFamily="2" charset="0"/>
                <a:ea typeface="Roboto" panose="02000000000000000000" pitchFamily="2" charset="0"/>
              </a:rPr>
              <a:t>(Cont’d.)</a:t>
            </a:r>
          </a:p>
        </p:txBody>
      </p:sp>
    </p:spTree>
    <p:extLst>
      <p:ext uri="{BB962C8B-B14F-4D97-AF65-F5344CB8AC3E}">
        <p14:creationId xmlns:p14="http://schemas.microsoft.com/office/powerpoint/2010/main" val="3172744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905D-9A8C-49DB-B206-566942231157}"/>
              </a:ext>
            </a:extLst>
          </p:cNvPr>
          <p:cNvSpPr>
            <a:spLocks noGrp="1"/>
          </p:cNvSpPr>
          <p:nvPr>
            <p:ph type="title"/>
          </p:nvPr>
        </p:nvSpPr>
        <p:spPr>
          <a:xfrm>
            <a:off x="2343417" y="354493"/>
            <a:ext cx="8421414" cy="1325563"/>
          </a:xfrm>
        </p:spPr>
        <p:txBody>
          <a:bodyPr/>
          <a:lstStyle/>
          <a:p>
            <a:r>
              <a:rPr lang="en-US" dirty="0"/>
              <a:t>Budget</a:t>
            </a:r>
          </a:p>
        </p:txBody>
      </p:sp>
      <p:sp>
        <p:nvSpPr>
          <p:cNvPr id="3" name="Content Placeholder 2">
            <a:extLst>
              <a:ext uri="{FF2B5EF4-FFF2-40B4-BE49-F238E27FC236}">
                <a16:creationId xmlns:a16="http://schemas.microsoft.com/office/drawing/2014/main" id="{85E3AD7B-60B7-4FEC-A607-0F5A4C97B156}"/>
              </a:ext>
            </a:extLst>
          </p:cNvPr>
          <p:cNvSpPr>
            <a:spLocks noGrp="1"/>
          </p:cNvSpPr>
          <p:nvPr>
            <p:ph idx="1"/>
          </p:nvPr>
        </p:nvSpPr>
        <p:spPr>
          <a:xfrm>
            <a:off x="2343416" y="2293495"/>
            <a:ext cx="9708675" cy="4407108"/>
          </a:xfrm>
        </p:spPr>
        <p:txBody>
          <a:bodyPr numCol="2" spcCol="720000">
            <a:noAutofit/>
          </a:bodyPr>
          <a:lstStyle/>
          <a:p>
            <a:pPr marL="0" indent="0">
              <a:lnSpc>
                <a:spcPct val="120000"/>
              </a:lnSpc>
              <a:buNone/>
            </a:pPr>
            <a:r>
              <a:rPr lang="en-US" sz="2800" b="1" dirty="0">
                <a:effectLst/>
                <a:latin typeface="Roboto" panose="02000000000000000000" pitchFamily="2" charset="0"/>
                <a:ea typeface="Roboto" panose="02000000000000000000" pitchFamily="2" charset="0"/>
                <a:cs typeface="Times New Roman" panose="02020603050405020304" pitchFamily="18" charset="0"/>
              </a:rPr>
              <a:t>Budget</a:t>
            </a:r>
            <a:endParaRPr lang="en-US" sz="2800" b="1" dirty="0">
              <a:latin typeface="Roboto" panose="02000000000000000000" pitchFamily="2" charset="0"/>
              <a:ea typeface="Roboto" panose="02000000000000000000" pitchFamily="2" charset="0"/>
              <a:cs typeface="Times New Roman" panose="02020603050405020304" pitchFamily="18" charset="0"/>
            </a:endParaRPr>
          </a:p>
          <a:p>
            <a:pPr lvl="1">
              <a:lnSpc>
                <a:spcPct val="120000"/>
              </a:lnSpc>
            </a:pPr>
            <a:r>
              <a:rPr lang="en-US" sz="2800" dirty="0">
                <a:effectLst/>
                <a:latin typeface="Roboto" panose="02000000000000000000" pitchFamily="2" charset="0"/>
                <a:ea typeface="Roboto" panose="02000000000000000000" pitchFamily="2" charset="0"/>
                <a:cs typeface="Times New Roman" panose="02020603050405020304" pitchFamily="18" charset="0"/>
              </a:rPr>
              <a:t>tracks financial transactions during a period of time</a:t>
            </a:r>
          </a:p>
          <a:p>
            <a:pPr lvl="1">
              <a:lnSpc>
                <a:spcPct val="120000"/>
              </a:lnSpc>
            </a:pPr>
            <a:r>
              <a:rPr lang="en-US" sz="2800" dirty="0">
                <a:effectLst/>
                <a:latin typeface="Roboto" panose="02000000000000000000" pitchFamily="2" charset="0"/>
                <a:ea typeface="Roboto" panose="02000000000000000000" pitchFamily="2" charset="0"/>
                <a:cs typeface="Times New Roman" panose="02020603050405020304" pitchFamily="18" charset="0"/>
              </a:rPr>
              <a:t>Helps plan and manage financial position with goals for income and expenses</a:t>
            </a:r>
          </a:p>
          <a:p>
            <a:pPr marL="0" indent="0">
              <a:lnSpc>
                <a:spcPct val="120000"/>
              </a:lnSpc>
              <a:buNone/>
            </a:pPr>
            <a:r>
              <a:rPr lang="en-US" sz="2800" b="1" dirty="0">
                <a:effectLst/>
                <a:latin typeface="Roboto" panose="02000000000000000000" pitchFamily="2" charset="0"/>
                <a:ea typeface="Roboto" panose="02000000000000000000" pitchFamily="2" charset="0"/>
                <a:cs typeface="Times New Roman" panose="02020603050405020304" pitchFamily="18" charset="0"/>
              </a:rPr>
              <a:t>Income</a:t>
            </a:r>
          </a:p>
          <a:p>
            <a:pPr lvl="1">
              <a:lnSpc>
                <a:spcPct val="120000"/>
              </a:lnSpc>
            </a:pPr>
            <a:r>
              <a:rPr lang="en-US" sz="2800" dirty="0">
                <a:effectLst/>
                <a:latin typeface="Roboto" panose="02000000000000000000" pitchFamily="2" charset="0"/>
                <a:ea typeface="Roboto" panose="02000000000000000000" pitchFamily="2" charset="0"/>
                <a:cs typeface="Times New Roman" panose="02020603050405020304" pitchFamily="18" charset="0"/>
              </a:rPr>
              <a:t>money received to support mission</a:t>
            </a:r>
            <a:r>
              <a:rPr lang="en-US" sz="2800" b="1" dirty="0">
                <a:effectLst/>
                <a:latin typeface="Roboto" panose="02000000000000000000" pitchFamily="2" charset="0"/>
                <a:ea typeface="Roboto" panose="02000000000000000000" pitchFamily="2" charset="0"/>
                <a:cs typeface="Times New Roman" panose="02020603050405020304" pitchFamily="18" charset="0"/>
              </a:rPr>
              <a:t> </a:t>
            </a:r>
            <a:endParaRPr lang="en-US" sz="2800" dirty="0">
              <a:effectLst/>
              <a:latin typeface="Roboto" panose="02000000000000000000" pitchFamily="2" charset="0"/>
              <a:ea typeface="Roboto" panose="02000000000000000000" pitchFamily="2" charset="0"/>
              <a:cs typeface="Times New Roman" panose="02020603050405020304" pitchFamily="18" charset="0"/>
            </a:endParaRPr>
          </a:p>
          <a:p>
            <a:pPr marL="0" indent="0">
              <a:lnSpc>
                <a:spcPct val="120000"/>
              </a:lnSpc>
              <a:buNone/>
            </a:pPr>
            <a:r>
              <a:rPr lang="en-US" sz="2800" b="1" dirty="0">
                <a:effectLst/>
                <a:latin typeface="Roboto" panose="02000000000000000000" pitchFamily="2" charset="0"/>
                <a:ea typeface="Roboto" panose="02000000000000000000" pitchFamily="2" charset="0"/>
                <a:cs typeface="Times New Roman" panose="02020603050405020304" pitchFamily="18" charset="0"/>
              </a:rPr>
              <a:t>Expenses</a:t>
            </a:r>
          </a:p>
          <a:p>
            <a:pPr lvl="1">
              <a:lnSpc>
                <a:spcPct val="120000"/>
              </a:lnSpc>
            </a:pPr>
            <a:r>
              <a:rPr lang="en-US" sz="2800" dirty="0">
                <a:effectLst/>
                <a:latin typeface="Roboto" panose="02000000000000000000" pitchFamily="2" charset="0"/>
                <a:ea typeface="Roboto" panose="02000000000000000000" pitchFamily="2" charset="0"/>
                <a:cs typeface="Times New Roman" panose="02020603050405020304" pitchFamily="18" charset="0"/>
              </a:rPr>
              <a:t>money paid out for costs of mission</a:t>
            </a:r>
          </a:p>
        </p:txBody>
      </p:sp>
    </p:spTree>
    <p:extLst>
      <p:ext uri="{BB962C8B-B14F-4D97-AF65-F5344CB8AC3E}">
        <p14:creationId xmlns:p14="http://schemas.microsoft.com/office/powerpoint/2010/main" val="396178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905D-9A8C-49DB-B206-566942231157}"/>
              </a:ext>
            </a:extLst>
          </p:cNvPr>
          <p:cNvSpPr>
            <a:spLocks noGrp="1"/>
          </p:cNvSpPr>
          <p:nvPr>
            <p:ph type="title"/>
          </p:nvPr>
        </p:nvSpPr>
        <p:spPr>
          <a:xfrm>
            <a:off x="2437711" y="500036"/>
            <a:ext cx="8421414" cy="1325563"/>
          </a:xfrm>
        </p:spPr>
        <p:txBody>
          <a:bodyPr/>
          <a:lstStyle/>
          <a:p>
            <a:r>
              <a:rPr lang="en-US" dirty="0"/>
              <a:t>Cash Flow</a:t>
            </a:r>
          </a:p>
        </p:txBody>
      </p:sp>
      <p:sp>
        <p:nvSpPr>
          <p:cNvPr id="3" name="Content Placeholder 2">
            <a:extLst>
              <a:ext uri="{FF2B5EF4-FFF2-40B4-BE49-F238E27FC236}">
                <a16:creationId xmlns:a16="http://schemas.microsoft.com/office/drawing/2014/main" id="{85E3AD7B-60B7-4FEC-A607-0F5A4C97B156}"/>
              </a:ext>
            </a:extLst>
          </p:cNvPr>
          <p:cNvSpPr>
            <a:spLocks noGrp="1"/>
          </p:cNvSpPr>
          <p:nvPr>
            <p:ph idx="1"/>
          </p:nvPr>
        </p:nvSpPr>
        <p:spPr>
          <a:xfrm>
            <a:off x="1976087" y="2785555"/>
            <a:ext cx="9562863" cy="3087341"/>
          </a:xfrm>
        </p:spPr>
        <p:txBody>
          <a:bodyPr numCol="1" spcCol="720000">
            <a:noAutofit/>
          </a:bodyPr>
          <a:lstStyle/>
          <a:p>
            <a:pPr lvl="1">
              <a:lnSpc>
                <a:spcPct val="120000"/>
              </a:lnSpc>
            </a:pPr>
            <a:r>
              <a:rPr lang="en-US" dirty="0">
                <a:latin typeface="Roboto" panose="02000000000000000000" pitchFamily="2" charset="0"/>
                <a:ea typeface="Roboto" panose="02000000000000000000" pitchFamily="2" charset="0"/>
                <a:cs typeface="Times New Roman" panose="02020603050405020304" pitchFamily="18" charset="0"/>
              </a:rPr>
              <a:t>The money you have in the bank available to cover expenses </a:t>
            </a:r>
          </a:p>
          <a:p>
            <a:pPr lvl="1">
              <a:lnSpc>
                <a:spcPct val="120000"/>
              </a:lnSpc>
            </a:pPr>
            <a:r>
              <a:rPr lang="en-US" dirty="0">
                <a:effectLst/>
                <a:latin typeface="Roboto" panose="02000000000000000000" pitchFamily="2" charset="0"/>
                <a:ea typeface="Roboto" panose="02000000000000000000" pitchFamily="2" charset="0"/>
                <a:cs typeface="Times New Roman" panose="02020603050405020304" pitchFamily="18" charset="0"/>
              </a:rPr>
              <a:t>Managing cash flow ensures there is enough money to cover expenses </a:t>
            </a:r>
          </a:p>
          <a:p>
            <a:pPr lvl="1">
              <a:lnSpc>
                <a:spcPct val="120000"/>
              </a:lnSpc>
            </a:pPr>
            <a:r>
              <a:rPr lang="en-US" dirty="0">
                <a:effectLst/>
                <a:latin typeface="Roboto" panose="02000000000000000000" pitchFamily="2" charset="0"/>
                <a:ea typeface="Roboto" panose="02000000000000000000" pitchFamily="2" charset="0"/>
                <a:cs typeface="Times New Roman" panose="02020603050405020304" pitchFamily="18" charset="0"/>
              </a:rPr>
              <a:t>Fluctuates during the budget period</a:t>
            </a:r>
          </a:p>
          <a:p>
            <a:pPr lvl="1">
              <a:lnSpc>
                <a:spcPct val="120000"/>
              </a:lnSpc>
            </a:pPr>
            <a:endParaRPr lang="en-US" dirty="0">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836293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427B-DE27-41CA-95D3-D5262A4C1C03}"/>
              </a:ext>
            </a:extLst>
          </p:cNvPr>
          <p:cNvSpPr>
            <a:spLocks noGrp="1"/>
          </p:cNvSpPr>
          <p:nvPr>
            <p:ph type="title"/>
          </p:nvPr>
        </p:nvSpPr>
        <p:spPr>
          <a:xfrm>
            <a:off x="2386954" y="333041"/>
            <a:ext cx="8421414" cy="1325563"/>
          </a:xfrm>
        </p:spPr>
        <p:txBody>
          <a:bodyPr/>
          <a:lstStyle/>
          <a:p>
            <a:r>
              <a:rPr lang="en-US" dirty="0"/>
              <a:t>Investments</a:t>
            </a:r>
          </a:p>
        </p:txBody>
      </p:sp>
      <p:sp>
        <p:nvSpPr>
          <p:cNvPr id="3" name="Content Placeholder 2">
            <a:extLst>
              <a:ext uri="{FF2B5EF4-FFF2-40B4-BE49-F238E27FC236}">
                <a16:creationId xmlns:a16="http://schemas.microsoft.com/office/drawing/2014/main" id="{69A0235A-EB93-4696-8832-F518DE1E1FBE}"/>
              </a:ext>
            </a:extLst>
          </p:cNvPr>
          <p:cNvSpPr>
            <a:spLocks noGrp="1"/>
          </p:cNvSpPr>
          <p:nvPr>
            <p:ph idx="1"/>
          </p:nvPr>
        </p:nvSpPr>
        <p:spPr>
          <a:xfrm>
            <a:off x="2248525" y="2338466"/>
            <a:ext cx="9833547" cy="4519533"/>
          </a:xfrm>
        </p:spPr>
        <p:txBody>
          <a:bodyPr>
            <a:normAutofit fontScale="70000" lnSpcReduction="20000"/>
          </a:bodyPr>
          <a:lstStyle/>
          <a:p>
            <a:pPr marL="0" indent="0">
              <a:lnSpc>
                <a:spcPct val="120000"/>
              </a:lnSpc>
              <a:buNone/>
            </a:pPr>
            <a:r>
              <a:rPr lang="en-US" sz="4000" dirty="0">
                <a:effectLst/>
                <a:cs typeface="Times New Roman" panose="02020603050405020304" pitchFamily="18" charset="0"/>
              </a:rPr>
              <a:t>Funds placed in a financial institution </a:t>
            </a:r>
          </a:p>
          <a:p>
            <a:pPr lvl="1">
              <a:lnSpc>
                <a:spcPct val="120000"/>
              </a:lnSpc>
            </a:pPr>
            <a:r>
              <a:rPr lang="en-US" dirty="0">
                <a:effectLst/>
                <a:latin typeface="Roboto" panose="02000000000000000000" pitchFamily="2" charset="0"/>
                <a:ea typeface="Roboto" panose="02000000000000000000" pitchFamily="2" charset="0"/>
                <a:cs typeface="Times New Roman" panose="02020603050405020304" pitchFamily="18" charset="0"/>
              </a:rPr>
              <a:t>Stocks, bonds, GIC, mutual funds, Consolidated Portfolio (PCC)</a:t>
            </a:r>
          </a:p>
          <a:p>
            <a:pPr lvl="1">
              <a:lnSpc>
                <a:spcPct val="120000"/>
              </a:lnSpc>
            </a:pPr>
            <a:r>
              <a:rPr lang="en-US" dirty="0">
                <a:effectLst/>
                <a:latin typeface="Roboto" panose="02000000000000000000" pitchFamily="2" charset="0"/>
                <a:ea typeface="Roboto" panose="02000000000000000000" pitchFamily="2" charset="0"/>
                <a:cs typeface="Times New Roman" panose="02020603050405020304" pitchFamily="18" charset="0"/>
              </a:rPr>
              <a:t>subject to market fluctuations</a:t>
            </a:r>
          </a:p>
          <a:p>
            <a:pPr marL="0" indent="0">
              <a:lnSpc>
                <a:spcPct val="120000"/>
              </a:lnSpc>
              <a:buNone/>
            </a:pPr>
            <a:r>
              <a:rPr lang="en-US" dirty="0">
                <a:effectLst/>
                <a:cs typeface="Times New Roman" panose="02020603050405020304" pitchFamily="18" charset="0"/>
              </a:rPr>
              <a:t>Type of investment</a:t>
            </a:r>
          </a:p>
          <a:p>
            <a:pPr lvl="1">
              <a:lnSpc>
                <a:spcPct val="120000"/>
              </a:lnSpc>
            </a:pPr>
            <a:r>
              <a:rPr lang="en-US" dirty="0">
                <a:latin typeface="Roboto" panose="02000000000000000000" pitchFamily="2" charset="0"/>
                <a:ea typeface="Roboto" panose="02000000000000000000" pitchFamily="2" charset="0"/>
                <a:cs typeface="Times New Roman" panose="02020603050405020304" pitchFamily="18" charset="0"/>
              </a:rPr>
              <a:t>r</a:t>
            </a:r>
            <a:r>
              <a:rPr lang="en-US" dirty="0">
                <a:effectLst/>
                <a:latin typeface="Roboto" panose="02000000000000000000" pitchFamily="2" charset="0"/>
                <a:ea typeface="Roboto" panose="02000000000000000000" pitchFamily="2" charset="0"/>
                <a:cs typeface="Times New Roman" panose="02020603050405020304" pitchFamily="18" charset="0"/>
              </a:rPr>
              <a:t>isk-tolerance and time-horizon</a:t>
            </a:r>
          </a:p>
          <a:p>
            <a:pPr marL="0" indent="0">
              <a:lnSpc>
                <a:spcPct val="120000"/>
              </a:lnSpc>
              <a:buNone/>
            </a:pPr>
            <a:r>
              <a:rPr lang="en-US" dirty="0">
                <a:effectLst/>
                <a:cs typeface="Times New Roman" panose="02020603050405020304" pitchFamily="18" charset="0"/>
              </a:rPr>
              <a:t>Investment policy </a:t>
            </a:r>
          </a:p>
          <a:p>
            <a:pPr lvl="1">
              <a:lnSpc>
                <a:spcPct val="120000"/>
              </a:lnSpc>
            </a:pPr>
            <a:r>
              <a:rPr lang="en-US" dirty="0">
                <a:effectLst/>
                <a:latin typeface="Roboto" panose="02000000000000000000" pitchFamily="2" charset="0"/>
                <a:ea typeface="Roboto" panose="02000000000000000000" pitchFamily="2" charset="0"/>
                <a:cs typeface="Times New Roman" panose="02020603050405020304" pitchFamily="18" charset="0"/>
              </a:rPr>
              <a:t>can provide guideline on risks, ethics and social implications</a:t>
            </a:r>
          </a:p>
        </p:txBody>
      </p:sp>
    </p:spTree>
    <p:extLst>
      <p:ext uri="{BB962C8B-B14F-4D97-AF65-F5344CB8AC3E}">
        <p14:creationId xmlns:p14="http://schemas.microsoft.com/office/powerpoint/2010/main" val="3703574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427B-DE27-41CA-95D3-D5262A4C1C03}"/>
              </a:ext>
            </a:extLst>
          </p:cNvPr>
          <p:cNvSpPr>
            <a:spLocks noGrp="1"/>
          </p:cNvSpPr>
          <p:nvPr>
            <p:ph type="title"/>
          </p:nvPr>
        </p:nvSpPr>
        <p:spPr>
          <a:xfrm>
            <a:off x="2467165" y="365125"/>
            <a:ext cx="8421414" cy="1325563"/>
          </a:xfrm>
        </p:spPr>
        <p:txBody>
          <a:bodyPr/>
          <a:lstStyle/>
          <a:p>
            <a:r>
              <a:rPr lang="en-US" dirty="0"/>
              <a:t>Endowments</a:t>
            </a:r>
          </a:p>
        </p:txBody>
      </p:sp>
      <p:sp>
        <p:nvSpPr>
          <p:cNvPr id="4" name="Content Placeholder 3">
            <a:extLst>
              <a:ext uri="{FF2B5EF4-FFF2-40B4-BE49-F238E27FC236}">
                <a16:creationId xmlns:a16="http://schemas.microsoft.com/office/drawing/2014/main" id="{D993C5F3-AE65-4749-8A8F-813A382A607E}"/>
              </a:ext>
            </a:extLst>
          </p:cNvPr>
          <p:cNvSpPr>
            <a:spLocks noGrp="1"/>
          </p:cNvSpPr>
          <p:nvPr>
            <p:ph idx="1"/>
          </p:nvPr>
        </p:nvSpPr>
        <p:spPr>
          <a:xfrm>
            <a:off x="2932386" y="2529840"/>
            <a:ext cx="8421414" cy="4147941"/>
          </a:xfrm>
        </p:spPr>
        <p:txBody>
          <a:bodyPr>
            <a:normAutofit fontScale="77500" lnSpcReduction="20000"/>
          </a:bodyPr>
          <a:lstStyle/>
          <a:p>
            <a:pPr>
              <a:lnSpc>
                <a:spcPct val="120000"/>
              </a:lnSpc>
            </a:pPr>
            <a:r>
              <a:rPr lang="en-US" dirty="0"/>
              <a:t>Permanently Protected fund </a:t>
            </a:r>
          </a:p>
          <a:p>
            <a:pPr>
              <a:lnSpc>
                <a:spcPct val="120000"/>
              </a:lnSpc>
            </a:pPr>
            <a:r>
              <a:rPr lang="en-US" dirty="0"/>
              <a:t>Principal not used without permission </a:t>
            </a:r>
          </a:p>
          <a:p>
            <a:pPr lvl="1">
              <a:lnSpc>
                <a:spcPct val="120000"/>
              </a:lnSpc>
            </a:pPr>
            <a:r>
              <a:rPr lang="en-US" dirty="0">
                <a:latin typeface="Roboto" panose="02000000000000000000" pitchFamily="2" charset="0"/>
                <a:ea typeface="Roboto" panose="02000000000000000000" pitchFamily="2" charset="0"/>
              </a:rPr>
              <a:t>in policy or bequest language</a:t>
            </a:r>
          </a:p>
          <a:p>
            <a:pPr>
              <a:lnSpc>
                <a:spcPct val="120000"/>
              </a:lnSpc>
            </a:pPr>
            <a:r>
              <a:rPr lang="en-US" dirty="0"/>
              <a:t>Earnings/income available for use </a:t>
            </a:r>
          </a:p>
          <a:p>
            <a:pPr lvl="1">
              <a:lnSpc>
                <a:spcPct val="120000"/>
              </a:lnSpc>
            </a:pPr>
            <a:r>
              <a:rPr lang="en-US" dirty="0">
                <a:latin typeface="Roboto" panose="02000000000000000000" pitchFamily="2" charset="0"/>
                <a:ea typeface="Roboto" panose="02000000000000000000" pitchFamily="2" charset="0"/>
              </a:rPr>
              <a:t>may be distributed or re-invested</a:t>
            </a:r>
          </a:p>
          <a:p>
            <a:pPr>
              <a:lnSpc>
                <a:spcPct val="120000"/>
              </a:lnSpc>
            </a:pPr>
            <a:r>
              <a:rPr lang="en-US" dirty="0"/>
              <a:t>Documentation important </a:t>
            </a:r>
          </a:p>
          <a:p>
            <a:pPr lvl="1">
              <a:lnSpc>
                <a:spcPct val="120000"/>
              </a:lnSpc>
            </a:pPr>
            <a:r>
              <a:rPr lang="en-US" dirty="0">
                <a:latin typeface="Roboto" panose="02000000000000000000" pitchFamily="2" charset="0"/>
                <a:ea typeface="Roboto" panose="02000000000000000000" pitchFamily="2" charset="0"/>
              </a:rPr>
              <a:t>will be stewarded by others in the future</a:t>
            </a:r>
          </a:p>
          <a:p>
            <a:pPr>
              <a:lnSpc>
                <a:spcPct val="120000"/>
              </a:lnSpc>
            </a:pPr>
            <a:endParaRPr lang="en-US" dirty="0"/>
          </a:p>
        </p:txBody>
      </p:sp>
    </p:spTree>
    <p:extLst>
      <p:ext uri="{BB962C8B-B14F-4D97-AF65-F5344CB8AC3E}">
        <p14:creationId xmlns:p14="http://schemas.microsoft.com/office/powerpoint/2010/main" val="3085348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7AC-F5CD-401B-B38E-10FEC3105604}"/>
              </a:ext>
            </a:extLst>
          </p:cNvPr>
          <p:cNvSpPr>
            <a:spLocks noGrp="1"/>
          </p:cNvSpPr>
          <p:nvPr>
            <p:ph type="title"/>
          </p:nvPr>
        </p:nvSpPr>
        <p:spPr>
          <a:xfrm>
            <a:off x="2627586" y="333041"/>
            <a:ext cx="8421414" cy="1325563"/>
          </a:xfrm>
        </p:spPr>
        <p:txBody>
          <a:bodyPr/>
          <a:lstStyle/>
          <a:p>
            <a:r>
              <a:rPr lang="en-US" dirty="0"/>
              <a:t>Assets</a:t>
            </a:r>
          </a:p>
        </p:txBody>
      </p:sp>
      <p:sp>
        <p:nvSpPr>
          <p:cNvPr id="3" name="Content Placeholder 2">
            <a:extLst>
              <a:ext uri="{FF2B5EF4-FFF2-40B4-BE49-F238E27FC236}">
                <a16:creationId xmlns:a16="http://schemas.microsoft.com/office/drawing/2014/main" id="{D2828127-7954-40C3-A45B-27B7873606FB}"/>
              </a:ext>
            </a:extLst>
          </p:cNvPr>
          <p:cNvSpPr>
            <a:spLocks noGrp="1"/>
          </p:cNvSpPr>
          <p:nvPr>
            <p:ph idx="1"/>
          </p:nvPr>
        </p:nvSpPr>
        <p:spPr>
          <a:xfrm>
            <a:off x="2758191" y="2653259"/>
            <a:ext cx="8759674" cy="4092774"/>
          </a:xfrm>
        </p:spPr>
        <p:txBody>
          <a:bodyPr numCol="1" spcCol="720000">
            <a:noAutofit/>
          </a:bodyPr>
          <a:lstStyle/>
          <a:p>
            <a:pPr>
              <a:spcBef>
                <a:spcPts val="0"/>
              </a:spcBef>
            </a:pPr>
            <a:r>
              <a:rPr lang="en-US" sz="3200" dirty="0">
                <a:effectLst/>
                <a:latin typeface="Roboto" panose="02000000000000000000" pitchFamily="2" charset="0"/>
                <a:ea typeface="Roboto" panose="02000000000000000000" pitchFamily="2" charset="0"/>
                <a:cs typeface="Times New Roman" panose="02020603050405020304" pitchFamily="18" charset="0"/>
              </a:rPr>
              <a:t>Cash</a:t>
            </a:r>
          </a:p>
          <a:p>
            <a:pPr>
              <a:spcBef>
                <a:spcPts val="0"/>
              </a:spcBef>
            </a:pPr>
            <a:r>
              <a:rPr lang="en-US" sz="3200" dirty="0">
                <a:effectLst/>
                <a:latin typeface="Roboto" panose="02000000000000000000" pitchFamily="2" charset="0"/>
                <a:ea typeface="Roboto" panose="02000000000000000000" pitchFamily="2" charset="0"/>
                <a:cs typeface="Times New Roman" panose="02020603050405020304" pitchFamily="18" charset="0"/>
              </a:rPr>
              <a:t>Investments</a:t>
            </a:r>
          </a:p>
          <a:p>
            <a:pPr>
              <a:spcBef>
                <a:spcPts val="0"/>
              </a:spcBef>
            </a:pPr>
            <a:r>
              <a:rPr lang="en-US" sz="3200" dirty="0">
                <a:latin typeface="Roboto" panose="02000000000000000000" pitchFamily="2" charset="0"/>
                <a:ea typeface="Roboto" panose="02000000000000000000" pitchFamily="2" charset="0"/>
                <a:cs typeface="Times New Roman" panose="02020603050405020304" pitchFamily="18" charset="0"/>
              </a:rPr>
              <a:t>Properties (building, land, internal fixtures)</a:t>
            </a:r>
          </a:p>
          <a:p>
            <a:pPr>
              <a:spcBef>
                <a:spcPts val="0"/>
              </a:spcBef>
            </a:pPr>
            <a:r>
              <a:rPr lang="en-US" sz="3200" dirty="0">
                <a:effectLst/>
                <a:latin typeface="Roboto" panose="02000000000000000000" pitchFamily="2" charset="0"/>
                <a:ea typeface="Roboto" panose="02000000000000000000" pitchFamily="2" charset="0"/>
                <a:cs typeface="Times New Roman" panose="02020603050405020304" pitchFamily="18" charset="0"/>
              </a:rPr>
              <a:t>Receivables (grants, HST)</a:t>
            </a:r>
          </a:p>
          <a:p>
            <a:pPr>
              <a:spcBef>
                <a:spcPts val="0"/>
              </a:spcBef>
            </a:pPr>
            <a:r>
              <a:rPr lang="en-US" sz="3200" dirty="0">
                <a:latin typeface="Roboto" panose="02000000000000000000" pitchFamily="2" charset="0"/>
                <a:ea typeface="Roboto" panose="02000000000000000000" pitchFamily="2" charset="0"/>
                <a:cs typeface="Times New Roman" panose="02020603050405020304" pitchFamily="18" charset="0"/>
              </a:rPr>
              <a:t>Pre-</a:t>
            </a:r>
            <a:r>
              <a:rPr lang="en-US" sz="3200" dirty="0" err="1">
                <a:latin typeface="Roboto" panose="02000000000000000000" pitchFamily="2" charset="0"/>
                <a:ea typeface="Roboto" panose="02000000000000000000" pitchFamily="2" charset="0"/>
                <a:cs typeface="Times New Roman" panose="02020603050405020304" pitchFamily="18" charset="0"/>
              </a:rPr>
              <a:t>paids</a:t>
            </a:r>
            <a:endParaRPr lang="en-US" sz="3200" dirty="0">
              <a:latin typeface="Roboto" panose="02000000000000000000" pitchFamily="2" charset="0"/>
              <a:ea typeface="Roboto" panose="02000000000000000000" pitchFamily="2" charset="0"/>
              <a:cs typeface="Times New Roman" panose="02020603050405020304" pitchFamily="18" charset="0"/>
            </a:endParaRPr>
          </a:p>
          <a:p>
            <a:pPr>
              <a:spcBef>
                <a:spcPts val="0"/>
              </a:spcBef>
            </a:pPr>
            <a:endParaRPr lang="en-US" sz="3200" dirty="0">
              <a:latin typeface="Roboto" panose="02000000000000000000" pitchFamily="2" charset="0"/>
              <a:ea typeface="Roboto" panose="02000000000000000000" pitchFamily="2" charset="0"/>
              <a:cs typeface="Times New Roman" panose="02020603050405020304" pitchFamily="18" charset="0"/>
            </a:endParaRPr>
          </a:p>
          <a:p>
            <a:pPr>
              <a:spcBef>
                <a:spcPts val="0"/>
              </a:spcBef>
            </a:pPr>
            <a:endParaRPr lang="en-US" sz="3200" dirty="0">
              <a:effectLst/>
              <a:latin typeface="Roboto" panose="02000000000000000000" pitchFamily="2" charset="0"/>
              <a:ea typeface="Roboto" panose="02000000000000000000" pitchFamily="2" charset="0"/>
              <a:cs typeface="Times New Roman" panose="02020603050405020304" pitchFamily="18" charset="0"/>
            </a:endParaRPr>
          </a:p>
          <a:p>
            <a:pPr marL="0" indent="0">
              <a:spcBef>
                <a:spcPts val="0"/>
              </a:spcBef>
              <a:buNone/>
            </a:pPr>
            <a:endParaRPr lang="en-US" sz="3600" dirty="0">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813836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7AC-F5CD-401B-B38E-10FEC3105604}"/>
              </a:ext>
            </a:extLst>
          </p:cNvPr>
          <p:cNvSpPr>
            <a:spLocks noGrp="1"/>
          </p:cNvSpPr>
          <p:nvPr>
            <p:ph type="title"/>
          </p:nvPr>
        </p:nvSpPr>
        <p:spPr>
          <a:xfrm>
            <a:off x="2675713" y="381167"/>
            <a:ext cx="8421414" cy="1325563"/>
          </a:xfrm>
        </p:spPr>
        <p:txBody>
          <a:bodyPr/>
          <a:lstStyle/>
          <a:p>
            <a:r>
              <a:rPr lang="en-US" dirty="0"/>
              <a:t>Liabilities</a:t>
            </a:r>
          </a:p>
        </p:txBody>
      </p:sp>
      <p:sp>
        <p:nvSpPr>
          <p:cNvPr id="3" name="Content Placeholder 2">
            <a:extLst>
              <a:ext uri="{FF2B5EF4-FFF2-40B4-BE49-F238E27FC236}">
                <a16:creationId xmlns:a16="http://schemas.microsoft.com/office/drawing/2014/main" id="{D2828127-7954-40C3-A45B-27B7873606FB}"/>
              </a:ext>
            </a:extLst>
          </p:cNvPr>
          <p:cNvSpPr>
            <a:spLocks noGrp="1"/>
          </p:cNvSpPr>
          <p:nvPr>
            <p:ph idx="1"/>
          </p:nvPr>
        </p:nvSpPr>
        <p:spPr>
          <a:xfrm>
            <a:off x="3019647" y="2690037"/>
            <a:ext cx="8498217" cy="4055996"/>
          </a:xfrm>
        </p:spPr>
        <p:txBody>
          <a:bodyPr numCol="1" spcCol="720000">
            <a:noAutofit/>
          </a:bodyPr>
          <a:lstStyle/>
          <a:p>
            <a:pPr>
              <a:spcBef>
                <a:spcPts val="0"/>
              </a:spcBef>
            </a:pPr>
            <a:r>
              <a:rPr lang="en-US" sz="3200" dirty="0">
                <a:effectLst/>
                <a:latin typeface="Roboto" panose="02000000000000000000" pitchFamily="2" charset="0"/>
                <a:ea typeface="Roboto" panose="02000000000000000000" pitchFamily="2" charset="0"/>
                <a:cs typeface="Times New Roman" panose="02020603050405020304" pitchFamily="18" charset="0"/>
              </a:rPr>
              <a:t>Debts such as loans and unpaid bills or accounts payable</a:t>
            </a:r>
          </a:p>
          <a:p>
            <a:pPr marL="0" indent="0">
              <a:spcBef>
                <a:spcPts val="0"/>
              </a:spcBef>
              <a:buNone/>
            </a:pPr>
            <a:endParaRPr lang="en-US" sz="3200" dirty="0">
              <a:effectLst/>
              <a:latin typeface="Roboto" panose="02000000000000000000" pitchFamily="2" charset="0"/>
              <a:ea typeface="Roboto" panose="02000000000000000000" pitchFamily="2" charset="0"/>
              <a:cs typeface="Times New Roman" panose="02020603050405020304" pitchFamily="18" charset="0"/>
            </a:endParaRPr>
          </a:p>
          <a:p>
            <a:pPr>
              <a:spcBef>
                <a:spcPts val="0"/>
              </a:spcBef>
            </a:pPr>
            <a:r>
              <a:rPr lang="en-US" sz="3200" dirty="0">
                <a:latin typeface="Roboto" panose="02000000000000000000" pitchFamily="2" charset="0"/>
                <a:ea typeface="Roboto" panose="02000000000000000000" pitchFamily="2" charset="0"/>
                <a:cs typeface="Times New Roman" panose="02020603050405020304" pitchFamily="18" charset="0"/>
              </a:rPr>
              <a:t>C</a:t>
            </a:r>
            <a:r>
              <a:rPr lang="en-US" sz="3200" dirty="0">
                <a:effectLst/>
                <a:latin typeface="Roboto" panose="02000000000000000000" pitchFamily="2" charset="0"/>
                <a:ea typeface="Roboto" panose="02000000000000000000" pitchFamily="2" charset="0"/>
                <a:cs typeface="Times New Roman" panose="02020603050405020304" pitchFamily="18" charset="0"/>
              </a:rPr>
              <a:t>ommitments made for future payments</a:t>
            </a:r>
          </a:p>
          <a:p>
            <a:pPr lvl="1">
              <a:spcBef>
                <a:spcPts val="0"/>
              </a:spcBef>
            </a:pPr>
            <a:r>
              <a:rPr lang="en-US" sz="3200" dirty="0">
                <a:effectLst/>
                <a:latin typeface="Roboto" panose="02000000000000000000" pitchFamily="2" charset="0"/>
                <a:ea typeface="Roboto" panose="02000000000000000000" pitchFamily="2" charset="0"/>
                <a:cs typeface="Times New Roman" panose="02020603050405020304" pitchFamily="18" charset="0"/>
              </a:rPr>
              <a:t>over multiple budget periods</a:t>
            </a:r>
          </a:p>
          <a:p>
            <a:pPr marL="0" indent="0">
              <a:spcBef>
                <a:spcPts val="0"/>
              </a:spcBef>
              <a:buNone/>
            </a:pPr>
            <a:endParaRPr lang="en-US" sz="3600" dirty="0">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26586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2F654-7A3C-448F-A8D6-717A71E66EB8}"/>
              </a:ext>
            </a:extLst>
          </p:cNvPr>
          <p:cNvSpPr/>
          <p:nvPr/>
        </p:nvSpPr>
        <p:spPr>
          <a:xfrm>
            <a:off x="0" y="1867989"/>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8" name="Oval 7">
            <a:extLst>
              <a:ext uri="{FF2B5EF4-FFF2-40B4-BE49-F238E27FC236}">
                <a16:creationId xmlns:a16="http://schemas.microsoft.com/office/drawing/2014/main" id="{D336EC5B-5E34-4BFD-8B8E-FC970C4A646B}"/>
              </a:ext>
            </a:extLst>
          </p:cNvPr>
          <p:cNvSpPr/>
          <p:nvPr/>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pic>
        <p:nvPicPr>
          <p:cNvPr id="7" name="Picture 6">
            <a:extLst>
              <a:ext uri="{FF2B5EF4-FFF2-40B4-BE49-F238E27FC236}">
                <a16:creationId xmlns:a16="http://schemas.microsoft.com/office/drawing/2014/main" id="{123F223D-A891-4527-B467-3F79BD62AC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2" name="Title 1">
            <a:extLst>
              <a:ext uri="{FF2B5EF4-FFF2-40B4-BE49-F238E27FC236}">
                <a16:creationId xmlns:a16="http://schemas.microsoft.com/office/drawing/2014/main" id="{AC74FB41-287F-4F91-9A4A-667C1BF94BB5}"/>
              </a:ext>
            </a:extLst>
          </p:cNvPr>
          <p:cNvSpPr>
            <a:spLocks noGrp="1"/>
          </p:cNvSpPr>
          <p:nvPr>
            <p:ph type="title" idx="4294967295"/>
          </p:nvPr>
        </p:nvSpPr>
        <p:spPr>
          <a:xfrm>
            <a:off x="4670425" y="2051053"/>
            <a:ext cx="7521575" cy="3122022"/>
          </a:xfrm>
        </p:spPr>
        <p:txBody>
          <a:bodyPr>
            <a:normAutofit/>
          </a:bodyPr>
          <a:lstStyle/>
          <a:p>
            <a:pPr>
              <a:spcBef>
                <a:spcPts val="1200"/>
              </a:spcBef>
              <a:spcAft>
                <a:spcPts val="1200"/>
              </a:spcAft>
            </a:pPr>
            <a:r>
              <a:rPr lang="en-US" sz="4900" dirty="0">
                <a:solidFill>
                  <a:schemeClr val="bg1"/>
                </a:solidFill>
              </a:rPr>
              <a:t>Where Do I Begin?</a:t>
            </a:r>
            <a:br>
              <a:rPr lang="en-US" sz="4900" dirty="0">
                <a:solidFill>
                  <a:schemeClr val="bg1"/>
                </a:solidFill>
              </a:rPr>
            </a:br>
            <a:r>
              <a:rPr lang="en-US" sz="4000" dirty="0">
                <a:solidFill>
                  <a:schemeClr val="bg1"/>
                </a:solidFill>
              </a:rPr>
              <a:t>Financial Roles &amp; Budgets</a:t>
            </a:r>
            <a:endParaRPr lang="en-US" sz="4800" dirty="0">
              <a:solidFill>
                <a:schemeClr val="bg1"/>
              </a:solidFill>
            </a:endParaRPr>
          </a:p>
        </p:txBody>
      </p:sp>
      <p:sp>
        <p:nvSpPr>
          <p:cNvPr id="3" name="TextBox 2">
            <a:extLst>
              <a:ext uri="{FF2B5EF4-FFF2-40B4-BE49-F238E27FC236}">
                <a16:creationId xmlns:a16="http://schemas.microsoft.com/office/drawing/2014/main" id="{974BB868-2BF2-4E38-A054-916AEA36B3B8}"/>
              </a:ext>
            </a:extLst>
          </p:cNvPr>
          <p:cNvSpPr txBox="1"/>
          <p:nvPr/>
        </p:nvSpPr>
        <p:spPr>
          <a:xfrm>
            <a:off x="4670424" y="5316583"/>
            <a:ext cx="7521575" cy="369332"/>
          </a:xfrm>
          <a:prstGeom prst="rect">
            <a:avLst/>
          </a:prstGeom>
          <a:noFill/>
        </p:spPr>
        <p:txBody>
          <a:bodyPr wrap="square" rtlCol="0">
            <a:spAutoFit/>
          </a:bodyPr>
          <a:lstStyle/>
          <a:p>
            <a:r>
              <a:rPr lang="en-US" dirty="0">
                <a:latin typeface="Roboto Medium" panose="02000000000000000000" pitchFamily="2" charset="0"/>
                <a:ea typeface="Roboto Medium" panose="02000000000000000000" pitchFamily="2" charset="0"/>
              </a:rPr>
              <a:t>November 25, 2021</a:t>
            </a:r>
          </a:p>
        </p:txBody>
      </p:sp>
    </p:spTree>
    <p:extLst>
      <p:ext uri="{BB962C8B-B14F-4D97-AF65-F5344CB8AC3E}">
        <p14:creationId xmlns:p14="http://schemas.microsoft.com/office/powerpoint/2010/main" val="2136147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7AC-F5CD-401B-B38E-10FEC3105604}"/>
              </a:ext>
            </a:extLst>
          </p:cNvPr>
          <p:cNvSpPr>
            <a:spLocks noGrp="1"/>
          </p:cNvSpPr>
          <p:nvPr>
            <p:ph type="title"/>
          </p:nvPr>
        </p:nvSpPr>
        <p:spPr>
          <a:xfrm>
            <a:off x="2528131" y="365125"/>
            <a:ext cx="9110330" cy="1325563"/>
          </a:xfrm>
        </p:spPr>
        <p:txBody>
          <a:bodyPr/>
          <a:lstStyle/>
          <a:p>
            <a:r>
              <a:rPr lang="en-US" dirty="0"/>
              <a:t>Operating Statement</a:t>
            </a:r>
          </a:p>
        </p:txBody>
      </p:sp>
      <p:sp>
        <p:nvSpPr>
          <p:cNvPr id="3" name="Content Placeholder 2">
            <a:extLst>
              <a:ext uri="{FF2B5EF4-FFF2-40B4-BE49-F238E27FC236}">
                <a16:creationId xmlns:a16="http://schemas.microsoft.com/office/drawing/2014/main" id="{D2828127-7954-40C3-A45B-27B7873606FB}"/>
              </a:ext>
            </a:extLst>
          </p:cNvPr>
          <p:cNvSpPr>
            <a:spLocks noGrp="1"/>
          </p:cNvSpPr>
          <p:nvPr>
            <p:ph idx="1"/>
          </p:nvPr>
        </p:nvSpPr>
        <p:spPr>
          <a:xfrm>
            <a:off x="2243470" y="2445488"/>
            <a:ext cx="9679653" cy="4183911"/>
          </a:xfrm>
        </p:spPr>
        <p:txBody>
          <a:bodyPr numCol="2" spcCol="720000">
            <a:noAutofit/>
          </a:bodyPr>
          <a:lstStyle/>
          <a:p>
            <a:pPr marL="0" indent="0">
              <a:spcBef>
                <a:spcPts val="1200"/>
              </a:spcBef>
              <a:buNone/>
            </a:pPr>
            <a:r>
              <a:rPr lang="en-US" sz="2400" b="1" dirty="0">
                <a:effectLst/>
                <a:latin typeface="Roboto" panose="02000000000000000000" pitchFamily="2" charset="0"/>
                <a:ea typeface="Roboto" panose="02000000000000000000" pitchFamily="2" charset="0"/>
                <a:cs typeface="Times New Roman" panose="02020603050405020304" pitchFamily="18" charset="0"/>
              </a:rPr>
              <a:t>Surplus</a:t>
            </a:r>
            <a:r>
              <a:rPr lang="en-US" sz="2400" dirty="0">
                <a:effectLst/>
                <a:latin typeface="Roboto" panose="02000000000000000000" pitchFamily="2" charset="0"/>
                <a:ea typeface="Roboto" panose="02000000000000000000" pitchFamily="2" charset="0"/>
                <a:cs typeface="Times New Roman" panose="02020603050405020304" pitchFamily="18" charset="0"/>
              </a:rPr>
              <a:t> </a:t>
            </a:r>
          </a:p>
          <a:p>
            <a:pPr>
              <a:spcBef>
                <a:spcPts val="0"/>
              </a:spcBef>
            </a:pPr>
            <a:r>
              <a:rPr lang="en-US" sz="2400" dirty="0">
                <a:effectLst/>
                <a:latin typeface="Roboto" panose="02000000000000000000" pitchFamily="2" charset="0"/>
                <a:ea typeface="Roboto" panose="02000000000000000000" pitchFamily="2" charset="0"/>
                <a:cs typeface="Times New Roman" panose="02020603050405020304" pitchFamily="18" charset="0"/>
              </a:rPr>
              <a:t>a positive fund balance after expenses are deducted from income</a:t>
            </a:r>
          </a:p>
          <a:p>
            <a:pPr marL="0" indent="0">
              <a:spcBef>
                <a:spcPts val="0"/>
              </a:spcBef>
              <a:buNone/>
            </a:pP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pPr>
              <a:spcBef>
                <a:spcPts val="0"/>
              </a:spcBef>
            </a:pPr>
            <a:r>
              <a:rPr lang="en-US" sz="2400" dirty="0">
                <a:effectLst/>
                <a:latin typeface="Roboto" panose="02000000000000000000" pitchFamily="2" charset="0"/>
                <a:ea typeface="Roboto" panose="02000000000000000000" pitchFamily="2" charset="0"/>
                <a:cs typeface="Times New Roman" panose="02020603050405020304" pitchFamily="18" charset="0"/>
              </a:rPr>
              <a:t>re-invest the surplus back into the mission</a:t>
            </a:r>
          </a:p>
          <a:p>
            <a:pPr marL="0" indent="0">
              <a:spcBef>
                <a:spcPts val="1200"/>
              </a:spcBef>
              <a:buNone/>
            </a:pPr>
            <a:endParaRPr lang="en-US" sz="2400" b="1" dirty="0">
              <a:effectLst/>
              <a:latin typeface="Roboto" panose="02000000000000000000" pitchFamily="2" charset="0"/>
              <a:ea typeface="Roboto" panose="02000000000000000000" pitchFamily="2" charset="0"/>
              <a:cs typeface="Times New Roman" panose="02020603050405020304" pitchFamily="18" charset="0"/>
            </a:endParaRPr>
          </a:p>
          <a:p>
            <a:pPr marL="0" indent="0">
              <a:spcBef>
                <a:spcPts val="1200"/>
              </a:spcBef>
              <a:buNone/>
            </a:pPr>
            <a:endParaRPr lang="en-US" sz="2400" b="1" dirty="0">
              <a:effectLst/>
              <a:latin typeface="Roboto" panose="02000000000000000000" pitchFamily="2" charset="0"/>
              <a:ea typeface="Roboto" panose="02000000000000000000" pitchFamily="2" charset="0"/>
              <a:cs typeface="Times New Roman" panose="02020603050405020304" pitchFamily="18" charset="0"/>
            </a:endParaRPr>
          </a:p>
          <a:p>
            <a:pPr marL="0" indent="0">
              <a:spcBef>
                <a:spcPts val="1200"/>
              </a:spcBef>
              <a:buNone/>
            </a:pPr>
            <a:r>
              <a:rPr lang="en-US" sz="2400" b="1" dirty="0">
                <a:effectLst/>
                <a:latin typeface="Roboto" panose="02000000000000000000" pitchFamily="2" charset="0"/>
                <a:ea typeface="Roboto" panose="02000000000000000000" pitchFamily="2" charset="0"/>
                <a:cs typeface="Times New Roman" panose="02020603050405020304" pitchFamily="18" charset="0"/>
              </a:rPr>
              <a:t>Operating Statement</a:t>
            </a:r>
          </a:p>
          <a:p>
            <a:pPr>
              <a:spcBef>
                <a:spcPts val="0"/>
              </a:spcBef>
            </a:pPr>
            <a:r>
              <a:rPr lang="en-US" sz="2400" dirty="0">
                <a:effectLst/>
                <a:latin typeface="Roboto" panose="02000000000000000000" pitchFamily="2" charset="0"/>
                <a:ea typeface="Roboto" panose="02000000000000000000" pitchFamily="2" charset="0"/>
                <a:cs typeface="Times New Roman" panose="02020603050405020304" pitchFamily="18" charset="0"/>
              </a:rPr>
              <a:t>a summary financial report over a specific time period</a:t>
            </a:r>
            <a:endParaRPr lang="en-US" sz="2400" dirty="0">
              <a:latin typeface="Roboto" panose="02000000000000000000" pitchFamily="2" charset="0"/>
              <a:ea typeface="Roboto" panose="02000000000000000000" pitchFamily="2" charset="0"/>
              <a:cs typeface="Times New Roman" panose="02020603050405020304" pitchFamily="18" charset="0"/>
            </a:endParaRPr>
          </a:p>
          <a:p>
            <a:pPr>
              <a:spcBef>
                <a:spcPts val="0"/>
              </a:spcBef>
            </a:pPr>
            <a:r>
              <a:rPr lang="en-US" sz="2400" dirty="0">
                <a:effectLst/>
                <a:latin typeface="Roboto" panose="02000000000000000000" pitchFamily="2" charset="0"/>
                <a:ea typeface="Roboto" panose="02000000000000000000" pitchFamily="2" charset="0"/>
                <a:cs typeface="Times New Roman" panose="02020603050405020304" pitchFamily="18" charset="0"/>
              </a:rPr>
              <a:t>all sources of income and all liabilities due or in arrears during budget period</a:t>
            </a:r>
          </a:p>
          <a:p>
            <a:pPr>
              <a:spcBef>
                <a:spcPts val="0"/>
              </a:spcBef>
            </a:pPr>
            <a:r>
              <a:rPr lang="en-US" sz="2400" dirty="0">
                <a:effectLst/>
                <a:latin typeface="Roboto" panose="02000000000000000000" pitchFamily="2" charset="0"/>
                <a:ea typeface="Roboto" panose="02000000000000000000" pitchFamily="2" charset="0"/>
                <a:cs typeface="Times New Roman" panose="02020603050405020304" pitchFamily="18" charset="0"/>
              </a:rPr>
              <a:t>monthly or quarterly financial report serves as operating statement</a:t>
            </a:r>
            <a:endParaRPr lang="en-US" sz="1800" dirty="0">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672447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581-B995-4164-8533-57C1CCBC69AB}"/>
              </a:ext>
            </a:extLst>
          </p:cNvPr>
          <p:cNvSpPr>
            <a:spLocks noGrp="1"/>
          </p:cNvSpPr>
          <p:nvPr>
            <p:ph type="title"/>
          </p:nvPr>
        </p:nvSpPr>
        <p:spPr>
          <a:xfrm>
            <a:off x="2623467" y="414552"/>
            <a:ext cx="9259614" cy="1325563"/>
          </a:xfrm>
        </p:spPr>
        <p:txBody>
          <a:bodyPr/>
          <a:lstStyle/>
          <a:p>
            <a:pPr lvl="0"/>
            <a:r>
              <a:rPr lang="en-US" sz="4800" b="0" i="0" u="none" kern="1200" dirty="0">
                <a:solidFill>
                  <a:schemeClr val="tx1"/>
                </a:solidFill>
                <a:effectLst/>
                <a:latin typeface="Roboto Slab Medium" pitchFamily="2" charset="0"/>
                <a:ea typeface="Roboto Slab Medium" pitchFamily="2" charset="0"/>
                <a:cs typeface="+mj-cs"/>
              </a:rPr>
              <a:t>Audits &amp; Reviews</a:t>
            </a:r>
            <a:r>
              <a:rPr lang="en-US" sz="2800" b="0" i="0" u="none" kern="1200" dirty="0">
                <a:solidFill>
                  <a:schemeClr val="tx1"/>
                </a:solidFill>
                <a:effectLst/>
                <a:latin typeface="Roboto Slab Medium" pitchFamily="2" charset="0"/>
                <a:ea typeface="Roboto Slab Medium" pitchFamily="2" charset="0"/>
                <a:cs typeface="+mj-cs"/>
              </a:rPr>
              <a:t>   </a:t>
            </a:r>
            <a:r>
              <a:rPr kumimoji="0" lang="en-US" sz="2800" b="0" i="0" u="none" strike="noStrike" kern="1200" cap="none" spc="0" normalizeH="0" baseline="0" noProof="0" dirty="0">
                <a:ln>
                  <a:noFill/>
                </a:ln>
                <a:solidFill>
                  <a:prstClr val="black"/>
                </a:solidFill>
                <a:effectLst/>
                <a:uLnTx/>
                <a:uFillTx/>
                <a:latin typeface="Roboto Slab" pitchFamily="2" charset="0"/>
                <a:ea typeface="Roboto Slab" pitchFamily="2" charset="0"/>
              </a:rPr>
              <a:t>(Learn more Jan. 13)</a:t>
            </a:r>
            <a:endParaRPr lang="en-US" sz="4800" dirty="0"/>
          </a:p>
        </p:txBody>
      </p:sp>
      <p:sp>
        <p:nvSpPr>
          <p:cNvPr id="4" name="Content Placeholder 3">
            <a:extLst>
              <a:ext uri="{FF2B5EF4-FFF2-40B4-BE49-F238E27FC236}">
                <a16:creationId xmlns:a16="http://schemas.microsoft.com/office/drawing/2014/main" id="{F312446D-4D6C-4496-BBA6-48558F55D377}"/>
              </a:ext>
            </a:extLst>
          </p:cNvPr>
          <p:cNvSpPr>
            <a:spLocks noGrp="1"/>
          </p:cNvSpPr>
          <p:nvPr>
            <p:ph idx="1"/>
          </p:nvPr>
        </p:nvSpPr>
        <p:spPr>
          <a:xfrm>
            <a:off x="2932386" y="2806261"/>
            <a:ext cx="8698140" cy="3370701"/>
          </a:xfrm>
        </p:spPr>
        <p:txBody>
          <a:bodyPr>
            <a:normAutofit fontScale="92500"/>
          </a:bodyPr>
          <a:lstStyle/>
          <a:p>
            <a:r>
              <a:rPr lang="en-US" dirty="0">
                <a:latin typeface="Roboto" panose="02000000000000000000" pitchFamily="2" charset="0"/>
                <a:ea typeface="Roboto" panose="02000000000000000000" pitchFamily="2" charset="0"/>
              </a:rPr>
              <a:t>Audited = examined by someone other than the Treasurer</a:t>
            </a:r>
          </a:p>
          <a:p>
            <a:r>
              <a:rPr lang="en-US" dirty="0">
                <a:latin typeface="Roboto" panose="02000000000000000000" pitchFamily="2" charset="0"/>
                <a:ea typeface="Roboto" panose="02000000000000000000" pitchFamily="2" charset="0"/>
              </a:rPr>
              <a:t>Prevents Fraud </a:t>
            </a:r>
          </a:p>
          <a:p>
            <a:r>
              <a:rPr lang="en-US" dirty="0">
                <a:latin typeface="Roboto" panose="02000000000000000000" pitchFamily="2" charset="0"/>
                <a:ea typeface="Roboto" panose="02000000000000000000" pitchFamily="2" charset="0"/>
              </a:rPr>
              <a:t>Constitutional matter</a:t>
            </a:r>
          </a:p>
          <a:p>
            <a:r>
              <a:rPr lang="en-US" dirty="0">
                <a:latin typeface="Roboto" panose="02000000000000000000" pitchFamily="2" charset="0"/>
                <a:ea typeface="Roboto" panose="02000000000000000000" pitchFamily="2" charset="0"/>
              </a:rPr>
              <a:t>Internal vs. External Audits &amp; Reviews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188204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7AC-F5CD-401B-B38E-10FEC3105604}"/>
              </a:ext>
            </a:extLst>
          </p:cNvPr>
          <p:cNvSpPr>
            <a:spLocks noGrp="1"/>
          </p:cNvSpPr>
          <p:nvPr>
            <p:ph type="title"/>
          </p:nvPr>
        </p:nvSpPr>
        <p:spPr>
          <a:xfrm>
            <a:off x="2243471" y="499729"/>
            <a:ext cx="9948530" cy="1382233"/>
          </a:xfrm>
        </p:spPr>
        <p:txBody>
          <a:bodyPr/>
          <a:lstStyle/>
          <a:p>
            <a:r>
              <a:rPr lang="en-US" sz="5400" dirty="0"/>
              <a:t>Assessments &amp; Allocations</a:t>
            </a:r>
          </a:p>
        </p:txBody>
      </p:sp>
      <p:sp>
        <p:nvSpPr>
          <p:cNvPr id="3" name="Content Placeholder 2">
            <a:extLst>
              <a:ext uri="{FF2B5EF4-FFF2-40B4-BE49-F238E27FC236}">
                <a16:creationId xmlns:a16="http://schemas.microsoft.com/office/drawing/2014/main" id="{D2828127-7954-40C3-A45B-27B7873606FB}"/>
              </a:ext>
            </a:extLst>
          </p:cNvPr>
          <p:cNvSpPr>
            <a:spLocks noGrp="1"/>
          </p:cNvSpPr>
          <p:nvPr>
            <p:ph idx="1"/>
          </p:nvPr>
        </p:nvSpPr>
        <p:spPr>
          <a:xfrm>
            <a:off x="2243470" y="2445489"/>
            <a:ext cx="9537403" cy="3912782"/>
          </a:xfrm>
        </p:spPr>
        <p:txBody>
          <a:bodyPr numCol="1" spcCol="720000">
            <a:noAutofit/>
          </a:bodyPr>
          <a:lstStyle/>
          <a:p>
            <a:pPr marL="0" indent="0">
              <a:spcBef>
                <a:spcPts val="1200"/>
              </a:spcBef>
              <a:buNone/>
            </a:pPr>
            <a:r>
              <a:rPr lang="en-US" sz="2400" b="1" dirty="0">
                <a:effectLst/>
                <a:latin typeface="Roboto" panose="02000000000000000000" pitchFamily="2" charset="0"/>
                <a:ea typeface="Roboto" panose="02000000000000000000" pitchFamily="2" charset="0"/>
                <a:cs typeface="Times New Roman" panose="02020603050405020304" pitchFamily="18" charset="0"/>
              </a:rPr>
              <a:t>Presbyterians Sharin</a:t>
            </a:r>
            <a:r>
              <a:rPr lang="en-US" sz="2400" b="1" dirty="0">
                <a:latin typeface="Roboto" panose="02000000000000000000" pitchFamily="2" charset="0"/>
                <a:ea typeface="Roboto" panose="02000000000000000000" pitchFamily="2" charset="0"/>
                <a:cs typeface="Times New Roman" panose="02020603050405020304" pitchFamily="18" charset="0"/>
              </a:rPr>
              <a:t>g Allocation</a:t>
            </a:r>
          </a:p>
          <a:p>
            <a:pPr marL="0" indent="0">
              <a:spcBef>
                <a:spcPts val="1200"/>
              </a:spcBef>
              <a:buNone/>
            </a:pPr>
            <a:r>
              <a:rPr lang="en-US" sz="1800" dirty="0">
                <a:effectLst/>
                <a:latin typeface="Roboto" panose="02000000000000000000" pitchFamily="2" charset="0"/>
                <a:ea typeface="Roboto" panose="02000000000000000000" pitchFamily="2" charset="0"/>
                <a:cs typeface="Times New Roman" panose="02020603050405020304" pitchFamily="18" charset="0"/>
              </a:rPr>
              <a:t>Recommended Allocation = 10% of a congregation’s dollar base</a:t>
            </a:r>
            <a:br>
              <a:rPr lang="en-US" sz="1800" dirty="0">
                <a:effectLst/>
                <a:latin typeface="Roboto" panose="02000000000000000000" pitchFamily="2" charset="0"/>
                <a:ea typeface="Roboto" panose="02000000000000000000" pitchFamily="2" charset="0"/>
                <a:cs typeface="Times New Roman" panose="02020603050405020304" pitchFamily="18" charset="0"/>
              </a:rPr>
            </a:br>
            <a:r>
              <a:rPr lang="en-US" sz="1800" dirty="0">
                <a:latin typeface="Roboto" panose="02000000000000000000" pitchFamily="2" charset="0"/>
                <a:ea typeface="Roboto" panose="02000000000000000000" pitchFamily="2" charset="0"/>
                <a:cs typeface="Times New Roman" panose="02020603050405020304" pitchFamily="18" charset="0"/>
              </a:rPr>
              <a:t>Accepted Allocation = what the congregation realistically thinks it can give</a:t>
            </a:r>
          </a:p>
          <a:p>
            <a:pPr marL="0" indent="0">
              <a:spcBef>
                <a:spcPts val="1200"/>
              </a:spcBef>
              <a:buNone/>
            </a:pPr>
            <a:r>
              <a:rPr lang="en-US" sz="2400" b="1" dirty="0">
                <a:latin typeface="Roboto" panose="02000000000000000000" pitchFamily="2" charset="0"/>
                <a:ea typeface="Roboto" panose="02000000000000000000" pitchFamily="2" charset="0"/>
                <a:cs typeface="Times New Roman" panose="02020603050405020304" pitchFamily="18" charset="0"/>
              </a:rPr>
              <a:t>Presbytery &amp; Synod Assessment </a:t>
            </a:r>
          </a:p>
          <a:p>
            <a:pPr marL="0" indent="0">
              <a:spcBef>
                <a:spcPts val="1200"/>
              </a:spcBef>
              <a:buNone/>
            </a:pPr>
            <a:r>
              <a:rPr lang="en-US" sz="1800" dirty="0">
                <a:latin typeface="Roboto" panose="02000000000000000000" pitchFamily="2" charset="0"/>
                <a:ea typeface="Roboto" panose="02000000000000000000" pitchFamily="2" charset="0"/>
                <a:cs typeface="Times New Roman" panose="02020603050405020304" pitchFamily="18" charset="0"/>
              </a:rPr>
              <a:t>A congregation’s portion of Presbytery and Synod expenses – determined differently in different regions.  Must be paid. </a:t>
            </a:r>
          </a:p>
          <a:p>
            <a:pPr marL="0" indent="0">
              <a:spcBef>
                <a:spcPts val="1200"/>
              </a:spcBef>
              <a:buNone/>
            </a:pPr>
            <a:r>
              <a:rPr lang="en-US" sz="2400" b="1" dirty="0">
                <a:latin typeface="Roboto" panose="02000000000000000000" pitchFamily="2" charset="0"/>
                <a:ea typeface="Roboto" panose="02000000000000000000" pitchFamily="2" charset="0"/>
                <a:cs typeface="Times New Roman" panose="02020603050405020304" pitchFamily="18" charset="0"/>
              </a:rPr>
              <a:t>Pension Congregational Assessment</a:t>
            </a:r>
          </a:p>
          <a:p>
            <a:pPr marL="0" indent="0">
              <a:spcBef>
                <a:spcPts val="1200"/>
              </a:spcBef>
              <a:buNone/>
            </a:pPr>
            <a:r>
              <a:rPr lang="en-US" sz="1800" dirty="0">
                <a:latin typeface="Roboto" panose="02000000000000000000" pitchFamily="2" charset="0"/>
                <a:ea typeface="Roboto" panose="02000000000000000000" pitchFamily="2" charset="0"/>
                <a:cs typeface="Times New Roman" panose="02020603050405020304" pitchFamily="18" charset="0"/>
              </a:rPr>
              <a:t>A congregation’s contribution to the pension of ministers 5% of dollar base (2021); 4.5% of dollar base (2022). </a:t>
            </a:r>
            <a:r>
              <a:rPr lang="en-US" sz="1800">
                <a:latin typeface="Roboto" panose="02000000000000000000" pitchFamily="2" charset="0"/>
                <a:ea typeface="Roboto" panose="02000000000000000000" pitchFamily="2" charset="0"/>
                <a:cs typeface="Times New Roman" panose="02020603050405020304" pitchFamily="18" charset="0"/>
              </a:rPr>
              <a:t>It’s </a:t>
            </a:r>
            <a:r>
              <a:rPr lang="en-US" sz="1800" dirty="0">
                <a:latin typeface="Roboto" panose="02000000000000000000" pitchFamily="2" charset="0"/>
                <a:ea typeface="Roboto" panose="02000000000000000000" pitchFamily="2" charset="0"/>
                <a:cs typeface="Times New Roman" panose="02020603050405020304" pitchFamily="18" charset="0"/>
              </a:rPr>
              <a:t>the employer’s portion to the pension fund for all PCC ordained and diaconal ministers</a:t>
            </a:r>
            <a:r>
              <a:rPr lang="en-US" sz="1800">
                <a:latin typeface="Roboto" panose="02000000000000000000" pitchFamily="2" charset="0"/>
                <a:ea typeface="Roboto" panose="02000000000000000000" pitchFamily="2" charset="0"/>
                <a:cs typeface="Times New Roman" panose="02020603050405020304" pitchFamily="18" charset="0"/>
              </a:rPr>
              <a:t>. Must </a:t>
            </a:r>
            <a:r>
              <a:rPr lang="en-US" sz="1800" dirty="0">
                <a:latin typeface="Roboto" panose="02000000000000000000" pitchFamily="2" charset="0"/>
                <a:ea typeface="Roboto" panose="02000000000000000000" pitchFamily="2" charset="0"/>
                <a:cs typeface="Times New Roman" panose="02020603050405020304" pitchFamily="18" charset="0"/>
              </a:rPr>
              <a:t>be paid. </a:t>
            </a:r>
          </a:p>
          <a:p>
            <a:pPr marL="0" indent="0">
              <a:spcBef>
                <a:spcPts val="1200"/>
              </a:spcBef>
              <a:buNone/>
            </a:pPr>
            <a:endParaRPr lang="en-US" sz="1800" dirty="0">
              <a:effectLst/>
              <a:latin typeface="Roboto" panose="02000000000000000000" pitchFamily="2" charset="0"/>
              <a:ea typeface="Roboto" panose="02000000000000000000" pitchFamily="2" charset="0"/>
              <a:cs typeface="Times New Roman" panose="02020603050405020304" pitchFamily="18" charset="0"/>
            </a:endParaRP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CAC83140-07DA-49D8-8131-168A2B976B96}"/>
                  </a:ext>
                </a:extLst>
              </p:cNvPr>
              <p:cNvGraphicFramePr>
                <a:graphicFrameLocks noChangeAspect="1"/>
              </p:cNvGraphicFramePr>
              <p:nvPr>
                <p:extLst>
                  <p:ext uri="{D42A27DB-BD31-4B8C-83A1-F6EECF244321}">
                    <p14:modId xmlns:p14="http://schemas.microsoft.com/office/powerpoint/2010/main" val="22827233"/>
                  </p:ext>
                </p:extLst>
              </p:nvPr>
            </p:nvGraphicFramePr>
            <p:xfrm>
              <a:off x="-5710989" y="5327769"/>
              <a:ext cx="3048000" cy="1714500"/>
            </p:xfrm>
            <a:graphic>
              <a:graphicData uri="http://schemas.microsoft.com/office/powerpoint/2016/slidezoom">
                <pslz:sldZm>
                  <pslz:sldZmObj sldId="620" cId="2414938112">
                    <pslz:zmPr id="{198B964F-207E-49E8-9293-B4D669EF9B00}"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CAC83140-07DA-49D8-8131-168A2B976B96}"/>
                  </a:ext>
                </a:extLst>
              </p:cNvPr>
              <p:cNvPicPr>
                <a:picLocks noGrp="1" noRot="1" noChangeAspect="1" noMove="1" noResize="1" noEditPoints="1" noAdjustHandles="1" noChangeArrowheads="1" noChangeShapeType="1"/>
              </p:cNvPicPr>
              <p:nvPr/>
            </p:nvPicPr>
            <p:blipFill>
              <a:blip r:embed="rId5"/>
              <a:stretch>
                <a:fillRect/>
              </a:stretch>
            </p:blipFill>
            <p:spPr>
              <a:xfrm>
                <a:off x="-5710989" y="5327769"/>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414938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05B1-B8EF-481E-9CCB-592757254485}"/>
              </a:ext>
            </a:extLst>
          </p:cNvPr>
          <p:cNvSpPr>
            <a:spLocks noGrp="1"/>
          </p:cNvSpPr>
          <p:nvPr>
            <p:ph type="ctrTitle"/>
          </p:nvPr>
        </p:nvSpPr>
        <p:spPr/>
        <p:txBody>
          <a:bodyPr/>
          <a:lstStyle/>
          <a:p>
            <a:pPr lvl="0"/>
            <a:r>
              <a:rPr lang="en-US" sz="7200" b="0" i="0" u="none" kern="1200" dirty="0">
                <a:solidFill>
                  <a:schemeClr val="tx1"/>
                </a:solidFill>
                <a:effectLst/>
                <a:latin typeface="Roboto Slab Medium" pitchFamily="2" charset="0"/>
                <a:ea typeface="Roboto Slab Medium" pitchFamily="2" charset="0"/>
                <a:cs typeface="+mj-cs"/>
              </a:rPr>
              <a:t>Duties &amp; Dates</a:t>
            </a:r>
            <a:endParaRPr lang="en-US" sz="6000" dirty="0"/>
          </a:p>
        </p:txBody>
      </p:sp>
      <p:grpSp>
        <p:nvGrpSpPr>
          <p:cNvPr id="3" name="Group 2">
            <a:extLst>
              <a:ext uri="{FF2B5EF4-FFF2-40B4-BE49-F238E27FC236}">
                <a16:creationId xmlns:a16="http://schemas.microsoft.com/office/drawing/2014/main" id="{AADAA055-1FA8-49B3-B345-2118C7D28FBE}"/>
              </a:ext>
            </a:extLst>
          </p:cNvPr>
          <p:cNvGrpSpPr/>
          <p:nvPr/>
        </p:nvGrpSpPr>
        <p:grpSpPr>
          <a:xfrm>
            <a:off x="11302461" y="6481809"/>
            <a:ext cx="818203" cy="300678"/>
            <a:chOff x="11274753" y="6398684"/>
            <a:chExt cx="818203" cy="300678"/>
          </a:xfrm>
          <a:solidFill>
            <a:schemeClr val="bg1"/>
          </a:solidFill>
        </p:grpSpPr>
        <p:sp>
          <p:nvSpPr>
            <p:cNvPr id="4" name="Rectangle 3">
              <a:hlinkClick r:id="rId3" action="ppaction://hlinksldjump"/>
              <a:extLst>
                <a:ext uri="{FF2B5EF4-FFF2-40B4-BE49-F238E27FC236}">
                  <a16:creationId xmlns:a16="http://schemas.microsoft.com/office/drawing/2014/main" id="{5A7BD3D0-6982-4163-A840-C5B8998B62A6}"/>
                </a:ext>
              </a:extLst>
            </p:cNvPr>
            <p:cNvSpPr/>
            <p:nvPr/>
          </p:nvSpPr>
          <p:spPr>
            <a:xfrm>
              <a:off x="11274753"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5" name="Rectangle 4">
              <a:hlinkClick r:id="rId3" action="ppaction://hlinksldjump"/>
              <a:extLst>
                <a:ext uri="{FF2B5EF4-FFF2-40B4-BE49-F238E27FC236}">
                  <a16:creationId xmlns:a16="http://schemas.microsoft.com/office/drawing/2014/main" id="{27521D52-1807-4AF5-A2CE-2AA3DF949FC8}"/>
                </a:ext>
              </a:extLst>
            </p:cNvPr>
            <p:cNvSpPr/>
            <p:nvPr/>
          </p:nvSpPr>
          <p:spPr>
            <a:xfrm>
              <a:off x="11567317"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6" name="Rectangle 5">
              <a:hlinkClick r:id="rId3" action="ppaction://hlinksldjump"/>
              <a:extLst>
                <a:ext uri="{FF2B5EF4-FFF2-40B4-BE49-F238E27FC236}">
                  <a16:creationId xmlns:a16="http://schemas.microsoft.com/office/drawing/2014/main" id="{9248D742-F6FD-4AD5-AF02-FD79F426FE0E}"/>
                </a:ext>
              </a:extLst>
            </p:cNvPr>
            <p:cNvSpPr/>
            <p:nvPr/>
          </p:nvSpPr>
          <p:spPr>
            <a:xfrm>
              <a:off x="11859881"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7" name="Rectangle 6">
              <a:hlinkClick r:id="rId3" action="ppaction://hlinksldjump"/>
              <a:extLst>
                <a:ext uri="{FF2B5EF4-FFF2-40B4-BE49-F238E27FC236}">
                  <a16:creationId xmlns:a16="http://schemas.microsoft.com/office/drawing/2014/main" id="{891AC7F0-5F5B-47EB-BF0E-756ACE4969FA}"/>
                </a:ext>
              </a:extLst>
            </p:cNvPr>
            <p:cNvSpPr/>
            <p:nvPr/>
          </p:nvSpPr>
          <p:spPr>
            <a:xfrm>
              <a:off x="11274753"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8" name="Rectangle 7">
              <a:hlinkClick r:id="rId3" action="ppaction://hlinksldjump"/>
              <a:extLst>
                <a:ext uri="{FF2B5EF4-FFF2-40B4-BE49-F238E27FC236}">
                  <a16:creationId xmlns:a16="http://schemas.microsoft.com/office/drawing/2014/main" id="{13098E6C-6D5B-4314-904D-F1294CF130E0}"/>
                </a:ext>
              </a:extLst>
            </p:cNvPr>
            <p:cNvSpPr/>
            <p:nvPr/>
          </p:nvSpPr>
          <p:spPr>
            <a:xfrm>
              <a:off x="11567317"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hlinkClick r:id="rId3" action="ppaction://hlinksldjump"/>
              <a:extLst>
                <a:ext uri="{FF2B5EF4-FFF2-40B4-BE49-F238E27FC236}">
                  <a16:creationId xmlns:a16="http://schemas.microsoft.com/office/drawing/2014/main" id="{8ABAD77C-7CAC-4AAC-AC01-B313F39F689E}"/>
                </a:ext>
              </a:extLst>
            </p:cNvPr>
            <p:cNvSpPr/>
            <p:nvPr/>
          </p:nvSpPr>
          <p:spPr>
            <a:xfrm>
              <a:off x="11859881"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grpSp>
    </p:spTree>
    <p:extLst>
      <p:ext uri="{BB962C8B-B14F-4D97-AF65-F5344CB8AC3E}">
        <p14:creationId xmlns:p14="http://schemas.microsoft.com/office/powerpoint/2010/main" val="10836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58315-B385-4E15-B315-889BDB0B0E05}"/>
              </a:ext>
            </a:extLst>
          </p:cNvPr>
          <p:cNvSpPr>
            <a:spLocks noGrp="1"/>
          </p:cNvSpPr>
          <p:nvPr>
            <p:ph idx="1"/>
          </p:nvPr>
        </p:nvSpPr>
        <p:spPr>
          <a:xfrm>
            <a:off x="2433234" y="2510725"/>
            <a:ext cx="9453966" cy="3982150"/>
          </a:xfrm>
        </p:spPr>
        <p:txBody>
          <a:bodyPr>
            <a:normAutofit fontScale="40000" lnSpcReduction="20000"/>
          </a:bodyPr>
          <a:lstStyle/>
          <a:p>
            <a:pPr marL="0" indent="0">
              <a:buNone/>
            </a:pPr>
            <a:r>
              <a:rPr lang="en-US" sz="5100" dirty="0"/>
              <a:t>Ensure deposit promptly to church’s account in a chartered bank/credit union</a:t>
            </a:r>
          </a:p>
          <a:p>
            <a:pPr lvl="1"/>
            <a:r>
              <a:rPr lang="en-US" sz="5100" dirty="0"/>
              <a:t>Cash &amp; Cheques</a:t>
            </a:r>
          </a:p>
          <a:p>
            <a:pPr marL="0" indent="0">
              <a:buNone/>
            </a:pPr>
            <a:endParaRPr lang="en-US" sz="5500" dirty="0"/>
          </a:p>
          <a:p>
            <a:pPr marL="0" indent="0">
              <a:buNone/>
            </a:pPr>
            <a:r>
              <a:rPr lang="en-US" sz="5500" dirty="0"/>
              <a:t>Monitor Transfers/</a:t>
            </a:r>
            <a:r>
              <a:rPr lang="en-US" sz="5500" dirty="0" err="1"/>
              <a:t>Autodeposits</a:t>
            </a:r>
            <a:r>
              <a:rPr lang="en-US" sz="5500" dirty="0"/>
              <a:t> into account</a:t>
            </a:r>
          </a:p>
          <a:p>
            <a:pPr lvl="1"/>
            <a:r>
              <a:rPr lang="en-US" sz="5100" dirty="0"/>
              <a:t>E-transfers &amp; Online Gifts</a:t>
            </a:r>
          </a:p>
          <a:p>
            <a:pPr lvl="1"/>
            <a:r>
              <a:rPr lang="en-US" sz="5100" dirty="0"/>
              <a:t>External deposits (PAR, Canada Helps) </a:t>
            </a:r>
          </a:p>
          <a:p>
            <a:pPr lvl="1"/>
            <a:r>
              <a:rPr lang="en-US" sz="5100" dirty="0"/>
              <a:t>Gifts of Securities</a:t>
            </a:r>
          </a:p>
          <a:p>
            <a:pPr marL="0" indent="0">
              <a:buNone/>
            </a:pPr>
            <a:endParaRPr lang="en-US" dirty="0"/>
          </a:p>
          <a:p>
            <a:pPr marL="0" indent="0">
              <a:buNone/>
            </a:pPr>
            <a:r>
              <a:rPr lang="en-US" sz="5100" dirty="0"/>
              <a:t>Issue Receipts  (</a:t>
            </a:r>
            <a:r>
              <a:rPr lang="en-US" sz="4200" dirty="0"/>
              <a:t>envelope secretary or admin staff may do it</a:t>
            </a:r>
            <a:r>
              <a:rPr lang="en-US" sz="5100" dirty="0"/>
              <a:t>)</a:t>
            </a:r>
          </a:p>
          <a:p>
            <a:pPr lvl="1"/>
            <a:r>
              <a:rPr lang="en-US" sz="4700" dirty="0"/>
              <a:t>Annual or One-off receipts</a:t>
            </a:r>
          </a:p>
          <a:p>
            <a:pPr lvl="1"/>
            <a:r>
              <a:rPr lang="en-US" sz="4700" dirty="0"/>
              <a:t>Gift-in-Kind, Life Insurance, Bequests, Securities</a:t>
            </a:r>
          </a:p>
        </p:txBody>
      </p:sp>
      <p:sp>
        <p:nvSpPr>
          <p:cNvPr id="6" name="Title 5">
            <a:extLst>
              <a:ext uri="{FF2B5EF4-FFF2-40B4-BE49-F238E27FC236}">
                <a16:creationId xmlns:a16="http://schemas.microsoft.com/office/drawing/2014/main" id="{588CD17B-CC29-45F8-A6EF-4E9054EBF0C9}"/>
              </a:ext>
            </a:extLst>
          </p:cNvPr>
          <p:cNvSpPr>
            <a:spLocks noGrp="1"/>
          </p:cNvSpPr>
          <p:nvPr>
            <p:ph type="title"/>
          </p:nvPr>
        </p:nvSpPr>
        <p:spPr>
          <a:xfrm>
            <a:off x="2509284" y="365125"/>
            <a:ext cx="9453966" cy="1325563"/>
          </a:xfrm>
        </p:spPr>
        <p:txBody>
          <a:bodyPr/>
          <a:lstStyle/>
          <a:p>
            <a:r>
              <a:rPr lang="en-US" dirty="0"/>
              <a:t>Receive Gifts    </a:t>
            </a:r>
            <a:r>
              <a:rPr lang="en-US" sz="2800" dirty="0">
                <a:latin typeface="Roboto Slab" pitchFamily="2" charset="0"/>
                <a:ea typeface="Roboto Slab" pitchFamily="2" charset="0"/>
              </a:rPr>
              <a:t>(Learn more Dec. 2)</a:t>
            </a:r>
            <a:endParaRPr lang="en-US" sz="3600" dirty="0">
              <a:latin typeface="Roboto Slab" pitchFamily="2" charset="0"/>
              <a:ea typeface="Roboto Slab" pitchFamily="2" charset="0"/>
            </a:endParaRPr>
          </a:p>
        </p:txBody>
      </p:sp>
    </p:spTree>
    <p:extLst>
      <p:ext uri="{BB962C8B-B14F-4D97-AF65-F5344CB8AC3E}">
        <p14:creationId xmlns:p14="http://schemas.microsoft.com/office/powerpoint/2010/main" val="270582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58315-B385-4E15-B315-889BDB0B0E05}"/>
              </a:ext>
            </a:extLst>
          </p:cNvPr>
          <p:cNvSpPr>
            <a:spLocks noGrp="1"/>
          </p:cNvSpPr>
          <p:nvPr>
            <p:ph idx="1"/>
          </p:nvPr>
        </p:nvSpPr>
        <p:spPr>
          <a:xfrm>
            <a:off x="2259107" y="2528047"/>
            <a:ext cx="9717740" cy="4069601"/>
          </a:xfrm>
        </p:spPr>
        <p:txBody>
          <a:bodyPr numCol="2">
            <a:normAutofit/>
          </a:bodyPr>
          <a:lstStyle/>
          <a:p>
            <a:pPr marL="0" indent="0">
              <a:buNone/>
            </a:pPr>
            <a:r>
              <a:rPr lang="en-US" dirty="0"/>
              <a:t>Operating Budget</a:t>
            </a:r>
          </a:p>
          <a:p>
            <a:pPr lvl="1"/>
            <a:r>
              <a:rPr lang="en-US" sz="3200" dirty="0"/>
              <a:t>Payroll</a:t>
            </a:r>
          </a:p>
          <a:p>
            <a:pPr lvl="1"/>
            <a:r>
              <a:rPr lang="en-US" sz="3200" dirty="0"/>
              <a:t>Utilities</a:t>
            </a:r>
          </a:p>
          <a:p>
            <a:pPr lvl="1"/>
            <a:r>
              <a:rPr lang="en-US" sz="3200" dirty="0"/>
              <a:t>Worship </a:t>
            </a:r>
          </a:p>
          <a:p>
            <a:pPr lvl="1"/>
            <a:r>
              <a:rPr lang="en-US" sz="3200" dirty="0"/>
              <a:t>Maintenance</a:t>
            </a:r>
          </a:p>
          <a:p>
            <a:pPr lvl="1"/>
            <a:r>
              <a:rPr lang="en-US" sz="3200" dirty="0"/>
              <a:t>Programs</a:t>
            </a:r>
          </a:p>
          <a:p>
            <a:pPr lvl="1"/>
            <a:r>
              <a:rPr lang="en-US" sz="3200" dirty="0"/>
              <a:t>Mission &amp; Outreach</a:t>
            </a:r>
          </a:p>
          <a:p>
            <a:pPr marL="0" indent="0">
              <a:buNone/>
            </a:pPr>
            <a:r>
              <a:rPr lang="en-US" dirty="0"/>
              <a:t>Special Funds</a:t>
            </a:r>
          </a:p>
          <a:p>
            <a:r>
              <a:rPr lang="en-US" sz="3200" dirty="0"/>
              <a:t>Capital</a:t>
            </a:r>
          </a:p>
          <a:p>
            <a:r>
              <a:rPr lang="en-US" sz="3200" dirty="0"/>
              <a:t>Mission &amp; Designated</a:t>
            </a:r>
          </a:p>
          <a:p>
            <a:r>
              <a:rPr lang="en-US" sz="3200" dirty="0"/>
              <a:t>Benevolence</a:t>
            </a:r>
          </a:p>
          <a:p>
            <a:r>
              <a:rPr lang="en-US" sz="3200" dirty="0"/>
              <a:t>Endowment/Legacy</a:t>
            </a:r>
          </a:p>
          <a:p>
            <a:pPr marL="0" indent="0">
              <a:buNone/>
            </a:pPr>
            <a:endParaRPr lang="en-US" sz="3200" dirty="0"/>
          </a:p>
        </p:txBody>
      </p:sp>
      <p:sp>
        <p:nvSpPr>
          <p:cNvPr id="6" name="Title 5">
            <a:extLst>
              <a:ext uri="{FF2B5EF4-FFF2-40B4-BE49-F238E27FC236}">
                <a16:creationId xmlns:a16="http://schemas.microsoft.com/office/drawing/2014/main" id="{F93EE185-8E88-4088-9D72-D55807EC24DE}"/>
              </a:ext>
            </a:extLst>
          </p:cNvPr>
          <p:cNvSpPr>
            <a:spLocks noGrp="1"/>
          </p:cNvSpPr>
          <p:nvPr>
            <p:ph type="title"/>
          </p:nvPr>
        </p:nvSpPr>
        <p:spPr>
          <a:xfrm>
            <a:off x="2400456" y="530829"/>
            <a:ext cx="9576391" cy="1061005"/>
          </a:xfrm>
        </p:spPr>
        <p:txBody>
          <a:bodyPr/>
          <a:lstStyle/>
          <a:p>
            <a:r>
              <a:rPr lang="en-US" sz="5400" dirty="0"/>
              <a:t>Disburse Money  </a:t>
            </a:r>
            <a:r>
              <a:rPr kumimoji="0" lang="en-US" sz="2800" b="0" i="0" u="none" strike="noStrike" kern="1200" cap="none" spc="0" normalizeH="0" baseline="0" noProof="0" dirty="0">
                <a:ln>
                  <a:noFill/>
                </a:ln>
                <a:solidFill>
                  <a:prstClr val="black"/>
                </a:solidFill>
                <a:effectLst/>
                <a:uLnTx/>
                <a:uFillTx/>
                <a:latin typeface="Roboto Slab" pitchFamily="2" charset="0"/>
                <a:ea typeface="Roboto Slab" pitchFamily="2" charset="0"/>
              </a:rPr>
              <a:t>(Learn more Dec. 9)</a:t>
            </a:r>
            <a:endParaRPr lang="en-US" sz="4800" dirty="0">
              <a:latin typeface="Roboto Slab" pitchFamily="2" charset="0"/>
              <a:ea typeface="Roboto Slab" pitchFamily="2" charset="0"/>
            </a:endParaRPr>
          </a:p>
        </p:txBody>
      </p:sp>
    </p:spTree>
    <p:extLst>
      <p:ext uri="{BB962C8B-B14F-4D97-AF65-F5344CB8AC3E}">
        <p14:creationId xmlns:p14="http://schemas.microsoft.com/office/powerpoint/2010/main" val="2752821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58315-B385-4E15-B315-889BDB0B0E05}"/>
              </a:ext>
            </a:extLst>
          </p:cNvPr>
          <p:cNvSpPr>
            <a:spLocks noGrp="1"/>
          </p:cNvSpPr>
          <p:nvPr>
            <p:ph idx="1"/>
          </p:nvPr>
        </p:nvSpPr>
        <p:spPr>
          <a:xfrm>
            <a:off x="2932385" y="2806261"/>
            <a:ext cx="8675845" cy="3779890"/>
          </a:xfrm>
        </p:spPr>
        <p:txBody>
          <a:bodyPr>
            <a:normAutofit fontScale="85000" lnSpcReduction="20000"/>
          </a:bodyPr>
          <a:lstStyle/>
          <a:p>
            <a:pPr>
              <a:lnSpc>
                <a:spcPct val="120000"/>
              </a:lnSpc>
            </a:pPr>
            <a:r>
              <a:rPr lang="en-US" dirty="0"/>
              <a:t>The Session </a:t>
            </a:r>
          </a:p>
          <a:p>
            <a:pPr>
              <a:lnSpc>
                <a:spcPct val="120000"/>
              </a:lnSpc>
            </a:pPr>
            <a:r>
              <a:rPr lang="en-US" dirty="0"/>
              <a:t>Members &amp; Donors</a:t>
            </a:r>
          </a:p>
          <a:p>
            <a:pPr>
              <a:lnSpc>
                <a:spcPct val="120000"/>
              </a:lnSpc>
            </a:pPr>
            <a:r>
              <a:rPr lang="en-US" dirty="0"/>
              <a:t>Presbytery, Synod &amp; National Office (Statistical Report)</a:t>
            </a:r>
          </a:p>
          <a:p>
            <a:pPr>
              <a:lnSpc>
                <a:spcPct val="120000"/>
              </a:lnSpc>
            </a:pPr>
            <a:r>
              <a:rPr lang="en-US" dirty="0"/>
              <a:t>Canadian Revenue Agency (CRA) (T3010)</a:t>
            </a:r>
          </a:p>
          <a:p>
            <a:pPr>
              <a:lnSpc>
                <a:spcPct val="120000"/>
              </a:lnSpc>
            </a:pPr>
            <a:r>
              <a:rPr lang="en-US" dirty="0"/>
              <a:t>Other: Loans, Grants, Insurance, Leases</a:t>
            </a:r>
          </a:p>
        </p:txBody>
      </p:sp>
      <p:sp>
        <p:nvSpPr>
          <p:cNvPr id="6" name="Title 5">
            <a:extLst>
              <a:ext uri="{FF2B5EF4-FFF2-40B4-BE49-F238E27FC236}">
                <a16:creationId xmlns:a16="http://schemas.microsoft.com/office/drawing/2014/main" id="{F93EE185-8E88-4088-9D72-D55807EC24DE}"/>
              </a:ext>
            </a:extLst>
          </p:cNvPr>
          <p:cNvSpPr>
            <a:spLocks noGrp="1"/>
          </p:cNvSpPr>
          <p:nvPr>
            <p:ph type="title"/>
          </p:nvPr>
        </p:nvSpPr>
        <p:spPr>
          <a:xfrm>
            <a:off x="2932385" y="111211"/>
            <a:ext cx="9053669" cy="1994037"/>
          </a:xfrm>
        </p:spPr>
        <p:txBody>
          <a:bodyPr/>
          <a:lstStyle/>
          <a:p>
            <a:r>
              <a:rPr lang="en-US" sz="4800" dirty="0"/>
              <a:t>Produce Reports</a:t>
            </a:r>
            <a:br>
              <a:rPr lang="en-US" sz="4800" dirty="0"/>
            </a:br>
            <a:r>
              <a:rPr lang="en-US" sz="4800" dirty="0"/>
              <a:t>Financial Statements</a:t>
            </a:r>
            <a:r>
              <a:rPr kumimoji="0" lang="en-US" sz="3600" b="0" i="0" u="none" strike="noStrike" kern="1200" cap="none" spc="0" normalizeH="0" baseline="0" noProof="0" dirty="0">
                <a:ln>
                  <a:noFill/>
                </a:ln>
                <a:solidFill>
                  <a:prstClr val="black"/>
                </a:solidFill>
                <a:effectLst/>
                <a:uLnTx/>
                <a:uFillTx/>
                <a:latin typeface="Roboto Slab Medium" pitchFamily="2" charset="0"/>
                <a:ea typeface="Roboto Slab Medium" pitchFamily="2" charset="0"/>
                <a:cs typeface="+mj-cs"/>
              </a:rPr>
              <a:t> </a:t>
            </a:r>
            <a:br>
              <a:rPr kumimoji="0" lang="en-US" sz="3600" b="0" i="0" u="none" strike="noStrike" kern="1200" cap="none" spc="0" normalizeH="0" baseline="0" noProof="0" dirty="0">
                <a:ln>
                  <a:noFill/>
                </a:ln>
                <a:solidFill>
                  <a:prstClr val="black"/>
                </a:solidFill>
                <a:effectLst/>
                <a:uLnTx/>
                <a:uFillTx/>
                <a:latin typeface="Roboto Slab Medium" pitchFamily="2" charset="0"/>
                <a:ea typeface="Roboto Slab Medium" pitchFamily="2" charset="0"/>
                <a:cs typeface="+mj-cs"/>
              </a:rPr>
            </a:br>
            <a:r>
              <a:rPr kumimoji="0" lang="en-US" sz="2800" b="0" i="0" u="none" strike="noStrike" kern="1200" cap="none" spc="0" normalizeH="0" baseline="0" noProof="0" dirty="0">
                <a:ln>
                  <a:noFill/>
                </a:ln>
                <a:solidFill>
                  <a:prstClr val="black"/>
                </a:solidFill>
                <a:effectLst/>
                <a:uLnTx/>
                <a:uFillTx/>
                <a:latin typeface="Roboto Slab" pitchFamily="2" charset="0"/>
                <a:ea typeface="Roboto Slab" pitchFamily="2" charset="0"/>
              </a:rPr>
              <a:t>(Learn more Jan 13)</a:t>
            </a:r>
            <a:endParaRPr lang="en-US" sz="4800" dirty="0">
              <a:latin typeface="Roboto Slab" pitchFamily="2" charset="0"/>
              <a:ea typeface="Roboto Slab" pitchFamily="2" charset="0"/>
            </a:endParaRPr>
          </a:p>
        </p:txBody>
      </p:sp>
    </p:spTree>
    <p:extLst>
      <p:ext uri="{BB962C8B-B14F-4D97-AF65-F5344CB8AC3E}">
        <p14:creationId xmlns:p14="http://schemas.microsoft.com/office/powerpoint/2010/main" val="2737309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F9BC-C2E1-4E4C-B803-88026E9A681A}"/>
              </a:ext>
            </a:extLst>
          </p:cNvPr>
          <p:cNvSpPr>
            <a:spLocks noGrp="1"/>
          </p:cNvSpPr>
          <p:nvPr>
            <p:ph type="title"/>
          </p:nvPr>
        </p:nvSpPr>
        <p:spPr>
          <a:xfrm>
            <a:off x="2583780" y="397209"/>
            <a:ext cx="8851232" cy="1325563"/>
          </a:xfrm>
        </p:spPr>
        <p:txBody>
          <a:bodyPr/>
          <a:lstStyle/>
          <a:p>
            <a:r>
              <a:rPr lang="en-US" dirty="0"/>
              <a:t>Review and Update</a:t>
            </a:r>
          </a:p>
        </p:txBody>
      </p:sp>
      <p:sp>
        <p:nvSpPr>
          <p:cNvPr id="3" name="Content Placeholder 2">
            <a:extLst>
              <a:ext uri="{FF2B5EF4-FFF2-40B4-BE49-F238E27FC236}">
                <a16:creationId xmlns:a16="http://schemas.microsoft.com/office/drawing/2014/main" id="{C83CF367-7FB0-4AEC-9778-220DF8373A7C}"/>
              </a:ext>
            </a:extLst>
          </p:cNvPr>
          <p:cNvSpPr>
            <a:spLocks noGrp="1"/>
          </p:cNvSpPr>
          <p:nvPr>
            <p:ph idx="1"/>
          </p:nvPr>
        </p:nvSpPr>
        <p:spPr>
          <a:xfrm>
            <a:off x="2163678" y="2374232"/>
            <a:ext cx="9691437" cy="4343233"/>
          </a:xfrm>
        </p:spPr>
        <p:txBody>
          <a:bodyPr numCol="2">
            <a:noAutofit/>
          </a:bodyPr>
          <a:lstStyle/>
          <a:p>
            <a:pPr marL="0" indent="0">
              <a:buNone/>
            </a:pPr>
            <a:r>
              <a:rPr lang="en-US" sz="2000" dirty="0"/>
              <a:t>1. </a:t>
            </a:r>
            <a:r>
              <a:rPr lang="en-US" sz="2000" dirty="0">
                <a:latin typeface="Roboto" panose="02000000000000000000" pitchFamily="2" charset="0"/>
                <a:ea typeface="Roboto" panose="02000000000000000000" pitchFamily="2" charset="0"/>
              </a:rPr>
              <a:t>Signing Authorities for banking, tax receipting, payment authorization, etc. </a:t>
            </a:r>
          </a:p>
          <a:p>
            <a:pPr marL="0" indent="0">
              <a:buNone/>
            </a:pPr>
            <a:r>
              <a:rPr lang="en-US" sz="2000" dirty="0">
                <a:latin typeface="Roboto" panose="02000000000000000000" pitchFamily="2" charset="0"/>
                <a:ea typeface="Roboto" panose="02000000000000000000" pitchFamily="2" charset="0"/>
              </a:rPr>
              <a:t>2. Contact Information • CRA, national office, presbytery, etc. </a:t>
            </a:r>
          </a:p>
          <a:p>
            <a:pPr marL="0" indent="0">
              <a:buNone/>
            </a:pPr>
            <a:r>
              <a:rPr lang="en-US" sz="2000" dirty="0">
                <a:latin typeface="Roboto" panose="02000000000000000000" pitchFamily="2" charset="0"/>
                <a:ea typeface="Roboto" panose="02000000000000000000" pitchFamily="2" charset="0"/>
              </a:rPr>
              <a:t>3. Government filings and deadlines  </a:t>
            </a:r>
          </a:p>
          <a:p>
            <a:pPr marL="0" indent="0">
              <a:buNone/>
            </a:pPr>
            <a:r>
              <a:rPr lang="en-US" sz="2000" dirty="0">
                <a:latin typeface="Roboto" panose="02000000000000000000" pitchFamily="2" charset="0"/>
                <a:ea typeface="Roboto" panose="02000000000000000000" pitchFamily="2" charset="0"/>
              </a:rPr>
              <a:t>4. Financial System • cash handling, budgeting, donation receipting, financial statements, etc. </a:t>
            </a:r>
          </a:p>
          <a:p>
            <a:pPr marL="0" indent="0">
              <a:buNone/>
            </a:pPr>
            <a:r>
              <a:rPr lang="en-US" sz="2000" dirty="0">
                <a:latin typeface="Roboto" panose="02000000000000000000" pitchFamily="2" charset="0"/>
                <a:ea typeface="Roboto" panose="02000000000000000000" pitchFamily="2" charset="0"/>
              </a:rPr>
              <a:t>5. National Office Remittances</a:t>
            </a:r>
          </a:p>
          <a:p>
            <a:pPr marL="0" indent="0">
              <a:buNone/>
            </a:pPr>
            <a:r>
              <a:rPr lang="en-US" sz="2000" dirty="0">
                <a:latin typeface="Roboto" panose="02000000000000000000" pitchFamily="2" charset="0"/>
                <a:ea typeface="Roboto" panose="02000000000000000000" pitchFamily="2" charset="0"/>
              </a:rPr>
              <a:t>6. Regular Agenda Items for which the Treasurer is responsible &amp; Past Minutes</a:t>
            </a:r>
          </a:p>
          <a:p>
            <a:pPr marL="0" indent="0">
              <a:buNone/>
            </a:pPr>
            <a:r>
              <a:rPr lang="en-US" sz="2000" dirty="0">
                <a:latin typeface="Roboto" panose="02000000000000000000" pitchFamily="2" charset="0"/>
                <a:ea typeface="Roboto" panose="02000000000000000000" pitchFamily="2" charset="0"/>
              </a:rPr>
              <a:t>7. Bank Reconciliations </a:t>
            </a:r>
          </a:p>
          <a:p>
            <a:pPr marL="0" indent="0">
              <a:buNone/>
            </a:pPr>
            <a:r>
              <a:rPr lang="en-US" sz="2000" dirty="0">
                <a:latin typeface="Roboto" panose="02000000000000000000" pitchFamily="2" charset="0"/>
                <a:ea typeface="Roboto" panose="02000000000000000000" pitchFamily="2" charset="0"/>
              </a:rPr>
              <a:t>8. Insurance coverage &amp; contact info </a:t>
            </a:r>
          </a:p>
          <a:p>
            <a:pPr marL="0" indent="0">
              <a:buNone/>
            </a:pPr>
            <a:r>
              <a:rPr lang="en-US" sz="2000" dirty="0">
                <a:latin typeface="Roboto" panose="02000000000000000000" pitchFamily="2" charset="0"/>
                <a:ea typeface="Roboto" panose="02000000000000000000" pitchFamily="2" charset="0"/>
              </a:rPr>
              <a:t>9. Computer Back–up system </a:t>
            </a:r>
          </a:p>
          <a:p>
            <a:pPr marL="0" indent="0">
              <a:buNone/>
            </a:pPr>
            <a:r>
              <a:rPr lang="en-US" sz="2000" dirty="0">
                <a:latin typeface="Roboto" panose="02000000000000000000" pitchFamily="2" charset="0"/>
                <a:ea typeface="Roboto" panose="02000000000000000000" pitchFamily="2" charset="0"/>
              </a:rPr>
              <a:t>10. Record Retention </a:t>
            </a:r>
          </a:p>
          <a:p>
            <a:pPr marL="0" indent="0">
              <a:buNone/>
            </a:pPr>
            <a:r>
              <a:rPr lang="en-US" sz="2000" dirty="0">
                <a:latin typeface="Roboto" panose="02000000000000000000" pitchFamily="2" charset="0"/>
                <a:ea typeface="Roboto" panose="02000000000000000000" pitchFamily="2" charset="0"/>
              </a:rPr>
              <a:t>11. Policies</a:t>
            </a:r>
          </a:p>
          <a:p>
            <a:pPr marL="0" indent="0">
              <a:buNone/>
            </a:pPr>
            <a:r>
              <a:rPr lang="en-US" sz="2000" dirty="0">
                <a:latin typeface="Roboto" panose="02000000000000000000" pitchFamily="2" charset="0"/>
                <a:ea typeface="Roboto" panose="02000000000000000000" pitchFamily="2" charset="0"/>
              </a:rPr>
              <a:t>13. Investments, restricted funds and long-term commitments (rentals of equipment, contracts)</a:t>
            </a:r>
          </a:p>
        </p:txBody>
      </p:sp>
    </p:spTree>
    <p:extLst>
      <p:ext uri="{BB962C8B-B14F-4D97-AF65-F5344CB8AC3E}">
        <p14:creationId xmlns:p14="http://schemas.microsoft.com/office/powerpoint/2010/main" val="1759074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20C0-DEA0-452A-947E-4F26C657199A}"/>
              </a:ext>
            </a:extLst>
          </p:cNvPr>
          <p:cNvSpPr>
            <a:spLocks noGrp="1"/>
          </p:cNvSpPr>
          <p:nvPr>
            <p:ph type="title"/>
          </p:nvPr>
        </p:nvSpPr>
        <p:spPr>
          <a:xfrm>
            <a:off x="2483206" y="349083"/>
            <a:ext cx="8421414" cy="1325563"/>
          </a:xfrm>
        </p:spPr>
        <p:txBody>
          <a:bodyPr/>
          <a:lstStyle/>
          <a:p>
            <a:r>
              <a:rPr lang="en-US" dirty="0"/>
              <a:t>Duties Checklist</a:t>
            </a:r>
          </a:p>
        </p:txBody>
      </p:sp>
      <p:sp>
        <p:nvSpPr>
          <p:cNvPr id="5" name="Content Placeholder 4">
            <a:extLst>
              <a:ext uri="{FF2B5EF4-FFF2-40B4-BE49-F238E27FC236}">
                <a16:creationId xmlns:a16="http://schemas.microsoft.com/office/drawing/2014/main" id="{159F113A-A8AF-45E6-A9EA-645654338536}"/>
              </a:ext>
            </a:extLst>
          </p:cNvPr>
          <p:cNvSpPr>
            <a:spLocks noGrp="1"/>
          </p:cNvSpPr>
          <p:nvPr>
            <p:ph idx="1"/>
          </p:nvPr>
        </p:nvSpPr>
        <p:spPr>
          <a:xfrm>
            <a:off x="2263328" y="2365317"/>
            <a:ext cx="9759529" cy="4365894"/>
          </a:xfrm>
        </p:spPr>
        <p:txBody>
          <a:bodyPr numCol="2">
            <a:normAutofit/>
          </a:bodyPr>
          <a:lstStyle/>
          <a:p>
            <a:pPr marL="0" indent="0">
              <a:buNone/>
            </a:pPr>
            <a:r>
              <a:rPr lang="en-US" sz="2400" dirty="0"/>
              <a:t>Weekly</a:t>
            </a:r>
          </a:p>
          <a:p>
            <a:r>
              <a:rPr lang="en-US" sz="2000" dirty="0">
                <a:latin typeface="Roboto" panose="02000000000000000000" pitchFamily="2" charset="0"/>
                <a:ea typeface="Roboto" panose="02000000000000000000" pitchFamily="2" charset="0"/>
              </a:rPr>
              <a:t>enter weekly income/receipts (total)</a:t>
            </a:r>
          </a:p>
          <a:p>
            <a:r>
              <a:rPr lang="en-US" sz="2000" dirty="0">
                <a:latin typeface="Roboto" panose="02000000000000000000" pitchFamily="2" charset="0"/>
                <a:ea typeface="Roboto" panose="02000000000000000000" pitchFamily="2" charset="0"/>
              </a:rPr>
              <a:t>pay invoices</a:t>
            </a:r>
          </a:p>
          <a:p>
            <a:pPr marL="0" indent="0">
              <a:spcBef>
                <a:spcPts val="2400"/>
              </a:spcBef>
              <a:buNone/>
            </a:pPr>
            <a:r>
              <a:rPr lang="en-US" sz="2400" dirty="0"/>
              <a:t>Monthly</a:t>
            </a:r>
          </a:p>
          <a:p>
            <a:r>
              <a:rPr lang="en-US" sz="2000" dirty="0">
                <a:latin typeface="Roboto" panose="02000000000000000000" pitchFamily="2" charset="0"/>
                <a:ea typeface="Roboto" panose="02000000000000000000" pitchFamily="2" charset="0"/>
              </a:rPr>
              <a:t>remit pay stipends/salaries</a:t>
            </a:r>
          </a:p>
          <a:p>
            <a:r>
              <a:rPr lang="en-US" sz="2000" dirty="0">
                <a:latin typeface="Roboto" panose="02000000000000000000" pitchFamily="2" charset="0"/>
                <a:ea typeface="Roboto" panose="02000000000000000000" pitchFamily="2" charset="0"/>
              </a:rPr>
              <a:t>employees’ deductions and pension &amp; employer’s income tax, EI, CPP, EHT</a:t>
            </a:r>
          </a:p>
          <a:p>
            <a:r>
              <a:rPr lang="en-US" sz="2000" dirty="0">
                <a:latin typeface="Roboto" panose="02000000000000000000" pitchFamily="2" charset="0"/>
                <a:ea typeface="Roboto" panose="02000000000000000000" pitchFamily="2" charset="0"/>
              </a:rPr>
              <a:t>reconcile bank accounts</a:t>
            </a:r>
          </a:p>
          <a:p>
            <a:r>
              <a:rPr lang="en-US" sz="2000" dirty="0">
                <a:latin typeface="Roboto" panose="02000000000000000000" pitchFamily="2" charset="0"/>
                <a:ea typeface="Roboto" panose="02000000000000000000" pitchFamily="2" charset="0"/>
              </a:rPr>
              <a:t>remit Pension Assessment &amp; Presbyterians Sharing</a:t>
            </a:r>
          </a:p>
          <a:p>
            <a:pPr marL="0" indent="0">
              <a:spcBef>
                <a:spcPts val="2400"/>
              </a:spcBef>
              <a:buNone/>
            </a:pPr>
            <a:r>
              <a:rPr lang="en-US" sz="2400" dirty="0"/>
              <a:t>Semi-Annual</a:t>
            </a:r>
          </a:p>
          <a:p>
            <a:r>
              <a:rPr lang="en-US" sz="2000" dirty="0">
                <a:latin typeface="Roboto" panose="02000000000000000000" pitchFamily="2" charset="0"/>
                <a:ea typeface="Roboto" panose="02000000000000000000" pitchFamily="2" charset="0"/>
              </a:rPr>
              <a:t>apply for GST/HST rebate</a:t>
            </a:r>
          </a:p>
          <a:p>
            <a:pPr marL="0" indent="0">
              <a:spcBef>
                <a:spcPts val="2400"/>
              </a:spcBef>
              <a:buNone/>
            </a:pPr>
            <a:r>
              <a:rPr lang="en-US" sz="2400" dirty="0"/>
              <a:t>Annual</a:t>
            </a:r>
          </a:p>
          <a:p>
            <a:r>
              <a:rPr lang="en-US" sz="2000" dirty="0">
                <a:latin typeface="Roboto" panose="02000000000000000000" pitchFamily="2" charset="0"/>
                <a:ea typeface="Roboto" panose="02000000000000000000" pitchFamily="2" charset="0"/>
              </a:rPr>
              <a:t>prepare annual financial statements and assist with budget preparation</a:t>
            </a:r>
          </a:p>
          <a:p>
            <a:r>
              <a:rPr lang="en-US" sz="2000" dirty="0">
                <a:latin typeface="Roboto" panose="02000000000000000000" pitchFamily="2" charset="0"/>
                <a:ea typeface="Roboto" panose="02000000000000000000" pitchFamily="2" charset="0"/>
              </a:rPr>
              <a:t>complete and distribute T4s and T4As</a:t>
            </a:r>
          </a:p>
          <a:p>
            <a:r>
              <a:rPr lang="en-US" sz="2000" dirty="0">
                <a:latin typeface="Roboto" panose="02000000000000000000" pitchFamily="2" charset="0"/>
                <a:ea typeface="Roboto" panose="02000000000000000000" pitchFamily="2" charset="0"/>
              </a:rPr>
              <a:t>prepare and submit CRA T3010</a:t>
            </a:r>
          </a:p>
          <a:p>
            <a:endParaRPr lang="en-US" sz="3600" dirty="0"/>
          </a:p>
        </p:txBody>
      </p:sp>
    </p:spTree>
    <p:extLst>
      <p:ext uri="{BB962C8B-B14F-4D97-AF65-F5344CB8AC3E}">
        <p14:creationId xmlns:p14="http://schemas.microsoft.com/office/powerpoint/2010/main" val="31626639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A298C-3003-442C-9957-ACDD57532F31}"/>
              </a:ext>
            </a:extLst>
          </p:cNvPr>
          <p:cNvSpPr>
            <a:spLocks noGrp="1"/>
          </p:cNvSpPr>
          <p:nvPr>
            <p:ph type="title"/>
          </p:nvPr>
        </p:nvSpPr>
        <p:spPr>
          <a:xfrm>
            <a:off x="2386954" y="349083"/>
            <a:ext cx="8421414" cy="1325563"/>
          </a:xfrm>
        </p:spPr>
        <p:txBody>
          <a:bodyPr/>
          <a:lstStyle/>
          <a:p>
            <a:r>
              <a:rPr lang="en-US" dirty="0"/>
              <a:t>Annual Cycle</a:t>
            </a:r>
          </a:p>
        </p:txBody>
      </p:sp>
      <p:sp>
        <p:nvSpPr>
          <p:cNvPr id="4" name="Content Placeholder 3">
            <a:extLst>
              <a:ext uri="{FF2B5EF4-FFF2-40B4-BE49-F238E27FC236}">
                <a16:creationId xmlns:a16="http://schemas.microsoft.com/office/drawing/2014/main" id="{66212BB2-71C9-4209-8B6E-4E0BC0815138}"/>
              </a:ext>
            </a:extLst>
          </p:cNvPr>
          <p:cNvSpPr>
            <a:spLocks noGrp="1"/>
          </p:cNvSpPr>
          <p:nvPr>
            <p:ph idx="1"/>
          </p:nvPr>
        </p:nvSpPr>
        <p:spPr>
          <a:xfrm>
            <a:off x="2158409" y="2328530"/>
            <a:ext cx="4657061" cy="4427113"/>
          </a:xfrm>
        </p:spPr>
        <p:txBody>
          <a:bodyPr numCol="1" spcCol="360000">
            <a:normAutofit/>
          </a:bodyPr>
          <a:lstStyle/>
          <a:p>
            <a:pPr marL="0" indent="0">
              <a:lnSpc>
                <a:spcPct val="120000"/>
              </a:lnSpc>
              <a:spcBef>
                <a:spcPts val="0"/>
              </a:spcBef>
              <a:buNone/>
            </a:pPr>
            <a:r>
              <a:rPr lang="en-US" sz="1800" dirty="0"/>
              <a:t>January / February / March</a:t>
            </a:r>
          </a:p>
          <a:p>
            <a:pPr>
              <a:lnSpc>
                <a:spcPct val="120000"/>
              </a:lnSpc>
              <a:spcBef>
                <a:spcPts val="0"/>
              </a:spcBef>
            </a:pPr>
            <a:r>
              <a:rPr lang="en-US" sz="1800" dirty="0">
                <a:latin typeface="Roboto" panose="02000000000000000000" pitchFamily="2" charset="0"/>
                <a:ea typeface="Roboto" panose="02000000000000000000" pitchFamily="2" charset="0"/>
              </a:rPr>
              <a:t>Prep annual reports and meetings;</a:t>
            </a:r>
          </a:p>
          <a:p>
            <a:pPr>
              <a:lnSpc>
                <a:spcPct val="120000"/>
              </a:lnSpc>
              <a:spcBef>
                <a:spcPts val="0"/>
              </a:spcBef>
            </a:pPr>
            <a:r>
              <a:rPr lang="en-US" sz="1800" dirty="0">
                <a:latin typeface="Roboto" panose="02000000000000000000" pitchFamily="2" charset="0"/>
                <a:ea typeface="Roboto" panose="02000000000000000000" pitchFamily="2" charset="0"/>
              </a:rPr>
              <a:t>AGM approval of budgets for current year and financial statements for prior year</a:t>
            </a:r>
          </a:p>
          <a:p>
            <a:pPr>
              <a:lnSpc>
                <a:spcPct val="120000"/>
              </a:lnSpc>
              <a:spcBef>
                <a:spcPts val="0"/>
              </a:spcBef>
            </a:pPr>
            <a:r>
              <a:rPr lang="en-US" sz="1800" dirty="0">
                <a:latin typeface="Roboto" panose="02000000000000000000" pitchFamily="2" charset="0"/>
                <a:ea typeface="Roboto" panose="02000000000000000000" pitchFamily="2" charset="0"/>
              </a:rPr>
              <a:t>HST/GST refund claims (min. 1x annum)</a:t>
            </a:r>
          </a:p>
          <a:p>
            <a:pPr>
              <a:lnSpc>
                <a:spcPct val="120000"/>
              </a:lnSpc>
              <a:spcBef>
                <a:spcPts val="0"/>
              </a:spcBef>
            </a:pPr>
            <a:endParaRPr lang="en-US" sz="1800" dirty="0">
              <a:latin typeface="Roboto" panose="02000000000000000000" pitchFamily="2" charset="0"/>
              <a:ea typeface="Roboto" panose="02000000000000000000" pitchFamily="2" charset="0"/>
            </a:endParaRPr>
          </a:p>
          <a:p>
            <a:pPr marL="0" indent="0">
              <a:lnSpc>
                <a:spcPct val="120000"/>
              </a:lnSpc>
              <a:spcBef>
                <a:spcPts val="0"/>
              </a:spcBef>
              <a:buNone/>
            </a:pPr>
            <a:r>
              <a:rPr lang="en-US" sz="1800" dirty="0"/>
              <a:t>February 28 </a:t>
            </a:r>
          </a:p>
          <a:p>
            <a:pPr>
              <a:lnSpc>
                <a:spcPct val="120000"/>
              </a:lnSpc>
              <a:spcBef>
                <a:spcPts val="0"/>
              </a:spcBef>
            </a:pPr>
            <a:r>
              <a:rPr lang="en-US" sz="1800" dirty="0">
                <a:latin typeface="Roboto" panose="02000000000000000000" pitchFamily="2" charset="0"/>
                <a:ea typeface="Roboto" panose="02000000000000000000" pitchFamily="2" charset="0"/>
              </a:rPr>
              <a:t>Deadline for donation receipts</a:t>
            </a:r>
          </a:p>
          <a:p>
            <a:pPr>
              <a:lnSpc>
                <a:spcPct val="120000"/>
              </a:lnSpc>
              <a:spcBef>
                <a:spcPts val="0"/>
              </a:spcBef>
            </a:pPr>
            <a:r>
              <a:rPr lang="en-US" sz="1800" dirty="0">
                <a:latin typeface="Roboto" panose="02000000000000000000" pitchFamily="2" charset="0"/>
                <a:ea typeface="Roboto" panose="02000000000000000000" pitchFamily="2" charset="0"/>
              </a:rPr>
              <a:t>Distribution of T4 slips to employees </a:t>
            </a:r>
          </a:p>
          <a:p>
            <a:pPr>
              <a:lnSpc>
                <a:spcPct val="120000"/>
              </a:lnSpc>
              <a:spcBef>
                <a:spcPts val="0"/>
              </a:spcBef>
            </a:pPr>
            <a:r>
              <a:rPr lang="en-US" sz="1800" dirty="0">
                <a:latin typeface="Roboto" panose="02000000000000000000" pitchFamily="2" charset="0"/>
                <a:ea typeface="Roboto" panose="02000000000000000000" pitchFamily="2" charset="0"/>
              </a:rPr>
              <a:t>Filing of payroll summaries with CRA</a:t>
            </a:r>
          </a:p>
          <a:p>
            <a:pPr>
              <a:lnSpc>
                <a:spcPct val="120000"/>
              </a:lnSpc>
              <a:spcBef>
                <a:spcPts val="0"/>
              </a:spcBef>
            </a:pPr>
            <a:r>
              <a:rPr lang="en-US" sz="1800" dirty="0">
                <a:latin typeface="Roboto" panose="02000000000000000000" pitchFamily="2" charset="0"/>
                <a:ea typeface="Roboto" panose="02000000000000000000" pitchFamily="2" charset="0"/>
              </a:rPr>
              <a:t>Return minister’s stipend to Presbytery </a:t>
            </a:r>
            <a:r>
              <a:rPr lang="en-US" sz="1600" dirty="0">
                <a:latin typeface="Roboto" panose="02000000000000000000" pitchFamily="2" charset="0"/>
                <a:ea typeface="Roboto" panose="02000000000000000000" pitchFamily="2" charset="0"/>
              </a:rPr>
              <a:t>(may not apply to all Presbyteries)</a:t>
            </a:r>
          </a:p>
        </p:txBody>
      </p:sp>
      <p:sp>
        <p:nvSpPr>
          <p:cNvPr id="6" name="Content Placeholder 3">
            <a:extLst>
              <a:ext uri="{FF2B5EF4-FFF2-40B4-BE49-F238E27FC236}">
                <a16:creationId xmlns:a16="http://schemas.microsoft.com/office/drawing/2014/main" id="{4703F894-0635-451D-A78A-81E3969553B7}"/>
              </a:ext>
            </a:extLst>
          </p:cNvPr>
          <p:cNvSpPr txBox="1">
            <a:spLocks/>
          </p:cNvSpPr>
          <p:nvPr/>
        </p:nvSpPr>
        <p:spPr>
          <a:xfrm>
            <a:off x="6911163" y="2328530"/>
            <a:ext cx="5280837" cy="4427113"/>
          </a:xfrm>
          <a:prstGeom prst="rect">
            <a:avLst/>
          </a:prstGeom>
        </p:spPr>
        <p:txBody>
          <a:bodyPr vert="horz" lIns="91440" tIns="45720" rIns="91440" bIns="45720" numCol="1" spcCol="36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4000" kern="1200">
                <a:solidFill>
                  <a:schemeClr val="tx1"/>
                </a:solidFill>
                <a:latin typeface="Roboto Medium" panose="02000000000000000000" pitchFamily="2" charset="0"/>
                <a:ea typeface="Roboto Medium"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b="0" i="0" u="none"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800" b="1" dirty="0">
                <a:latin typeface="Roboto" panose="02000000000000000000" pitchFamily="2" charset="0"/>
                <a:ea typeface="Roboto" panose="02000000000000000000" pitchFamily="2" charset="0"/>
              </a:rPr>
              <a:t>March/April </a:t>
            </a:r>
          </a:p>
          <a:p>
            <a:pPr>
              <a:lnSpc>
                <a:spcPct val="120000"/>
              </a:lnSpc>
              <a:spcBef>
                <a:spcPts val="0"/>
              </a:spcBef>
            </a:pPr>
            <a:r>
              <a:rPr lang="en-US" sz="1800" dirty="0">
                <a:latin typeface="Roboto" panose="02000000000000000000" pitchFamily="2" charset="0"/>
                <a:ea typeface="Roboto" panose="02000000000000000000" pitchFamily="2" charset="0"/>
              </a:rPr>
              <a:t>Accepted Presbyterians Sharing &amp; Statistical Reports to Presbytery Clerk/national office </a:t>
            </a:r>
          </a:p>
          <a:p>
            <a:pPr marL="0" indent="0">
              <a:lnSpc>
                <a:spcPct val="120000"/>
              </a:lnSpc>
              <a:spcBef>
                <a:spcPts val="0"/>
              </a:spcBef>
              <a:buNone/>
            </a:pPr>
            <a:r>
              <a:rPr lang="en-US" sz="1800" dirty="0">
                <a:latin typeface="Roboto" panose="02000000000000000000" pitchFamily="2" charset="0"/>
                <a:ea typeface="Roboto" panose="02000000000000000000" pitchFamily="2" charset="0"/>
                <a:sym typeface="Wingdings" panose="05000000000000000000" pitchFamily="2" charset="2"/>
              </a:rPr>
              <a:t></a:t>
            </a:r>
            <a:r>
              <a:rPr lang="en-US" sz="1800" dirty="0">
                <a:latin typeface="Roboto" panose="02000000000000000000" pitchFamily="2" charset="0"/>
                <a:ea typeface="Roboto" panose="02000000000000000000" pitchFamily="2" charset="0"/>
              </a:rPr>
              <a:t> Presb. Clerk to PCC by April 15</a:t>
            </a:r>
          </a:p>
          <a:p>
            <a:pPr marL="0" indent="0">
              <a:lnSpc>
                <a:spcPct val="120000"/>
              </a:lnSpc>
              <a:spcBef>
                <a:spcPts val="0"/>
              </a:spcBef>
              <a:buNone/>
            </a:pPr>
            <a:endParaRPr lang="en-US" sz="1800" dirty="0">
              <a:latin typeface="Roboto" panose="02000000000000000000" pitchFamily="2" charset="0"/>
              <a:ea typeface="Roboto" panose="02000000000000000000" pitchFamily="2" charset="0"/>
            </a:endParaRPr>
          </a:p>
          <a:p>
            <a:pPr marL="0" indent="0">
              <a:lnSpc>
                <a:spcPct val="120000"/>
              </a:lnSpc>
              <a:spcBef>
                <a:spcPts val="0"/>
              </a:spcBef>
              <a:buNone/>
            </a:pPr>
            <a:r>
              <a:rPr lang="en-US" sz="1800" b="1" dirty="0">
                <a:latin typeface="Roboto" panose="02000000000000000000" pitchFamily="2" charset="0"/>
                <a:ea typeface="Roboto" panose="02000000000000000000" pitchFamily="2" charset="0"/>
              </a:rPr>
              <a:t>June 30</a:t>
            </a:r>
          </a:p>
          <a:p>
            <a:pPr marL="0" indent="0">
              <a:lnSpc>
                <a:spcPct val="120000"/>
              </a:lnSpc>
              <a:spcBef>
                <a:spcPts val="0"/>
              </a:spcBef>
              <a:buNone/>
            </a:pPr>
            <a:r>
              <a:rPr lang="en-US" sz="1800" dirty="0">
                <a:latin typeface="Roboto" panose="02000000000000000000" pitchFamily="2" charset="0"/>
                <a:ea typeface="Roboto" panose="02000000000000000000" pitchFamily="2" charset="0"/>
              </a:rPr>
              <a:t>Deadline for filing T3010 (Dec 31 year end)</a:t>
            </a:r>
          </a:p>
          <a:p>
            <a:pPr>
              <a:lnSpc>
                <a:spcPct val="120000"/>
              </a:lnSpc>
              <a:spcBef>
                <a:spcPts val="0"/>
              </a:spcBef>
            </a:pPr>
            <a:endParaRPr lang="en-US" sz="1800" b="1" dirty="0">
              <a:latin typeface="Roboto" panose="02000000000000000000" pitchFamily="2" charset="0"/>
              <a:ea typeface="Roboto" panose="02000000000000000000" pitchFamily="2" charset="0"/>
            </a:endParaRPr>
          </a:p>
          <a:p>
            <a:pPr marL="0" indent="0">
              <a:lnSpc>
                <a:spcPct val="120000"/>
              </a:lnSpc>
              <a:spcBef>
                <a:spcPts val="0"/>
              </a:spcBef>
              <a:buNone/>
            </a:pPr>
            <a:r>
              <a:rPr lang="en-US" sz="1800" b="1" dirty="0">
                <a:latin typeface="Roboto" panose="02000000000000000000" pitchFamily="2" charset="0"/>
                <a:ea typeface="Roboto" panose="02000000000000000000" pitchFamily="2" charset="0"/>
              </a:rPr>
              <a:t>November / December </a:t>
            </a:r>
          </a:p>
          <a:p>
            <a:pPr marL="0" indent="0">
              <a:lnSpc>
                <a:spcPct val="120000"/>
              </a:lnSpc>
              <a:spcBef>
                <a:spcPts val="0"/>
              </a:spcBef>
              <a:buNone/>
            </a:pPr>
            <a:r>
              <a:rPr lang="en-US" sz="1800" dirty="0">
                <a:latin typeface="Roboto" panose="02000000000000000000" pitchFamily="2" charset="0"/>
                <a:ea typeface="Roboto" panose="02000000000000000000" pitchFamily="2" charset="0"/>
              </a:rPr>
              <a:t>Next year’s budget &amp; planning cycle begins</a:t>
            </a:r>
          </a:p>
        </p:txBody>
      </p:sp>
    </p:spTree>
    <p:extLst>
      <p:ext uri="{BB962C8B-B14F-4D97-AF65-F5344CB8AC3E}">
        <p14:creationId xmlns:p14="http://schemas.microsoft.com/office/powerpoint/2010/main" val="148421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a:xfrm>
            <a:off x="2422358" y="365125"/>
            <a:ext cx="8931442" cy="1325563"/>
          </a:xfrm>
        </p:spPr>
        <p:txBody>
          <a:bodyPr/>
          <a:lstStyle/>
          <a:p>
            <a:pPr marL="0" indent="0">
              <a:buNone/>
            </a:pPr>
            <a:r>
              <a:rPr lang="en-US" dirty="0">
                <a:latin typeface="Roboto Medium" panose="02000000000000000000" pitchFamily="2" charset="0"/>
                <a:ea typeface="Roboto Medium" panose="02000000000000000000" pitchFamily="2" charset="0"/>
              </a:rPr>
              <a:t>Presenters</a:t>
            </a:r>
          </a:p>
        </p:txBody>
      </p:sp>
      <p:sp>
        <p:nvSpPr>
          <p:cNvPr id="4" name="Content Placeholder 3">
            <a:extLst>
              <a:ext uri="{FF2B5EF4-FFF2-40B4-BE49-F238E27FC236}">
                <a16:creationId xmlns:a16="http://schemas.microsoft.com/office/drawing/2014/main" id="{A9123579-3FAD-42C0-9F86-03AE5EEDC674}"/>
              </a:ext>
            </a:extLst>
          </p:cNvPr>
          <p:cNvSpPr>
            <a:spLocks noGrp="1"/>
          </p:cNvSpPr>
          <p:nvPr>
            <p:ph idx="1"/>
          </p:nvPr>
        </p:nvSpPr>
        <p:spPr>
          <a:xfrm>
            <a:off x="2422358" y="2630905"/>
            <a:ext cx="9416715" cy="3978442"/>
          </a:xfrm>
        </p:spPr>
        <p:txBody>
          <a:bodyPr>
            <a:normAutofit fontScale="85000" lnSpcReduction="20000"/>
          </a:bodyPr>
          <a:lstStyle/>
          <a:p>
            <a:pPr marL="0" indent="0">
              <a:buNone/>
            </a:pPr>
            <a:r>
              <a:rPr lang="en-US" dirty="0"/>
              <a:t>Karen Plater</a:t>
            </a:r>
            <a:r>
              <a:rPr lang="en-US" dirty="0">
                <a:latin typeface="Roboto" panose="02000000000000000000" pitchFamily="2" charset="0"/>
                <a:ea typeface="Roboto" panose="02000000000000000000" pitchFamily="2" charset="0"/>
              </a:rPr>
              <a:t>, Stewardship &amp; Planned Giving</a:t>
            </a:r>
          </a:p>
          <a:p>
            <a:pPr marL="0" indent="0">
              <a:buNone/>
            </a:pPr>
            <a:r>
              <a:rPr lang="en-US" dirty="0"/>
              <a:t>Don Muir</a:t>
            </a:r>
            <a:r>
              <a:rPr lang="en-US" dirty="0">
                <a:latin typeface="Roboto" panose="02000000000000000000" pitchFamily="2" charset="0"/>
                <a:ea typeface="Roboto" panose="02000000000000000000" pitchFamily="2" charset="0"/>
              </a:rPr>
              <a:t>, General Assembly Office</a:t>
            </a:r>
          </a:p>
          <a:p>
            <a:pPr marL="0" indent="0">
              <a:buNone/>
            </a:pPr>
            <a:r>
              <a:rPr lang="en-US" dirty="0"/>
              <a:t>Maurice Mawhinney</a:t>
            </a:r>
            <a:r>
              <a:rPr lang="en-US" dirty="0">
                <a:latin typeface="Roboto" panose="02000000000000000000" pitchFamily="2" charset="0"/>
                <a:ea typeface="Roboto" panose="02000000000000000000" pitchFamily="2" charset="0"/>
              </a:rPr>
              <a:t>, Presbytery of West Toronto &amp; PCC Finance Committee</a:t>
            </a:r>
          </a:p>
          <a:p>
            <a:pPr marL="0" indent="0">
              <a:buNone/>
            </a:pPr>
            <a:r>
              <a:rPr lang="en-US" dirty="0"/>
              <a:t>Oliver Ng</a:t>
            </a:r>
            <a:r>
              <a:rPr lang="en-US" dirty="0">
                <a:latin typeface="Roboto" panose="02000000000000000000" pitchFamily="2" charset="0"/>
                <a:ea typeface="Roboto" panose="02000000000000000000" pitchFamily="2" charset="0"/>
              </a:rPr>
              <a:t>, CFO, The PCC</a:t>
            </a:r>
          </a:p>
          <a:p>
            <a:pPr marL="0" indent="0">
              <a:buNone/>
            </a:pPr>
            <a:r>
              <a:rPr lang="en-US" dirty="0"/>
              <a:t>Nicole Jeffrey</a:t>
            </a:r>
            <a:r>
              <a:rPr lang="en-US" dirty="0">
                <a:latin typeface="Roboto" panose="02000000000000000000" pitchFamily="2" charset="0"/>
                <a:ea typeface="Roboto" panose="02000000000000000000" pitchFamily="2" charset="0"/>
              </a:rPr>
              <a:t>, Pension &amp; Benefits office</a:t>
            </a:r>
          </a:p>
          <a:p>
            <a:pPr marL="0" indent="0">
              <a:buNone/>
            </a:pPr>
            <a:r>
              <a:rPr lang="en-US" dirty="0"/>
              <a:t>Jim MacDonald</a:t>
            </a:r>
            <a:r>
              <a:rPr lang="en-US" dirty="0">
                <a:latin typeface="Roboto" panose="02000000000000000000" pitchFamily="2" charset="0"/>
                <a:ea typeface="Roboto" panose="02000000000000000000" pitchFamily="2" charset="0"/>
              </a:rPr>
              <a:t>, Stewardship &amp; Planned Giving</a:t>
            </a:r>
          </a:p>
        </p:txBody>
      </p:sp>
    </p:spTree>
    <p:extLst>
      <p:ext uri="{BB962C8B-B14F-4D97-AF65-F5344CB8AC3E}">
        <p14:creationId xmlns:p14="http://schemas.microsoft.com/office/powerpoint/2010/main" val="3047352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89DD-CCDC-4E9A-A353-D4B8127CCD4F}"/>
              </a:ext>
            </a:extLst>
          </p:cNvPr>
          <p:cNvSpPr>
            <a:spLocks noGrp="1"/>
          </p:cNvSpPr>
          <p:nvPr>
            <p:ph type="title"/>
          </p:nvPr>
        </p:nvSpPr>
        <p:spPr>
          <a:xfrm>
            <a:off x="2593243" y="417043"/>
            <a:ext cx="8851783" cy="1325563"/>
          </a:xfrm>
        </p:spPr>
        <p:txBody>
          <a:bodyPr/>
          <a:lstStyle/>
          <a:p>
            <a:r>
              <a:rPr lang="en-US" sz="4400" dirty="0"/>
              <a:t>Important Dates </a:t>
            </a:r>
            <a:r>
              <a:rPr lang="en-US" sz="3200" dirty="0"/>
              <a:t>for National and Presbytery Remittances</a:t>
            </a:r>
          </a:p>
        </p:txBody>
      </p:sp>
      <p:sp>
        <p:nvSpPr>
          <p:cNvPr id="5" name="Content Placeholder 4">
            <a:extLst>
              <a:ext uri="{FF2B5EF4-FFF2-40B4-BE49-F238E27FC236}">
                <a16:creationId xmlns:a16="http://schemas.microsoft.com/office/drawing/2014/main" id="{5C7478AC-9F6C-4599-BBB4-FC0B40FC37C9}"/>
              </a:ext>
            </a:extLst>
          </p:cNvPr>
          <p:cNvSpPr>
            <a:spLocks noGrp="1"/>
          </p:cNvSpPr>
          <p:nvPr>
            <p:ph idx="1"/>
          </p:nvPr>
        </p:nvSpPr>
        <p:spPr>
          <a:xfrm>
            <a:off x="2254102" y="2530549"/>
            <a:ext cx="9530066" cy="3646413"/>
          </a:xfrm>
        </p:spPr>
        <p:txBody>
          <a:bodyPr>
            <a:normAutofit fontScale="55000" lnSpcReduction="20000"/>
          </a:bodyPr>
          <a:lstStyle/>
          <a:p>
            <a:pPr marL="0" indent="0" algn="ctr">
              <a:lnSpc>
                <a:spcPct val="120000"/>
              </a:lnSpc>
              <a:buNone/>
            </a:pPr>
            <a:r>
              <a:rPr lang="en-US" dirty="0">
                <a:latin typeface="Roboto Black" panose="02000000000000000000" pitchFamily="2" charset="0"/>
                <a:ea typeface="Roboto Black" panose="02000000000000000000" pitchFamily="2" charset="0"/>
              </a:rPr>
              <a:t> PCC National Office</a:t>
            </a:r>
          </a:p>
          <a:p>
            <a:pPr>
              <a:lnSpc>
                <a:spcPct val="120000"/>
              </a:lnSpc>
            </a:pPr>
            <a:r>
              <a:rPr lang="en-US" dirty="0"/>
              <a:t>Presbyterians Sharing </a:t>
            </a:r>
            <a:r>
              <a:rPr lang="en-US" dirty="0">
                <a:latin typeface="Roboto" panose="02000000000000000000" pitchFamily="2" charset="0"/>
                <a:ea typeface="Roboto" panose="02000000000000000000" pitchFamily="2" charset="0"/>
              </a:rPr>
              <a:t>- monthly or at least quarterly</a:t>
            </a:r>
          </a:p>
          <a:p>
            <a:pPr>
              <a:lnSpc>
                <a:spcPct val="120000"/>
              </a:lnSpc>
            </a:pPr>
            <a:r>
              <a:rPr lang="en-US" dirty="0"/>
              <a:t>Payroll </a:t>
            </a:r>
            <a:r>
              <a:rPr lang="en-US" dirty="0">
                <a:latin typeface="Roboto" panose="02000000000000000000" pitchFamily="2" charset="0"/>
                <a:ea typeface="Roboto" panose="02000000000000000000" pitchFamily="2" charset="0"/>
              </a:rPr>
              <a:t>– monthly pension deduction and insurance from minister’s stipend</a:t>
            </a:r>
          </a:p>
          <a:p>
            <a:pPr>
              <a:lnSpc>
                <a:spcPct val="120000"/>
              </a:lnSpc>
            </a:pPr>
            <a:r>
              <a:rPr lang="en-US" dirty="0"/>
              <a:t>Pension assessment </a:t>
            </a:r>
            <a:r>
              <a:rPr lang="en-US" dirty="0">
                <a:latin typeface="Roboto" panose="02000000000000000000" pitchFamily="2" charset="0"/>
                <a:ea typeface="Roboto" panose="02000000000000000000" pitchFamily="2" charset="0"/>
              </a:rPr>
              <a:t>– monthly – along with the minister’s deduction </a:t>
            </a:r>
          </a:p>
          <a:p>
            <a:pPr>
              <a:lnSpc>
                <a:spcPct val="120000"/>
              </a:lnSpc>
            </a:pPr>
            <a:r>
              <a:rPr lang="en-US" dirty="0"/>
              <a:t>Health and Dental </a:t>
            </a:r>
            <a:r>
              <a:rPr lang="en-US" dirty="0">
                <a:latin typeface="Roboto" panose="02000000000000000000" pitchFamily="2" charset="0"/>
                <a:ea typeface="Roboto" panose="02000000000000000000" pitchFamily="2" charset="0"/>
              </a:rPr>
              <a:t>– quarterly - on receipt of invoice from PCC.</a:t>
            </a:r>
          </a:p>
          <a:p>
            <a:pPr marL="0" indent="0" algn="ctr">
              <a:lnSpc>
                <a:spcPct val="120000"/>
              </a:lnSpc>
              <a:buNone/>
            </a:pPr>
            <a:r>
              <a:rPr lang="en-US" dirty="0">
                <a:latin typeface="Roboto Black" panose="02000000000000000000" pitchFamily="2" charset="0"/>
                <a:ea typeface="Roboto Black" panose="02000000000000000000" pitchFamily="2" charset="0"/>
              </a:rPr>
              <a:t>Presbytery </a:t>
            </a:r>
            <a:r>
              <a:rPr lang="en-US" sz="3600" dirty="0">
                <a:latin typeface="Roboto" panose="02000000000000000000" pitchFamily="2" charset="0"/>
                <a:ea typeface="Roboto" panose="02000000000000000000" pitchFamily="2" charset="0"/>
              </a:rPr>
              <a:t>(depends on Presbytery)</a:t>
            </a:r>
            <a:endParaRPr lang="en-US" sz="3600" dirty="0">
              <a:latin typeface="Roboto Black" panose="02000000000000000000" pitchFamily="2" charset="0"/>
              <a:ea typeface="Roboto Black" panose="02000000000000000000" pitchFamily="2" charset="0"/>
            </a:endParaRPr>
          </a:p>
          <a:p>
            <a:pPr>
              <a:lnSpc>
                <a:spcPct val="120000"/>
              </a:lnSpc>
            </a:pPr>
            <a:r>
              <a:rPr lang="en-US" dirty="0"/>
              <a:t>Assessment </a:t>
            </a:r>
            <a:r>
              <a:rPr lang="en-US" dirty="0">
                <a:latin typeface="Roboto" panose="02000000000000000000" pitchFamily="2" charset="0"/>
                <a:ea typeface="Roboto" panose="02000000000000000000" pitchFamily="2" charset="0"/>
              </a:rPr>
              <a:t>– quarterly – Feb 1, May 1, Aug 1 and Nov 1</a:t>
            </a:r>
            <a:endParaRPr lang="en-US" sz="3400" dirty="0">
              <a:latin typeface="Roboto" panose="02000000000000000000" pitchFamily="2" charset="0"/>
              <a:ea typeface="Roboto" panose="02000000000000000000" pitchFamily="2" charset="0"/>
            </a:endParaRPr>
          </a:p>
          <a:p>
            <a:pPr marL="0" indent="0">
              <a:lnSpc>
                <a:spcPct val="120000"/>
              </a:lnSpc>
              <a:buNone/>
            </a:pPr>
            <a:endParaRPr lang="en-US" sz="3400" dirty="0"/>
          </a:p>
          <a:p>
            <a:pPr>
              <a:lnSpc>
                <a:spcPct val="120000"/>
              </a:lnSpc>
            </a:pPr>
            <a:endParaRPr lang="en-US" dirty="0"/>
          </a:p>
          <a:p>
            <a:pPr>
              <a:lnSpc>
                <a:spcPct val="120000"/>
              </a:lnSpc>
            </a:pPr>
            <a:endParaRPr lang="en-US" dirty="0"/>
          </a:p>
        </p:txBody>
      </p:sp>
    </p:spTree>
    <p:extLst>
      <p:ext uri="{BB962C8B-B14F-4D97-AF65-F5344CB8AC3E}">
        <p14:creationId xmlns:p14="http://schemas.microsoft.com/office/powerpoint/2010/main" val="2326647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4373F-6AA3-408B-8463-96891F6D80AB}"/>
              </a:ext>
            </a:extLst>
          </p:cNvPr>
          <p:cNvSpPr>
            <a:spLocks noGrp="1"/>
          </p:cNvSpPr>
          <p:nvPr>
            <p:ph type="title"/>
          </p:nvPr>
        </p:nvSpPr>
        <p:spPr/>
        <p:txBody>
          <a:bodyPr/>
          <a:lstStyle/>
          <a:p>
            <a:r>
              <a:rPr lang="en-US" sz="4800" dirty="0"/>
              <a:t>The Art of Delegation</a:t>
            </a:r>
          </a:p>
        </p:txBody>
      </p:sp>
      <p:sp>
        <p:nvSpPr>
          <p:cNvPr id="4" name="Content Placeholder 3">
            <a:extLst>
              <a:ext uri="{FF2B5EF4-FFF2-40B4-BE49-F238E27FC236}">
                <a16:creationId xmlns:a16="http://schemas.microsoft.com/office/drawing/2014/main" id="{05831201-854E-40B5-90BF-AE33FFC23736}"/>
              </a:ext>
            </a:extLst>
          </p:cNvPr>
          <p:cNvSpPr>
            <a:spLocks noGrp="1"/>
          </p:cNvSpPr>
          <p:nvPr>
            <p:ph idx="1"/>
          </p:nvPr>
        </p:nvSpPr>
        <p:spPr>
          <a:xfrm>
            <a:off x="2932386" y="3294185"/>
            <a:ext cx="8954814" cy="3198690"/>
          </a:xfrm>
        </p:spPr>
        <p:txBody>
          <a:bodyPr>
            <a:normAutofit fontScale="85000" lnSpcReduction="20000"/>
          </a:bodyPr>
          <a:lstStyle/>
          <a:p>
            <a:pPr>
              <a:lnSpc>
                <a:spcPct val="120000"/>
              </a:lnSpc>
            </a:pPr>
            <a:r>
              <a:rPr lang="en-US" dirty="0">
                <a:latin typeface="Roboto" panose="02000000000000000000" pitchFamily="2" charset="0"/>
                <a:ea typeface="Roboto" panose="02000000000000000000" pitchFamily="2" charset="0"/>
              </a:rPr>
              <a:t>Delegate, collaborate, encourage, communicate and monitor</a:t>
            </a:r>
          </a:p>
          <a:p>
            <a:pPr>
              <a:lnSpc>
                <a:spcPct val="120000"/>
              </a:lnSpc>
            </a:pPr>
            <a:r>
              <a:rPr lang="en-US" dirty="0">
                <a:latin typeface="Roboto" panose="02000000000000000000" pitchFamily="2" charset="0"/>
                <a:ea typeface="Roboto" panose="02000000000000000000" pitchFamily="2" charset="0"/>
              </a:rPr>
              <a:t>Break work down and match to skills</a:t>
            </a:r>
          </a:p>
          <a:p>
            <a:pPr>
              <a:lnSpc>
                <a:spcPct val="120000"/>
              </a:lnSpc>
            </a:pPr>
            <a:r>
              <a:rPr lang="en-US" dirty="0">
                <a:latin typeface="Roboto" panose="02000000000000000000" pitchFamily="2" charset="0"/>
                <a:ea typeface="Roboto" panose="02000000000000000000" pitchFamily="2" charset="0"/>
              </a:rPr>
              <a:t>Ask, Let Do, Thank </a:t>
            </a:r>
          </a:p>
          <a:p>
            <a:pPr>
              <a:lnSpc>
                <a:spcPct val="120000"/>
              </a:lnSpc>
            </a:pPr>
            <a:r>
              <a:rPr lang="en-US" dirty="0">
                <a:latin typeface="Roboto" panose="02000000000000000000" pitchFamily="2" charset="0"/>
                <a:ea typeface="Roboto" panose="02000000000000000000" pitchFamily="2" charset="0"/>
              </a:rPr>
              <a:t>Who needs to be at what meetings?</a:t>
            </a:r>
          </a:p>
        </p:txBody>
      </p:sp>
      <p:sp>
        <p:nvSpPr>
          <p:cNvPr id="2" name="TextBox 1">
            <a:extLst>
              <a:ext uri="{FF2B5EF4-FFF2-40B4-BE49-F238E27FC236}">
                <a16:creationId xmlns:a16="http://schemas.microsoft.com/office/drawing/2014/main" id="{A20C1FF6-F57B-46DA-BA88-E981CA461D50}"/>
              </a:ext>
            </a:extLst>
          </p:cNvPr>
          <p:cNvSpPr txBox="1"/>
          <p:nvPr/>
        </p:nvSpPr>
        <p:spPr>
          <a:xfrm>
            <a:off x="2297723" y="2543909"/>
            <a:ext cx="9495692" cy="800219"/>
          </a:xfrm>
          <a:prstGeom prst="rect">
            <a:avLst/>
          </a:prstGeom>
          <a:noFill/>
        </p:spPr>
        <p:txBody>
          <a:bodyPr wrap="square" rtlCol="0">
            <a:spAutoFit/>
          </a:bodyPr>
          <a:lstStyle/>
          <a:p>
            <a:r>
              <a:rPr lang="en-US" sz="2800" i="1" dirty="0">
                <a:latin typeface="Roboto Medium" panose="02000000000000000000" pitchFamily="2" charset="0"/>
                <a:ea typeface="Roboto Medium" panose="02000000000000000000" pitchFamily="2" charset="0"/>
              </a:rPr>
              <a:t>“The worst committee to be on is the one you don’t like.”</a:t>
            </a:r>
          </a:p>
          <a:p>
            <a:endParaRPr lang="en-US" dirty="0">
              <a:latin typeface="Roboto" panose="02000000000000000000" pitchFamily="2" charset="0"/>
            </a:endParaRPr>
          </a:p>
        </p:txBody>
      </p:sp>
    </p:spTree>
    <p:extLst>
      <p:ext uri="{BB962C8B-B14F-4D97-AF65-F5344CB8AC3E}">
        <p14:creationId xmlns:p14="http://schemas.microsoft.com/office/powerpoint/2010/main" val="2255172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05B1-B8EF-481E-9CCB-592757254485}"/>
              </a:ext>
            </a:extLst>
          </p:cNvPr>
          <p:cNvSpPr>
            <a:spLocks noGrp="1"/>
          </p:cNvSpPr>
          <p:nvPr>
            <p:ph type="ctrTitle"/>
          </p:nvPr>
        </p:nvSpPr>
        <p:spPr>
          <a:xfrm>
            <a:off x="1752600" y="1494868"/>
            <a:ext cx="8418513" cy="1934131"/>
          </a:xfrm>
        </p:spPr>
        <p:txBody>
          <a:bodyPr/>
          <a:lstStyle/>
          <a:p>
            <a:pPr lvl="0" algn="l"/>
            <a:r>
              <a:rPr lang="en-US" sz="6000" b="0" i="0" u="none" kern="1200" dirty="0">
                <a:solidFill>
                  <a:schemeClr val="tx1"/>
                </a:solidFill>
                <a:effectLst/>
                <a:latin typeface="Roboto Slab Medium" pitchFamily="2" charset="0"/>
                <a:ea typeface="Roboto Slab Medium" pitchFamily="2" charset="0"/>
                <a:cs typeface="+mj-cs"/>
              </a:rPr>
              <a:t>Budgets</a:t>
            </a:r>
            <a:br>
              <a:rPr lang="en-US" sz="6000" b="0" i="0" u="none" kern="1200" dirty="0">
                <a:solidFill>
                  <a:schemeClr val="tx1"/>
                </a:solidFill>
                <a:effectLst/>
                <a:latin typeface="Roboto Slab Medium" pitchFamily="2" charset="0"/>
                <a:ea typeface="Roboto Slab Medium" pitchFamily="2" charset="0"/>
                <a:cs typeface="+mj-cs"/>
              </a:rPr>
            </a:br>
            <a:endParaRPr lang="en-US" dirty="0"/>
          </a:p>
        </p:txBody>
      </p:sp>
      <p:grpSp>
        <p:nvGrpSpPr>
          <p:cNvPr id="3" name="Group 2">
            <a:extLst>
              <a:ext uri="{FF2B5EF4-FFF2-40B4-BE49-F238E27FC236}">
                <a16:creationId xmlns:a16="http://schemas.microsoft.com/office/drawing/2014/main" id="{AADAA055-1FA8-49B3-B345-2118C7D28FBE}"/>
              </a:ext>
            </a:extLst>
          </p:cNvPr>
          <p:cNvGrpSpPr/>
          <p:nvPr/>
        </p:nvGrpSpPr>
        <p:grpSpPr>
          <a:xfrm>
            <a:off x="11302461" y="6481809"/>
            <a:ext cx="818203" cy="300678"/>
            <a:chOff x="11274753" y="6398684"/>
            <a:chExt cx="818203" cy="300678"/>
          </a:xfrm>
          <a:solidFill>
            <a:schemeClr val="bg1"/>
          </a:solidFill>
        </p:grpSpPr>
        <p:sp>
          <p:nvSpPr>
            <p:cNvPr id="4" name="Rectangle 3">
              <a:hlinkClick r:id="rId3" action="ppaction://hlinksldjump"/>
              <a:extLst>
                <a:ext uri="{FF2B5EF4-FFF2-40B4-BE49-F238E27FC236}">
                  <a16:creationId xmlns:a16="http://schemas.microsoft.com/office/drawing/2014/main" id="{5A7BD3D0-6982-4163-A840-C5B8998B62A6}"/>
                </a:ext>
              </a:extLst>
            </p:cNvPr>
            <p:cNvSpPr/>
            <p:nvPr/>
          </p:nvSpPr>
          <p:spPr>
            <a:xfrm>
              <a:off x="11274753"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5" name="Rectangle 4">
              <a:hlinkClick r:id="rId3" action="ppaction://hlinksldjump"/>
              <a:extLst>
                <a:ext uri="{FF2B5EF4-FFF2-40B4-BE49-F238E27FC236}">
                  <a16:creationId xmlns:a16="http://schemas.microsoft.com/office/drawing/2014/main" id="{27521D52-1807-4AF5-A2CE-2AA3DF949FC8}"/>
                </a:ext>
              </a:extLst>
            </p:cNvPr>
            <p:cNvSpPr/>
            <p:nvPr/>
          </p:nvSpPr>
          <p:spPr>
            <a:xfrm>
              <a:off x="11567317"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6" name="Rectangle 5">
              <a:hlinkClick r:id="rId3" action="ppaction://hlinksldjump"/>
              <a:extLst>
                <a:ext uri="{FF2B5EF4-FFF2-40B4-BE49-F238E27FC236}">
                  <a16:creationId xmlns:a16="http://schemas.microsoft.com/office/drawing/2014/main" id="{9248D742-F6FD-4AD5-AF02-FD79F426FE0E}"/>
                </a:ext>
              </a:extLst>
            </p:cNvPr>
            <p:cNvSpPr/>
            <p:nvPr/>
          </p:nvSpPr>
          <p:spPr>
            <a:xfrm>
              <a:off x="11859881" y="6398684"/>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7" name="Rectangle 6">
              <a:hlinkClick r:id="rId3" action="ppaction://hlinksldjump"/>
              <a:extLst>
                <a:ext uri="{FF2B5EF4-FFF2-40B4-BE49-F238E27FC236}">
                  <a16:creationId xmlns:a16="http://schemas.microsoft.com/office/drawing/2014/main" id="{891AC7F0-5F5B-47EB-BF0E-756ACE4969FA}"/>
                </a:ext>
              </a:extLst>
            </p:cNvPr>
            <p:cNvSpPr/>
            <p:nvPr/>
          </p:nvSpPr>
          <p:spPr>
            <a:xfrm>
              <a:off x="11274753"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8" name="Rectangle 7">
              <a:hlinkClick r:id="rId3" action="ppaction://hlinksldjump"/>
              <a:extLst>
                <a:ext uri="{FF2B5EF4-FFF2-40B4-BE49-F238E27FC236}">
                  <a16:creationId xmlns:a16="http://schemas.microsoft.com/office/drawing/2014/main" id="{13098E6C-6D5B-4314-904D-F1294CF130E0}"/>
                </a:ext>
              </a:extLst>
            </p:cNvPr>
            <p:cNvSpPr/>
            <p:nvPr/>
          </p:nvSpPr>
          <p:spPr>
            <a:xfrm>
              <a:off x="11567317"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9" name="Rectangle 8">
              <a:hlinkClick r:id="rId3" action="ppaction://hlinksldjump"/>
              <a:extLst>
                <a:ext uri="{FF2B5EF4-FFF2-40B4-BE49-F238E27FC236}">
                  <a16:creationId xmlns:a16="http://schemas.microsoft.com/office/drawing/2014/main" id="{8ABAD77C-7CAC-4AAC-AC01-B313F39F689E}"/>
                </a:ext>
              </a:extLst>
            </p:cNvPr>
            <p:cNvSpPr/>
            <p:nvPr/>
          </p:nvSpPr>
          <p:spPr>
            <a:xfrm>
              <a:off x="11859881" y="6569556"/>
              <a:ext cx="233075" cy="129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grpSp>
    </p:spTree>
    <p:extLst>
      <p:ext uri="{BB962C8B-B14F-4D97-AF65-F5344CB8AC3E}">
        <p14:creationId xmlns:p14="http://schemas.microsoft.com/office/powerpoint/2010/main" val="230037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4373-81E5-4412-B581-5F7E3C6ACD20}"/>
              </a:ext>
            </a:extLst>
          </p:cNvPr>
          <p:cNvSpPr>
            <a:spLocks noGrp="1"/>
          </p:cNvSpPr>
          <p:nvPr>
            <p:ph type="title"/>
          </p:nvPr>
        </p:nvSpPr>
        <p:spPr>
          <a:xfrm>
            <a:off x="2932386" y="365125"/>
            <a:ext cx="8918238" cy="1649026"/>
          </a:xfrm>
        </p:spPr>
        <p:txBody>
          <a:bodyPr/>
          <a:lstStyle/>
          <a:p>
            <a:pPr lvl="0"/>
            <a:r>
              <a:rPr lang="en-US" sz="4800" b="0" i="0" u="none" kern="1200" dirty="0">
                <a:solidFill>
                  <a:schemeClr val="tx1"/>
                </a:solidFill>
                <a:effectLst/>
                <a:latin typeface="Roboto Slab Medium" pitchFamily="2" charset="0"/>
                <a:ea typeface="Roboto Slab Medium" pitchFamily="2" charset="0"/>
                <a:cs typeface="+mj-cs"/>
              </a:rPr>
              <a:t>Budgets </a:t>
            </a:r>
            <a:r>
              <a:rPr lang="en-US" sz="4000" b="0" i="0" u="none" kern="1200" dirty="0">
                <a:solidFill>
                  <a:schemeClr val="tx1"/>
                </a:solidFill>
                <a:effectLst/>
                <a:latin typeface="Roboto Slab Medium" pitchFamily="2" charset="0"/>
                <a:ea typeface="Roboto Slab Medium" pitchFamily="2" charset="0"/>
                <a:cs typeface="+mj-cs"/>
              </a:rPr>
              <a:t>Useful Characteristics</a:t>
            </a:r>
            <a:endParaRPr lang="en-US" sz="4000" dirty="0"/>
          </a:p>
        </p:txBody>
      </p:sp>
      <p:sp>
        <p:nvSpPr>
          <p:cNvPr id="6" name="Content Placeholder 5">
            <a:extLst>
              <a:ext uri="{FF2B5EF4-FFF2-40B4-BE49-F238E27FC236}">
                <a16:creationId xmlns:a16="http://schemas.microsoft.com/office/drawing/2014/main" id="{E2D2729E-D623-4C44-910C-0E100CA79B6A}"/>
              </a:ext>
            </a:extLst>
          </p:cNvPr>
          <p:cNvSpPr>
            <a:spLocks noGrp="1"/>
          </p:cNvSpPr>
          <p:nvPr>
            <p:ph idx="1"/>
          </p:nvPr>
        </p:nvSpPr>
        <p:spPr/>
        <p:txBody>
          <a:bodyPr/>
          <a:lstStyle/>
          <a:p>
            <a:r>
              <a:rPr lang="en-US" dirty="0"/>
              <a:t>Understandable</a:t>
            </a:r>
          </a:p>
          <a:p>
            <a:r>
              <a:rPr lang="en-US" dirty="0"/>
              <a:t>Relevant </a:t>
            </a:r>
          </a:p>
          <a:p>
            <a:r>
              <a:rPr lang="en-US" dirty="0"/>
              <a:t>Reliable </a:t>
            </a:r>
          </a:p>
          <a:p>
            <a:r>
              <a:rPr lang="en-US" dirty="0"/>
              <a:t>Consistent/comparable</a:t>
            </a:r>
          </a:p>
        </p:txBody>
      </p:sp>
    </p:spTree>
    <p:extLst>
      <p:ext uri="{BB962C8B-B14F-4D97-AF65-F5344CB8AC3E}">
        <p14:creationId xmlns:p14="http://schemas.microsoft.com/office/powerpoint/2010/main" val="3236706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C8F3-E5C3-4092-B804-C69DDCBF36E6}"/>
              </a:ext>
            </a:extLst>
          </p:cNvPr>
          <p:cNvSpPr>
            <a:spLocks noGrp="1"/>
          </p:cNvSpPr>
          <p:nvPr>
            <p:ph type="title"/>
          </p:nvPr>
        </p:nvSpPr>
        <p:spPr/>
        <p:txBody>
          <a:bodyPr/>
          <a:lstStyle/>
          <a:p>
            <a:r>
              <a:rPr lang="en-US" dirty="0"/>
              <a:t>Utilizing Budgets</a:t>
            </a:r>
          </a:p>
        </p:txBody>
      </p:sp>
      <p:sp>
        <p:nvSpPr>
          <p:cNvPr id="4" name="Content Placeholder 3">
            <a:extLst>
              <a:ext uri="{FF2B5EF4-FFF2-40B4-BE49-F238E27FC236}">
                <a16:creationId xmlns:a16="http://schemas.microsoft.com/office/drawing/2014/main" id="{197C9AE6-F9E0-42F4-A28F-3D11011DA386}"/>
              </a:ext>
            </a:extLst>
          </p:cNvPr>
          <p:cNvSpPr>
            <a:spLocks noGrp="1"/>
          </p:cNvSpPr>
          <p:nvPr>
            <p:ph idx="1"/>
          </p:nvPr>
        </p:nvSpPr>
        <p:spPr>
          <a:xfrm>
            <a:off x="2932386" y="2806261"/>
            <a:ext cx="9071772" cy="3370701"/>
          </a:xfrm>
        </p:spPr>
        <p:txBody>
          <a:bodyPr>
            <a:normAutofit/>
          </a:bodyPr>
          <a:lstStyle/>
          <a:p>
            <a:r>
              <a:rPr lang="en-US" dirty="0"/>
              <a:t>Authorization of expenditures</a:t>
            </a:r>
          </a:p>
          <a:p>
            <a:r>
              <a:rPr lang="en-US" dirty="0"/>
              <a:t>Over or under expenditures</a:t>
            </a:r>
          </a:p>
          <a:p>
            <a:r>
              <a:rPr lang="en-US" dirty="0"/>
              <a:t>Projections = actuals + future months</a:t>
            </a:r>
          </a:p>
          <a:p>
            <a:pPr marL="0" indent="0">
              <a:buNone/>
            </a:pPr>
            <a:endParaRPr lang="en-US" dirty="0"/>
          </a:p>
          <a:p>
            <a:endParaRPr lang="en-US" dirty="0"/>
          </a:p>
        </p:txBody>
      </p:sp>
    </p:spTree>
    <p:extLst>
      <p:ext uri="{BB962C8B-B14F-4D97-AF65-F5344CB8AC3E}">
        <p14:creationId xmlns:p14="http://schemas.microsoft.com/office/powerpoint/2010/main" val="3884623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FC5-75C7-4915-ADA0-BB52678B30BB}"/>
              </a:ext>
            </a:extLst>
          </p:cNvPr>
          <p:cNvSpPr>
            <a:spLocks noGrp="1"/>
          </p:cNvSpPr>
          <p:nvPr>
            <p:ph type="title"/>
          </p:nvPr>
        </p:nvSpPr>
        <p:spPr>
          <a:xfrm>
            <a:off x="2636874" y="365125"/>
            <a:ext cx="8716926" cy="1325563"/>
          </a:xfrm>
        </p:spPr>
        <p:txBody>
          <a:bodyPr/>
          <a:lstStyle/>
          <a:p>
            <a:r>
              <a:rPr lang="en-US" sz="5400" dirty="0"/>
              <a:t>Approaches to budgets</a:t>
            </a:r>
          </a:p>
        </p:txBody>
      </p:sp>
      <p:sp>
        <p:nvSpPr>
          <p:cNvPr id="4" name="Content Placeholder 3">
            <a:extLst>
              <a:ext uri="{FF2B5EF4-FFF2-40B4-BE49-F238E27FC236}">
                <a16:creationId xmlns:a16="http://schemas.microsoft.com/office/drawing/2014/main" id="{4108FF67-6922-433B-B5BB-12468544F6E4}"/>
              </a:ext>
            </a:extLst>
          </p:cNvPr>
          <p:cNvSpPr>
            <a:spLocks noGrp="1"/>
          </p:cNvSpPr>
          <p:nvPr>
            <p:ph idx="1"/>
          </p:nvPr>
        </p:nvSpPr>
        <p:spPr>
          <a:xfrm>
            <a:off x="2636874" y="2466753"/>
            <a:ext cx="8716926" cy="4391247"/>
          </a:xfrm>
        </p:spPr>
        <p:txBody>
          <a:bodyPr>
            <a:normAutofit fontScale="62500" lnSpcReduction="20000"/>
          </a:bodyPr>
          <a:lstStyle/>
          <a:p>
            <a:pPr marL="0" indent="0">
              <a:lnSpc>
                <a:spcPct val="120000"/>
              </a:lnSpc>
              <a:buNone/>
            </a:pPr>
            <a:r>
              <a:rPr lang="en-US" b="1" dirty="0">
                <a:latin typeface="Roboto" panose="02000000000000000000" pitchFamily="2" charset="0"/>
                <a:ea typeface="Roboto" panose="02000000000000000000" pitchFamily="2" charset="0"/>
              </a:rPr>
              <a:t>Traditional budgeting </a:t>
            </a:r>
          </a:p>
          <a:p>
            <a:pPr marL="0" indent="0">
              <a:lnSpc>
                <a:spcPct val="120000"/>
              </a:lnSpc>
              <a:buNone/>
            </a:pPr>
            <a:r>
              <a:rPr lang="en-US" dirty="0">
                <a:latin typeface="Roboto" panose="02000000000000000000" pitchFamily="2" charset="0"/>
                <a:ea typeface="Roboto" panose="02000000000000000000" pitchFamily="2" charset="0"/>
              </a:rPr>
              <a:t>Uses the preceding year's expenses as base data points with a factor for inflation and other known changes</a:t>
            </a:r>
            <a:endParaRPr lang="en-US" b="1" dirty="0">
              <a:latin typeface="Roboto" panose="02000000000000000000" pitchFamily="2" charset="0"/>
              <a:ea typeface="Roboto" panose="02000000000000000000" pitchFamily="2" charset="0"/>
            </a:endParaRPr>
          </a:p>
          <a:p>
            <a:pPr marL="0" indent="0">
              <a:lnSpc>
                <a:spcPct val="120000"/>
              </a:lnSpc>
              <a:buNone/>
            </a:pPr>
            <a:r>
              <a:rPr lang="en-US" b="1" dirty="0">
                <a:latin typeface="Roboto" panose="02000000000000000000" pitchFamily="2" charset="0"/>
                <a:ea typeface="Roboto" panose="02000000000000000000" pitchFamily="2" charset="0"/>
              </a:rPr>
              <a:t>Zero-based budgeting</a:t>
            </a:r>
          </a:p>
          <a:p>
            <a:pPr marL="0" indent="0">
              <a:lnSpc>
                <a:spcPct val="120000"/>
              </a:lnSpc>
              <a:buNone/>
            </a:pPr>
            <a:r>
              <a:rPr lang="en-US" dirty="0">
                <a:latin typeface="Roboto" panose="02000000000000000000" pitchFamily="2" charset="0"/>
                <a:ea typeface="Roboto" panose="02000000000000000000" pitchFamily="2" charset="0"/>
              </a:rPr>
              <a:t>Everything up for consideration, start from zero</a:t>
            </a:r>
          </a:p>
          <a:p>
            <a:pPr marL="0" indent="0">
              <a:lnSpc>
                <a:spcPct val="120000"/>
              </a:lnSpc>
              <a:buNone/>
            </a:pPr>
            <a:r>
              <a:rPr lang="en-US" b="1" dirty="0">
                <a:latin typeface="Roboto" panose="02000000000000000000" pitchFamily="2" charset="0"/>
                <a:ea typeface="Roboto" panose="02000000000000000000" pitchFamily="2" charset="0"/>
              </a:rPr>
              <a:t>What’s first? </a:t>
            </a:r>
          </a:p>
          <a:p>
            <a:pPr lvl="1">
              <a:lnSpc>
                <a:spcPct val="120000"/>
              </a:lnSpc>
            </a:pPr>
            <a:r>
              <a:rPr lang="en-US" dirty="0">
                <a:latin typeface="Roboto" panose="02000000000000000000" pitchFamily="2" charset="0"/>
                <a:ea typeface="Roboto" panose="02000000000000000000" pitchFamily="2" charset="0"/>
              </a:rPr>
              <a:t>set revenue to determine what you can afford  OR</a:t>
            </a:r>
            <a:endParaRPr lang="en-US" i="1" dirty="0">
              <a:latin typeface="Roboto" panose="02000000000000000000" pitchFamily="2" charset="0"/>
              <a:ea typeface="Roboto" panose="02000000000000000000" pitchFamily="2" charset="0"/>
            </a:endParaRPr>
          </a:p>
          <a:p>
            <a:pPr lvl="1">
              <a:lnSpc>
                <a:spcPct val="120000"/>
              </a:lnSpc>
            </a:pPr>
            <a:r>
              <a:rPr lang="en-US" dirty="0">
                <a:latin typeface="Roboto" panose="02000000000000000000" pitchFamily="2" charset="0"/>
                <a:ea typeface="Roboto" panose="02000000000000000000" pitchFamily="2" charset="0"/>
              </a:rPr>
              <a:t>set expenses and see what you have to raise</a:t>
            </a:r>
          </a:p>
        </p:txBody>
      </p:sp>
    </p:spTree>
    <p:extLst>
      <p:ext uri="{BB962C8B-B14F-4D97-AF65-F5344CB8AC3E}">
        <p14:creationId xmlns:p14="http://schemas.microsoft.com/office/powerpoint/2010/main" val="1777787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BE89-ECE4-4B3D-A50E-C59FE3D8D8DB}"/>
              </a:ext>
            </a:extLst>
          </p:cNvPr>
          <p:cNvSpPr>
            <a:spLocks noGrp="1"/>
          </p:cNvSpPr>
          <p:nvPr>
            <p:ph type="ctrTitle"/>
          </p:nvPr>
        </p:nvSpPr>
        <p:spPr>
          <a:xfrm>
            <a:off x="2639686" y="439792"/>
            <a:ext cx="8169341" cy="930973"/>
          </a:xfrm>
        </p:spPr>
        <p:txBody>
          <a:bodyPr/>
          <a:lstStyle/>
          <a:p>
            <a:pPr lvl="0"/>
            <a:r>
              <a:rPr lang="en-US" sz="6000" dirty="0"/>
              <a:t>Annual Budget</a:t>
            </a:r>
          </a:p>
        </p:txBody>
      </p:sp>
      <p:sp>
        <p:nvSpPr>
          <p:cNvPr id="7" name="Content Placeholder 6">
            <a:extLst>
              <a:ext uri="{FF2B5EF4-FFF2-40B4-BE49-F238E27FC236}">
                <a16:creationId xmlns:a16="http://schemas.microsoft.com/office/drawing/2014/main" id="{6A5F472C-BDD8-48F5-A62D-96F5143783D1}"/>
              </a:ext>
            </a:extLst>
          </p:cNvPr>
          <p:cNvSpPr>
            <a:spLocks noGrp="1"/>
          </p:cNvSpPr>
          <p:nvPr>
            <p:ph idx="1"/>
          </p:nvPr>
        </p:nvSpPr>
        <p:spPr>
          <a:xfrm>
            <a:off x="2639686" y="2574249"/>
            <a:ext cx="8421414" cy="3370701"/>
          </a:xfrm>
        </p:spPr>
        <p:txBody>
          <a:bodyPr>
            <a:normAutofit/>
          </a:bodyPr>
          <a:lstStyle/>
          <a:p>
            <a:pPr>
              <a:lnSpc>
                <a:spcPct val="120000"/>
              </a:lnSpc>
            </a:pPr>
            <a:r>
              <a:rPr lang="en-US" sz="3600" dirty="0"/>
              <a:t>Deficit vs. Balanced Budget</a:t>
            </a:r>
          </a:p>
          <a:p>
            <a:pPr>
              <a:lnSpc>
                <a:spcPct val="120000"/>
              </a:lnSpc>
            </a:pPr>
            <a:r>
              <a:rPr lang="en-US" sz="3600" dirty="0"/>
              <a:t>Line-Item vs. Narrative Budget</a:t>
            </a:r>
          </a:p>
          <a:p>
            <a:pPr>
              <a:lnSpc>
                <a:spcPct val="120000"/>
              </a:lnSpc>
            </a:pPr>
            <a:endParaRPr lang="en-US" dirty="0"/>
          </a:p>
        </p:txBody>
      </p:sp>
      <p:pic>
        <p:nvPicPr>
          <p:cNvPr id="5" name="Picture 4" descr="Chart, pie chart&#10;&#10;Description automatically generated">
            <a:extLst>
              <a:ext uri="{FF2B5EF4-FFF2-40B4-BE49-F238E27FC236}">
                <a16:creationId xmlns:a16="http://schemas.microsoft.com/office/drawing/2014/main" id="{DE0284F1-CB1F-4FBA-8004-A1431F21E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116" y="2574249"/>
            <a:ext cx="2386404" cy="3688079"/>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7621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FC5-75C7-4915-ADA0-BB52678B30BB}"/>
              </a:ext>
            </a:extLst>
          </p:cNvPr>
          <p:cNvSpPr>
            <a:spLocks noGrp="1"/>
          </p:cNvSpPr>
          <p:nvPr>
            <p:ph type="title"/>
          </p:nvPr>
        </p:nvSpPr>
        <p:spPr>
          <a:xfrm>
            <a:off x="2932386" y="365125"/>
            <a:ext cx="9259614" cy="1325563"/>
          </a:xfrm>
        </p:spPr>
        <p:txBody>
          <a:bodyPr/>
          <a:lstStyle/>
          <a:p>
            <a:r>
              <a:rPr lang="en-US" sz="5400" dirty="0"/>
              <a:t>Don’t forget to consider…</a:t>
            </a:r>
          </a:p>
        </p:txBody>
      </p:sp>
      <p:sp>
        <p:nvSpPr>
          <p:cNvPr id="4" name="Content Placeholder 3">
            <a:extLst>
              <a:ext uri="{FF2B5EF4-FFF2-40B4-BE49-F238E27FC236}">
                <a16:creationId xmlns:a16="http://schemas.microsoft.com/office/drawing/2014/main" id="{4108FF67-6922-433B-B5BB-12468544F6E4}"/>
              </a:ext>
            </a:extLst>
          </p:cNvPr>
          <p:cNvSpPr>
            <a:spLocks noGrp="1"/>
          </p:cNvSpPr>
          <p:nvPr>
            <p:ph idx="1"/>
          </p:nvPr>
        </p:nvSpPr>
        <p:spPr>
          <a:xfrm>
            <a:off x="2932386" y="2806261"/>
            <a:ext cx="8997344" cy="3370701"/>
          </a:xfrm>
        </p:spPr>
        <p:txBody>
          <a:bodyPr>
            <a:normAutofit/>
          </a:bodyPr>
          <a:lstStyle/>
          <a:p>
            <a:pPr marL="0" indent="0">
              <a:buNone/>
            </a:pPr>
            <a:r>
              <a:rPr lang="en-US" dirty="0"/>
              <a:t>How to plan for capital expenditures such as major renovations or improvements like a roof or furnace replacement?</a:t>
            </a:r>
          </a:p>
          <a:p>
            <a:endParaRPr lang="en-US" dirty="0"/>
          </a:p>
        </p:txBody>
      </p:sp>
    </p:spTree>
    <p:extLst>
      <p:ext uri="{BB962C8B-B14F-4D97-AF65-F5344CB8AC3E}">
        <p14:creationId xmlns:p14="http://schemas.microsoft.com/office/powerpoint/2010/main" val="602303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901037-6742-4ACB-9DC1-796125EA6F73}"/>
              </a:ext>
            </a:extLst>
          </p:cNvPr>
          <p:cNvSpPr>
            <a:spLocks noGrp="1"/>
          </p:cNvSpPr>
          <p:nvPr>
            <p:ph type="title"/>
          </p:nvPr>
        </p:nvSpPr>
        <p:spPr>
          <a:xfrm>
            <a:off x="2296633" y="365125"/>
            <a:ext cx="9057167" cy="1325563"/>
          </a:xfrm>
        </p:spPr>
        <p:txBody>
          <a:bodyPr/>
          <a:lstStyle/>
          <a:p>
            <a:r>
              <a:rPr lang="en-US" sz="5400" dirty="0"/>
              <a:t>Budgeting Process</a:t>
            </a:r>
          </a:p>
        </p:txBody>
      </p:sp>
      <p:sp>
        <p:nvSpPr>
          <p:cNvPr id="4" name="Content Placeholder 3">
            <a:extLst>
              <a:ext uri="{FF2B5EF4-FFF2-40B4-BE49-F238E27FC236}">
                <a16:creationId xmlns:a16="http://schemas.microsoft.com/office/drawing/2014/main" id="{55999A85-03F0-4A4B-9B78-C09E4704C4F1}"/>
              </a:ext>
            </a:extLst>
          </p:cNvPr>
          <p:cNvSpPr>
            <a:spLocks noGrp="1"/>
          </p:cNvSpPr>
          <p:nvPr>
            <p:ph idx="1"/>
          </p:nvPr>
        </p:nvSpPr>
        <p:spPr>
          <a:xfrm>
            <a:off x="2296633" y="2434856"/>
            <a:ext cx="9057167" cy="4236107"/>
          </a:xfrm>
        </p:spPr>
        <p:txBody>
          <a:bodyPr>
            <a:normAutofit fontScale="62500" lnSpcReduction="20000"/>
          </a:bodyPr>
          <a:lstStyle/>
          <a:p>
            <a:pPr marL="0" indent="0">
              <a:lnSpc>
                <a:spcPct val="120000"/>
              </a:lnSpc>
              <a:buNone/>
            </a:pPr>
            <a:r>
              <a:rPr lang="en-US" dirty="0"/>
              <a:t>Who draws up the operating budget?</a:t>
            </a:r>
          </a:p>
          <a:p>
            <a:pPr lvl="1">
              <a:lnSpc>
                <a:spcPct val="120000"/>
              </a:lnSpc>
            </a:pPr>
            <a:r>
              <a:rPr lang="en-US" dirty="0"/>
              <a:t>Finance committee, includes the treasurer</a:t>
            </a:r>
          </a:p>
          <a:p>
            <a:pPr lvl="1">
              <a:lnSpc>
                <a:spcPct val="120000"/>
              </a:lnSpc>
            </a:pPr>
            <a:r>
              <a:rPr lang="en-US" dirty="0"/>
              <a:t>Input from Board of Managers, Session, Committees</a:t>
            </a:r>
          </a:p>
          <a:p>
            <a:pPr marL="0" indent="0">
              <a:lnSpc>
                <a:spcPct val="120000"/>
              </a:lnSpc>
              <a:buNone/>
            </a:pPr>
            <a:r>
              <a:rPr lang="en-US" dirty="0"/>
              <a:t>Timeline:</a:t>
            </a:r>
          </a:p>
          <a:p>
            <a:pPr marL="457200" lvl="1" indent="0">
              <a:lnSpc>
                <a:spcPct val="120000"/>
              </a:lnSpc>
              <a:buNone/>
            </a:pPr>
            <a:r>
              <a:rPr lang="en-US" dirty="0"/>
              <a:t>November &amp; December </a:t>
            </a:r>
            <a:r>
              <a:rPr lang="en-US" sz="2900" dirty="0"/>
              <a:t>(assuming Dec year-end)</a:t>
            </a:r>
          </a:p>
          <a:p>
            <a:pPr lvl="2">
              <a:lnSpc>
                <a:spcPct val="120000"/>
              </a:lnSpc>
            </a:pPr>
            <a:r>
              <a:rPr lang="en-US" dirty="0"/>
              <a:t>Drafting</a:t>
            </a:r>
          </a:p>
          <a:p>
            <a:pPr marL="457200" lvl="1" indent="0">
              <a:lnSpc>
                <a:spcPct val="120000"/>
              </a:lnSpc>
              <a:buNone/>
            </a:pPr>
            <a:r>
              <a:rPr lang="en-US" dirty="0"/>
              <a:t>January </a:t>
            </a:r>
          </a:p>
          <a:p>
            <a:pPr lvl="2">
              <a:lnSpc>
                <a:spcPct val="120000"/>
              </a:lnSpc>
            </a:pPr>
            <a:r>
              <a:rPr lang="en-US" dirty="0"/>
              <a:t>Final stages of plans and budgets</a:t>
            </a:r>
          </a:p>
          <a:p>
            <a:pPr lvl="2">
              <a:lnSpc>
                <a:spcPct val="120000"/>
              </a:lnSpc>
            </a:pPr>
            <a:r>
              <a:rPr lang="en-US" dirty="0"/>
              <a:t>Preparing the prior year’s financial results to compare with your future forecasts/budget</a:t>
            </a:r>
          </a:p>
        </p:txBody>
      </p:sp>
    </p:spTree>
    <p:extLst>
      <p:ext uri="{BB962C8B-B14F-4D97-AF65-F5344CB8AC3E}">
        <p14:creationId xmlns:p14="http://schemas.microsoft.com/office/powerpoint/2010/main" val="1935616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7D6A350F-091B-4D7D-BB10-215CA69AD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778" y="344402"/>
            <a:ext cx="4009693" cy="8774835"/>
          </a:xfrm>
          <a:prstGeom prst="rect">
            <a:avLst/>
          </a:prstGeom>
          <a:ln>
            <a:noFill/>
          </a:ln>
          <a:effectLst>
            <a:outerShdw blurRad="292100" dist="139700" dir="2700000" algn="tl" rotWithShape="0">
              <a:srgbClr val="333333">
                <a:alpha val="40000"/>
              </a:srgbClr>
            </a:outerShdw>
          </a:effectLst>
        </p:spPr>
      </p:pic>
      <p:sp>
        <p:nvSpPr>
          <p:cNvPr id="5" name="Title 4">
            <a:extLst>
              <a:ext uri="{FF2B5EF4-FFF2-40B4-BE49-F238E27FC236}">
                <a16:creationId xmlns:a16="http://schemas.microsoft.com/office/drawing/2014/main" id="{BF2DB844-F50D-4819-8BAB-1C425A2ADA52}"/>
              </a:ext>
            </a:extLst>
          </p:cNvPr>
          <p:cNvSpPr>
            <a:spLocks noGrp="1"/>
          </p:cNvSpPr>
          <p:nvPr>
            <p:ph type="title"/>
          </p:nvPr>
        </p:nvSpPr>
        <p:spPr>
          <a:xfrm>
            <a:off x="1529950" y="853066"/>
            <a:ext cx="5462522" cy="2358220"/>
          </a:xfrm>
        </p:spPr>
        <p:txBody>
          <a:bodyPr/>
          <a:lstStyle/>
          <a:p>
            <a:r>
              <a:rPr lang="en-US" sz="4400" dirty="0"/>
              <a:t>Accounting and Donation Software:</a:t>
            </a:r>
          </a:p>
        </p:txBody>
      </p:sp>
      <p:pic>
        <p:nvPicPr>
          <p:cNvPr id="8" name="Content Placeholder 7" descr="Table&#10;&#10;Description automatically generated">
            <a:extLst>
              <a:ext uri="{FF2B5EF4-FFF2-40B4-BE49-F238E27FC236}">
                <a16:creationId xmlns:a16="http://schemas.microsoft.com/office/drawing/2014/main" id="{49DCC302-B30D-4191-B964-F106247A59B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174" r="3206" b="1701"/>
          <a:stretch/>
        </p:blipFill>
        <p:spPr>
          <a:xfrm>
            <a:off x="7957457" y="113364"/>
            <a:ext cx="3853543" cy="6555057"/>
          </a:xfrm>
          <a:prstGeom prst="rect">
            <a:avLst/>
          </a:prstGeom>
          <a:ln>
            <a:noFill/>
          </a:ln>
          <a:effectLst>
            <a:outerShdw blurRad="292100" dist="139700" dir="2700000" algn="tl" rotWithShape="0">
              <a:srgbClr val="333333">
                <a:alpha val="40000"/>
              </a:srgbClr>
            </a:outerShdw>
          </a:effectLst>
        </p:spPr>
      </p:pic>
      <p:sp>
        <p:nvSpPr>
          <p:cNvPr id="11" name="Content Placeholder 5">
            <a:extLst>
              <a:ext uri="{FF2B5EF4-FFF2-40B4-BE49-F238E27FC236}">
                <a16:creationId xmlns:a16="http://schemas.microsoft.com/office/drawing/2014/main" id="{950474FD-992F-4057-8D18-CF4E5DBBA08D}"/>
              </a:ext>
            </a:extLst>
          </p:cNvPr>
          <p:cNvSpPr txBox="1">
            <a:spLocks/>
          </p:cNvSpPr>
          <p:nvPr/>
        </p:nvSpPr>
        <p:spPr>
          <a:xfrm>
            <a:off x="1945274" y="3211286"/>
            <a:ext cx="4830857" cy="33707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4000" kern="1200">
                <a:solidFill>
                  <a:schemeClr val="tx1"/>
                </a:solidFill>
                <a:latin typeface="Roboto Medium" panose="02000000000000000000" pitchFamily="2" charset="0"/>
                <a:ea typeface="Roboto Medium"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b="0" i="0" u="none"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should I consider when looking at software?</a:t>
            </a:r>
          </a:p>
          <a:p>
            <a:r>
              <a:rPr lang="en-US" sz="3200" dirty="0"/>
              <a:t>Section 5.1 in Treasurers’ Handbook </a:t>
            </a:r>
          </a:p>
          <a:p>
            <a:pPr marL="0" indent="0">
              <a:buFont typeface="Arial" panose="020B0604020202020204" pitchFamily="34" charset="0"/>
              <a:buNone/>
            </a:pPr>
            <a:endParaRPr lang="en-US" sz="3600" dirty="0"/>
          </a:p>
        </p:txBody>
      </p:sp>
    </p:spTree>
    <p:extLst>
      <p:ext uri="{BB962C8B-B14F-4D97-AF65-F5344CB8AC3E}">
        <p14:creationId xmlns:p14="http://schemas.microsoft.com/office/powerpoint/2010/main" val="327460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0C9D67-FAE2-492C-B1C8-E2264225D7AC}"/>
              </a:ext>
            </a:extLst>
          </p:cNvPr>
          <p:cNvSpPr>
            <a:spLocks noGrp="1"/>
          </p:cNvSpPr>
          <p:nvPr>
            <p:ph idx="1"/>
          </p:nvPr>
        </p:nvSpPr>
        <p:spPr>
          <a:xfrm>
            <a:off x="4475747" y="2422358"/>
            <a:ext cx="7539790" cy="4251158"/>
          </a:xfrm>
        </p:spPr>
        <p:txBody>
          <a:bodyPr>
            <a:normAutofit/>
          </a:bodyPr>
          <a:lstStyle/>
          <a:p>
            <a:pPr marL="0" indent="0">
              <a:buNone/>
            </a:pPr>
            <a:r>
              <a:rPr lang="en-US" sz="1800" dirty="0"/>
              <a:t>SECTION 1.0 ROLE OF THE TREASURER </a:t>
            </a:r>
          </a:p>
          <a:p>
            <a:pPr marL="457200" lvl="1" indent="0">
              <a:buNone/>
            </a:pPr>
            <a:r>
              <a:rPr lang="en-US" sz="1800" dirty="0"/>
              <a:t>1.1 THE BOOK OF FORMS </a:t>
            </a:r>
          </a:p>
          <a:p>
            <a:pPr marL="457200" lvl="1" indent="0">
              <a:buNone/>
            </a:pPr>
            <a:r>
              <a:rPr lang="en-US" sz="1800" dirty="0"/>
              <a:t>1.2 RESPONSIBILITIES</a:t>
            </a:r>
          </a:p>
          <a:p>
            <a:pPr marL="457200" lvl="1" indent="0">
              <a:buNone/>
            </a:pPr>
            <a:r>
              <a:rPr lang="en-US" sz="1800" dirty="0"/>
              <a:t>1.3 DUTIES CHECKLIST </a:t>
            </a:r>
          </a:p>
          <a:p>
            <a:pPr marL="0" indent="0">
              <a:buNone/>
            </a:pPr>
            <a:r>
              <a:rPr lang="en-US" sz="1800" dirty="0"/>
              <a:t>SECTION 2.0  BUDGET</a:t>
            </a:r>
          </a:p>
          <a:p>
            <a:pPr marL="457200" lvl="1" indent="0">
              <a:buNone/>
            </a:pPr>
            <a:r>
              <a:rPr lang="en-US" sz="1800" dirty="0"/>
              <a:t>2.1 PREPARING A CONGREGATION’S BUDGET </a:t>
            </a:r>
          </a:p>
          <a:p>
            <a:pPr marL="457200" lvl="1" indent="0">
              <a:buNone/>
            </a:pPr>
            <a:r>
              <a:rPr lang="en-US" sz="1800" dirty="0"/>
              <a:t>2.2 AUTHORIZING THE BUDGET</a:t>
            </a:r>
          </a:p>
          <a:p>
            <a:pPr marL="457200" lvl="1" indent="0">
              <a:buNone/>
            </a:pPr>
            <a:r>
              <a:rPr lang="en-US" sz="1800" dirty="0"/>
              <a:t>2.3 ADMINISTERING THE BUDGET</a:t>
            </a:r>
          </a:p>
          <a:p>
            <a:pPr marL="457200" lvl="1" indent="0">
              <a:buNone/>
            </a:pPr>
            <a:r>
              <a:rPr lang="en-US" sz="1800" dirty="0"/>
              <a:t>2.4 ANALYSIS OF DIFFERENCES (VARIANCES)</a:t>
            </a:r>
          </a:p>
          <a:p>
            <a:pPr marL="0" indent="0">
              <a:buNone/>
            </a:pPr>
            <a:r>
              <a:rPr lang="en-US" sz="2800" dirty="0">
                <a:latin typeface="Roboto" panose="02000000000000000000" pitchFamily="2" charset="0"/>
                <a:ea typeface="Roboto" panose="02000000000000000000" pitchFamily="2" charset="0"/>
              </a:rPr>
              <a:t>Download presbyterian.ca/resources/finance/</a:t>
            </a:r>
            <a:endParaRPr lang="en-US" sz="2800" dirty="0"/>
          </a:p>
          <a:p>
            <a:endParaRPr lang="en-US" sz="2800" dirty="0"/>
          </a:p>
        </p:txBody>
      </p:sp>
      <p:sp>
        <p:nvSpPr>
          <p:cNvPr id="4" name="Title 3">
            <a:extLst>
              <a:ext uri="{FF2B5EF4-FFF2-40B4-BE49-F238E27FC236}">
                <a16:creationId xmlns:a16="http://schemas.microsoft.com/office/drawing/2014/main" id="{19D7064D-B4A1-4F9A-9D4B-8B3B2E7A383F}"/>
              </a:ext>
            </a:extLst>
          </p:cNvPr>
          <p:cNvSpPr>
            <a:spLocks noGrp="1"/>
          </p:cNvSpPr>
          <p:nvPr>
            <p:ph type="title"/>
          </p:nvPr>
        </p:nvSpPr>
        <p:spPr/>
        <p:txBody>
          <a:bodyPr/>
          <a:lstStyle/>
          <a:p>
            <a:r>
              <a:rPr lang="en-US" dirty="0"/>
              <a:t>Treasurer’s Handbook</a:t>
            </a:r>
          </a:p>
        </p:txBody>
      </p:sp>
      <p:pic>
        <p:nvPicPr>
          <p:cNvPr id="9" name="Picture 8" descr="A picture containing logo&#10;&#10;Description automatically generated">
            <a:extLst>
              <a:ext uri="{FF2B5EF4-FFF2-40B4-BE49-F238E27FC236}">
                <a16:creationId xmlns:a16="http://schemas.microsoft.com/office/drawing/2014/main" id="{A8867226-71CA-4614-B8CC-CE99118ED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3" y="933016"/>
            <a:ext cx="3785937" cy="4991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0247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idx="1"/>
          </p:nvPr>
        </p:nvSpPr>
        <p:spPr/>
        <p:txBody>
          <a:bodyPr/>
          <a:lstStyle/>
          <a:p>
            <a:pPr marL="0" indent="0">
              <a:buNone/>
            </a:pPr>
            <a:r>
              <a:rPr lang="en-US" dirty="0">
                <a:latin typeface="Roboto" panose="02000000000000000000" pitchFamily="2" charset="0"/>
                <a:ea typeface="Roboto" panose="02000000000000000000" pitchFamily="2" charset="0"/>
              </a:rPr>
              <a:t>Recording will be available at</a:t>
            </a:r>
          </a:p>
          <a:p>
            <a:pPr marL="0" indent="0" algn="ctr">
              <a:buNone/>
            </a:pPr>
            <a:endParaRPr lang="en-US" sz="2800" dirty="0"/>
          </a:p>
          <a:p>
            <a:pPr marL="0" indent="0" algn="ctr">
              <a:buNone/>
            </a:pPr>
            <a:r>
              <a:rPr lang="en-US" sz="2800" dirty="0"/>
              <a:t>presbyterian.ca/leadership-webinars</a:t>
            </a:r>
          </a:p>
        </p:txBody>
      </p:sp>
    </p:spTree>
    <p:extLst>
      <p:ext uri="{BB962C8B-B14F-4D97-AF65-F5344CB8AC3E}">
        <p14:creationId xmlns:p14="http://schemas.microsoft.com/office/powerpoint/2010/main" val="3107373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0FDA-00DE-4A91-A446-2DC3BC7578B0}"/>
              </a:ext>
            </a:extLst>
          </p:cNvPr>
          <p:cNvSpPr>
            <a:spLocks noGrp="1"/>
          </p:cNvSpPr>
          <p:nvPr>
            <p:ph type="title"/>
          </p:nvPr>
        </p:nvSpPr>
        <p:spPr>
          <a:xfrm>
            <a:off x="2586018" y="1262488"/>
            <a:ext cx="8145957" cy="1325563"/>
          </a:xfrm>
        </p:spPr>
        <p:txBody>
          <a:bodyPr/>
          <a:lstStyle/>
          <a:p>
            <a:r>
              <a:rPr lang="en-US" dirty="0"/>
              <a:t>Coming Webinars</a:t>
            </a:r>
          </a:p>
        </p:txBody>
      </p:sp>
      <p:sp>
        <p:nvSpPr>
          <p:cNvPr id="3" name="Content Placeholder 2">
            <a:extLst>
              <a:ext uri="{FF2B5EF4-FFF2-40B4-BE49-F238E27FC236}">
                <a16:creationId xmlns:a16="http://schemas.microsoft.com/office/drawing/2014/main" id="{EFDFCE3D-CEEA-4CF3-AE15-9EAB8C9B5386}"/>
              </a:ext>
            </a:extLst>
          </p:cNvPr>
          <p:cNvSpPr>
            <a:spLocks noGrp="1"/>
          </p:cNvSpPr>
          <p:nvPr>
            <p:ph idx="1"/>
          </p:nvPr>
        </p:nvSpPr>
        <p:spPr>
          <a:xfrm>
            <a:off x="2711303" y="2855494"/>
            <a:ext cx="8999434" cy="4002505"/>
          </a:xfrm>
        </p:spPr>
        <p:txBody>
          <a:bodyPr>
            <a:noAutofit/>
          </a:bodyPr>
          <a:lstStyle/>
          <a:p>
            <a:pPr marL="2149475" indent="-2149475">
              <a:lnSpc>
                <a:spcPct val="120000"/>
              </a:lnSpc>
              <a:buNone/>
            </a:pPr>
            <a:r>
              <a:rPr lang="en-US" sz="2400" dirty="0"/>
              <a:t>Thurs., Dec. 2		Receiving &amp; Receipting God’s Gifts </a:t>
            </a:r>
            <a:br>
              <a:rPr lang="en-US" sz="2400" dirty="0"/>
            </a:br>
            <a:r>
              <a:rPr lang="en-US" sz="2400" dirty="0"/>
              <a:t>	</a:t>
            </a:r>
            <a:r>
              <a:rPr lang="en-US" sz="2400" i="1" dirty="0">
                <a:latin typeface="Roboto" panose="02000000000000000000" pitchFamily="2" charset="0"/>
                <a:ea typeface="Roboto" panose="02000000000000000000" pitchFamily="2" charset="0"/>
              </a:rPr>
              <a:t>Exploring Congregational Revenue</a:t>
            </a:r>
          </a:p>
          <a:p>
            <a:pPr marL="2149475" indent="-2149475">
              <a:lnSpc>
                <a:spcPct val="120000"/>
              </a:lnSpc>
              <a:buNone/>
            </a:pPr>
            <a:r>
              <a:rPr lang="en-US" sz="2400" dirty="0"/>
              <a:t>Thurs., Dec. 9		Sharing God’s Gifts</a:t>
            </a:r>
            <a:br>
              <a:rPr lang="en-US" sz="2400" b="1" dirty="0"/>
            </a:br>
            <a:r>
              <a:rPr lang="en-US" sz="2400" b="1" dirty="0"/>
              <a:t>	</a:t>
            </a:r>
            <a:r>
              <a:rPr lang="en-US" sz="2400" i="1" dirty="0">
                <a:latin typeface="Roboto" panose="02000000000000000000" pitchFamily="2" charset="0"/>
                <a:ea typeface="Roboto" panose="02000000000000000000" pitchFamily="2" charset="0"/>
              </a:rPr>
              <a:t>Examining Congregational Expenditures</a:t>
            </a:r>
          </a:p>
          <a:p>
            <a:pPr marL="2149475" indent="-2149475">
              <a:lnSpc>
                <a:spcPct val="120000"/>
              </a:lnSpc>
              <a:buNone/>
            </a:pPr>
            <a:r>
              <a:rPr lang="en-US" sz="2400" dirty="0"/>
              <a:t>Thurs., Jan. 13		Telling the Story</a:t>
            </a:r>
            <a:br>
              <a:rPr lang="en-US" sz="2400" b="1" dirty="0"/>
            </a:br>
            <a:r>
              <a:rPr lang="en-US" sz="2400" b="1" dirty="0"/>
              <a:t>	</a:t>
            </a:r>
            <a:r>
              <a:rPr lang="en-US" sz="2400" i="1" dirty="0">
                <a:latin typeface="Roboto" panose="02000000000000000000" pitchFamily="2" charset="0"/>
                <a:ea typeface="Roboto" panose="02000000000000000000" pitchFamily="2" charset="0"/>
              </a:rPr>
              <a:t>Reporting &amp; Communicating Finances</a:t>
            </a:r>
          </a:p>
        </p:txBody>
      </p:sp>
      <p:pic>
        <p:nvPicPr>
          <p:cNvPr id="4" name="Picture 3">
            <a:extLst>
              <a:ext uri="{FF2B5EF4-FFF2-40B4-BE49-F238E27FC236}">
                <a16:creationId xmlns:a16="http://schemas.microsoft.com/office/drawing/2014/main" id="{506E991B-0ED4-4C32-BC80-DF927B2D64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0697" y="1069330"/>
            <a:ext cx="1251278" cy="1251278"/>
          </a:xfrm>
          <a:prstGeom prst="rect">
            <a:avLst/>
          </a:prstGeom>
        </p:spPr>
      </p:pic>
    </p:spTree>
    <p:extLst>
      <p:ext uri="{BB962C8B-B14F-4D97-AF65-F5344CB8AC3E}">
        <p14:creationId xmlns:p14="http://schemas.microsoft.com/office/powerpoint/2010/main" val="1690158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p:txBody>
          <a:bodyPr/>
          <a:lstStyle/>
          <a:p>
            <a:r>
              <a:rPr lang="en-US" dirty="0"/>
              <a:t>Q &amp; A</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idx="1"/>
          </p:nvPr>
        </p:nvSpPr>
        <p:spPr/>
        <p:txBody>
          <a:bodyPr/>
          <a:lstStyle/>
          <a:p>
            <a:pPr marL="0" indent="0">
              <a:buNone/>
            </a:pPr>
            <a:r>
              <a:rPr lang="en-US" dirty="0"/>
              <a:t>What more do you want to know?!</a:t>
            </a:r>
          </a:p>
          <a:p>
            <a:pPr marL="0" indent="0">
              <a:buNone/>
            </a:pPr>
            <a:endParaRPr lang="en-US" sz="2800" dirty="0"/>
          </a:p>
          <a:p>
            <a:pPr marL="0" indent="0">
              <a:buNone/>
            </a:pPr>
            <a:r>
              <a:rPr lang="en-US" sz="2800" dirty="0"/>
              <a:t>(use the chat . . .) </a:t>
            </a:r>
          </a:p>
        </p:txBody>
      </p:sp>
    </p:spTree>
    <p:extLst>
      <p:ext uri="{BB962C8B-B14F-4D97-AF65-F5344CB8AC3E}">
        <p14:creationId xmlns:p14="http://schemas.microsoft.com/office/powerpoint/2010/main" val="839221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ctrTitle"/>
          </p:nvPr>
        </p:nvSpPr>
        <p:spPr/>
        <p:txBody>
          <a:bodyPr/>
          <a:lstStyle/>
          <a:p>
            <a:r>
              <a:rPr lang="en-US" dirty="0"/>
              <a:t>Thank You</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type="subTitle" idx="1"/>
          </p:nvPr>
        </p:nvSpPr>
        <p:spPr/>
        <p:txBody>
          <a:bodyPr/>
          <a:lstStyle/>
          <a:p>
            <a:pPr marL="0" indent="0">
              <a:buNone/>
            </a:pPr>
            <a:endParaRPr lang="en-US" sz="2800" dirty="0"/>
          </a:p>
          <a:p>
            <a:pPr marL="0" indent="0" algn="ctr">
              <a:buNone/>
            </a:pPr>
            <a:r>
              <a:rPr lang="en-US" sz="2800" dirty="0"/>
              <a:t>presbyterian.ca/leadership-webinars</a:t>
            </a:r>
          </a:p>
        </p:txBody>
      </p:sp>
    </p:spTree>
    <p:extLst>
      <p:ext uri="{BB962C8B-B14F-4D97-AF65-F5344CB8AC3E}">
        <p14:creationId xmlns:p14="http://schemas.microsoft.com/office/powerpoint/2010/main" val="148929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42582-ECFC-4326-AE62-56BB37EC5509}"/>
              </a:ext>
            </a:extLst>
          </p:cNvPr>
          <p:cNvSpPr>
            <a:spLocks noGrp="1"/>
          </p:cNvSpPr>
          <p:nvPr>
            <p:ph idx="1"/>
          </p:nvPr>
        </p:nvSpPr>
        <p:spPr>
          <a:xfrm>
            <a:off x="4287187" y="2323475"/>
            <a:ext cx="7432373" cy="4162357"/>
          </a:xfrm>
        </p:spPr>
        <p:txBody>
          <a:bodyPr>
            <a:normAutofit/>
          </a:bodyPr>
          <a:lstStyle/>
          <a:p>
            <a:pPr marL="0" lvl="0" indent="0">
              <a:lnSpc>
                <a:spcPct val="150000"/>
              </a:lnSpc>
              <a:spcBef>
                <a:spcPts val="600"/>
              </a:spcBef>
              <a:spcAft>
                <a:spcPts val="1800"/>
              </a:spcAft>
              <a:buNone/>
            </a:pPr>
            <a:r>
              <a:rPr lang="en-US" sz="3200" i="1" dirty="0"/>
              <a:t>“Budget building and management work is sacred and will directly impact the morale and confidence of the whole community.”</a:t>
            </a:r>
            <a:r>
              <a:rPr lang="en-US" sz="1800" dirty="0">
                <a:latin typeface="Roboto" panose="02000000000000000000" pitchFamily="2" charset="0"/>
                <a:ea typeface="Roboto" panose="02000000000000000000" pitchFamily="2" charset="0"/>
              </a:rPr>
              <a:t>–	Bonnie Ives Marden</a:t>
            </a:r>
          </a:p>
          <a:p>
            <a:pPr marL="0" lvl="0" indent="0">
              <a:lnSpc>
                <a:spcPct val="150000"/>
              </a:lnSpc>
              <a:spcBef>
                <a:spcPts val="600"/>
              </a:spcBef>
              <a:spcAft>
                <a:spcPts val="1800"/>
              </a:spcAft>
              <a:buNone/>
            </a:pPr>
            <a:r>
              <a:rPr lang="en-US" sz="2800" dirty="0">
                <a:latin typeface="Roboto" panose="02000000000000000000" pitchFamily="2" charset="0"/>
                <a:ea typeface="Roboto" panose="02000000000000000000" pitchFamily="2" charset="0"/>
              </a:rPr>
              <a:t>Available on Amazon.ca </a:t>
            </a:r>
            <a:endParaRPr lang="en-US" sz="2800" dirty="0"/>
          </a:p>
        </p:txBody>
      </p:sp>
      <p:sp>
        <p:nvSpPr>
          <p:cNvPr id="4" name="Title 3">
            <a:extLst>
              <a:ext uri="{FF2B5EF4-FFF2-40B4-BE49-F238E27FC236}">
                <a16:creationId xmlns:a16="http://schemas.microsoft.com/office/drawing/2014/main" id="{F79247FD-BEA8-4ABE-A297-E6A02721A4B7}"/>
              </a:ext>
            </a:extLst>
          </p:cNvPr>
          <p:cNvSpPr>
            <a:spLocks noGrp="1"/>
          </p:cNvSpPr>
          <p:nvPr>
            <p:ph type="title"/>
          </p:nvPr>
        </p:nvSpPr>
        <p:spPr/>
        <p:txBody>
          <a:bodyPr/>
          <a:lstStyle/>
          <a:p>
            <a:r>
              <a:rPr lang="en-US" dirty="0"/>
              <a:t>Best Practices</a:t>
            </a:r>
          </a:p>
        </p:txBody>
      </p:sp>
      <p:pic>
        <p:nvPicPr>
          <p:cNvPr id="6" name="Picture 5" descr="A picture containing text, businesscard&#10;&#10;Description automatically generated">
            <a:extLst>
              <a:ext uri="{FF2B5EF4-FFF2-40B4-BE49-F238E27FC236}">
                <a16:creationId xmlns:a16="http://schemas.microsoft.com/office/drawing/2014/main" id="{AB9952C3-2908-406E-858E-A56D33A13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719483"/>
            <a:ext cx="3614017" cy="5419033"/>
          </a:xfrm>
          <a:prstGeom prst="rect">
            <a:avLst/>
          </a:prstGeom>
          <a:ln>
            <a:solidFill>
              <a:srgbClr val="C00000"/>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2192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p:txBody>
          <a:bodyPr/>
          <a:lstStyle/>
          <a:p>
            <a:pPr marL="0" indent="0">
              <a:buNone/>
            </a:pPr>
            <a:r>
              <a:rPr lang="en-US" sz="4000" dirty="0"/>
              <a:t>The Biblical Call to Stewardship</a:t>
            </a:r>
          </a:p>
        </p:txBody>
      </p:sp>
      <p:sp>
        <p:nvSpPr>
          <p:cNvPr id="6" name="Content Placeholder 5">
            <a:extLst>
              <a:ext uri="{FF2B5EF4-FFF2-40B4-BE49-F238E27FC236}">
                <a16:creationId xmlns:a16="http://schemas.microsoft.com/office/drawing/2014/main" id="{86C39CAF-0D6A-4B18-92AD-DDF6C5904215}"/>
              </a:ext>
            </a:extLst>
          </p:cNvPr>
          <p:cNvSpPr>
            <a:spLocks noGrp="1"/>
          </p:cNvSpPr>
          <p:nvPr>
            <p:ph idx="1"/>
          </p:nvPr>
        </p:nvSpPr>
        <p:spPr>
          <a:xfrm>
            <a:off x="2932386" y="2621066"/>
            <a:ext cx="8421414" cy="3964929"/>
          </a:xfrm>
        </p:spPr>
        <p:txBody>
          <a:bodyPr>
            <a:normAutofit fontScale="47500" lnSpcReduction="20000"/>
          </a:bodyPr>
          <a:lstStyle/>
          <a:p>
            <a:pPr marL="0" indent="0">
              <a:lnSpc>
                <a:spcPct val="120000"/>
              </a:lnSpc>
              <a:spcBef>
                <a:spcPts val="1200"/>
              </a:spcBef>
              <a:spcAft>
                <a:spcPts val="1200"/>
              </a:spcAft>
              <a:buNone/>
            </a:pPr>
            <a:r>
              <a:rPr lang="en-US" sz="5100" i="1" dirty="0">
                <a:latin typeface="Roboto" panose="02000000000000000000" pitchFamily="2" charset="0"/>
                <a:ea typeface="Roboto" panose="02000000000000000000" pitchFamily="2" charset="0"/>
              </a:rPr>
              <a:t>The earth is the LORD’s, and everything in it, the world, and all who live in it. Psalm 24:1</a:t>
            </a:r>
            <a:endParaRPr lang="en-US" sz="5100" dirty="0"/>
          </a:p>
          <a:p>
            <a:pPr>
              <a:lnSpc>
                <a:spcPct val="120000"/>
              </a:lnSpc>
              <a:spcBef>
                <a:spcPts val="1200"/>
              </a:spcBef>
              <a:spcAft>
                <a:spcPts val="1200"/>
              </a:spcAft>
            </a:pPr>
            <a:r>
              <a:rPr lang="en-US" sz="5100" dirty="0">
                <a:latin typeface="Roboto" panose="02000000000000000000" pitchFamily="2" charset="0"/>
                <a:ea typeface="Roboto" panose="02000000000000000000" pitchFamily="2" charset="0"/>
              </a:rPr>
              <a:t>From the beginning and throughout the bible, God creates everything and owns everything.  God has asked us to take care of it. </a:t>
            </a:r>
          </a:p>
          <a:p>
            <a:pPr>
              <a:lnSpc>
                <a:spcPct val="120000"/>
              </a:lnSpc>
              <a:spcBef>
                <a:spcPts val="1200"/>
              </a:spcBef>
              <a:spcAft>
                <a:spcPts val="1200"/>
              </a:spcAft>
            </a:pPr>
            <a:r>
              <a:rPr lang="en-US" sz="5100" dirty="0">
                <a:latin typeface="Roboto" panose="02000000000000000000" pitchFamily="2" charset="0"/>
                <a:ea typeface="Roboto" panose="02000000000000000000" pitchFamily="2" charset="0"/>
              </a:rPr>
              <a:t>As stewards of God we try to use all the opportunities and resources entrusted to us to love God and our neighbour with all we have and all we are.</a:t>
            </a:r>
          </a:p>
          <a:p>
            <a:pPr>
              <a:lnSpc>
                <a:spcPct val="120000"/>
              </a:lnSpc>
            </a:pPr>
            <a:endParaRPr lang="en-US" dirty="0"/>
          </a:p>
        </p:txBody>
      </p:sp>
    </p:spTree>
    <p:extLst>
      <p:ext uri="{BB962C8B-B14F-4D97-AF65-F5344CB8AC3E}">
        <p14:creationId xmlns:p14="http://schemas.microsoft.com/office/powerpoint/2010/main" val="373834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p:txBody>
          <a:bodyPr/>
          <a:lstStyle/>
          <a:p>
            <a:pPr marL="0" indent="0">
              <a:buNone/>
            </a:pPr>
            <a:r>
              <a:rPr lang="en-US" sz="4800" dirty="0"/>
              <a:t>A Steward is a Manager </a:t>
            </a:r>
          </a:p>
        </p:txBody>
      </p:sp>
      <p:sp>
        <p:nvSpPr>
          <p:cNvPr id="2" name="Content Placeholder 1">
            <a:extLst>
              <a:ext uri="{FF2B5EF4-FFF2-40B4-BE49-F238E27FC236}">
                <a16:creationId xmlns:a16="http://schemas.microsoft.com/office/drawing/2014/main" id="{132C6561-44D9-45A9-9CC7-74CB79FCD2EF}"/>
              </a:ext>
            </a:extLst>
          </p:cNvPr>
          <p:cNvSpPr>
            <a:spLocks noGrp="1"/>
          </p:cNvSpPr>
          <p:nvPr>
            <p:ph idx="1"/>
          </p:nvPr>
        </p:nvSpPr>
        <p:spPr>
          <a:xfrm>
            <a:off x="2601550" y="2486526"/>
            <a:ext cx="9221482" cy="4130814"/>
          </a:xfrm>
        </p:spPr>
        <p:txBody>
          <a:bodyPr>
            <a:normAutofit fontScale="77500" lnSpcReduction="20000"/>
          </a:bodyPr>
          <a:lstStyle/>
          <a:p>
            <a:pPr marL="0" indent="0">
              <a:buNone/>
            </a:pPr>
            <a:r>
              <a:rPr lang="en-US" dirty="0"/>
              <a:t>A good steward manages resources as God would.</a:t>
            </a:r>
          </a:p>
          <a:p>
            <a:endParaRPr lang="en-US" dirty="0"/>
          </a:p>
          <a:p>
            <a:pPr marL="0" indent="0" algn="ctr">
              <a:buNone/>
            </a:pPr>
            <a:r>
              <a:rPr lang="en-US" dirty="0">
                <a:latin typeface="Roboto Light" panose="02000000000000000000" pitchFamily="2" charset="0"/>
                <a:ea typeface="Roboto Light" panose="02000000000000000000" pitchFamily="2" charset="0"/>
              </a:rPr>
              <a:t>“Every faculty you have, your power of thinking or of moving your limbs from moment to moment, is given you by God. If you devoted every moment of your whole life exclusively to His service, you could not give Him anything that was not in a sense His own already.”</a:t>
            </a:r>
          </a:p>
          <a:p>
            <a:pPr marL="0" indent="0" algn="ctr">
              <a:spcBef>
                <a:spcPts val="2400"/>
              </a:spcBef>
              <a:buNone/>
            </a:pPr>
            <a:r>
              <a:rPr lang="en-US" dirty="0">
                <a:latin typeface="Roboto Light" panose="02000000000000000000" pitchFamily="2" charset="0"/>
                <a:ea typeface="Roboto Light" panose="02000000000000000000" pitchFamily="2" charset="0"/>
              </a:rPr>
              <a:t>~C. S. Lewis, Mere Christianity~</a:t>
            </a:r>
          </a:p>
          <a:p>
            <a:endParaRPr lang="en-US" dirty="0"/>
          </a:p>
        </p:txBody>
      </p:sp>
    </p:spTree>
    <p:extLst>
      <p:ext uri="{BB962C8B-B14F-4D97-AF65-F5344CB8AC3E}">
        <p14:creationId xmlns:p14="http://schemas.microsoft.com/office/powerpoint/2010/main" val="596317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2086&quot;&gt;&lt;/object&gt;&lt;object type=&quot;2&quot; unique_id=&quot;12087&quot;&gt;&lt;object type=&quot;3&quot; unique_id=&quot;12088&quot;&gt;&lt;property id=&quot;20148&quot; value=&quot;5&quot;/&gt;&lt;property id=&quot;20300&quot; value=&quot;Slide 1 - &amp;quot;The Ministry of  Managing Money&amp;quot;&quot;/&gt;&lt;property id=&quot;20307&quot; value=&quot;256&quot;/&gt;&lt;/object&gt;&lt;object type=&quot;3&quot; unique_id=&quot;45423&quot;&gt;&lt;property id=&quot;20148&quot; value=&quot;5&quot;/&gt;&lt;property id=&quot;20300&quot; value=&quot;Slide 4 - &amp;quot;Where Do I Begin? Financial Roles &amp;amp; Budgets&amp;quot;&quot;/&gt;&lt;property id=&quot;20307&quot; value=&quot;275&quot;/&gt;&lt;/object&gt;&lt;object type=&quot;3&quot; unique_id=&quot;47952&quot;&gt;&lt;property id=&quot;20148&quot; value=&quot;5&quot;/&gt;&lt;property id=&quot;20300&quot; value=&quot;Slide 12 - &amp;quot;Treasurer Connections&amp;quot;&quot;/&gt;&lt;property id=&quot;20307&quot; value=&quot;259&quot;/&gt;&lt;/object&gt;&lt;object type=&quot;3&quot; unique_id=&quot;47954&quot;&gt;&lt;property id=&quot;20148&quot; value=&quot;5&quot;/&gt;&lt;property id=&quot;20300&quot; value=&quot;Slide 11 - &amp;quot;The Treasurer&amp;quot;&quot;/&gt;&lt;property id=&quot;20307&quot; value=&quot;495&quot;/&gt;&lt;/object&gt;&lt;object type=&quot;3&quot; unique_id=&quot;47955&quot;&gt;&lt;property id=&quot;20148&quot; value=&quot;5&quot;/&gt;&lt;property id=&quot;20300&quot; value=&quot;Slide 35 - &amp;quot;Receive Gifts    (Learn more Dec. 2)&amp;quot;&quot;/&gt;&lt;property id=&quot;20307&quot; value=&quot;494&quot;/&gt;&lt;/object&gt;&lt;object type=&quot;3&quot; unique_id=&quot;47956&quot;&gt;&lt;property id=&quot;20148&quot; value=&quot;5&quot;/&gt;&lt;property id=&quot;20300&quot; value=&quot;Slide 36 - &amp;quot;Disburse Money  (Learn more Dec. 9)&amp;quot;&quot;/&gt;&lt;property id=&quot;20307&quot; value=&quot;499&quot;/&gt;&lt;/object&gt;&lt;object type=&quot;3&quot; unique_id=&quot;47957&quot;&gt;&lt;property id=&quot;20148&quot; value=&quot;5&quot;/&gt;&lt;property id=&quot;20300&quot; value=&quot;Slide 37 - &amp;quot;Produce Reports Financial Statements  (Learn more Jan 13)&amp;quot;&quot;/&gt;&lt;property id=&quot;20307&quot; value=&quot;527&quot;/&gt;&lt;/object&gt;&lt;object type=&quot;3&quot; unique_id=&quot;47959&quot;&gt;&lt;property id=&quot;20148&quot; value=&quot;5&quot;/&gt;&lt;property id=&quot;20300&quot; value=&quot;Slide 14 - &amp;quot;Board of Managers&amp;quot;&quot;/&gt;&lt;property id=&quot;20307&quot; value=&quot;261&quot;/&gt;&lt;/object&gt;&lt;object type=&quot;3&quot; unique_id=&quot;47960&quot;&gt;&lt;property id=&quot;20148&quot; value=&quot;5&quot;/&gt;&lt;property id=&quot;20300&quot; value=&quot;Slide 15 - &amp;quot;The Trustees&amp;quot;&quot;/&gt;&lt;property id=&quot;20307&quot; value=&quot;377&quot;/&gt;&lt;/object&gt;&lt;object type=&quot;3&quot; unique_id=&quot;47961&quot;&gt;&lt;property id=&quot;20148&quot; value=&quot;5&quot;/&gt;&lt;property id=&quot;20300&quot; value=&quot;Slide 18 - &amp;quot;Envelope Secretary/Gifts Administrator &amp;quot;&quot;/&gt;&lt;property id=&quot;20307&quot; value=&quot;490&quot;/&gt;&lt;/object&gt;&lt;object type=&quot;3&quot; unique_id=&quot;47962&quot;&gt;&lt;property id=&quot;20148&quot; value=&quot;5&quot;/&gt;&lt;property id=&quot;20300&quot; value=&quot;Slide 16 - &amp;quot;Members&amp;quot;&quot;/&gt;&lt;property id=&quot;20307&quot; value=&quot;497&quot;/&gt;&lt;/object&gt;&lt;object type=&quot;3&quot; unique_id=&quot;47963&quot;&gt;&lt;property id=&quot;20148&quot; value=&quot;5&quot;/&gt;&lt;property id=&quot;20300&quot; value=&quot;Slide 19 - &amp;quot;Stewardship Committee&amp;quot;&quot;/&gt;&lt;property id=&quot;20307&quot; value=&quot;498&quot;/&gt;&lt;/object&gt;&lt;object type=&quot;3&quot; unique_id=&quot;47964&quot;&gt;&lt;property id=&quot;20148&quot; value=&quot;5&quot;/&gt;&lt;property id=&quot;20300&quot; value=&quot;Slide 41 - &amp;quot;The Art of Delegation&amp;quot;&quot;/&gt;&lt;property id=&quot;20307&quot; value=&quot;491&quot;/&gt;&lt;/object&gt;&lt;object type=&quot;3&quot; unique_id=&quot;47965&quot;&gt;&lt;property id=&quot;20148&quot; value=&quot;5&quot;/&gt;&lt;property id=&quot;20300&quot; value=&quot;Slide 34 - &amp;quot;Duties &amp;amp; Dates&amp;quot;&quot;/&gt;&lt;property id=&quot;20307&quot; value=&quot;404&quot;/&gt;&lt;/object&gt;&lt;object type=&quot;3&quot; unique_id=&quot;47966&quot;&gt;&lt;property id=&quot;20148&quot; value=&quot;5&quot;/&gt;&lt;property id=&quot;20300&quot; value=&quot;Slide 38 - &amp;quot;Duties Checklist&amp;quot;&quot;/&gt;&lt;property id=&quot;20307&quot; value=&quot;394&quot;/&gt;&lt;/object&gt;&lt;object type=&quot;3&quot; unique_id=&quot;47967&quot;&gt;&lt;property id=&quot;20148&quot; value=&quot;5&quot;/&gt;&lt;property id=&quot;20300&quot; value=&quot;Slide 40 - &amp;quot;Important Dates National and Presbytery Remittances&amp;quot;&quot;/&gt;&lt;property id=&quot;20307&quot; value=&quot;263&quot;/&gt;&lt;/object&gt;&lt;object type=&quot;3&quot; unique_id=&quot;49018&quot;&gt;&lt;property id=&quot;20148&quot; value=&quot;5&quot;/&gt;&lt;property id=&quot;20300&quot; value=&quot;Slide 48 - &amp;quot;Annual Budget&amp;quot;&quot;/&gt;&lt;property id=&quot;20307&quot; value=&quot;264&quot;/&gt;&lt;/object&gt;&lt;object type=&quot;3&quot; unique_id=&quot;49019&quot;&gt;&lt;property id=&quot;20148&quot; value=&quot;5&quot;/&gt;&lt;property id=&quot;20300&quot; value=&quot;Slide 50 - &amp;quot;Budgeting Process&amp;quot;&quot;/&gt;&lt;property id=&quot;20307&quot; value=&quot;492&quot;/&gt;&lt;/object&gt;&lt;object type=&quot;3&quot; unique_id=&quot;49020&quot;&gt;&lt;property id=&quot;20148&quot; value=&quot;5&quot;/&gt;&lt;property id=&quot;20300&quot; value=&quot;Slide 47 - &amp;quot;Budget Approaches&amp;quot;&quot;/&gt;&lt;property id=&quot;20307&quot; value=&quot;363&quot;/&gt;&lt;/object&gt;&lt;object type=&quot;3&quot; unique_id=&quot;53951&quot;&gt;&lt;property id=&quot;20148&quot; value=&quot;5&quot;/&gt;&lt;property id=&quot;20300&quot; value=&quot;Slide 5 - &amp;quot;The Biblical Call to Stewardship &amp;quot;&quot;/&gt;&lt;property id=&quot;20307&quot; value=&quot;590&quot;/&gt;&lt;/object&gt;&lt;object type=&quot;3&quot; unique_id=&quot;53952&quot;&gt;&lt;property id=&quot;20148&quot; value=&quot;5&quot;/&gt;&lt;property id=&quot;20300&quot; value=&quot;Slide 6 - &amp;quot;A Steward is a Manager &amp;quot;&quot;/&gt;&lt;property id=&quot;20307&quot; value=&quot;594&quot;/&gt;&lt;/object&gt;&lt;object type=&quot;3&quot; unique_id=&quot;53953&quot;&gt;&lt;property id=&quot;20148&quot; value=&quot;5&quot;/&gt;&lt;property id=&quot;20300&quot; value=&quot;Slide 7 - &amp;quot;Generous&amp;quot;&quot;/&gt;&lt;property id=&quot;20307&quot; value=&quot;592&quot;/&gt;&lt;/object&gt;&lt;object type=&quot;3&quot; unique_id=&quot;53954&quot;&gt;&lt;property id=&quot;20148&quot; value=&quot;5&quot;/&gt;&lt;property id=&quot;20300&quot; value=&quot;Slide 8 - &amp;quot;Joyful &amp;amp; Humble&amp;quot;&quot;/&gt;&lt;property id=&quot;20307&quot; value=&quot;593&quot;/&gt;&lt;/object&gt;&lt;object type=&quot;3&quot; unique_id=&quot;53955&quot;&gt;&lt;property id=&quot;20148&quot; value=&quot;5&quot;/&gt;&lt;property id=&quot;20300&quot; value=&quot;Slide 9 - &amp;quot;Accountable&amp;quot;&quot;/&gt;&lt;property id=&quot;20307&quot; value=&quot;591&quot;/&gt;&lt;/object&gt;&lt;object type=&quot;3&quot; unique_id=&quot;53960&quot;&gt;&lt;property id=&quot;20148&quot; value=&quot;5&quot;/&gt;&lt;property id=&quot;20300&quot; value=&quot;Slide 49 - &amp;quot;Don’t forget to consider…&amp;quot;&quot;/&gt;&lt;property id=&quot;20307&quot; value=&quot;599&quot;/&gt;&lt;/object&gt;&lt;object type=&quot;3&quot; unique_id=&quot;56120&quot;&gt;&lt;property id=&quot;20148&quot; value=&quot;5&quot;/&gt;&lt;property id=&quot;20300&quot; value=&quot;Slide 21 - &amp;quot;Gifts/Donation (for tax receipt)&amp;quot;&quot;/&gt;&lt;property id=&quot;20307&quot; value=&quot;601&quot;/&gt;&lt;/object&gt;&lt;object type=&quot;3&quot; unique_id=&quot;56121&quot;&gt;&lt;property id=&quot;20148&quot; value=&quot;5&quot;/&gt;&lt;property id=&quot;20300&quot; value=&quot;Slide 25 - &amp;quot;Budget&amp;quot;&quot;/&gt;&lt;property id=&quot;20307&quot; value=&quot;602&quot;/&gt;&lt;/object&gt;&lt;object type=&quot;3&quot; unique_id=&quot;56123&quot;&gt;&lt;property id=&quot;20148&quot; value=&quot;5&quot;/&gt;&lt;property id=&quot;20300&quot; value=&quot;Slide 22 - &amp;quot;Designated/Restricted&amp;quot;&quot;/&gt;&lt;property id=&quot;20307&quot; value=&quot;604&quot;/&gt;&lt;/object&gt;&lt;object type=&quot;3&quot; unique_id=&quot;56124&quot;&gt;&lt;property id=&quot;20148&quot; value=&quot;5&quot;/&gt;&lt;property id=&quot;20300&quot; value=&quot;Slide 30 - &amp;quot;Liabilities&amp;quot;&quot;/&gt;&lt;property id=&quot;20307&quot; value=&quot;605&quot;/&gt;&lt;/object&gt;&lt;object type=&quot;3&quot; unique_id=&quot;56865&quot;&gt;&lt;property id=&quot;20148&quot; value=&quot;5&quot;/&gt;&lt;property id=&quot;20300&quot; value=&quot;Slide 27 - &amp;quot;Investments&amp;quot;&quot;/&gt;&lt;property id=&quot;20307&quot; value=&quot;606&quot;/&gt;&lt;/object&gt;&lt;object type=&quot;3&quot; unique_id=&quot;57313&quot;&gt;&lt;property id=&quot;20148&quot; value=&quot;5&quot;/&gt;&lt;property id=&quot;20300&quot; value=&quot;Slide 51 - &amp;quot;Accounting and Donation Software:&amp;quot;&quot;/&gt;&lt;property id=&quot;20307&quot; value=&quot;607&quot;/&gt;&lt;/object&gt;&lt;object type=&quot;3&quot; unique_id=&quot;58656&quot;&gt;&lt;property id=&quot;20148&quot; value=&quot;5&quot;/&gt;&lt;property id=&quot;20300&quot; value=&quot;Slide 45 - &amp;quot;Financial Statements &amp;amp; Budgets Useful Characteristics&amp;quot;&quot;/&gt;&lt;property id=&quot;20307&quot; value=&quot;609&quot;/&gt;&lt;/object&gt;&lt;object type=&quot;3&quot; unique_id=&quot;61929&quot;&gt;&lt;property id=&quot;20148&quot; value=&quot;5&quot;/&gt;&lt;property id=&quot;20300&quot; value=&quot;Slide 2 - &amp;quot;Webinar Series&amp;quot;&quot;/&gt;&lt;property id=&quot;20307&quot; value=&quot;610&quot;/&gt;&lt;/object&gt;&lt;object type=&quot;3&quot; unique_id=&quot;62956&quot;&gt;&lt;property id=&quot;20148&quot; value=&quot;5&quot;/&gt;&lt;property id=&quot;20300&quot; value=&quot;Slide 53 - &amp;quot;Q &amp;amp; A&amp;quot;&quot;/&gt;&lt;property id=&quot;20307&quot; value=&quot;611&quot;/&gt;&lt;/object&gt;&lt;object type=&quot;3&quot; unique_id=&quot;63854&quot;&gt;&lt;property id=&quot;20148&quot; value=&quot;5&quot;/&gt;&lt;property id=&quot;20300&quot; value=&quot;Slide 46 - &amp;quot;Utilizing Budgets&amp;quot;&quot;/&gt;&lt;property id=&quot;20307&quot; value=&quot;613&quot;/&gt;&lt;/object&gt;&lt;object type=&quot;3&quot; unique_id=&quot;64677&quot;&gt;&lt;property id=&quot;20148&quot; value=&quot;5&quot;/&gt;&lt;property id=&quot;20300&quot; value=&quot;Slide 28 - &amp;quot;Endowments&amp;quot;&quot;/&gt;&lt;property id=&quot;20307&quot; value=&quot;614&quot;/&gt;&lt;/object&gt;&lt;object type=&quot;3&quot; unique_id=&quot;64678&quot;&gt;&lt;property id=&quot;20148&quot; value=&quot;5&quot;/&gt;&lt;property id=&quot;20300&quot; value=&quot;Slide 31 - &amp;quot;Operating Statement&amp;quot;&quot;/&gt;&lt;property id=&quot;20307&quot; value=&quot;615&quot;/&gt;&lt;/object&gt;&lt;object type=&quot;3&quot; unique_id=&quot;64679&quot;&gt;&lt;property id=&quot;20148&quot; value=&quot;5&quot;/&gt;&lt;property id=&quot;20300&quot; value=&quot;Slide 3 - &amp;quot;Protocol &amp;quot;&quot;/&gt;&lt;property id=&quot;20307&quot; value=&quot;622&quot;/&gt;&lt;/object&gt;&lt;object type=&quot;3&quot; unique_id=&quot;64681&quot;&gt;&lt;property id=&quot;20148&quot; value=&quot;5&quot;/&gt;&lt;property id=&quot;20300&quot; value=&quot;Slide 39 - &amp;quot;Annual Cycle&amp;quot;&quot;/&gt;&lt;property id=&quot;20307&quot; value=&quot;617&quot;/&gt;&lt;/object&gt;&lt;object type=&quot;3&quot; unique_id=&quot;64682&quot;&gt;&lt;property id=&quot;20148&quot; value=&quot;5&quot;/&gt;&lt;property id=&quot;20300&quot; value=&quot;Slide 33 - &amp;quot;Assessments &amp;amp; Allocations&amp;quot;&quot;/&gt;&lt;property id=&quot;20307&quot; value=&quot;620&quot;/&gt;&lt;/object&gt;&lt;object type=&quot;3&quot; unique_id=&quot;64683&quot;&gt;&lt;property id=&quot;20148&quot; value=&quot;5&quot;/&gt;&lt;property id=&quot;20300&quot; value=&quot;Slide 26 - &amp;quot;Cash Flow&amp;quot;&quot;/&gt;&lt;property id=&quot;20307&quot; value=&quot;618&quot;/&gt;&lt;/object&gt;&lt;object type=&quot;3&quot; unique_id=&quot;64684&quot;&gt;&lt;property id=&quot;20148&quot; value=&quot;5&quot;/&gt;&lt;property id=&quot;20300&quot; value=&quot;Slide 29 - &amp;quot;Assets&amp;quot;&quot;/&gt;&lt;property id=&quot;20307&quot; value=&quot;621&quot;/&gt;&lt;/object&gt;&lt;object type=&quot;3&quot; unique_id=&quot;64685&quot;&gt;&lt;property id=&quot;20148&quot; value=&quot;5&quot;/&gt;&lt;property id=&quot;20300&quot; value=&quot;Slide 32 - &amp;quot;Audits &amp;amp; Reviews   (Learn more Jan. 13)&amp;quot;&quot;/&gt;&lt;property id=&quot;20307&quot; value=&quot;623&quot;/&gt;&lt;/object&gt;&lt;object type=&quot;3&quot; unique_id=&quot;64686&quot;&gt;&lt;property id=&quot;20148&quot; value=&quot;5&quot;/&gt;&lt;property id=&quot;20300&quot; value=&quot;Slide 52 - &amp;quot;Thank You&amp;quot;&quot;/&gt;&lt;property id=&quot;20307&quot; value=&quot;619&quot;/&gt;&lt;/object&gt;&lt;object type=&quot;3&quot; unique_id=&quot;64843&quot;&gt;&lt;property id=&quot;20148&quot; value=&quot;5&quot;/&gt;&lt;property id=&quot;20300&quot; value=&quot;Slide 43 - &amp;quot;Budgeting&amp;quot;&quot;/&gt;&lt;property id=&quot;20307&quot; value=&quot;624&quot;/&gt;&lt;/object&gt;&lt;object type=&quot;3&quot; unique_id=&quot;65938&quot;&gt;&lt;property id=&quot;20148&quot; value=&quot;5&quot;/&gt;&lt;property id=&quot;20300&quot; value=&quot;Slide 54 - &amp;quot;Thank You&amp;quot;&quot;/&gt;&lt;property id=&quot;20307&quot; value=&quot;625&quot;/&gt;&lt;/object&gt;&lt;object type=&quot;3&quot; unique_id=&quot;66565&quot;&gt;&lt;property id=&quot;20148&quot; value=&quot;5&quot;/&gt;&lt;property id=&quot;20300&quot; value=&quot;Slide 42 - &amp;quot;Budgets and  Financial Statements&amp;quot;&quot;/&gt;&lt;property id=&quot;20307&quot; value=&quot;626&quot;/&gt;&lt;/object&gt;&lt;object type=&quot;3&quot; unique_id=&quot;66782&quot;&gt;&lt;property id=&quot;20148&quot; value=&quot;5&quot;/&gt;&lt;property id=&quot;20300&quot; value=&quot;Slide 23 - &amp;quot;Accounts and Funds&amp;quot;&quot;/&gt;&lt;property id=&quot;20307&quot; value=&quot;629&quot;/&gt;&lt;/object&gt;&lt;object type=&quot;3&quot; unique_id=&quot;66783&quot;&gt;&lt;property id=&quot;20148&quot; value=&quot;5&quot;/&gt;&lt;property id=&quot;20300&quot; value=&quot;Slide 24 - &amp;quot;Accounts and Funds&amp;quot;&quot;/&gt;&lt;property id=&quot;20307&quot; value=&quot;628&quot;/&gt;&lt;/object&gt;&lt;object type=&quot;3&quot; unique_id=&quot;66784&quot;&gt;&lt;property id=&quot;20148&quot; value=&quot;5&quot;/&gt;&lt;property id=&quot;20300&quot; value=&quot;Slide 10 - &amp;quot;Financial Roles in a congregation&amp;quot;&quot;/&gt;&lt;property id=&quot;20307&quot; value=&quot;631&quot;/&gt;&lt;/object&gt;&lt;object type=&quot;3&quot; unique_id=&quot;66785&quot;&gt;&lt;property id=&quot;20148&quot; value=&quot;5&quot;/&gt;&lt;property id=&quot;20300&quot; value=&quot;Slide 13 - &amp;quot;Session &amp;quot;&quot;/&gt;&lt;property id=&quot;20307&quot; value=&quot;632&quot;/&gt;&lt;/object&gt;&lt;object type=&quot;3&quot; unique_id=&quot;66786&quot;&gt;&lt;property id=&quot;20148&quot; value=&quot;5&quot;/&gt;&lt;property id=&quot;20300&quot; value=&quot;Slide 17 - &amp;quot;Relationships &amp;quot;&quot;/&gt;&lt;property id=&quot;20307&quot; value=&quot;633&quot;/&gt;&lt;/object&gt;&lt;object type=&quot;3&quot; unique_id=&quot;66787&quot;&gt;&lt;property id=&quot;20148&quot; value=&quot;5&quot;/&gt;&lt;property id=&quot;20300&quot; value=&quot;Slide 20 - &amp;quot;Financial Vocabulary and Concepts&amp;quot;&quot;/&gt;&lt;property id=&quot;20307&quot; value=&quot;630&quot;/&gt;&lt;/object&gt;&lt;object type=&quot;3&quot; unique_id=&quot;67287&quot;&gt;&lt;property id=&quot;20148&quot; value=&quot;5&quot;/&gt;&lt;property id=&quot;20300&quot; value=&quot;Slide 44 - &amp;quot;Treasurer’s Handbook&amp;quot;&quot;/&gt;&lt;property id=&quot;20307&quot; value=&quot;55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 NewMaster.potx" id="{57E5E270-BC83-4E22-9C42-A44ACF165AC4}" vid="{EFD552C4-7FD5-47AF-AF77-F3A3D09B3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4522</TotalTime>
  <Words>8355</Words>
  <Application>Microsoft Office PowerPoint</Application>
  <PresentationFormat>Widescreen</PresentationFormat>
  <Paragraphs>856</Paragraphs>
  <Slides>63</Slides>
  <Notes>63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Roboto Black</vt:lpstr>
      <vt:lpstr>arial</vt:lpstr>
      <vt:lpstr>Roboto Light</vt:lpstr>
      <vt:lpstr>Roboto Medium</vt:lpstr>
      <vt:lpstr>Roboto Slab Medium</vt:lpstr>
      <vt:lpstr>Roboto Slab</vt:lpstr>
      <vt:lpstr>arial</vt:lpstr>
      <vt:lpstr>Roboto</vt:lpstr>
      <vt:lpstr>Times New Roman</vt:lpstr>
      <vt:lpstr>Calibri</vt:lpstr>
      <vt:lpstr>Source Sans Pro</vt:lpstr>
      <vt:lpstr>Wingdings</vt:lpstr>
      <vt:lpstr>Office Theme</vt:lpstr>
      <vt:lpstr>The Ministry of  Managing Money</vt:lpstr>
      <vt:lpstr>Webinar Series</vt:lpstr>
      <vt:lpstr>Protocol </vt:lpstr>
      <vt:lpstr>Where Do I Begin? Financial Roles &amp; Budgets</vt:lpstr>
      <vt:lpstr>Presenters</vt:lpstr>
      <vt:lpstr>Treasurer’s Handbook</vt:lpstr>
      <vt:lpstr>Best Practices</vt:lpstr>
      <vt:lpstr>The Biblical Call to Stewardship</vt:lpstr>
      <vt:lpstr>A Steward is a Manager </vt:lpstr>
      <vt:lpstr>Generous &amp; Joyful</vt:lpstr>
      <vt:lpstr>Humble</vt:lpstr>
      <vt:lpstr>Accountable</vt:lpstr>
      <vt:lpstr>Financial Roles in a congregation</vt:lpstr>
      <vt:lpstr>Treasurer Connections</vt:lpstr>
      <vt:lpstr>Congregation Members </vt:lpstr>
      <vt:lpstr>Session </vt:lpstr>
      <vt:lpstr>Stewardship Committee</vt:lpstr>
      <vt:lpstr>Session &amp; Board</vt:lpstr>
      <vt:lpstr>Board of Managers</vt:lpstr>
      <vt:lpstr>Finance &amp; Maintenance Committee</vt:lpstr>
      <vt:lpstr>Treasurer</vt:lpstr>
      <vt:lpstr>Auditors</vt:lpstr>
      <vt:lpstr>More Audit Details</vt:lpstr>
      <vt:lpstr>Trustees</vt:lpstr>
      <vt:lpstr>Bookkeeper  (BK)</vt:lpstr>
      <vt:lpstr>Envelope Secretary/ Gifts Administrator </vt:lpstr>
      <vt:lpstr>Annual General Meeting</vt:lpstr>
      <vt:lpstr>Treasure</vt:lpstr>
      <vt:lpstr>Financial Vocabulary and Concepts</vt:lpstr>
      <vt:lpstr>Gifts/Donation (for tax receipt)</vt:lpstr>
      <vt:lpstr>Designated/Restricted</vt:lpstr>
      <vt:lpstr>Accounts and Funds</vt:lpstr>
      <vt:lpstr>Accounts and Funds</vt:lpstr>
      <vt:lpstr>Budget</vt:lpstr>
      <vt:lpstr>Cash Flow</vt:lpstr>
      <vt:lpstr>Investments</vt:lpstr>
      <vt:lpstr>Endowments</vt:lpstr>
      <vt:lpstr>Assets</vt:lpstr>
      <vt:lpstr>Liabilities</vt:lpstr>
      <vt:lpstr>Operating Statement</vt:lpstr>
      <vt:lpstr>Audits &amp; Reviews   (Learn more Jan. 13)</vt:lpstr>
      <vt:lpstr>Assessments &amp; Allocations</vt:lpstr>
      <vt:lpstr>Duties &amp; Dates</vt:lpstr>
      <vt:lpstr>Receive Gifts    (Learn more Dec. 2)</vt:lpstr>
      <vt:lpstr>Disburse Money  (Learn more Dec. 9)</vt:lpstr>
      <vt:lpstr>Produce Reports Financial Statements  (Learn more Jan 13)</vt:lpstr>
      <vt:lpstr>Review and Update</vt:lpstr>
      <vt:lpstr>Duties Checklist</vt:lpstr>
      <vt:lpstr>Annual Cycle</vt:lpstr>
      <vt:lpstr>Important Dates for National and Presbytery Remittances</vt:lpstr>
      <vt:lpstr>The Art of Delegation</vt:lpstr>
      <vt:lpstr>Budgets </vt:lpstr>
      <vt:lpstr>Budgets Useful Characteristics</vt:lpstr>
      <vt:lpstr>Utilizing Budgets</vt:lpstr>
      <vt:lpstr>Approaches to budgets</vt:lpstr>
      <vt:lpstr>Annual Budget</vt:lpstr>
      <vt:lpstr>Don’t forget to consider…</vt:lpstr>
      <vt:lpstr>Budgeting Process</vt:lpstr>
      <vt:lpstr>Accounting and Donation Software:</vt:lpstr>
      <vt:lpstr>Thank You</vt:lpstr>
      <vt:lpstr>Coming Webinars</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MacDonald</dc:creator>
  <cp:lastModifiedBy>Karen Plater</cp:lastModifiedBy>
  <cp:revision>419</cp:revision>
  <dcterms:created xsi:type="dcterms:W3CDTF">2021-10-14T12:13:19Z</dcterms:created>
  <dcterms:modified xsi:type="dcterms:W3CDTF">2021-11-30T15:25:34Z</dcterms:modified>
</cp:coreProperties>
</file>