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273" r:id="rId4"/>
    <p:sldId id="283" r:id="rId5"/>
    <p:sldId id="282" r:id="rId6"/>
    <p:sldId id="284" r:id="rId7"/>
    <p:sldId id="274" r:id="rId8"/>
    <p:sldId id="285" r:id="rId9"/>
    <p:sldId id="286" r:id="rId10"/>
    <p:sldId id="287" r:id="rId11"/>
    <p:sldId id="288" r:id="rId12"/>
    <p:sldId id="289" r:id="rId13"/>
    <p:sldId id="291" r:id="rId14"/>
    <p:sldId id="290" r:id="rId15"/>
    <p:sldId id="275" r:id="rId16"/>
    <p:sldId id="292" r:id="rId17"/>
    <p:sldId id="310" r:id="rId18"/>
    <p:sldId id="293" r:id="rId19"/>
    <p:sldId id="294" r:id="rId20"/>
    <p:sldId id="295" r:id="rId21"/>
    <p:sldId id="277" r:id="rId22"/>
    <p:sldId id="296" r:id="rId23"/>
    <p:sldId id="297" r:id="rId24"/>
    <p:sldId id="299" r:id="rId25"/>
    <p:sldId id="298" r:id="rId26"/>
    <p:sldId id="303" r:id="rId27"/>
    <p:sldId id="304" r:id="rId28"/>
    <p:sldId id="306" r:id="rId29"/>
    <p:sldId id="307" r:id="rId30"/>
    <p:sldId id="301" r:id="rId31"/>
    <p:sldId id="27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1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0789CF1-CDCE-4B71-AE10-1B3BDC585EA2}" type="datetimeFigureOut">
              <a:rPr lang="en-CA" smtClean="0"/>
              <a:pPr/>
              <a:t>03/09/2019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9C2DA4C-CD6D-4B7B-A5D4-6B14B68E787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Candidacy Process</a:t>
            </a:r>
            <a:endParaRPr lang="en-CA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Ministry and Church Vocations</a:t>
            </a:r>
            <a:endParaRPr lang="en-CA" b="1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7CB0DC-80E4-4584-B240-2FEEFA694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1"/>
    </mc:Choice>
    <mc:Fallback xmlns="">
      <p:transition spd="slow" advTm="1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dirty="0"/>
              <a:t>Spiritual welfare of congregation</a:t>
            </a:r>
          </a:p>
          <a:p>
            <a:endParaRPr lang="en-CA" sz="800" dirty="0"/>
          </a:p>
          <a:p>
            <a:r>
              <a:rPr lang="en-CA" dirty="0"/>
              <a:t>Seeks individuals: gifts and calling for Christian ministry</a:t>
            </a:r>
          </a:p>
          <a:p>
            <a:endParaRPr lang="en-CA" sz="800" dirty="0"/>
          </a:p>
          <a:p>
            <a:r>
              <a:rPr lang="en-CA" dirty="0"/>
              <a:t>After one year of membership, meets with prospective candidate</a:t>
            </a:r>
          </a:p>
          <a:p>
            <a:endParaRPr lang="en-CA" sz="800" dirty="0"/>
          </a:p>
          <a:p>
            <a:r>
              <a:rPr lang="en-CA" dirty="0"/>
              <a:t>(If positive) writes to presbytery requesting certification</a:t>
            </a:r>
          </a:p>
          <a:p>
            <a:endParaRPr lang="en-CA" sz="800" dirty="0"/>
          </a:p>
          <a:p>
            <a:r>
              <a:rPr lang="en-CA" dirty="0"/>
              <a:t>Maintains prayerful support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FA0171D-AD39-467A-B16F-551AF709E2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0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4"/>
    </mc:Choice>
    <mc:Fallback xmlns="">
      <p:transition spd="slow" advTm="4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Presbytery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CA" sz="8000" dirty="0"/>
              <a:t>Confers ministerial standing</a:t>
            </a:r>
          </a:p>
          <a:p>
            <a:endParaRPr lang="en-CA" sz="3700" dirty="0"/>
          </a:p>
          <a:p>
            <a:r>
              <a:rPr lang="en-CA" sz="8000" dirty="0"/>
              <a:t>Interviews: (if positive) certifies as candidate for ministry</a:t>
            </a:r>
          </a:p>
          <a:p>
            <a:endParaRPr lang="en-CA" sz="3700" dirty="0"/>
          </a:p>
          <a:p>
            <a:r>
              <a:rPr lang="en-CA" sz="8000" dirty="0"/>
              <a:t>Annual review: (if positive) recertification</a:t>
            </a:r>
          </a:p>
          <a:p>
            <a:endParaRPr lang="en-CA" sz="3700" dirty="0"/>
          </a:p>
          <a:p>
            <a:r>
              <a:rPr lang="en-CA" sz="8000" dirty="0"/>
              <a:t>Reviews reports: guidance conference, psych testing, colleges</a:t>
            </a:r>
          </a:p>
          <a:p>
            <a:endParaRPr lang="en-CA" sz="3700" dirty="0"/>
          </a:p>
          <a:p>
            <a:r>
              <a:rPr lang="en-CA" sz="8000" dirty="0"/>
              <a:t>Examines: (if positive) certification for ordination</a:t>
            </a:r>
          </a:p>
          <a:p>
            <a:endParaRPr lang="en-CA" sz="3700" dirty="0"/>
          </a:p>
          <a:p>
            <a:r>
              <a:rPr lang="en-CA" sz="8000" dirty="0"/>
              <a:t>Reviews congregation call: (if positive) ordination</a:t>
            </a:r>
          </a:p>
          <a:p>
            <a:endParaRPr lang="en-C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20646AB-5865-41CD-BB2D-A08135B27D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60"/>
    </mc:Choice>
    <mc:Fallback xmlns="">
      <p:transition spd="slow" advTm="11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Theological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M.Div. program</a:t>
            </a:r>
          </a:p>
          <a:p>
            <a:endParaRPr lang="en-CA" sz="1200" dirty="0"/>
          </a:p>
          <a:p>
            <a:r>
              <a:rPr lang="en-CA" sz="2600" dirty="0"/>
              <a:t>Arranges theological field education placements</a:t>
            </a:r>
          </a:p>
          <a:p>
            <a:endParaRPr lang="en-CA" sz="1200" dirty="0"/>
          </a:p>
          <a:p>
            <a:r>
              <a:rPr lang="en-CA" sz="2600" dirty="0"/>
              <a:t>Confers M.Div. degree or completion of assigned program</a:t>
            </a:r>
          </a:p>
          <a:p>
            <a:endParaRPr lang="en-CA" sz="1200" dirty="0"/>
          </a:p>
          <a:p>
            <a:r>
              <a:rPr lang="en-CA" sz="2600" dirty="0"/>
              <a:t>Grants college diploma: readiness for PCC ministry</a:t>
            </a:r>
          </a:p>
          <a:p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58697C-195D-4C06-B80F-255E671E69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5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01"/>
    </mc:Choice>
    <mc:Fallback xmlns="">
      <p:transition spd="slow" advTm="5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Theological Field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Congregational ministry placement(s)</a:t>
            </a:r>
          </a:p>
          <a:p>
            <a:endParaRPr lang="en-CA" sz="1200" dirty="0"/>
          </a:p>
          <a:p>
            <a:r>
              <a:rPr lang="en-CA" sz="2600" dirty="0"/>
              <a:t>Congregation’s minister supervises</a:t>
            </a:r>
          </a:p>
          <a:p>
            <a:endParaRPr lang="en-CA" sz="1200" dirty="0"/>
          </a:p>
          <a:p>
            <a:r>
              <a:rPr lang="en-CA" sz="2600" dirty="0"/>
              <a:t>Candidate learning covenant</a:t>
            </a:r>
          </a:p>
          <a:p>
            <a:endParaRPr lang="en-CA" sz="1200" dirty="0"/>
          </a:p>
          <a:p>
            <a:r>
              <a:rPr lang="en-CA" sz="2600" dirty="0"/>
              <a:t>Integral part of M.Div. program</a:t>
            </a:r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F22DAF-1877-4934-95E8-01BAB0BB39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9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4"/>
    </mc:Choice>
    <mc:Fallback xmlns="">
      <p:transition spd="slow" advTm="4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Calling Congregation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Search and selection process for minister</a:t>
            </a:r>
          </a:p>
          <a:p>
            <a:endParaRPr lang="en-CA" sz="1200" dirty="0"/>
          </a:p>
          <a:p>
            <a:r>
              <a:rPr lang="en-CA" sz="2600" dirty="0"/>
              <a:t>Extends call</a:t>
            </a:r>
          </a:p>
          <a:p>
            <a:endParaRPr lang="en-CA" sz="1200" dirty="0"/>
          </a:p>
          <a:p>
            <a:r>
              <a:rPr lang="en-CA" sz="2600" dirty="0"/>
              <a:t>Approval of call by own presbytery</a:t>
            </a:r>
          </a:p>
          <a:p>
            <a:endParaRPr lang="en-CA" sz="1200" dirty="0"/>
          </a:p>
          <a:p>
            <a:r>
              <a:rPr lang="en-CA" sz="2600" dirty="0"/>
              <a:t>Approval of call by candidate’s presbytery</a:t>
            </a:r>
          </a:p>
          <a:p>
            <a:endParaRPr lang="en-CA" sz="1200" dirty="0"/>
          </a:p>
          <a:p>
            <a:r>
              <a:rPr lang="en-CA" sz="2600" dirty="0"/>
              <a:t>Presbytery ordains candidate to ministry of Word and Sacraments</a:t>
            </a:r>
          </a:p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B5F8CF-F91A-4C56-AF60-38AABD35C3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5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55"/>
    </mc:Choice>
    <mc:Fallback xmlns="">
      <p:transition spd="slow" advTm="4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Guidance Conference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Candidates engage in discernment of their gifts and calling for ministry with ministers and elders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641F0F-8050-4896-B60A-75A1B81E6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5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5"/>
    </mc:Choice>
    <mc:Fallback xmlns="">
      <p:transition spd="slow" advTm="1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056"/>
            <a:ext cx="8229600" cy="1066800"/>
          </a:xfrm>
        </p:spPr>
        <p:txBody>
          <a:bodyPr/>
          <a:lstStyle/>
          <a:p>
            <a:r>
              <a:rPr lang="en-CA" b="1" dirty="0"/>
              <a:t>Guidance Conference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4-day residential event, Crieff Hills Conference and Retreat Centre, near Guelph, Ontario</a:t>
            </a:r>
          </a:p>
          <a:p>
            <a:r>
              <a:rPr lang="en-CA" dirty="0"/>
              <a:t>costs (travel, accommodation): paid by Ministry and Church Vocations</a:t>
            </a:r>
          </a:p>
          <a:p>
            <a:endParaRPr lang="en-CA" sz="1300" dirty="0"/>
          </a:p>
          <a:p>
            <a:r>
              <a:rPr lang="en-CA" dirty="0"/>
              <a:t>For candidates:</a:t>
            </a:r>
          </a:p>
          <a:p>
            <a:pPr lvl="1"/>
            <a:r>
              <a:rPr lang="en-CA" dirty="0"/>
              <a:t>Focused time to reflect on gifts and calling for ministry</a:t>
            </a:r>
          </a:p>
          <a:p>
            <a:pPr lvl="1"/>
            <a:r>
              <a:rPr lang="en-CA" dirty="0"/>
              <a:t>Opportunity to test call (inner &amp; outer)</a:t>
            </a:r>
          </a:p>
          <a:p>
            <a:pPr lvl="1"/>
            <a:r>
              <a:rPr lang="en-CA" dirty="0"/>
              <a:t>Opportunity for learning, growth and networking</a:t>
            </a:r>
          </a:p>
          <a:p>
            <a:pPr lvl="1"/>
            <a:endParaRPr lang="en-CA" sz="1300" dirty="0"/>
          </a:p>
          <a:p>
            <a:r>
              <a:rPr lang="en-CA" dirty="0"/>
              <a:t>For church:</a:t>
            </a:r>
          </a:p>
          <a:p>
            <a:pPr lvl="1"/>
            <a:r>
              <a:rPr lang="en-CA" dirty="0"/>
              <a:t>Opportunity to test “outer” call, through ministers and elders (guidance conference counsellors)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A01CDA-A795-4372-BE8C-C6BC39BF5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9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42"/>
    </mc:Choice>
    <mc:Fallback xmlns="">
      <p:transition spd="slow" advTm="50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66056"/>
            <a:ext cx="8640960" cy="10668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Guidance Conference: eligibility/timing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369672"/>
          </a:xfrm>
        </p:spPr>
        <p:txBody>
          <a:bodyPr>
            <a:normAutofit/>
          </a:bodyPr>
          <a:lstStyle/>
          <a:p>
            <a:pPr marL="231775" indent="-231775"/>
            <a:r>
              <a:rPr lang="en-US" sz="2600" dirty="0"/>
              <a:t>Eligibility</a:t>
            </a:r>
          </a:p>
          <a:p>
            <a:pPr marL="524383" lvl="1" indent="-231775"/>
            <a:r>
              <a:rPr lang="en-US" sz="2400" dirty="0"/>
              <a:t>Certified candidate for ministry by a presbytery </a:t>
            </a:r>
          </a:p>
          <a:p>
            <a:pPr marL="524383" lvl="1" indent="-231775"/>
            <a:endParaRPr lang="en-US" sz="1200" dirty="0"/>
          </a:p>
          <a:p>
            <a:pPr marL="231775" indent="-231775"/>
            <a:r>
              <a:rPr lang="en-US" sz="2600" dirty="0"/>
              <a:t>Timing </a:t>
            </a:r>
          </a:p>
          <a:p>
            <a:pPr marL="524383" lvl="1" indent="-231775"/>
            <a:r>
              <a:rPr lang="en-US" sz="2400" dirty="0"/>
              <a:t>Full-time student</a:t>
            </a:r>
          </a:p>
          <a:p>
            <a:pPr marL="789559" lvl="2" indent="-231775"/>
            <a:r>
              <a:rPr lang="en-US" sz="2200" dirty="0"/>
              <a:t>Normally between first and second year</a:t>
            </a:r>
            <a:r>
              <a:rPr lang="en-US" dirty="0"/>
              <a:t> </a:t>
            </a:r>
          </a:p>
          <a:p>
            <a:pPr marL="524383" lvl="1" indent="-231775"/>
            <a:r>
              <a:rPr lang="en-US" sz="2400" dirty="0"/>
              <a:t>Part-time student</a:t>
            </a:r>
          </a:p>
          <a:p>
            <a:pPr marL="789559" lvl="2" indent="-231775"/>
            <a:r>
              <a:rPr lang="en-US" sz="2200" dirty="0"/>
              <a:t>Normally before 11</a:t>
            </a:r>
            <a:r>
              <a:rPr lang="en-US" sz="2200" baseline="30000" dirty="0"/>
              <a:t>th</a:t>
            </a:r>
            <a:r>
              <a:rPr lang="en-US" sz="2200" dirty="0"/>
              <a:t> semester course</a:t>
            </a:r>
          </a:p>
          <a:p>
            <a:pPr marL="524383" lvl="1" indent="-231775"/>
            <a:r>
              <a:rPr lang="en-US" sz="2400" dirty="0"/>
              <a:t>May be prerequisite for courses - check with faculty advisor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AEDABB-E7F4-4929-8DA6-8A5131DF1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9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9"/>
    </mc:Choice>
    <mc:Fallback xmlns="">
      <p:transition spd="slow" advTm="4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Guidance Conference: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600" dirty="0"/>
              <a:t>Personal Information Form </a:t>
            </a:r>
          </a:p>
          <a:p>
            <a:endParaRPr lang="en-CA" sz="1200" dirty="0"/>
          </a:p>
          <a:p>
            <a:r>
              <a:rPr lang="en-CA" sz="2600" dirty="0"/>
              <a:t>Confidential references</a:t>
            </a:r>
          </a:p>
          <a:p>
            <a:endParaRPr lang="en-CA" sz="1200" dirty="0"/>
          </a:p>
          <a:p>
            <a:r>
              <a:rPr lang="en-CA" sz="2600" dirty="0"/>
              <a:t>Personal Interviews:</a:t>
            </a:r>
          </a:p>
          <a:p>
            <a:pPr lvl="1"/>
            <a:r>
              <a:rPr lang="en-CA" sz="2400" dirty="0"/>
              <a:t>Education, journey of faith, call</a:t>
            </a:r>
          </a:p>
          <a:p>
            <a:pPr lvl="1"/>
            <a:r>
              <a:rPr lang="en-CA" sz="2400" dirty="0"/>
              <a:t>Family, work, other activities</a:t>
            </a:r>
          </a:p>
          <a:p>
            <a:pPr lvl="1"/>
            <a:r>
              <a:rPr lang="en-CA" sz="2400" dirty="0"/>
              <a:t>Ministry, self as minister, growth</a:t>
            </a:r>
          </a:p>
          <a:p>
            <a:pPr lvl="1"/>
            <a:endParaRPr lang="en-CA" sz="1200" dirty="0"/>
          </a:p>
          <a:p>
            <a:r>
              <a:rPr lang="en-CA" sz="2600" dirty="0"/>
              <a:t>Group activities at conference</a:t>
            </a:r>
          </a:p>
          <a:p>
            <a:endParaRPr lang="en-CA" sz="13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7A0445-05D6-42B5-A444-BC913AC453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57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21"/>
    </mc:Choice>
    <mc:Fallback xmlns="">
      <p:transition spd="slow" advTm="5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Guidance Conference: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600" dirty="0"/>
              <a:t>Data from Personal Information Form </a:t>
            </a:r>
          </a:p>
          <a:p>
            <a:pPr lvl="1"/>
            <a:r>
              <a:rPr lang="en-CA" sz="2400" dirty="0"/>
              <a:t>Birth place and date, church membership, certifying presbytery, education, employment</a:t>
            </a:r>
          </a:p>
          <a:p>
            <a:endParaRPr lang="en-CA" sz="1200" dirty="0"/>
          </a:p>
          <a:p>
            <a:r>
              <a:rPr lang="en-CA" sz="2600" dirty="0"/>
              <a:t>Narrative Section: </a:t>
            </a:r>
          </a:p>
          <a:p>
            <a:pPr lvl="1"/>
            <a:r>
              <a:rPr lang="en-CA" sz="2400" dirty="0"/>
              <a:t>Educational and employment background, church and life experiences, gifts and growth areas and calling for ministry</a:t>
            </a:r>
          </a:p>
          <a:p>
            <a:endParaRPr lang="en-CA" sz="1200" dirty="0"/>
          </a:p>
          <a:p>
            <a:r>
              <a:rPr lang="en-CA" sz="2600" dirty="0"/>
              <a:t>Recommendation to presbytery re recertification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F8C209-B128-41BD-BF43-9F4D19F5CA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2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4"/>
    </mc:Choice>
    <mc:Fallback xmlns="">
      <p:transition spd="slow" advTm="4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790104"/>
          </a:xfrm>
        </p:spPr>
        <p:txBody>
          <a:bodyPr>
            <a:normAutofit lnSpcReduction="10000"/>
          </a:bodyPr>
          <a:lstStyle/>
          <a:p>
            <a:r>
              <a:rPr lang="en-CA" b="1" dirty="0"/>
              <a:t>Christian Vocation</a:t>
            </a:r>
          </a:p>
          <a:p>
            <a:r>
              <a:rPr lang="en-CA" b="1" dirty="0"/>
              <a:t>Central Roles in Candidacy Process</a:t>
            </a:r>
          </a:p>
          <a:p>
            <a:r>
              <a:rPr lang="en-CA" b="1" dirty="0"/>
              <a:t>Guidance Conference</a:t>
            </a:r>
          </a:p>
          <a:p>
            <a:r>
              <a:rPr lang="en-CA" b="1" dirty="0"/>
              <a:t>Psychological Testing</a:t>
            </a:r>
          </a:p>
          <a:p>
            <a:r>
              <a:rPr lang="en-CA" b="1" dirty="0"/>
              <a:t>Educational Pathways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1F1C40A-D99D-4194-889B-6A0E67C81D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2"/>
    </mc:Choice>
    <mc:Fallback xmlns="">
      <p:transition spd="slow" advTm="1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Guidance Conference: </a:t>
            </a:r>
            <a:br>
              <a:rPr lang="en-CA" b="1" dirty="0"/>
            </a:br>
            <a:r>
              <a:rPr lang="en-CA" b="1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sz="3000" dirty="0"/>
              <a:t>Is recertification recommended?</a:t>
            </a:r>
          </a:p>
          <a:p>
            <a:pPr lvl="1"/>
            <a:r>
              <a:rPr lang="en-CA" dirty="0"/>
              <a:t>Yes</a:t>
            </a:r>
          </a:p>
          <a:p>
            <a:pPr lvl="1"/>
            <a:r>
              <a:rPr lang="en-CA" dirty="0"/>
              <a:t>Yes, with conditions</a:t>
            </a:r>
          </a:p>
          <a:p>
            <a:pPr lvl="1"/>
            <a:r>
              <a:rPr lang="en-CA" dirty="0"/>
              <a:t>No, not at this time</a:t>
            </a:r>
          </a:p>
          <a:p>
            <a:pPr lvl="1"/>
            <a:r>
              <a:rPr lang="en-CA" dirty="0"/>
              <a:t>No</a:t>
            </a:r>
          </a:p>
          <a:p>
            <a:pPr lvl="1"/>
            <a:endParaRPr lang="en-CA" sz="1400" dirty="0"/>
          </a:p>
          <a:p>
            <a:r>
              <a:rPr lang="en-CA" sz="3000" dirty="0"/>
              <a:t>Candidate: decision re release of report </a:t>
            </a:r>
            <a:br>
              <a:rPr lang="en-CA" sz="3000" dirty="0"/>
            </a:br>
            <a:r>
              <a:rPr lang="en-CA" sz="3000" dirty="0"/>
              <a:t>(if released, report &gt;&gt;&gt;college, presbytery students committee)</a:t>
            </a:r>
          </a:p>
          <a:p>
            <a:pPr lvl="1"/>
            <a:endParaRPr lang="en-CA" sz="1400" dirty="0"/>
          </a:p>
          <a:p>
            <a:r>
              <a:rPr lang="en-CA" sz="3000" dirty="0"/>
              <a:t>Presbytery: decision re follow-up</a:t>
            </a:r>
          </a:p>
          <a:p>
            <a:endParaRPr lang="en-CA" sz="1300" dirty="0"/>
          </a:p>
          <a:p>
            <a:r>
              <a:rPr lang="en-CA" sz="3000" dirty="0"/>
              <a:t>College: assist candidate to follow recommendations pertaining to education</a:t>
            </a:r>
          </a:p>
          <a:p>
            <a:endParaRPr lang="en-C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CCB3A1B-1644-44D7-AAD0-91FCB9BCE8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1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58"/>
    </mc:Choice>
    <mc:Fallback xmlns="">
      <p:transition spd="slow" advTm="14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Psychological Testing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Candidates complete testing under direction of registered psychologist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D2E33A-83C1-4B61-95E6-51854B8DC6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2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8"/>
    </mc:Choice>
    <mc:Fallback xmlns="">
      <p:transition spd="slow" advTm="1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Psychological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Candidate completes several tests and receives report from psychologist</a:t>
            </a:r>
          </a:p>
          <a:p>
            <a:endParaRPr lang="en-CA" sz="1300" dirty="0"/>
          </a:p>
          <a:p>
            <a:r>
              <a:rPr lang="en-CA" dirty="0"/>
              <a:t>Candidate:  decision re release of report </a:t>
            </a:r>
            <a:br>
              <a:rPr lang="en-CA" dirty="0"/>
            </a:br>
            <a:r>
              <a:rPr lang="en-CA" dirty="0"/>
              <a:t>(if released, report &gt;&gt;&gt; college, presbytery student committee)</a:t>
            </a:r>
          </a:p>
          <a:p>
            <a:endParaRPr lang="en-CA" sz="1300" dirty="0"/>
          </a:p>
          <a:p>
            <a:r>
              <a:rPr lang="en-CA" dirty="0"/>
              <a:t>For candidate:</a:t>
            </a:r>
          </a:p>
          <a:p>
            <a:pPr lvl="1"/>
            <a:r>
              <a:rPr lang="en-CA" dirty="0"/>
              <a:t>Opportunity for self-awareness and growth</a:t>
            </a:r>
          </a:p>
          <a:p>
            <a:endParaRPr lang="en-CA" sz="1300" dirty="0"/>
          </a:p>
          <a:p>
            <a:r>
              <a:rPr lang="en-CA" dirty="0"/>
              <a:t>For church:</a:t>
            </a:r>
          </a:p>
          <a:p>
            <a:pPr lvl="1"/>
            <a:r>
              <a:rPr lang="en-CA" dirty="0"/>
              <a:t>Assessment of candidate’s mental and psychological health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CEADF5-C1F3-4F01-AE49-057FD9C89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1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7"/>
    </mc:Choice>
    <mc:Fallback xmlns="">
      <p:transition spd="slow" advTm="4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Psychological Testing: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Psychological health:</a:t>
            </a:r>
          </a:p>
          <a:p>
            <a:pPr lvl="1"/>
            <a:r>
              <a:rPr lang="en-CA" sz="2400" dirty="0"/>
              <a:t>Mental health</a:t>
            </a:r>
          </a:p>
          <a:p>
            <a:pPr lvl="1"/>
            <a:r>
              <a:rPr lang="en-CA" sz="2400" dirty="0"/>
              <a:t>Personality structure</a:t>
            </a:r>
          </a:p>
          <a:p>
            <a:pPr lvl="1"/>
            <a:r>
              <a:rPr lang="en-CA" sz="2400" dirty="0"/>
              <a:t>Self-image</a:t>
            </a:r>
          </a:p>
          <a:p>
            <a:pPr lvl="1"/>
            <a:r>
              <a:rPr lang="en-CA" sz="2400" dirty="0"/>
              <a:t>Self-experience</a:t>
            </a:r>
          </a:p>
          <a:p>
            <a:pPr lvl="1"/>
            <a:r>
              <a:rPr lang="en-CA" sz="2400" dirty="0"/>
              <a:t>Self-esteem</a:t>
            </a:r>
          </a:p>
          <a:p>
            <a:pPr lvl="1"/>
            <a:r>
              <a:rPr lang="en-CA" sz="2400" dirty="0"/>
              <a:t>Healthy and integrative faith and sense of vocation</a:t>
            </a:r>
          </a:p>
          <a:p>
            <a:pPr marL="109728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752AB0-1224-40A2-9D36-1379AD26FA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3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3"/>
    </mc:Choice>
    <mc:Fallback xmlns="">
      <p:transition spd="slow" advTm="3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Psychological Testing: (more)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Interpersonal competency:</a:t>
            </a:r>
          </a:p>
          <a:p>
            <a:pPr lvl="1"/>
            <a:r>
              <a:rPr lang="en-CA" dirty="0"/>
              <a:t>Interpersonal relationship style</a:t>
            </a:r>
          </a:p>
          <a:p>
            <a:pPr lvl="1"/>
            <a:r>
              <a:rPr lang="en-CA" dirty="0"/>
              <a:t>Group functioning, including leadership</a:t>
            </a:r>
          </a:p>
          <a:p>
            <a:endParaRPr lang="en-CA" dirty="0"/>
          </a:p>
          <a:p>
            <a:r>
              <a:rPr lang="en-CA" sz="2600" dirty="0"/>
              <a:t>Intelligence and cognitive functioning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6AD623-E8C2-46A0-850C-D5905FFAB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0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8"/>
    </mc:Choice>
    <mc:Fallback xmlns="">
      <p:transition spd="slow" advTm="2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Psychological Testing: arrangements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College gives candidate authorization form and list of psychologists</a:t>
            </a:r>
          </a:p>
          <a:p>
            <a:endParaRPr lang="en-CA" sz="1200" dirty="0"/>
          </a:p>
          <a:p>
            <a:r>
              <a:rPr lang="en-CA" sz="2600" dirty="0"/>
              <a:t>Candidate contacts psychologist and makes appointments</a:t>
            </a:r>
          </a:p>
          <a:p>
            <a:endParaRPr lang="en-CA" sz="1200" dirty="0"/>
          </a:p>
          <a:p>
            <a:r>
              <a:rPr lang="en-CA" sz="2600" dirty="0"/>
              <a:t>Church pays psychologist </a:t>
            </a:r>
            <a:br>
              <a:rPr lang="en-CA" sz="2600" dirty="0"/>
            </a:br>
            <a:r>
              <a:rPr lang="en-CA" sz="2600" dirty="0"/>
              <a:t>(presbytery, Ministry and Church Vocations)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98B2C0-F4B6-43F2-AAD2-F56DA2AB1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6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0"/>
    </mc:Choice>
    <mc:Fallback xmlns="">
      <p:transition spd="slow" advTm="2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Education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3367088"/>
            <a:ext cx="7772400" cy="1509712"/>
          </a:xfrm>
        </p:spPr>
        <p:txBody>
          <a:bodyPr/>
          <a:lstStyle/>
          <a:p>
            <a:r>
              <a:rPr lang="en-CA" b="1" dirty="0"/>
              <a:t>Standard Pathway</a:t>
            </a:r>
          </a:p>
          <a:p>
            <a:r>
              <a:rPr lang="en-CA" b="1" dirty="0"/>
              <a:t>General Assembly Special Course</a:t>
            </a:r>
          </a:p>
          <a:p>
            <a:r>
              <a:rPr lang="en-CA" b="1" dirty="0"/>
              <a:t>Graduate of Non-PCC Theological College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4458D4-4CD6-4FDC-90B0-A270B3ADA4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4"/>
    </mc:Choice>
    <mc:Fallback xmlns="">
      <p:transition spd="slow" advTm="2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Standard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600" dirty="0"/>
              <a:t>University undergraduate degree</a:t>
            </a:r>
          </a:p>
          <a:p>
            <a:r>
              <a:rPr lang="en-CA" sz="2600" dirty="0"/>
              <a:t>M.Div. from PCC theological college</a:t>
            </a:r>
          </a:p>
          <a:p>
            <a:r>
              <a:rPr lang="en-CA" sz="2600" dirty="0"/>
              <a:t>College diploma: readiness for PCC ministry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9F06AF-16A0-41FD-904E-3E4B446CA3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1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8"/>
    </mc:Choice>
    <mc:Fallback xmlns="">
      <p:transition spd="slow" advTm="2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CA" b="1" dirty="0"/>
              <a:t>General Assembly Special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600000">
            <a:off x="457200" y="2249424"/>
            <a:ext cx="8229600" cy="4325112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en-CA" dirty="0"/>
              <a:t>To qualify:</a:t>
            </a:r>
          </a:p>
          <a:p>
            <a:r>
              <a:rPr lang="en-CA" dirty="0"/>
              <a:t>Age 35 – 59 years</a:t>
            </a:r>
          </a:p>
          <a:p>
            <a:r>
              <a:rPr lang="en-CA" dirty="0"/>
              <a:t>No university undergraduate degree</a:t>
            </a:r>
          </a:p>
          <a:p>
            <a:pPr marL="109728" indent="0">
              <a:buNone/>
            </a:pPr>
            <a:endParaRPr lang="en-CA" sz="1400" dirty="0"/>
          </a:p>
          <a:p>
            <a:pPr marL="109728" indent="0">
              <a:buNone/>
            </a:pPr>
            <a:r>
              <a:rPr lang="en-CA" dirty="0"/>
              <a:t>University Arts courses (B average), then M.Div. program:</a:t>
            </a:r>
          </a:p>
          <a:p>
            <a:r>
              <a:rPr lang="en-CA" dirty="0"/>
              <a:t>35 – 40 years: 20 semester courses Arts</a:t>
            </a:r>
          </a:p>
          <a:p>
            <a:r>
              <a:rPr lang="en-CA" dirty="0"/>
              <a:t>41 – 59 years: 10 semester courses Arts</a:t>
            </a:r>
          </a:p>
          <a:p>
            <a:r>
              <a:rPr lang="en-CA" dirty="0"/>
              <a:t>PCC college: 30 semester courses in M.Div. program</a:t>
            </a:r>
          </a:p>
          <a:p>
            <a:endParaRPr lang="en-CA" sz="1400" dirty="0"/>
          </a:p>
          <a:p>
            <a:pPr marL="109728" indent="0">
              <a:buNone/>
            </a:pPr>
            <a:r>
              <a:rPr lang="en-CA" dirty="0"/>
              <a:t>Outcome:</a:t>
            </a:r>
          </a:p>
          <a:p>
            <a:r>
              <a:rPr lang="en-CA" dirty="0"/>
              <a:t>Certificate of completion of assigned study</a:t>
            </a:r>
          </a:p>
          <a:p>
            <a:r>
              <a:rPr lang="en-CA" dirty="0"/>
              <a:t>M.Div. degree: maybe </a:t>
            </a:r>
          </a:p>
          <a:p>
            <a:r>
              <a:rPr lang="en-CA" dirty="0"/>
              <a:t>College diploma: readiness for PCC ministry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3EDAF3-D5AA-4960-839D-F094157168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8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4"/>
    </mc:Choice>
    <mc:Fallback xmlns="">
      <p:transition spd="slow" advTm="7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Graduate of Non-PCC Seminary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CA" dirty="0"/>
              <a:t>To qualify:</a:t>
            </a:r>
          </a:p>
          <a:p>
            <a:r>
              <a:rPr lang="en-CA" sz="2600" dirty="0"/>
              <a:t>University undergraduate degree</a:t>
            </a:r>
          </a:p>
          <a:p>
            <a:r>
              <a:rPr lang="en-CA" sz="2600" dirty="0"/>
              <a:t>M.Div. degree</a:t>
            </a:r>
          </a:p>
          <a:p>
            <a:endParaRPr lang="en-CA" sz="1400" dirty="0"/>
          </a:p>
          <a:p>
            <a:pPr marL="109728" indent="0">
              <a:buNone/>
            </a:pPr>
            <a:r>
              <a:rPr lang="en-CA" dirty="0"/>
              <a:t>Assigned:</a:t>
            </a:r>
          </a:p>
          <a:p>
            <a:r>
              <a:rPr lang="en-CA" sz="2600" dirty="0"/>
              <a:t>5 – 10 semester courses in M.Div. program in PCC college</a:t>
            </a:r>
          </a:p>
          <a:p>
            <a:r>
              <a:rPr lang="en-CA" sz="2600" dirty="0"/>
              <a:t>Courses include theological field education in PCC congregation, PCC history, PCC pol</a:t>
            </a:r>
            <a:r>
              <a:rPr lang="en-CA" dirty="0"/>
              <a:t>ity</a:t>
            </a:r>
          </a:p>
          <a:p>
            <a:endParaRPr lang="en-CA" sz="1400" dirty="0"/>
          </a:p>
          <a:p>
            <a:pPr marL="109728" indent="0">
              <a:buNone/>
            </a:pPr>
            <a:r>
              <a:rPr lang="en-CA" dirty="0"/>
              <a:t>Outcome:</a:t>
            </a:r>
          </a:p>
          <a:p>
            <a:r>
              <a:rPr lang="en-CA" sz="2600" dirty="0"/>
              <a:t>Certificate of completion of assigned study</a:t>
            </a:r>
          </a:p>
          <a:p>
            <a:r>
              <a:rPr lang="en-CA" sz="2600" dirty="0"/>
              <a:t>College diploma: readiness for PCC ministry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8F496F-4644-44BB-9BD8-EFAE8554D5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6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4"/>
    </mc:Choice>
    <mc:Fallback xmlns="">
      <p:transition spd="slow" advTm="6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Christian Vocation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Reformed Understanding of Church and Christian Discipleship</a:t>
            </a:r>
          </a:p>
          <a:p>
            <a:endParaRPr lang="en-CA" b="1" dirty="0"/>
          </a:p>
          <a:p>
            <a:endParaRPr lang="en-CA" b="1" dirty="0"/>
          </a:p>
          <a:p>
            <a:endParaRPr lang="en-CA" b="1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B790AF-284B-4DA3-8A16-B7375D94C8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1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8"/>
    </mc:Choice>
    <mc:Fallback xmlns="">
      <p:transition spd="slow" advTm="1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Candidacy Process: in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i="1" dirty="0"/>
              <a:t>Candidacy Process of Preparation and Discernment for Ministries of The Presbyterian Church in Canada</a:t>
            </a:r>
          </a:p>
          <a:p>
            <a:endParaRPr lang="en-CA" dirty="0"/>
          </a:p>
          <a:p>
            <a:r>
              <a:rPr lang="en-CA" sz="2600" dirty="0"/>
              <a:t>Appendix J, Book of Forms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73F116-BCCF-4383-B808-37DE727631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6"/>
    </mc:Choice>
    <mc:Fallback xmlns="">
      <p:transition spd="slow" advTm="32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Ministry and Church Vocations</a:t>
            </a:r>
            <a:endParaRPr lang="en-CA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1600" dirty="0"/>
              <a:t>Helping the church discern, prepare and support ministerial leaders</a:t>
            </a:r>
          </a:p>
          <a:p>
            <a:endParaRPr lang="en-US" sz="1600" dirty="0"/>
          </a:p>
          <a:p>
            <a:r>
              <a:rPr lang="en-US" sz="1600" dirty="0"/>
              <a:t>Funded by Presbyterians Sharing</a:t>
            </a:r>
            <a:endParaRPr lang="en-CA" sz="1600" dirty="0"/>
          </a:p>
          <a:p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en-US" b="1" dirty="0"/>
          </a:p>
          <a:p>
            <a:pPr marL="109728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Christ </a:t>
            </a:r>
          </a:p>
          <a:p>
            <a:pPr marL="109728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calls </a:t>
            </a:r>
          </a:p>
          <a:p>
            <a:pPr marL="109728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leaders</a:t>
            </a:r>
          </a:p>
          <a:p>
            <a:pPr marL="109728" indent="0" algn="ctr">
              <a:buNone/>
            </a:pPr>
            <a:endParaRPr lang="en-US" sz="2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endParaRPr lang="en-US" sz="2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to renew and nurture God’s people</a:t>
            </a:r>
          </a:p>
          <a:p>
            <a:pPr marL="109728" indent="0" algn="ctr">
              <a:buNone/>
            </a:pPr>
            <a:endParaRPr lang="en-US" sz="2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endParaRPr lang="en-US" sz="2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to be </a:t>
            </a:r>
          </a:p>
          <a:p>
            <a:pPr marL="109728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Christ’s hands, voice and heart</a:t>
            </a:r>
            <a:endParaRPr lang="en-CA" sz="2400" b="1" dirty="0">
              <a:solidFill>
                <a:schemeClr val="tx2"/>
              </a:solidFill>
            </a:endParaRPr>
          </a:p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E583C9B-D3F5-4553-8DEF-CDA93F3697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5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6"/>
    </mc:Choice>
    <mc:Fallback xmlns="">
      <p:transition spd="slow" advTm="2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Primary Vocation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CA" sz="2600" dirty="0"/>
              <a:t>One minister</a:t>
            </a:r>
          </a:p>
          <a:p>
            <a:pPr marL="109728" indent="0">
              <a:buNone/>
            </a:pPr>
            <a:endParaRPr lang="en-CA" sz="1200" dirty="0"/>
          </a:p>
          <a:p>
            <a:pPr marL="109728" indent="0">
              <a:buNone/>
            </a:pPr>
            <a:r>
              <a:rPr lang="en-CA" sz="2600" dirty="0"/>
              <a:t>One ministry</a:t>
            </a:r>
          </a:p>
          <a:p>
            <a:pPr marL="109728" indent="0">
              <a:buNone/>
            </a:pPr>
            <a:endParaRPr lang="en-CA" sz="1200" dirty="0"/>
          </a:p>
          <a:p>
            <a:pPr marL="109728" indent="0">
              <a:buNone/>
            </a:pPr>
            <a:r>
              <a:rPr lang="en-CA" sz="2600" dirty="0"/>
              <a:t>All Christians called:</a:t>
            </a:r>
          </a:p>
          <a:p>
            <a:r>
              <a:rPr lang="en-CA" sz="2400" dirty="0"/>
              <a:t>primary vocation to love and serve Triune God</a:t>
            </a:r>
          </a:p>
          <a:p>
            <a:pPr marL="109728" indent="0">
              <a:buNone/>
            </a:pPr>
            <a:endParaRPr lang="en-CA" sz="1200" dirty="0"/>
          </a:p>
          <a:p>
            <a:pPr marL="109728" indent="0">
              <a:buNone/>
            </a:pPr>
            <a:r>
              <a:rPr lang="en-CA" sz="2600" dirty="0"/>
              <a:t>“Calling” ensues when:</a:t>
            </a:r>
          </a:p>
          <a:p>
            <a:r>
              <a:rPr lang="en-CA" sz="2400" dirty="0"/>
              <a:t>God’s Word and Spirit move within community of believers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8B8352-AC13-499B-8C68-8DCACAD09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6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5"/>
    </mc:Choice>
    <mc:Fallback xmlns="">
      <p:transition spd="slow" advTm="3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“… church continually renewed and nurtured for ministry 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4009632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CA" dirty="0"/>
              <a:t>Christ provides pastors and teachers</a:t>
            </a:r>
          </a:p>
          <a:p>
            <a:pPr marL="109728" indent="0">
              <a:buNone/>
            </a:pPr>
            <a:endParaRPr lang="en-CA" sz="1300" dirty="0"/>
          </a:p>
          <a:p>
            <a:pPr marL="109728" indent="0">
              <a:buNone/>
            </a:pPr>
            <a:r>
              <a:rPr lang="en-CA" dirty="0"/>
              <a:t>Christ requires church: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to discern leaders Christ is calling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to confirm Christ’s call: ordination</a:t>
            </a:r>
          </a:p>
          <a:p>
            <a:pPr marL="109728" indent="0">
              <a:buNone/>
            </a:pPr>
            <a:endParaRPr lang="en-CA" sz="1500" dirty="0"/>
          </a:p>
          <a:p>
            <a:pPr marL="109728" indent="0">
              <a:buNone/>
            </a:pPr>
            <a:r>
              <a:rPr lang="en-CA" dirty="0"/>
              <a:t>Leadership &gt;&gt;&gt;&gt; people equipped for ministry</a:t>
            </a:r>
          </a:p>
          <a:p>
            <a:pPr marL="109728" indent="0">
              <a:buNone/>
            </a:pPr>
            <a:endParaRPr lang="en-CA" sz="1300" dirty="0"/>
          </a:p>
          <a:p>
            <a:pPr marL="109728" indent="0">
              <a:buNone/>
            </a:pPr>
            <a:r>
              <a:rPr lang="en-CA" sz="2600" dirty="0"/>
              <a:t>Sources:</a:t>
            </a:r>
          </a:p>
          <a:p>
            <a:r>
              <a:rPr lang="en-CA" sz="2600" dirty="0"/>
              <a:t>Preamble to Ordination Vows (Book of Forms 447)</a:t>
            </a:r>
          </a:p>
          <a:p>
            <a:r>
              <a:rPr lang="en-CA" sz="2600" dirty="0"/>
              <a:t>Ephesians 4:11-13</a:t>
            </a:r>
          </a:p>
          <a:p>
            <a:endParaRPr lang="en-CA" sz="2600" dirty="0"/>
          </a:p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CA3711-D167-45D3-AAEA-990906F112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5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3"/>
    </mc:Choice>
    <mc:Fallback xmlns="">
      <p:transition spd="slow" advTm="4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Vocation to Ministry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</p:spPr>
        <p:txBody>
          <a:bodyPr/>
          <a:lstStyle/>
          <a:p>
            <a:r>
              <a:rPr lang="en-CA" sz="2800" dirty="0"/>
              <a:t>Inner Dimension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CA" sz="2800" dirty="0"/>
              <a:t>Outer Dimension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CA" dirty="0"/>
          </a:p>
          <a:p>
            <a:r>
              <a:rPr lang="en-CA" sz="2400" dirty="0"/>
              <a:t>Individual listens for God’s voice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r>
              <a:rPr lang="en-CA" sz="2400" dirty="0"/>
              <a:t>Church “listens” for God’s call to individual</a:t>
            </a:r>
          </a:p>
          <a:p>
            <a:endParaRPr lang="en-CA" sz="1200" dirty="0"/>
          </a:p>
          <a:p>
            <a:r>
              <a:rPr lang="en-CA" sz="2400" dirty="0"/>
              <a:t>Church tests outer dimension of call</a:t>
            </a:r>
          </a:p>
          <a:p>
            <a:endParaRPr lang="en-CA" sz="1200" dirty="0"/>
          </a:p>
          <a:p>
            <a:r>
              <a:rPr lang="en-CA" sz="2400" dirty="0"/>
              <a:t>Importance of church leadership that is “tested and affirmed”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F0706A-D143-4073-8CAF-B4A42F220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6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6"/>
    </mc:Choice>
    <mc:Fallback xmlns="">
      <p:transition spd="slow" advTm="3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 animBg="1"/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Candidacy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Framework for Vocational Preparation and Discernment</a:t>
            </a:r>
          </a:p>
          <a:p>
            <a:endParaRPr lang="en-CA" b="1" dirty="0"/>
          </a:p>
          <a:p>
            <a:r>
              <a:rPr lang="en-CA" b="1" dirty="0"/>
              <a:t>Testing Inner and Outer Dimensions of Call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6C8B5A6-9BD3-494D-B86A-DF51CC3654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9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3"/>
    </mc:Choice>
    <mc:Fallback xmlns="">
      <p:transition spd="slow" advTm="1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43000"/>
            <a:ext cx="8075240" cy="1066800"/>
          </a:xfrm>
        </p:spPr>
        <p:txBody>
          <a:bodyPr/>
          <a:lstStyle/>
          <a:p>
            <a:r>
              <a:rPr lang="en-CA" b="1" dirty="0"/>
              <a:t>Central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Candidate</a:t>
            </a:r>
          </a:p>
          <a:p>
            <a:r>
              <a:rPr lang="en-CA" sz="2600" dirty="0"/>
              <a:t>Session</a:t>
            </a:r>
          </a:p>
          <a:p>
            <a:r>
              <a:rPr lang="en-CA" sz="2600" dirty="0"/>
              <a:t>Presbytery</a:t>
            </a:r>
          </a:p>
          <a:p>
            <a:r>
              <a:rPr lang="en-CA" sz="2600" dirty="0"/>
              <a:t>Theological College</a:t>
            </a:r>
          </a:p>
          <a:p>
            <a:r>
              <a:rPr lang="en-CA" sz="2600" dirty="0"/>
              <a:t>Theological Field Education</a:t>
            </a:r>
          </a:p>
          <a:p>
            <a:r>
              <a:rPr lang="en-CA" sz="2600" dirty="0"/>
              <a:t>Calling Congregation</a:t>
            </a:r>
          </a:p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CD1E99F-F19E-4D70-995F-9E0AA975D7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5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6"/>
    </mc:Choice>
    <mc:Fallback xmlns="">
      <p:transition spd="slow" advTm="4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Candidate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Discerning direction of God’s leading</a:t>
            </a:r>
          </a:p>
          <a:p>
            <a:endParaRPr lang="en-CA" sz="1200" dirty="0"/>
          </a:p>
          <a:p>
            <a:r>
              <a:rPr lang="en-CA" sz="2600" dirty="0"/>
              <a:t>Receptive to church’s guidance (outer call)</a:t>
            </a:r>
          </a:p>
          <a:p>
            <a:endParaRPr lang="en-CA" sz="1200" dirty="0"/>
          </a:p>
          <a:p>
            <a:r>
              <a:rPr lang="en-CA" sz="2600" dirty="0"/>
              <a:t>Studying</a:t>
            </a:r>
          </a:p>
          <a:p>
            <a:endParaRPr lang="en-CA" sz="1200" dirty="0"/>
          </a:p>
          <a:p>
            <a:r>
              <a:rPr lang="en-CA" sz="2600" dirty="0"/>
              <a:t>Developing gifts/graces for Christian service</a:t>
            </a:r>
          </a:p>
          <a:p>
            <a:endParaRPr lang="en-CA" sz="1200" dirty="0"/>
          </a:p>
          <a:p>
            <a:r>
              <a:rPr lang="en-CA" sz="2600" dirty="0"/>
              <a:t>Maturing in Christian faith/discipleship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3A1389-E8A0-4299-89D3-46945631C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6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6"/>
    </mc:Choice>
    <mc:Fallback xmlns="">
      <p:transition spd="slow" advTm="2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9|3.9|1.9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0.9|15.2|18.4|10.2|2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.1|8.5|1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9.7|7|1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7|7.3|8.3|1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.3|6.2|2.9|5.6|5.4|4.9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9|8.1|7.1|4|3.7|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3.3|16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0.9|6.7|17.6|23.2|21.2|22.1|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5|18.3|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|3.8|5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5|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9|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3|5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8|3.6|8.7|12.5|6.4|5.9|8.9|1.2|3.7|12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0.7|4.3|12.5|0.8|6.4|18.2|2|4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6|7.9|3.5|7.2|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|2|3.7|4.9|6.4|1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8|5.3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1|4.3|8|4.5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|8|2.2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8|7.3|11.3|8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1208</TotalTime>
  <Words>951</Words>
  <Application>Microsoft Office PowerPoint</Application>
  <PresentationFormat>On-screen Show (4:3)</PresentationFormat>
  <Paragraphs>252</Paragraphs>
  <Slides>31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Georgia</vt:lpstr>
      <vt:lpstr>Trebuchet MS</vt:lpstr>
      <vt:lpstr>Wingdings 2</vt:lpstr>
      <vt:lpstr>Urban</vt:lpstr>
      <vt:lpstr>Candidacy Process</vt:lpstr>
      <vt:lpstr>Topics</vt:lpstr>
      <vt:lpstr>Christian Vocation</vt:lpstr>
      <vt:lpstr>Primary Vocation</vt:lpstr>
      <vt:lpstr>“… church continually renewed and nurtured for ministry …”</vt:lpstr>
      <vt:lpstr>Vocation to Ministry</vt:lpstr>
      <vt:lpstr>Candidacy Process</vt:lpstr>
      <vt:lpstr>Central Roles</vt:lpstr>
      <vt:lpstr>Candidate</vt:lpstr>
      <vt:lpstr>Session</vt:lpstr>
      <vt:lpstr>Presbytery</vt:lpstr>
      <vt:lpstr>Theological College</vt:lpstr>
      <vt:lpstr>Theological Field Education</vt:lpstr>
      <vt:lpstr>Calling Congregation</vt:lpstr>
      <vt:lpstr>Guidance Conference</vt:lpstr>
      <vt:lpstr>Guidance Conference</vt:lpstr>
      <vt:lpstr>Guidance Conference: eligibility/timing</vt:lpstr>
      <vt:lpstr>Guidance Conference: data</vt:lpstr>
      <vt:lpstr>Guidance Conference: report</vt:lpstr>
      <vt:lpstr>Guidance Conference:  recommendations</vt:lpstr>
      <vt:lpstr>Psychological Testing</vt:lpstr>
      <vt:lpstr>Psychological Testing</vt:lpstr>
      <vt:lpstr>Psychological Testing: areas</vt:lpstr>
      <vt:lpstr>Psychological Testing: (more) areas</vt:lpstr>
      <vt:lpstr>Psychological Testing: arrangements</vt:lpstr>
      <vt:lpstr>Education</vt:lpstr>
      <vt:lpstr>Standard Pathway</vt:lpstr>
      <vt:lpstr>General Assembly Special Course</vt:lpstr>
      <vt:lpstr>Graduate of Non-PCC Seminary</vt:lpstr>
      <vt:lpstr>Candidacy Process: in detail</vt:lpstr>
      <vt:lpstr>Ministry and Church Vocations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Liz Brewer</cp:lastModifiedBy>
  <cp:revision>220</cp:revision>
  <dcterms:created xsi:type="dcterms:W3CDTF">2016-04-11T00:12:08Z</dcterms:created>
  <dcterms:modified xsi:type="dcterms:W3CDTF">2019-09-03T18:03:51Z</dcterms:modified>
</cp:coreProperties>
</file>