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4" r:id="rId4"/>
    <p:sldId id="257" r:id="rId5"/>
    <p:sldId id="258" r:id="rId6"/>
    <p:sldId id="276" r:id="rId7"/>
    <p:sldId id="266" r:id="rId8"/>
    <p:sldId id="259" r:id="rId9"/>
    <p:sldId id="262" r:id="rId10"/>
    <p:sldId id="263" r:id="rId11"/>
    <p:sldId id="264" r:id="rId12"/>
    <p:sldId id="271" r:id="rId13"/>
    <p:sldId id="265" r:id="rId14"/>
    <p:sldId id="267" r:id="rId15"/>
    <p:sldId id="268" r:id="rId16"/>
    <p:sldId id="272" r:id="rId17"/>
    <p:sldId id="273"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542"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729D4-4632-4956-A95F-2B3D4E44B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B62E4A-83A2-428B-8EC3-E1D82736B0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879D38-1228-4129-BACB-CA8E73705BF0}"/>
              </a:ext>
            </a:extLst>
          </p:cNvPr>
          <p:cNvSpPr>
            <a:spLocks noGrp="1"/>
          </p:cNvSpPr>
          <p:nvPr>
            <p:ph type="dt" sz="half" idx="10"/>
          </p:nvPr>
        </p:nvSpPr>
        <p:spPr/>
        <p:txBody>
          <a:bodyPr/>
          <a:lstStyle/>
          <a:p>
            <a:fld id="{40D3C716-8AD6-4A06-AA94-5CDD3B99E9D5}" type="datetimeFigureOut">
              <a:rPr lang="en-US" smtClean="0"/>
              <a:t>3/4/2018</a:t>
            </a:fld>
            <a:endParaRPr lang="en-US"/>
          </a:p>
        </p:txBody>
      </p:sp>
      <p:sp>
        <p:nvSpPr>
          <p:cNvPr id="5" name="Footer Placeholder 4">
            <a:extLst>
              <a:ext uri="{FF2B5EF4-FFF2-40B4-BE49-F238E27FC236}">
                <a16:creationId xmlns:a16="http://schemas.microsoft.com/office/drawing/2014/main" id="{B59E4E0B-6C47-4332-BB9C-889BA8206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361E9-A7AF-4A2C-8ED3-92F0260730EF}"/>
              </a:ext>
            </a:extLst>
          </p:cNvPr>
          <p:cNvSpPr>
            <a:spLocks noGrp="1"/>
          </p:cNvSpPr>
          <p:nvPr>
            <p:ph type="sldNum" sz="quarter" idx="12"/>
          </p:nvPr>
        </p:nvSpPr>
        <p:spPr/>
        <p:txBody>
          <a:bodyPr/>
          <a:lstStyle/>
          <a:p>
            <a:fld id="{7FAACB1D-439D-4C01-A788-CCDB4C34C41D}" type="slidenum">
              <a:rPr lang="en-US" smtClean="0"/>
              <a:t>‹#›</a:t>
            </a:fld>
            <a:endParaRPr lang="en-US"/>
          </a:p>
        </p:txBody>
      </p:sp>
    </p:spTree>
    <p:extLst>
      <p:ext uri="{BB962C8B-B14F-4D97-AF65-F5344CB8AC3E}">
        <p14:creationId xmlns:p14="http://schemas.microsoft.com/office/powerpoint/2010/main" val="2226814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B4547-61B2-402E-BD02-63DBAD12FF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391731-44D2-4BE2-9C96-F6B1338C13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B121A-621D-4D4E-B16E-2BE166351796}"/>
              </a:ext>
            </a:extLst>
          </p:cNvPr>
          <p:cNvSpPr>
            <a:spLocks noGrp="1"/>
          </p:cNvSpPr>
          <p:nvPr>
            <p:ph type="dt" sz="half" idx="10"/>
          </p:nvPr>
        </p:nvSpPr>
        <p:spPr/>
        <p:txBody>
          <a:bodyPr/>
          <a:lstStyle/>
          <a:p>
            <a:fld id="{40D3C716-8AD6-4A06-AA94-5CDD3B99E9D5}" type="datetimeFigureOut">
              <a:rPr lang="en-US" smtClean="0"/>
              <a:t>3/4/2018</a:t>
            </a:fld>
            <a:endParaRPr lang="en-US"/>
          </a:p>
        </p:txBody>
      </p:sp>
      <p:sp>
        <p:nvSpPr>
          <p:cNvPr id="5" name="Footer Placeholder 4">
            <a:extLst>
              <a:ext uri="{FF2B5EF4-FFF2-40B4-BE49-F238E27FC236}">
                <a16:creationId xmlns:a16="http://schemas.microsoft.com/office/drawing/2014/main" id="{3E7061ED-A053-483F-9194-2CC09B267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D9E82-A03C-42BD-80B1-21C02F062005}"/>
              </a:ext>
            </a:extLst>
          </p:cNvPr>
          <p:cNvSpPr>
            <a:spLocks noGrp="1"/>
          </p:cNvSpPr>
          <p:nvPr>
            <p:ph type="sldNum" sz="quarter" idx="12"/>
          </p:nvPr>
        </p:nvSpPr>
        <p:spPr/>
        <p:txBody>
          <a:bodyPr/>
          <a:lstStyle/>
          <a:p>
            <a:fld id="{7FAACB1D-439D-4C01-A788-CCDB4C34C41D}" type="slidenum">
              <a:rPr lang="en-US" smtClean="0"/>
              <a:t>‹#›</a:t>
            </a:fld>
            <a:endParaRPr lang="en-US"/>
          </a:p>
        </p:txBody>
      </p:sp>
    </p:spTree>
    <p:extLst>
      <p:ext uri="{BB962C8B-B14F-4D97-AF65-F5344CB8AC3E}">
        <p14:creationId xmlns:p14="http://schemas.microsoft.com/office/powerpoint/2010/main" val="293886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3E9D5-2749-4EFB-8D05-3B971E6567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00CAEA-46E8-4BEF-9B67-6BB37311D0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F0EA3-BFE8-480B-A4BA-5678FDCAEB28}"/>
              </a:ext>
            </a:extLst>
          </p:cNvPr>
          <p:cNvSpPr>
            <a:spLocks noGrp="1"/>
          </p:cNvSpPr>
          <p:nvPr>
            <p:ph type="dt" sz="half" idx="10"/>
          </p:nvPr>
        </p:nvSpPr>
        <p:spPr/>
        <p:txBody>
          <a:bodyPr/>
          <a:lstStyle/>
          <a:p>
            <a:fld id="{40D3C716-8AD6-4A06-AA94-5CDD3B99E9D5}" type="datetimeFigureOut">
              <a:rPr lang="en-US" smtClean="0"/>
              <a:t>3/4/2018</a:t>
            </a:fld>
            <a:endParaRPr lang="en-US"/>
          </a:p>
        </p:txBody>
      </p:sp>
      <p:sp>
        <p:nvSpPr>
          <p:cNvPr id="5" name="Footer Placeholder 4">
            <a:extLst>
              <a:ext uri="{FF2B5EF4-FFF2-40B4-BE49-F238E27FC236}">
                <a16:creationId xmlns:a16="http://schemas.microsoft.com/office/drawing/2014/main" id="{1F4894D7-CF06-4912-B620-0D17F9AC7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D9BE4-7E4B-4366-9593-EAF3DEB12F19}"/>
              </a:ext>
            </a:extLst>
          </p:cNvPr>
          <p:cNvSpPr>
            <a:spLocks noGrp="1"/>
          </p:cNvSpPr>
          <p:nvPr>
            <p:ph type="sldNum" sz="quarter" idx="12"/>
          </p:nvPr>
        </p:nvSpPr>
        <p:spPr/>
        <p:txBody>
          <a:bodyPr/>
          <a:lstStyle/>
          <a:p>
            <a:fld id="{7FAACB1D-439D-4C01-A788-CCDB4C34C41D}" type="slidenum">
              <a:rPr lang="en-US" smtClean="0"/>
              <a:t>‹#›</a:t>
            </a:fld>
            <a:endParaRPr lang="en-US"/>
          </a:p>
        </p:txBody>
      </p:sp>
    </p:spTree>
    <p:extLst>
      <p:ext uri="{BB962C8B-B14F-4D97-AF65-F5344CB8AC3E}">
        <p14:creationId xmlns:p14="http://schemas.microsoft.com/office/powerpoint/2010/main" val="176253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AF33-A4EA-42CD-97C4-203D023233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B0EC98-841E-473C-8D9D-DCD525EC0A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3BA37-659D-464E-8F1E-C8DA61C41D36}"/>
              </a:ext>
            </a:extLst>
          </p:cNvPr>
          <p:cNvSpPr>
            <a:spLocks noGrp="1"/>
          </p:cNvSpPr>
          <p:nvPr>
            <p:ph type="dt" sz="half" idx="10"/>
          </p:nvPr>
        </p:nvSpPr>
        <p:spPr/>
        <p:txBody>
          <a:bodyPr/>
          <a:lstStyle/>
          <a:p>
            <a:fld id="{40D3C716-8AD6-4A06-AA94-5CDD3B99E9D5}" type="datetimeFigureOut">
              <a:rPr lang="en-US" smtClean="0"/>
              <a:t>3/4/2018</a:t>
            </a:fld>
            <a:endParaRPr lang="en-US"/>
          </a:p>
        </p:txBody>
      </p:sp>
      <p:sp>
        <p:nvSpPr>
          <p:cNvPr id="5" name="Footer Placeholder 4">
            <a:extLst>
              <a:ext uri="{FF2B5EF4-FFF2-40B4-BE49-F238E27FC236}">
                <a16:creationId xmlns:a16="http://schemas.microsoft.com/office/drawing/2014/main" id="{CA75FC3D-CD29-4332-8070-971F1FAAD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AE5B8-5CE0-4B7D-A72C-7A9959EAC853}"/>
              </a:ext>
            </a:extLst>
          </p:cNvPr>
          <p:cNvSpPr>
            <a:spLocks noGrp="1"/>
          </p:cNvSpPr>
          <p:nvPr>
            <p:ph type="sldNum" sz="quarter" idx="12"/>
          </p:nvPr>
        </p:nvSpPr>
        <p:spPr/>
        <p:txBody>
          <a:bodyPr/>
          <a:lstStyle/>
          <a:p>
            <a:fld id="{7FAACB1D-439D-4C01-A788-CCDB4C34C41D}" type="slidenum">
              <a:rPr lang="en-US" smtClean="0"/>
              <a:t>‹#›</a:t>
            </a:fld>
            <a:endParaRPr lang="en-US"/>
          </a:p>
        </p:txBody>
      </p:sp>
    </p:spTree>
    <p:extLst>
      <p:ext uri="{BB962C8B-B14F-4D97-AF65-F5344CB8AC3E}">
        <p14:creationId xmlns:p14="http://schemas.microsoft.com/office/powerpoint/2010/main" val="70978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B494-C9AA-40E6-BF08-C84C79294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ED3CC9-8307-4FE5-83DB-3982A0776A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A95BA6-8478-473D-9458-E7B5888B2238}"/>
              </a:ext>
            </a:extLst>
          </p:cNvPr>
          <p:cNvSpPr>
            <a:spLocks noGrp="1"/>
          </p:cNvSpPr>
          <p:nvPr>
            <p:ph type="dt" sz="half" idx="10"/>
          </p:nvPr>
        </p:nvSpPr>
        <p:spPr/>
        <p:txBody>
          <a:bodyPr/>
          <a:lstStyle/>
          <a:p>
            <a:fld id="{40D3C716-8AD6-4A06-AA94-5CDD3B99E9D5}" type="datetimeFigureOut">
              <a:rPr lang="en-US" smtClean="0"/>
              <a:t>3/4/2018</a:t>
            </a:fld>
            <a:endParaRPr lang="en-US"/>
          </a:p>
        </p:txBody>
      </p:sp>
      <p:sp>
        <p:nvSpPr>
          <p:cNvPr id="5" name="Footer Placeholder 4">
            <a:extLst>
              <a:ext uri="{FF2B5EF4-FFF2-40B4-BE49-F238E27FC236}">
                <a16:creationId xmlns:a16="http://schemas.microsoft.com/office/drawing/2014/main" id="{35546213-793D-4481-98BF-C709E1A5A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CC3E4-7E90-45D8-9668-405089A143D8}"/>
              </a:ext>
            </a:extLst>
          </p:cNvPr>
          <p:cNvSpPr>
            <a:spLocks noGrp="1"/>
          </p:cNvSpPr>
          <p:nvPr>
            <p:ph type="sldNum" sz="quarter" idx="12"/>
          </p:nvPr>
        </p:nvSpPr>
        <p:spPr/>
        <p:txBody>
          <a:bodyPr/>
          <a:lstStyle/>
          <a:p>
            <a:fld id="{7FAACB1D-439D-4C01-A788-CCDB4C34C41D}" type="slidenum">
              <a:rPr lang="en-US" smtClean="0"/>
              <a:t>‹#›</a:t>
            </a:fld>
            <a:endParaRPr lang="en-US"/>
          </a:p>
        </p:txBody>
      </p:sp>
    </p:spTree>
    <p:extLst>
      <p:ext uri="{BB962C8B-B14F-4D97-AF65-F5344CB8AC3E}">
        <p14:creationId xmlns:p14="http://schemas.microsoft.com/office/powerpoint/2010/main" val="410981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D7A54-82BC-4571-9C35-66F72BCCF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72A304-C447-417B-947C-8516DCF5A6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03C985-4826-4D8A-8215-E57AB2BEE8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5C4A71-DF42-4B1C-AB71-4B6058359294}"/>
              </a:ext>
            </a:extLst>
          </p:cNvPr>
          <p:cNvSpPr>
            <a:spLocks noGrp="1"/>
          </p:cNvSpPr>
          <p:nvPr>
            <p:ph type="dt" sz="half" idx="10"/>
          </p:nvPr>
        </p:nvSpPr>
        <p:spPr/>
        <p:txBody>
          <a:bodyPr/>
          <a:lstStyle/>
          <a:p>
            <a:fld id="{40D3C716-8AD6-4A06-AA94-5CDD3B99E9D5}" type="datetimeFigureOut">
              <a:rPr lang="en-US" smtClean="0"/>
              <a:t>3/4/2018</a:t>
            </a:fld>
            <a:endParaRPr lang="en-US"/>
          </a:p>
        </p:txBody>
      </p:sp>
      <p:sp>
        <p:nvSpPr>
          <p:cNvPr id="6" name="Footer Placeholder 5">
            <a:extLst>
              <a:ext uri="{FF2B5EF4-FFF2-40B4-BE49-F238E27FC236}">
                <a16:creationId xmlns:a16="http://schemas.microsoft.com/office/drawing/2014/main" id="{5CB4750B-25AA-4A55-ACFD-B94967CB8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4A251-9F14-4508-97EF-B4D13B31DF34}"/>
              </a:ext>
            </a:extLst>
          </p:cNvPr>
          <p:cNvSpPr>
            <a:spLocks noGrp="1"/>
          </p:cNvSpPr>
          <p:nvPr>
            <p:ph type="sldNum" sz="quarter" idx="12"/>
          </p:nvPr>
        </p:nvSpPr>
        <p:spPr/>
        <p:txBody>
          <a:bodyPr/>
          <a:lstStyle/>
          <a:p>
            <a:fld id="{7FAACB1D-439D-4C01-A788-CCDB4C34C41D}" type="slidenum">
              <a:rPr lang="en-US" smtClean="0"/>
              <a:t>‹#›</a:t>
            </a:fld>
            <a:endParaRPr lang="en-US"/>
          </a:p>
        </p:txBody>
      </p:sp>
    </p:spTree>
    <p:extLst>
      <p:ext uri="{BB962C8B-B14F-4D97-AF65-F5344CB8AC3E}">
        <p14:creationId xmlns:p14="http://schemas.microsoft.com/office/powerpoint/2010/main" val="132365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13C1-DF17-4528-A368-753FEF3109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A487BA-FDD4-4066-922B-E9A9C15943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EC3E3F7-2F2F-405F-AE39-B1F53FAAAB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9E2B64-35EB-41E3-9FC0-7947722EA2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28645B-1D2C-4816-B385-34D38B3E5F4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B542E3-9418-4EBD-BD28-C11D0373A0FC}"/>
              </a:ext>
            </a:extLst>
          </p:cNvPr>
          <p:cNvSpPr>
            <a:spLocks noGrp="1"/>
          </p:cNvSpPr>
          <p:nvPr>
            <p:ph type="dt" sz="half" idx="10"/>
          </p:nvPr>
        </p:nvSpPr>
        <p:spPr/>
        <p:txBody>
          <a:bodyPr/>
          <a:lstStyle/>
          <a:p>
            <a:fld id="{40D3C716-8AD6-4A06-AA94-5CDD3B99E9D5}" type="datetimeFigureOut">
              <a:rPr lang="en-US" smtClean="0"/>
              <a:t>3/4/2018</a:t>
            </a:fld>
            <a:endParaRPr lang="en-US"/>
          </a:p>
        </p:txBody>
      </p:sp>
      <p:sp>
        <p:nvSpPr>
          <p:cNvPr id="8" name="Footer Placeholder 7">
            <a:extLst>
              <a:ext uri="{FF2B5EF4-FFF2-40B4-BE49-F238E27FC236}">
                <a16:creationId xmlns:a16="http://schemas.microsoft.com/office/drawing/2014/main" id="{6E5314A1-F454-43AA-8F1F-C890119FBA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DD2C9B-ED23-4961-9074-978E06236B3F}"/>
              </a:ext>
            </a:extLst>
          </p:cNvPr>
          <p:cNvSpPr>
            <a:spLocks noGrp="1"/>
          </p:cNvSpPr>
          <p:nvPr>
            <p:ph type="sldNum" sz="quarter" idx="12"/>
          </p:nvPr>
        </p:nvSpPr>
        <p:spPr/>
        <p:txBody>
          <a:bodyPr/>
          <a:lstStyle/>
          <a:p>
            <a:fld id="{7FAACB1D-439D-4C01-A788-CCDB4C34C41D}" type="slidenum">
              <a:rPr lang="en-US" smtClean="0"/>
              <a:t>‹#›</a:t>
            </a:fld>
            <a:endParaRPr lang="en-US"/>
          </a:p>
        </p:txBody>
      </p:sp>
    </p:spTree>
    <p:extLst>
      <p:ext uri="{BB962C8B-B14F-4D97-AF65-F5344CB8AC3E}">
        <p14:creationId xmlns:p14="http://schemas.microsoft.com/office/powerpoint/2010/main" val="410042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0DB3-F519-44C4-90AA-F0EF473B6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54F935-0B95-4E8D-80FF-E3427098E3DA}"/>
              </a:ext>
            </a:extLst>
          </p:cNvPr>
          <p:cNvSpPr>
            <a:spLocks noGrp="1"/>
          </p:cNvSpPr>
          <p:nvPr>
            <p:ph type="dt" sz="half" idx="10"/>
          </p:nvPr>
        </p:nvSpPr>
        <p:spPr/>
        <p:txBody>
          <a:bodyPr/>
          <a:lstStyle/>
          <a:p>
            <a:fld id="{40D3C716-8AD6-4A06-AA94-5CDD3B99E9D5}" type="datetimeFigureOut">
              <a:rPr lang="en-US" smtClean="0"/>
              <a:t>3/4/2018</a:t>
            </a:fld>
            <a:endParaRPr lang="en-US"/>
          </a:p>
        </p:txBody>
      </p:sp>
      <p:sp>
        <p:nvSpPr>
          <p:cNvPr id="4" name="Footer Placeholder 3">
            <a:extLst>
              <a:ext uri="{FF2B5EF4-FFF2-40B4-BE49-F238E27FC236}">
                <a16:creationId xmlns:a16="http://schemas.microsoft.com/office/drawing/2014/main" id="{83AFFF57-FD01-48E1-B1FB-C9FA9EC75B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B3CA5C-8312-4759-9184-71DB66117337}"/>
              </a:ext>
            </a:extLst>
          </p:cNvPr>
          <p:cNvSpPr>
            <a:spLocks noGrp="1"/>
          </p:cNvSpPr>
          <p:nvPr>
            <p:ph type="sldNum" sz="quarter" idx="12"/>
          </p:nvPr>
        </p:nvSpPr>
        <p:spPr/>
        <p:txBody>
          <a:bodyPr/>
          <a:lstStyle/>
          <a:p>
            <a:fld id="{7FAACB1D-439D-4C01-A788-CCDB4C34C41D}" type="slidenum">
              <a:rPr lang="en-US" smtClean="0"/>
              <a:t>‹#›</a:t>
            </a:fld>
            <a:endParaRPr lang="en-US"/>
          </a:p>
        </p:txBody>
      </p:sp>
    </p:spTree>
    <p:extLst>
      <p:ext uri="{BB962C8B-B14F-4D97-AF65-F5344CB8AC3E}">
        <p14:creationId xmlns:p14="http://schemas.microsoft.com/office/powerpoint/2010/main" val="364590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B374E6-D574-4C39-9AB4-78F32063ED9F}"/>
              </a:ext>
            </a:extLst>
          </p:cNvPr>
          <p:cNvSpPr>
            <a:spLocks noGrp="1"/>
          </p:cNvSpPr>
          <p:nvPr>
            <p:ph type="dt" sz="half" idx="10"/>
          </p:nvPr>
        </p:nvSpPr>
        <p:spPr/>
        <p:txBody>
          <a:bodyPr/>
          <a:lstStyle/>
          <a:p>
            <a:fld id="{40D3C716-8AD6-4A06-AA94-5CDD3B99E9D5}" type="datetimeFigureOut">
              <a:rPr lang="en-US" smtClean="0"/>
              <a:t>3/4/2018</a:t>
            </a:fld>
            <a:endParaRPr lang="en-US"/>
          </a:p>
        </p:txBody>
      </p:sp>
      <p:sp>
        <p:nvSpPr>
          <p:cNvPr id="3" name="Footer Placeholder 2">
            <a:extLst>
              <a:ext uri="{FF2B5EF4-FFF2-40B4-BE49-F238E27FC236}">
                <a16:creationId xmlns:a16="http://schemas.microsoft.com/office/drawing/2014/main" id="{4E000609-CB29-47BE-B1E9-7CCB762B8B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0C4B04-C142-4D97-9082-0CB9D983C78E}"/>
              </a:ext>
            </a:extLst>
          </p:cNvPr>
          <p:cNvSpPr>
            <a:spLocks noGrp="1"/>
          </p:cNvSpPr>
          <p:nvPr>
            <p:ph type="sldNum" sz="quarter" idx="12"/>
          </p:nvPr>
        </p:nvSpPr>
        <p:spPr/>
        <p:txBody>
          <a:bodyPr/>
          <a:lstStyle/>
          <a:p>
            <a:fld id="{7FAACB1D-439D-4C01-A788-CCDB4C34C41D}" type="slidenum">
              <a:rPr lang="en-US" smtClean="0"/>
              <a:t>‹#›</a:t>
            </a:fld>
            <a:endParaRPr lang="en-US"/>
          </a:p>
        </p:txBody>
      </p:sp>
    </p:spTree>
    <p:extLst>
      <p:ext uri="{BB962C8B-B14F-4D97-AF65-F5344CB8AC3E}">
        <p14:creationId xmlns:p14="http://schemas.microsoft.com/office/powerpoint/2010/main" val="177805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D4A9-438E-44D0-9C31-C4E67CBACF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BF0DD2-1CF5-432A-AA9D-A2F2DB60D8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A27F-F800-4E4C-B478-39111852E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69D8F4-8535-49CC-9AE3-7F771CCC680F}"/>
              </a:ext>
            </a:extLst>
          </p:cNvPr>
          <p:cNvSpPr>
            <a:spLocks noGrp="1"/>
          </p:cNvSpPr>
          <p:nvPr>
            <p:ph type="dt" sz="half" idx="10"/>
          </p:nvPr>
        </p:nvSpPr>
        <p:spPr/>
        <p:txBody>
          <a:bodyPr/>
          <a:lstStyle/>
          <a:p>
            <a:fld id="{40D3C716-8AD6-4A06-AA94-5CDD3B99E9D5}" type="datetimeFigureOut">
              <a:rPr lang="en-US" smtClean="0"/>
              <a:t>3/4/2018</a:t>
            </a:fld>
            <a:endParaRPr lang="en-US"/>
          </a:p>
        </p:txBody>
      </p:sp>
      <p:sp>
        <p:nvSpPr>
          <p:cNvPr id="6" name="Footer Placeholder 5">
            <a:extLst>
              <a:ext uri="{FF2B5EF4-FFF2-40B4-BE49-F238E27FC236}">
                <a16:creationId xmlns:a16="http://schemas.microsoft.com/office/drawing/2014/main" id="{045F007F-5B62-4A39-B7DC-7C54DCED2C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E751CA-04F2-4382-A260-8073B9B58F29}"/>
              </a:ext>
            </a:extLst>
          </p:cNvPr>
          <p:cNvSpPr>
            <a:spLocks noGrp="1"/>
          </p:cNvSpPr>
          <p:nvPr>
            <p:ph type="sldNum" sz="quarter" idx="12"/>
          </p:nvPr>
        </p:nvSpPr>
        <p:spPr/>
        <p:txBody>
          <a:bodyPr/>
          <a:lstStyle/>
          <a:p>
            <a:fld id="{7FAACB1D-439D-4C01-A788-CCDB4C34C41D}" type="slidenum">
              <a:rPr lang="en-US" smtClean="0"/>
              <a:t>‹#›</a:t>
            </a:fld>
            <a:endParaRPr lang="en-US"/>
          </a:p>
        </p:txBody>
      </p:sp>
    </p:spTree>
    <p:extLst>
      <p:ext uri="{BB962C8B-B14F-4D97-AF65-F5344CB8AC3E}">
        <p14:creationId xmlns:p14="http://schemas.microsoft.com/office/powerpoint/2010/main" val="253922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090D3-4DCF-4B44-9DB4-F4923800B0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2035A4-4C15-4895-AD11-8C399EC4C6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D7817B-6CB3-4ADD-8D5D-CB9D355511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CE20DF-B8BD-48FC-9E9C-043A5A060355}"/>
              </a:ext>
            </a:extLst>
          </p:cNvPr>
          <p:cNvSpPr>
            <a:spLocks noGrp="1"/>
          </p:cNvSpPr>
          <p:nvPr>
            <p:ph type="dt" sz="half" idx="10"/>
          </p:nvPr>
        </p:nvSpPr>
        <p:spPr/>
        <p:txBody>
          <a:bodyPr/>
          <a:lstStyle/>
          <a:p>
            <a:fld id="{40D3C716-8AD6-4A06-AA94-5CDD3B99E9D5}" type="datetimeFigureOut">
              <a:rPr lang="en-US" smtClean="0"/>
              <a:t>3/4/2018</a:t>
            </a:fld>
            <a:endParaRPr lang="en-US"/>
          </a:p>
        </p:txBody>
      </p:sp>
      <p:sp>
        <p:nvSpPr>
          <p:cNvPr id="6" name="Footer Placeholder 5">
            <a:extLst>
              <a:ext uri="{FF2B5EF4-FFF2-40B4-BE49-F238E27FC236}">
                <a16:creationId xmlns:a16="http://schemas.microsoft.com/office/drawing/2014/main" id="{66B31774-A8BF-4888-8920-243F0E112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1243C-5166-4512-91CE-8871AE0BCF80}"/>
              </a:ext>
            </a:extLst>
          </p:cNvPr>
          <p:cNvSpPr>
            <a:spLocks noGrp="1"/>
          </p:cNvSpPr>
          <p:nvPr>
            <p:ph type="sldNum" sz="quarter" idx="12"/>
          </p:nvPr>
        </p:nvSpPr>
        <p:spPr/>
        <p:txBody>
          <a:bodyPr/>
          <a:lstStyle/>
          <a:p>
            <a:fld id="{7FAACB1D-439D-4C01-A788-CCDB4C34C41D}" type="slidenum">
              <a:rPr lang="en-US" smtClean="0"/>
              <a:t>‹#›</a:t>
            </a:fld>
            <a:endParaRPr lang="en-US"/>
          </a:p>
        </p:txBody>
      </p:sp>
    </p:spTree>
    <p:extLst>
      <p:ext uri="{BB962C8B-B14F-4D97-AF65-F5344CB8AC3E}">
        <p14:creationId xmlns:p14="http://schemas.microsoft.com/office/powerpoint/2010/main" val="386478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3FBD9F-D33D-41BB-95D4-29F6498D0A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766D08-EC5E-4E32-AB3E-8DC3BAD396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A0AD8-171D-4447-91A5-23C2D029C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3C716-8AD6-4A06-AA94-5CDD3B99E9D5}" type="datetimeFigureOut">
              <a:rPr lang="en-US" smtClean="0"/>
              <a:t>3/4/2018</a:t>
            </a:fld>
            <a:endParaRPr lang="en-US"/>
          </a:p>
        </p:txBody>
      </p:sp>
      <p:sp>
        <p:nvSpPr>
          <p:cNvPr id="5" name="Footer Placeholder 4">
            <a:extLst>
              <a:ext uri="{FF2B5EF4-FFF2-40B4-BE49-F238E27FC236}">
                <a16:creationId xmlns:a16="http://schemas.microsoft.com/office/drawing/2014/main" id="{AA99FE17-A288-43F4-91F1-DD1A89D8E1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C667D4-94B7-48F9-8870-706B8C77BE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ACB1D-439D-4C01-A788-CCDB4C34C41D}" type="slidenum">
              <a:rPr lang="en-US" smtClean="0"/>
              <a:t>‹#›</a:t>
            </a:fld>
            <a:endParaRPr lang="en-US"/>
          </a:p>
        </p:txBody>
      </p:sp>
    </p:spTree>
    <p:extLst>
      <p:ext uri="{BB962C8B-B14F-4D97-AF65-F5344CB8AC3E}">
        <p14:creationId xmlns:p14="http://schemas.microsoft.com/office/powerpoint/2010/main" val="4200683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93F9-102C-4B15-9674-2B15D92CCCC7}"/>
              </a:ext>
            </a:extLst>
          </p:cNvPr>
          <p:cNvSpPr>
            <a:spLocks noGrp="1"/>
          </p:cNvSpPr>
          <p:nvPr>
            <p:ph type="ctrTitle"/>
          </p:nvPr>
        </p:nvSpPr>
        <p:spPr>
          <a:xfrm>
            <a:off x="1524000" y="1122363"/>
            <a:ext cx="9144000" cy="1417637"/>
          </a:xfrm>
        </p:spPr>
        <p:txBody>
          <a:bodyPr>
            <a:normAutofit/>
          </a:bodyPr>
          <a:lstStyle/>
          <a:p>
            <a:r>
              <a:rPr lang="en-US" sz="9600" b="1" i="1" dirty="0">
                <a:latin typeface="Segoe UI Black" panose="020B0A02040204020203" pitchFamily="34" charset="0"/>
                <a:ea typeface="Segoe UI Black" panose="020B0A02040204020203" pitchFamily="34" charset="0"/>
                <a:cs typeface="Segoe UI Black" panose="020B0A02040204020203" pitchFamily="34" charset="0"/>
              </a:rPr>
              <a:t>Vision Casting</a:t>
            </a:r>
          </a:p>
        </p:txBody>
      </p:sp>
      <p:sp>
        <p:nvSpPr>
          <p:cNvPr id="3" name="Subtitle 2">
            <a:extLst>
              <a:ext uri="{FF2B5EF4-FFF2-40B4-BE49-F238E27FC236}">
                <a16:creationId xmlns:a16="http://schemas.microsoft.com/office/drawing/2014/main" id="{D0D6CD68-9DC1-4C64-A9A5-A5C687D8609D}"/>
              </a:ext>
            </a:extLst>
          </p:cNvPr>
          <p:cNvSpPr>
            <a:spLocks noGrp="1"/>
          </p:cNvSpPr>
          <p:nvPr>
            <p:ph type="subTitle" idx="1"/>
          </p:nvPr>
        </p:nvSpPr>
        <p:spPr>
          <a:xfrm>
            <a:off x="4495799" y="2717800"/>
            <a:ext cx="7285383" cy="3271838"/>
          </a:xfrm>
        </p:spPr>
        <p:txBody>
          <a:bodyPr/>
          <a:lstStyle/>
          <a:p>
            <a:r>
              <a:rPr lang="en-US" dirty="0"/>
              <a:t> </a:t>
            </a:r>
          </a:p>
          <a:p>
            <a:r>
              <a:rPr lang="en-US" sz="2800" b="1" i="1" dirty="0"/>
              <a:t>Cultivating the Culture of Your Congregation</a:t>
            </a:r>
          </a:p>
          <a:p>
            <a:r>
              <a:rPr lang="en-US" dirty="0"/>
              <a:t>The Rev </a:t>
            </a:r>
            <a:r>
              <a:rPr lang="en-US" dirty="0" err="1"/>
              <a:t>Dr</a:t>
            </a:r>
            <a:r>
              <a:rPr lang="en-US" dirty="0"/>
              <a:t> Brian Fraser</a:t>
            </a:r>
          </a:p>
          <a:p>
            <a:r>
              <a:rPr lang="en-US" dirty="0"/>
              <a:t>Minister, Brentwood Presbyterian Church, Burnaby, BC</a:t>
            </a:r>
          </a:p>
          <a:p>
            <a:r>
              <a:rPr lang="en-US" dirty="0"/>
              <a:t>www. brentwoodpc.ca</a:t>
            </a:r>
          </a:p>
        </p:txBody>
      </p:sp>
      <p:pic>
        <p:nvPicPr>
          <p:cNvPr id="6" name="Picture 5">
            <a:extLst>
              <a:ext uri="{FF2B5EF4-FFF2-40B4-BE49-F238E27FC236}">
                <a16:creationId xmlns:a16="http://schemas.microsoft.com/office/drawing/2014/main" id="{D3DFDF47-0F20-4BBB-AB20-B87FE05A4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558" y="2737844"/>
            <a:ext cx="3747241" cy="2997793"/>
          </a:xfrm>
          <a:prstGeom prst="rect">
            <a:avLst/>
          </a:prstGeom>
        </p:spPr>
      </p:pic>
    </p:spTree>
    <p:extLst>
      <p:ext uri="{BB962C8B-B14F-4D97-AF65-F5344CB8AC3E}">
        <p14:creationId xmlns:p14="http://schemas.microsoft.com/office/powerpoint/2010/main" val="369255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2F07-580B-4F41-9B19-C8B0C1C66F76}"/>
              </a:ext>
            </a:extLst>
          </p:cNvPr>
          <p:cNvSpPr>
            <a:spLocks noGrp="1"/>
          </p:cNvSpPr>
          <p:nvPr>
            <p:ph type="title"/>
          </p:nvPr>
        </p:nvSpPr>
        <p:spPr/>
        <p:txBody>
          <a:bodyPr/>
          <a:lstStyle/>
          <a:p>
            <a:pPr algn="ctr"/>
            <a:r>
              <a:rPr lang="en-US" b="1" i="1" dirty="0">
                <a:latin typeface="Segoe UI Black" panose="020B0A02040204020203" pitchFamily="34" charset="0"/>
                <a:ea typeface="Segoe UI Black" panose="020B0A02040204020203" pitchFamily="34" charset="0"/>
                <a:cs typeface="Segoe UI Black" panose="020B0A02040204020203" pitchFamily="34" charset="0"/>
              </a:rPr>
              <a:t>Draft a Vision Statement</a:t>
            </a:r>
          </a:p>
        </p:txBody>
      </p:sp>
      <p:sp>
        <p:nvSpPr>
          <p:cNvPr id="3" name="Content Placeholder 2">
            <a:extLst>
              <a:ext uri="{FF2B5EF4-FFF2-40B4-BE49-F238E27FC236}">
                <a16:creationId xmlns:a16="http://schemas.microsoft.com/office/drawing/2014/main" id="{C7F07A93-24F9-4117-9D22-1B4BF5AD103C}"/>
              </a:ext>
            </a:extLst>
          </p:cNvPr>
          <p:cNvSpPr>
            <a:spLocks noGrp="1"/>
          </p:cNvSpPr>
          <p:nvPr>
            <p:ph idx="1"/>
          </p:nvPr>
        </p:nvSpPr>
        <p:spPr>
          <a:xfrm>
            <a:off x="4648200" y="1930400"/>
            <a:ext cx="7340600" cy="4246563"/>
          </a:xfrm>
        </p:spPr>
        <p:txBody>
          <a:bodyPr>
            <a:normAutofit fontScale="92500" lnSpcReduction="20000"/>
          </a:bodyPr>
          <a:lstStyle/>
          <a:p>
            <a:pPr marL="0" indent="0">
              <a:buNone/>
            </a:pPr>
            <a:r>
              <a:rPr lang="en-US" dirty="0"/>
              <a:t>Using the key words/phrases that have been chosen, draft a vision statement in 10-20 words that are memorable.</a:t>
            </a:r>
          </a:p>
          <a:p>
            <a:pPr marL="0" indent="0">
              <a:buNone/>
            </a:pPr>
            <a:endParaRPr lang="en-US" dirty="0"/>
          </a:p>
          <a:p>
            <a:pPr marL="0" indent="0">
              <a:buNone/>
            </a:pPr>
            <a:r>
              <a:rPr lang="en-US" dirty="0"/>
              <a:t>Have each group present theirs and say a bit about why they composed it the way they did.</a:t>
            </a:r>
          </a:p>
          <a:p>
            <a:pPr marL="0" indent="0">
              <a:buNone/>
            </a:pPr>
            <a:endParaRPr lang="en-US" dirty="0"/>
          </a:p>
          <a:p>
            <a:pPr marL="0" indent="0">
              <a:buNone/>
            </a:pPr>
            <a:r>
              <a:rPr lang="en-US" dirty="0"/>
              <a:t>Over lunch, have a small group draft a consolidated statement to test.</a:t>
            </a:r>
          </a:p>
          <a:p>
            <a:pPr marL="0" indent="0">
              <a:buNone/>
            </a:pPr>
            <a:endParaRPr lang="en-US" dirty="0"/>
          </a:p>
          <a:p>
            <a:pPr marL="0" indent="0">
              <a:buNone/>
            </a:pPr>
            <a:r>
              <a:rPr lang="en-US" dirty="0"/>
              <a:t>Compose an agreed upon first draft as a group.</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AB139060-E0AA-4A73-98ED-7CB2655A7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84" y="2438400"/>
            <a:ext cx="3611080" cy="2692400"/>
          </a:xfrm>
          <a:prstGeom prst="rect">
            <a:avLst/>
          </a:prstGeom>
        </p:spPr>
      </p:pic>
    </p:spTree>
    <p:extLst>
      <p:ext uri="{BB962C8B-B14F-4D97-AF65-F5344CB8AC3E}">
        <p14:creationId xmlns:p14="http://schemas.microsoft.com/office/powerpoint/2010/main" val="3038704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BEE3-544E-434B-B995-AA1F3DCF9083}"/>
              </a:ext>
            </a:extLst>
          </p:cNvPr>
          <p:cNvSpPr>
            <a:spLocks noGrp="1"/>
          </p:cNvSpPr>
          <p:nvPr>
            <p:ph type="title"/>
          </p:nvPr>
        </p:nvSpPr>
        <p:spPr/>
        <p:txBody>
          <a:bodyPr/>
          <a:lstStyle/>
          <a:p>
            <a:pPr algn="ctr"/>
            <a:r>
              <a:rPr lang="en-US" b="1" i="1" dirty="0">
                <a:latin typeface="Segoe UI Black" panose="020B0A02040204020203" pitchFamily="34" charset="0"/>
                <a:ea typeface="Segoe UI Black" panose="020B0A02040204020203" pitchFamily="34" charset="0"/>
                <a:cs typeface="Segoe UI Black" panose="020B0A02040204020203" pitchFamily="34" charset="0"/>
              </a:rPr>
              <a:t>Testing the Vision</a:t>
            </a:r>
          </a:p>
        </p:txBody>
      </p:sp>
      <p:sp>
        <p:nvSpPr>
          <p:cNvPr id="3" name="Content Placeholder 2">
            <a:extLst>
              <a:ext uri="{FF2B5EF4-FFF2-40B4-BE49-F238E27FC236}">
                <a16:creationId xmlns:a16="http://schemas.microsoft.com/office/drawing/2014/main" id="{38CCB772-6E5A-4062-A2B2-70EC945272C8}"/>
              </a:ext>
            </a:extLst>
          </p:cNvPr>
          <p:cNvSpPr>
            <a:spLocks noGrp="1"/>
          </p:cNvSpPr>
          <p:nvPr>
            <p:ph idx="1"/>
          </p:nvPr>
        </p:nvSpPr>
        <p:spPr>
          <a:xfrm>
            <a:off x="5003800" y="1825625"/>
            <a:ext cx="6350000" cy="4351338"/>
          </a:xfrm>
        </p:spPr>
        <p:txBody>
          <a:bodyPr/>
          <a:lstStyle/>
          <a:p>
            <a:pPr marL="0" indent="0">
              <a:buNone/>
            </a:pPr>
            <a:r>
              <a:rPr lang="en-US" dirty="0"/>
              <a:t>Write the chosen wording on a flip chart and put in the narthex/lobby of the church for 2-3 weeks, inviting comments, pro and con, from all who read it.</a:t>
            </a:r>
          </a:p>
          <a:p>
            <a:pPr marL="0" indent="0">
              <a:buNone/>
            </a:pPr>
            <a:endParaRPr lang="en-US" dirty="0"/>
          </a:p>
          <a:p>
            <a:pPr marL="0" indent="0">
              <a:buNone/>
            </a:pPr>
            <a:r>
              <a:rPr lang="en-US" dirty="0"/>
              <a:t>Then the Session approves it with some or all of the suggested revisions for use for a year, with the invitation to the congregation to test its power to inspire and guide.</a:t>
            </a:r>
          </a:p>
        </p:txBody>
      </p:sp>
      <p:sp>
        <p:nvSpPr>
          <p:cNvPr id="4" name="AutoShape 2" descr="Image result for flip chart pictures">
            <a:extLst>
              <a:ext uri="{FF2B5EF4-FFF2-40B4-BE49-F238E27FC236}">
                <a16:creationId xmlns:a16="http://schemas.microsoft.com/office/drawing/2014/main" id="{28BBFEB8-61FE-4EA7-9FD0-0840C99B94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flip chart pictures">
            <a:extLst>
              <a:ext uri="{FF2B5EF4-FFF2-40B4-BE49-F238E27FC236}">
                <a16:creationId xmlns:a16="http://schemas.microsoft.com/office/drawing/2014/main" id="{13E74B5A-5EC3-4524-B0E7-9AC11E604E4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83A5E4AC-100D-4461-9365-39D421E8F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810544"/>
            <a:ext cx="3846512" cy="3846512"/>
          </a:xfrm>
          <a:prstGeom prst="rect">
            <a:avLst/>
          </a:prstGeom>
        </p:spPr>
      </p:pic>
    </p:spTree>
    <p:extLst>
      <p:ext uri="{BB962C8B-B14F-4D97-AF65-F5344CB8AC3E}">
        <p14:creationId xmlns:p14="http://schemas.microsoft.com/office/powerpoint/2010/main" val="2808723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F88C-52C4-4E97-954C-62275B9F8A58}"/>
              </a:ext>
            </a:extLst>
          </p:cNvPr>
          <p:cNvSpPr>
            <a:spLocks noGrp="1"/>
          </p:cNvSpPr>
          <p:nvPr>
            <p:ph type="title"/>
          </p:nvPr>
        </p:nvSpPr>
        <p:spPr/>
        <p:txBody>
          <a:bodyPr/>
          <a:lstStyle/>
          <a:p>
            <a:pPr algn="ctr"/>
            <a:r>
              <a:rPr lang="en-US" b="1" i="1" dirty="0">
                <a:latin typeface="Segoe UI Black" panose="020B0A02040204020203" pitchFamily="34" charset="0"/>
                <a:ea typeface="Segoe UI Black" panose="020B0A02040204020203" pitchFamily="34" charset="0"/>
                <a:cs typeface="Segoe UI Black" panose="020B0A02040204020203" pitchFamily="34" charset="0"/>
              </a:rPr>
              <a:t>A Few Samples</a:t>
            </a:r>
          </a:p>
        </p:txBody>
      </p:sp>
      <p:graphicFrame>
        <p:nvGraphicFramePr>
          <p:cNvPr id="4" name="Content Placeholder 3">
            <a:extLst>
              <a:ext uri="{FF2B5EF4-FFF2-40B4-BE49-F238E27FC236}">
                <a16:creationId xmlns:a16="http://schemas.microsoft.com/office/drawing/2014/main" id="{1715DFB6-8F1C-4B3F-B1B4-E6A73B6BDC2E}"/>
              </a:ext>
            </a:extLst>
          </p:cNvPr>
          <p:cNvGraphicFramePr>
            <a:graphicFrameLocks noGrp="1"/>
          </p:cNvGraphicFramePr>
          <p:nvPr>
            <p:ph idx="1"/>
            <p:extLst>
              <p:ext uri="{D42A27DB-BD31-4B8C-83A1-F6EECF244321}">
                <p14:modId xmlns:p14="http://schemas.microsoft.com/office/powerpoint/2010/main" val="3681375257"/>
              </p:ext>
            </p:extLst>
          </p:nvPr>
        </p:nvGraphicFramePr>
        <p:xfrm>
          <a:off x="838200" y="1422400"/>
          <a:ext cx="10515600" cy="5872481"/>
        </p:xfrm>
        <a:graphic>
          <a:graphicData uri="http://schemas.openxmlformats.org/drawingml/2006/table">
            <a:tbl>
              <a:tblPr firstRow="1" bandRow="1">
                <a:tableStyleId>{37CE84F3-28C3-443E-9E96-99CF82512B78}</a:tableStyleId>
              </a:tblPr>
              <a:tblGrid>
                <a:gridCol w="4775200">
                  <a:extLst>
                    <a:ext uri="{9D8B030D-6E8A-4147-A177-3AD203B41FA5}">
                      <a16:colId xmlns:a16="http://schemas.microsoft.com/office/drawing/2014/main" val="995026448"/>
                    </a:ext>
                  </a:extLst>
                </a:gridCol>
                <a:gridCol w="5740400">
                  <a:extLst>
                    <a:ext uri="{9D8B030D-6E8A-4147-A177-3AD203B41FA5}">
                      <a16:colId xmlns:a16="http://schemas.microsoft.com/office/drawing/2014/main" val="2595531231"/>
                    </a:ext>
                  </a:extLst>
                </a:gridCol>
              </a:tblGrid>
              <a:tr h="1967034">
                <a:tc>
                  <a:txBody>
                    <a:bodyPr/>
                    <a:lstStyle/>
                    <a:p>
                      <a:pPr algn="ctr"/>
                      <a:endParaRPr lang="en-US" sz="2000" kern="1200" dirty="0">
                        <a:effectLst/>
                      </a:endParaRPr>
                    </a:p>
                    <a:p>
                      <a:pPr algn="ctr"/>
                      <a:r>
                        <a:rPr lang="en-US" sz="2000" kern="1200" dirty="0">
                          <a:effectLst/>
                        </a:rPr>
                        <a:t>Nourishing Souls to Flourish </a:t>
                      </a:r>
                    </a:p>
                    <a:p>
                      <a:pPr algn="ctr"/>
                      <a:r>
                        <a:rPr lang="en-US" sz="2000" kern="1200" dirty="0">
                          <a:effectLst/>
                        </a:rPr>
                        <a:t>in the Grace of Jesus Christ </a:t>
                      </a:r>
                    </a:p>
                    <a:p>
                      <a:pPr algn="ctr"/>
                      <a:r>
                        <a:rPr lang="en-US" sz="2000" kern="1200" dirty="0">
                          <a:effectLst/>
                        </a:rPr>
                        <a:t>through Worship, Learning, </a:t>
                      </a:r>
                    </a:p>
                    <a:p>
                      <a:pPr algn="ctr"/>
                      <a:r>
                        <a:rPr lang="en-US" sz="2000" kern="1200" dirty="0">
                          <a:effectLst/>
                        </a:rPr>
                        <a:t>Fellowship, and Service</a:t>
                      </a:r>
                    </a:p>
                    <a:p>
                      <a:pPr algn="ctr"/>
                      <a:endParaRPr lang="en-US" sz="2000" dirty="0">
                        <a:solidFill>
                          <a:schemeClr val="accent2"/>
                        </a:solidFill>
                      </a:endParaRPr>
                    </a:p>
                  </a:txBody>
                  <a:tcPr/>
                </a:tc>
                <a:tc>
                  <a:txBody>
                    <a:bodyPr/>
                    <a:lstStyle/>
                    <a:p>
                      <a:pPr algn="ctr"/>
                      <a:endParaRPr lang="en-US" sz="2000" dirty="0"/>
                    </a:p>
                    <a:p>
                      <a:pPr algn="ctr"/>
                      <a:r>
                        <a:rPr lang="en-US" sz="2000" kern="1200" dirty="0">
                          <a:effectLst/>
                        </a:rPr>
                        <a:t>Nourishing an Inspiring Home for Spiritual Growth</a:t>
                      </a:r>
                    </a:p>
                    <a:p>
                      <a:pPr algn="ctr"/>
                      <a:r>
                        <a:rPr lang="en-US" sz="2000" kern="1200" dirty="0">
                          <a:effectLst/>
                        </a:rPr>
                        <a:t>in Christ’s Grace</a:t>
                      </a:r>
                    </a:p>
                    <a:p>
                      <a:pPr algn="ctr"/>
                      <a:r>
                        <a:rPr lang="en-US" sz="2000" kern="1200" dirty="0">
                          <a:effectLst/>
                        </a:rPr>
                        <a:t>through Worship &amp; Music, Care &amp; Fellowship,</a:t>
                      </a:r>
                    </a:p>
                    <a:p>
                      <a:pPr algn="ctr"/>
                      <a:r>
                        <a:rPr lang="en-US" sz="2000" kern="1200" dirty="0">
                          <a:effectLst/>
                        </a:rPr>
                        <a:t>Prayer &amp; Study, and Service &amp; Outreach</a:t>
                      </a:r>
                    </a:p>
                    <a:p>
                      <a:pPr algn="ctr"/>
                      <a:endParaRPr lang="en-US" sz="2000" dirty="0"/>
                    </a:p>
                  </a:txBody>
                  <a:tcPr/>
                </a:tc>
                <a:extLst>
                  <a:ext uri="{0D108BD9-81ED-4DB2-BD59-A6C34878D82A}">
                    <a16:rowId xmlns:a16="http://schemas.microsoft.com/office/drawing/2014/main" val="3452673637"/>
                  </a:ext>
                </a:extLst>
              </a:tr>
              <a:tr h="1967034">
                <a:tc>
                  <a:txBody>
                    <a:bodyPr/>
                    <a:lstStyle/>
                    <a:p>
                      <a:pPr algn="ctr"/>
                      <a:endParaRPr lang="en-US" sz="2000" dirty="0"/>
                    </a:p>
                    <a:p>
                      <a:pPr algn="ctr"/>
                      <a:r>
                        <a:rPr lang="en-US" sz="2000" b="1" kern="1200" dirty="0">
                          <a:solidFill>
                            <a:schemeClr val="tx1"/>
                          </a:solidFill>
                          <a:effectLst/>
                        </a:rPr>
                        <a:t>In the grace of Jesus Christ, </a:t>
                      </a:r>
                    </a:p>
                    <a:p>
                      <a:pPr algn="ctr"/>
                      <a:r>
                        <a:rPr lang="en-US" sz="2000" b="1" kern="1200" dirty="0">
                          <a:solidFill>
                            <a:schemeClr val="tx1"/>
                          </a:solidFill>
                          <a:effectLst/>
                        </a:rPr>
                        <a:t>we are a vibrant and friendly community, </a:t>
                      </a:r>
                    </a:p>
                    <a:p>
                      <a:pPr algn="ctr"/>
                      <a:r>
                        <a:rPr lang="en-US" sz="2000" b="1" kern="1200" dirty="0">
                          <a:solidFill>
                            <a:schemeClr val="tx1"/>
                          </a:solidFill>
                          <a:effectLst/>
                        </a:rPr>
                        <a:t>passionate about worshiping, learning, </a:t>
                      </a:r>
                    </a:p>
                    <a:p>
                      <a:pPr algn="ctr"/>
                      <a:r>
                        <a:rPr lang="en-US" sz="2000" b="1" kern="1200" dirty="0">
                          <a:solidFill>
                            <a:schemeClr val="tx1"/>
                          </a:solidFill>
                          <a:effectLst/>
                        </a:rPr>
                        <a:t>praying, and serving</a:t>
                      </a:r>
                    </a:p>
                    <a:p>
                      <a:pPr algn="ctr"/>
                      <a:endParaRPr lang="en-US" sz="2000" dirty="0"/>
                    </a:p>
                  </a:txBody>
                  <a:tcPr/>
                </a:tc>
                <a:tc>
                  <a:txBody>
                    <a:bodyPr/>
                    <a:lstStyle/>
                    <a:p>
                      <a:pPr algn="ctr"/>
                      <a:endParaRPr lang="en-US" sz="2000" dirty="0"/>
                    </a:p>
                    <a:p>
                      <a:pPr algn="ctr"/>
                      <a:r>
                        <a:rPr lang="en-US" sz="2000" b="1" kern="1200" dirty="0">
                          <a:solidFill>
                            <a:schemeClr val="tx1"/>
                          </a:solidFill>
                          <a:effectLst/>
                        </a:rPr>
                        <a:t>An affirming and diverse family in Christ </a:t>
                      </a:r>
                    </a:p>
                    <a:p>
                      <a:pPr algn="ctr"/>
                      <a:r>
                        <a:rPr lang="en-US" sz="2000" b="1" kern="1200" dirty="0">
                          <a:solidFill>
                            <a:schemeClr val="tx1"/>
                          </a:solidFill>
                          <a:effectLst/>
                        </a:rPr>
                        <a:t>rejoicing in serving our communities</a:t>
                      </a:r>
                    </a:p>
                    <a:p>
                      <a:pPr algn="ctr"/>
                      <a:r>
                        <a:rPr lang="en-US" sz="2000" b="1" kern="1200" dirty="0">
                          <a:solidFill>
                            <a:schemeClr val="tx1"/>
                          </a:solidFill>
                          <a:effectLst/>
                        </a:rPr>
                        <a:t>through Worship, Prayer, Learning, </a:t>
                      </a:r>
                    </a:p>
                    <a:p>
                      <a:pPr algn="ctr"/>
                      <a:r>
                        <a:rPr lang="en-US" sz="2000" b="1" kern="1200" dirty="0">
                          <a:solidFill>
                            <a:schemeClr val="tx1"/>
                          </a:solidFill>
                          <a:effectLst/>
                        </a:rPr>
                        <a:t>Fellowship, and Caring</a:t>
                      </a:r>
                      <a:endParaRPr lang="en-US" sz="2000" b="1" dirty="0">
                        <a:solidFill>
                          <a:schemeClr val="tx1"/>
                        </a:solidFill>
                      </a:endParaRPr>
                    </a:p>
                  </a:txBody>
                  <a:tcPr/>
                </a:tc>
                <a:extLst>
                  <a:ext uri="{0D108BD9-81ED-4DB2-BD59-A6C34878D82A}">
                    <a16:rowId xmlns:a16="http://schemas.microsoft.com/office/drawing/2014/main" val="1737331172"/>
                  </a:ext>
                </a:extLst>
              </a:tr>
              <a:tr h="1938413">
                <a:tc>
                  <a:txBody>
                    <a:bodyPr/>
                    <a:lstStyle/>
                    <a:p>
                      <a:pPr algn="ctr"/>
                      <a:endParaRPr lang="en-US" sz="2000" dirty="0"/>
                    </a:p>
                    <a:p>
                      <a:pPr algn="ctr"/>
                      <a:r>
                        <a:rPr lang="en-US" sz="2000" b="1" dirty="0">
                          <a:solidFill>
                            <a:schemeClr val="tx1"/>
                          </a:solidFill>
                        </a:rPr>
                        <a:t>We aspire to be a lively, multi-generational community of hope and compassion, </a:t>
                      </a:r>
                    </a:p>
                    <a:p>
                      <a:pPr algn="ctr"/>
                      <a:r>
                        <a:rPr lang="en-US" sz="2000" b="1" dirty="0">
                          <a:solidFill>
                            <a:schemeClr val="tx1"/>
                          </a:solidFill>
                        </a:rPr>
                        <a:t>constantly growing in faith and work</a:t>
                      </a:r>
                    </a:p>
                  </a:txBody>
                  <a:tcPr/>
                </a:tc>
                <a:tc>
                  <a:txBody>
                    <a:bodyPr/>
                    <a:lstStyle/>
                    <a:p>
                      <a:pPr algn="ctr"/>
                      <a:endParaRPr lang="en-US" sz="2000" b="1" dirty="0"/>
                    </a:p>
                    <a:p>
                      <a:pPr algn="ctr"/>
                      <a:r>
                        <a:rPr lang="en-US" sz="2000" b="1" dirty="0">
                          <a:solidFill>
                            <a:schemeClr val="tx1"/>
                          </a:solidFill>
                        </a:rPr>
                        <a:t>Engage, shape, and support </a:t>
                      </a:r>
                    </a:p>
                    <a:p>
                      <a:pPr algn="ctr"/>
                      <a:r>
                        <a:rPr lang="en-US" sz="2000" b="1" dirty="0">
                          <a:solidFill>
                            <a:schemeClr val="tx1"/>
                          </a:solidFill>
                        </a:rPr>
                        <a:t>vital congregations and agencies </a:t>
                      </a:r>
                    </a:p>
                    <a:p>
                      <a:pPr algn="ctr"/>
                      <a:r>
                        <a:rPr lang="en-US" sz="2000" b="1" dirty="0">
                          <a:solidFill>
                            <a:schemeClr val="tx1"/>
                          </a:solidFill>
                        </a:rPr>
                        <a:t>in mission with Jesus Christ</a:t>
                      </a:r>
                    </a:p>
                  </a:txBody>
                  <a:tcPr/>
                </a:tc>
                <a:extLst>
                  <a:ext uri="{0D108BD9-81ED-4DB2-BD59-A6C34878D82A}">
                    <a16:rowId xmlns:a16="http://schemas.microsoft.com/office/drawing/2014/main" val="2893789295"/>
                  </a:ext>
                </a:extLst>
              </a:tr>
            </a:tbl>
          </a:graphicData>
        </a:graphic>
      </p:graphicFrame>
    </p:spTree>
    <p:extLst>
      <p:ext uri="{BB962C8B-B14F-4D97-AF65-F5344CB8AC3E}">
        <p14:creationId xmlns:p14="http://schemas.microsoft.com/office/powerpoint/2010/main" val="590377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EC62-1BB5-4777-93CD-9C2C500A8D41}"/>
              </a:ext>
            </a:extLst>
          </p:cNvPr>
          <p:cNvSpPr>
            <a:spLocks noGrp="1"/>
          </p:cNvSpPr>
          <p:nvPr>
            <p:ph type="title"/>
          </p:nvPr>
        </p:nvSpPr>
        <p:spPr/>
        <p:txBody>
          <a:bodyPr/>
          <a:lstStyle/>
          <a:p>
            <a:pPr algn="ctr"/>
            <a:r>
              <a:rPr lang="en-US" b="1" i="1" dirty="0">
                <a:latin typeface="Segoe UI Black" panose="020B0A02040204020203" pitchFamily="34" charset="0"/>
                <a:ea typeface="Segoe UI Black" panose="020B0A02040204020203" pitchFamily="34" charset="0"/>
                <a:cs typeface="Segoe UI Black" panose="020B0A02040204020203" pitchFamily="34" charset="0"/>
              </a:rPr>
              <a:t>Intentions Aligned to Vision</a:t>
            </a:r>
          </a:p>
        </p:txBody>
      </p:sp>
      <p:sp>
        <p:nvSpPr>
          <p:cNvPr id="3" name="Content Placeholder 2">
            <a:extLst>
              <a:ext uri="{FF2B5EF4-FFF2-40B4-BE49-F238E27FC236}">
                <a16:creationId xmlns:a16="http://schemas.microsoft.com/office/drawing/2014/main" id="{124E3133-5CFF-4CC3-91C1-E79D37CFA656}"/>
              </a:ext>
            </a:extLst>
          </p:cNvPr>
          <p:cNvSpPr>
            <a:spLocks noGrp="1"/>
          </p:cNvSpPr>
          <p:nvPr>
            <p:ph idx="1"/>
          </p:nvPr>
        </p:nvSpPr>
        <p:spPr>
          <a:xfrm>
            <a:off x="351692" y="1491176"/>
            <a:ext cx="11376758" cy="5247249"/>
          </a:xfrm>
        </p:spPr>
        <p:txBody>
          <a:bodyPr>
            <a:normAutofit lnSpcReduction="10000"/>
          </a:bodyPr>
          <a:lstStyle/>
          <a:p>
            <a:pPr marL="0" indent="0">
              <a:buNone/>
            </a:pPr>
            <a:r>
              <a:rPr lang="en-US" dirty="0"/>
              <a:t>Intentions arise from strengthening the things that are being done well to deliver the values.  But that strengthening may involve doing these things in innovative ways.</a:t>
            </a:r>
          </a:p>
          <a:p>
            <a:pPr marL="0" indent="0">
              <a:buNone/>
            </a:pPr>
            <a:endParaRPr lang="en-US" sz="14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In most congregations, it’s some version of worship, learning, fellowship, and service.  These are the 5 marks of the NT church – </a:t>
            </a:r>
            <a:r>
              <a:rPr lang="en-US" i="1" dirty="0" err="1"/>
              <a:t>liturgia</a:t>
            </a:r>
            <a:r>
              <a:rPr lang="en-US" i="1" dirty="0"/>
              <a:t>, kerygma, </a:t>
            </a:r>
            <a:r>
              <a:rPr lang="en-US" i="1" dirty="0" err="1"/>
              <a:t>didiche</a:t>
            </a:r>
            <a:r>
              <a:rPr lang="en-US" i="1" dirty="0"/>
              <a:t>, koinonia, &amp; </a:t>
            </a:r>
            <a:r>
              <a:rPr lang="en-US" i="1" dirty="0" err="1"/>
              <a:t>diakonia</a:t>
            </a:r>
            <a:r>
              <a:rPr lang="en-US" i="1" dirty="0"/>
              <a:t>.  </a:t>
            </a:r>
            <a:r>
              <a:rPr lang="en-US" dirty="0"/>
              <a:t>Innovating with these elements has been the key to success over the past two </a:t>
            </a:r>
            <a:r>
              <a:rPr lang="en-US" dirty="0" err="1"/>
              <a:t>millenia</a:t>
            </a:r>
            <a:r>
              <a:rPr lang="en-US" dirty="0"/>
              <a:t>.   </a:t>
            </a:r>
          </a:p>
        </p:txBody>
      </p:sp>
      <p:pic>
        <p:nvPicPr>
          <p:cNvPr id="5" name="Picture 4">
            <a:extLst>
              <a:ext uri="{FF2B5EF4-FFF2-40B4-BE49-F238E27FC236}">
                <a16:creationId xmlns:a16="http://schemas.microsoft.com/office/drawing/2014/main" id="{A086DF2D-10FA-4048-A075-AD7BD0A51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408" y="2496954"/>
            <a:ext cx="4122078" cy="2061039"/>
          </a:xfrm>
          <a:prstGeom prst="rect">
            <a:avLst/>
          </a:prstGeom>
        </p:spPr>
      </p:pic>
    </p:spTree>
    <p:extLst>
      <p:ext uri="{BB962C8B-B14F-4D97-AF65-F5344CB8AC3E}">
        <p14:creationId xmlns:p14="http://schemas.microsoft.com/office/powerpoint/2010/main" val="49784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B458-948A-415E-B613-4E0A91FCBA3C}"/>
              </a:ext>
            </a:extLst>
          </p:cNvPr>
          <p:cNvSpPr>
            <a:spLocks noGrp="1"/>
          </p:cNvSpPr>
          <p:nvPr>
            <p:ph type="title"/>
          </p:nvPr>
        </p:nvSpPr>
        <p:spPr/>
        <p:txBody>
          <a:bodyPr/>
          <a:lstStyle/>
          <a:p>
            <a:pPr algn="ctr"/>
            <a:r>
              <a:rPr lang="en-US" b="1" i="1" dirty="0">
                <a:latin typeface="Segoe UI Black" panose="020B0A02040204020203" pitchFamily="34" charset="0"/>
                <a:ea typeface="Segoe UI Black" panose="020B0A02040204020203" pitchFamily="34" charset="0"/>
                <a:cs typeface="Segoe UI Black" panose="020B0A02040204020203" pitchFamily="34" charset="0"/>
              </a:rPr>
              <a:t>Taking the Barriers Seriously</a:t>
            </a:r>
          </a:p>
        </p:txBody>
      </p:sp>
      <p:sp>
        <p:nvSpPr>
          <p:cNvPr id="3" name="Content Placeholder 2">
            <a:extLst>
              <a:ext uri="{FF2B5EF4-FFF2-40B4-BE49-F238E27FC236}">
                <a16:creationId xmlns:a16="http://schemas.microsoft.com/office/drawing/2014/main" id="{65354C2F-5E7D-4329-B21D-56AC55A94BA3}"/>
              </a:ext>
            </a:extLst>
          </p:cNvPr>
          <p:cNvSpPr>
            <a:spLocks noGrp="1"/>
          </p:cNvSpPr>
          <p:nvPr>
            <p:ph idx="1"/>
          </p:nvPr>
        </p:nvSpPr>
        <p:spPr>
          <a:xfrm>
            <a:off x="5334000" y="1825625"/>
            <a:ext cx="6311900" cy="4351338"/>
          </a:xfrm>
        </p:spPr>
        <p:txBody>
          <a:bodyPr>
            <a:normAutofit fontScale="92500" lnSpcReduction="10000"/>
          </a:bodyPr>
          <a:lstStyle/>
          <a:p>
            <a:pPr marL="0" indent="0">
              <a:buNone/>
            </a:pPr>
            <a:r>
              <a:rPr lang="en-US" dirty="0"/>
              <a:t>Taking the barriers (problems) seriously is crucial to the credibility of the whole process.</a:t>
            </a:r>
          </a:p>
          <a:p>
            <a:pPr marL="0" indent="0">
              <a:buNone/>
            </a:pPr>
            <a:endParaRPr lang="en-US" dirty="0"/>
          </a:p>
          <a:p>
            <a:pPr marL="0" indent="0">
              <a:buNone/>
            </a:pPr>
            <a:r>
              <a:rPr lang="en-US" dirty="0"/>
              <a:t>But not letting them define reality is equally crucial.  Solutions are confined and restricted if they simply solve the problem.</a:t>
            </a:r>
          </a:p>
          <a:p>
            <a:pPr marL="0" indent="0">
              <a:buNone/>
            </a:pPr>
            <a:endParaRPr lang="en-US" dirty="0"/>
          </a:p>
          <a:p>
            <a:pPr marL="0" indent="0">
              <a:buNone/>
            </a:pPr>
            <a:r>
              <a:rPr lang="en-US" dirty="0"/>
              <a:t>The power of the process lies in its focus on positive potential and on implementing some of the possibilities imagined by the people to move through or adapt to the barriers.</a:t>
            </a:r>
          </a:p>
        </p:txBody>
      </p:sp>
      <p:pic>
        <p:nvPicPr>
          <p:cNvPr id="3074" name="Picture 2" descr="Image result for barriers">
            <a:extLst>
              <a:ext uri="{FF2B5EF4-FFF2-40B4-BE49-F238E27FC236}">
                <a16:creationId xmlns:a16="http://schemas.microsoft.com/office/drawing/2014/main" id="{E3C87E1D-081C-4C21-80B9-B6A2A342C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99" y="2133600"/>
            <a:ext cx="4385733" cy="328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549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113A-DC40-4C98-B2AF-978E065AE93A}"/>
              </a:ext>
            </a:extLst>
          </p:cNvPr>
          <p:cNvSpPr>
            <a:spLocks noGrp="1"/>
          </p:cNvSpPr>
          <p:nvPr>
            <p:ph type="title"/>
          </p:nvPr>
        </p:nvSpPr>
        <p:spPr>
          <a:xfrm>
            <a:off x="838200" y="365125"/>
            <a:ext cx="10515600" cy="999849"/>
          </a:xfrm>
        </p:spPr>
        <p:txBody>
          <a:bodyPr/>
          <a:lstStyle/>
          <a:p>
            <a:pPr algn="ctr"/>
            <a:r>
              <a:rPr lang="en-US" b="1" i="1" dirty="0">
                <a:latin typeface="Segoe UI Black" panose="020B0A02040204020203" pitchFamily="34" charset="0"/>
                <a:ea typeface="Segoe UI Black" panose="020B0A02040204020203" pitchFamily="34" charset="0"/>
                <a:cs typeface="Segoe UI Black" panose="020B0A02040204020203" pitchFamily="34" charset="0"/>
              </a:rPr>
              <a:t>Collaboration in Execution</a:t>
            </a:r>
          </a:p>
        </p:txBody>
      </p:sp>
      <p:sp>
        <p:nvSpPr>
          <p:cNvPr id="3" name="Content Placeholder 2">
            <a:extLst>
              <a:ext uri="{FF2B5EF4-FFF2-40B4-BE49-F238E27FC236}">
                <a16:creationId xmlns:a16="http://schemas.microsoft.com/office/drawing/2014/main" id="{F30C3B56-E1DA-44DC-B9FF-DA25A169954A}"/>
              </a:ext>
            </a:extLst>
          </p:cNvPr>
          <p:cNvSpPr>
            <a:spLocks noGrp="1"/>
          </p:cNvSpPr>
          <p:nvPr>
            <p:ph idx="1"/>
          </p:nvPr>
        </p:nvSpPr>
        <p:spPr>
          <a:xfrm>
            <a:off x="5295900" y="1550504"/>
            <a:ext cx="6057900" cy="5168347"/>
          </a:xfrm>
        </p:spPr>
        <p:txBody>
          <a:bodyPr>
            <a:normAutofit fontScale="85000" lnSpcReduction="20000"/>
          </a:bodyPr>
          <a:lstStyle/>
          <a:p>
            <a:pPr marL="0" indent="0">
              <a:buNone/>
            </a:pPr>
            <a:r>
              <a:rPr lang="en-US" dirty="0"/>
              <a:t>Chose 2-3 strategic initiatives to focus on for the next 6-12 months that will have the greatest imaginable positive impact on your mission.</a:t>
            </a:r>
          </a:p>
          <a:p>
            <a:pPr marL="0" indent="0">
              <a:buNone/>
            </a:pPr>
            <a:endParaRPr lang="en-US" dirty="0"/>
          </a:p>
          <a:p>
            <a:pPr marL="0" indent="0">
              <a:buNone/>
            </a:pPr>
            <a:r>
              <a:rPr lang="en-US" dirty="0"/>
              <a:t>Clarify responsibilities and provide robust support.</a:t>
            </a:r>
          </a:p>
          <a:p>
            <a:pPr marL="0" indent="0">
              <a:buNone/>
            </a:pPr>
            <a:endParaRPr lang="en-US" dirty="0"/>
          </a:p>
          <a:p>
            <a:pPr marL="0" indent="0">
              <a:buNone/>
            </a:pPr>
            <a:r>
              <a:rPr lang="en-US" dirty="0"/>
              <a:t>Monitor and measure faithfulness both formally and informally.</a:t>
            </a:r>
          </a:p>
          <a:p>
            <a:pPr marL="0" indent="0">
              <a:buNone/>
            </a:pPr>
            <a:endParaRPr lang="en-US" dirty="0"/>
          </a:p>
          <a:p>
            <a:pPr marL="0" indent="0">
              <a:buNone/>
            </a:pPr>
            <a:r>
              <a:rPr lang="en-US" dirty="0"/>
              <a:t>Appreciate successes and learn from failures.</a:t>
            </a:r>
          </a:p>
          <a:p>
            <a:pPr marL="0" indent="0">
              <a:buNone/>
            </a:pPr>
            <a:endParaRPr lang="en-US" dirty="0"/>
          </a:p>
          <a:p>
            <a:pPr marL="0" indent="0">
              <a:buNone/>
            </a:pPr>
            <a:r>
              <a:rPr lang="en-US" dirty="0"/>
              <a:t>Do an annual review in a congregational consultation to refine and reform.</a:t>
            </a:r>
          </a:p>
          <a:p>
            <a:pPr marL="0" indent="0">
              <a:buNone/>
            </a:pPr>
            <a:endParaRPr lang="en-US" dirty="0"/>
          </a:p>
          <a:p>
            <a:pPr marL="0" indent="0">
              <a:buNone/>
            </a:pPr>
            <a:endParaRPr lang="en-US" dirty="0"/>
          </a:p>
        </p:txBody>
      </p:sp>
      <p:pic>
        <p:nvPicPr>
          <p:cNvPr id="4098" name="Picture 2" descr="Image result for jazzthink">
            <a:extLst>
              <a:ext uri="{FF2B5EF4-FFF2-40B4-BE49-F238E27FC236}">
                <a16:creationId xmlns:a16="http://schemas.microsoft.com/office/drawing/2014/main" id="{6D77FB03-A7AD-4E7C-9586-0F02BD5E5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1661716"/>
            <a:ext cx="3484478" cy="467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540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E24E-3FF4-4203-A1D2-493C7D28AFF6}"/>
              </a:ext>
            </a:extLst>
          </p:cNvPr>
          <p:cNvSpPr>
            <a:spLocks noGrp="1"/>
          </p:cNvSpPr>
          <p:nvPr>
            <p:ph type="title"/>
          </p:nvPr>
        </p:nvSpPr>
        <p:spPr>
          <a:xfrm>
            <a:off x="838200" y="172278"/>
            <a:ext cx="10515600" cy="1045322"/>
          </a:xfrm>
        </p:spPr>
        <p:txBody>
          <a:bodyPr/>
          <a:lstStyle/>
          <a:p>
            <a:pPr algn="ctr"/>
            <a:r>
              <a:rPr lang="en-US" b="1" i="1" dirty="0">
                <a:latin typeface="Segoe UI Black" panose="020B0A02040204020203" pitchFamily="34" charset="0"/>
                <a:ea typeface="Segoe UI Black" panose="020B0A02040204020203" pitchFamily="34" charset="0"/>
                <a:cs typeface="Segoe UI Black" panose="020B0A02040204020203" pitchFamily="34" charset="0"/>
              </a:rPr>
              <a:t>It’s All About the Conversations </a:t>
            </a:r>
          </a:p>
        </p:txBody>
      </p:sp>
      <p:sp>
        <p:nvSpPr>
          <p:cNvPr id="3" name="Content Placeholder 2">
            <a:extLst>
              <a:ext uri="{FF2B5EF4-FFF2-40B4-BE49-F238E27FC236}">
                <a16:creationId xmlns:a16="http://schemas.microsoft.com/office/drawing/2014/main" id="{C4E3EF3F-A29B-4C0A-B968-64DD27119439}"/>
              </a:ext>
            </a:extLst>
          </p:cNvPr>
          <p:cNvSpPr>
            <a:spLocks noGrp="1"/>
          </p:cNvSpPr>
          <p:nvPr>
            <p:ph idx="1"/>
          </p:nvPr>
        </p:nvSpPr>
        <p:spPr>
          <a:xfrm>
            <a:off x="4797287" y="1217600"/>
            <a:ext cx="6556513" cy="4959363"/>
          </a:xfrm>
        </p:spPr>
        <p:txBody>
          <a:bodyPr>
            <a:normAutofit fontScale="92500" lnSpcReduction="20000"/>
          </a:bodyPr>
          <a:lstStyle/>
          <a:p>
            <a:pPr marL="0" indent="0">
              <a:buNone/>
            </a:pPr>
            <a:endParaRPr lang="en-US" dirty="0"/>
          </a:p>
          <a:p>
            <a:pPr marL="0" indent="0">
              <a:buNone/>
            </a:pPr>
            <a:endParaRPr lang="en-US" b="1" dirty="0"/>
          </a:p>
          <a:p>
            <a:pPr marL="0" indent="0">
              <a:buNone/>
            </a:pPr>
            <a:r>
              <a:rPr lang="en-US" dirty="0"/>
              <a:t>With our triune God in prayer</a:t>
            </a:r>
          </a:p>
          <a:p>
            <a:pPr marL="0" indent="0">
              <a:buNone/>
            </a:pPr>
            <a:endParaRPr lang="en-US" dirty="0"/>
          </a:p>
          <a:p>
            <a:pPr marL="0" indent="0">
              <a:buNone/>
            </a:pPr>
            <a:endParaRPr lang="en-US" dirty="0"/>
          </a:p>
          <a:p>
            <a:pPr marL="0" indent="0">
              <a:buNone/>
            </a:pPr>
            <a:endParaRPr lang="en-US" sz="1300" dirty="0"/>
          </a:p>
          <a:p>
            <a:pPr marL="0" indent="0">
              <a:buNone/>
            </a:pPr>
            <a:r>
              <a:rPr lang="en-US" dirty="0"/>
              <a:t>With others in community</a:t>
            </a:r>
          </a:p>
          <a:p>
            <a:pPr marL="0" indent="0">
              <a:buNone/>
            </a:pPr>
            <a:endParaRPr lang="en-US" dirty="0"/>
          </a:p>
          <a:p>
            <a:pPr marL="0" indent="0">
              <a:buNone/>
            </a:pPr>
            <a:endParaRPr lang="en-US" sz="1300" dirty="0"/>
          </a:p>
          <a:p>
            <a:pPr marL="0" indent="0">
              <a:buNone/>
            </a:pPr>
            <a:endParaRPr lang="en-US" sz="1100" dirty="0"/>
          </a:p>
          <a:p>
            <a:pPr marL="0" indent="0">
              <a:buNone/>
            </a:pPr>
            <a:r>
              <a:rPr lang="en-US" dirty="0"/>
              <a:t>With yourselves in reforming according to the continual illumination of the Holy Spirit witnessing to God’s mission as revealed most clearly in Jesus Christ</a:t>
            </a:r>
          </a:p>
        </p:txBody>
      </p:sp>
      <p:pic>
        <p:nvPicPr>
          <p:cNvPr id="5" name="Picture 4">
            <a:extLst>
              <a:ext uri="{FF2B5EF4-FFF2-40B4-BE49-F238E27FC236}">
                <a16:creationId xmlns:a16="http://schemas.microsoft.com/office/drawing/2014/main" id="{0CA48ACD-C51C-4F39-836C-8431ADCE3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670" y="4609478"/>
            <a:ext cx="1159772" cy="1474484"/>
          </a:xfrm>
          <a:prstGeom prst="rect">
            <a:avLst/>
          </a:prstGeom>
        </p:spPr>
      </p:pic>
      <p:pic>
        <p:nvPicPr>
          <p:cNvPr id="7" name="Picture 6">
            <a:extLst>
              <a:ext uri="{FF2B5EF4-FFF2-40B4-BE49-F238E27FC236}">
                <a16:creationId xmlns:a16="http://schemas.microsoft.com/office/drawing/2014/main" id="{E12FAE51-842F-4BF0-B5D9-38F82D451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491" y="3056628"/>
            <a:ext cx="2104611" cy="1367997"/>
          </a:xfrm>
          <a:prstGeom prst="rect">
            <a:avLst/>
          </a:prstGeom>
        </p:spPr>
      </p:pic>
      <p:pic>
        <p:nvPicPr>
          <p:cNvPr id="9" name="Picture 8">
            <a:extLst>
              <a:ext uri="{FF2B5EF4-FFF2-40B4-BE49-F238E27FC236}">
                <a16:creationId xmlns:a16="http://schemas.microsoft.com/office/drawing/2014/main" id="{B56633AB-919D-4D6F-9C8F-E7736F5E90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6226" y="1402453"/>
            <a:ext cx="1859142" cy="1469322"/>
          </a:xfrm>
          <a:prstGeom prst="rect">
            <a:avLst/>
          </a:prstGeom>
        </p:spPr>
      </p:pic>
    </p:spTree>
    <p:extLst>
      <p:ext uri="{BB962C8B-B14F-4D97-AF65-F5344CB8AC3E}">
        <p14:creationId xmlns:p14="http://schemas.microsoft.com/office/powerpoint/2010/main" val="3062249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7B3A2-E0E1-4714-A9C2-83E327A2E4B1}"/>
              </a:ext>
            </a:extLst>
          </p:cNvPr>
          <p:cNvSpPr>
            <a:spLocks noGrp="1"/>
          </p:cNvSpPr>
          <p:nvPr>
            <p:ph type="title"/>
          </p:nvPr>
        </p:nvSpPr>
        <p:spPr/>
        <p:txBody>
          <a:bodyPr/>
          <a:lstStyle/>
          <a:p>
            <a:pPr algn="ctr"/>
            <a:r>
              <a:rPr lang="en-US" b="1" i="1" dirty="0">
                <a:latin typeface="Segoe UI Black" panose="020B0A02040204020203" pitchFamily="34" charset="0"/>
                <a:ea typeface="Segoe UI Black" panose="020B0A02040204020203" pitchFamily="34" charset="0"/>
                <a:cs typeface="Segoe UI Black" panose="020B0A02040204020203" pitchFamily="34" charset="0"/>
              </a:rPr>
              <a:t>Realistic Expectations for Results</a:t>
            </a:r>
          </a:p>
        </p:txBody>
      </p:sp>
      <p:sp>
        <p:nvSpPr>
          <p:cNvPr id="3" name="Content Placeholder 2">
            <a:extLst>
              <a:ext uri="{FF2B5EF4-FFF2-40B4-BE49-F238E27FC236}">
                <a16:creationId xmlns:a16="http://schemas.microsoft.com/office/drawing/2014/main" id="{4B685A7C-1650-4A29-A533-C085629C7E77}"/>
              </a:ext>
            </a:extLst>
          </p:cNvPr>
          <p:cNvSpPr>
            <a:spLocks noGrp="1"/>
          </p:cNvSpPr>
          <p:nvPr>
            <p:ph idx="1"/>
          </p:nvPr>
        </p:nvSpPr>
        <p:spPr>
          <a:xfrm>
            <a:off x="6334539" y="2310605"/>
            <a:ext cx="5340625" cy="3866357"/>
          </a:xfrm>
        </p:spPr>
        <p:txBody>
          <a:bodyPr>
            <a:normAutofit/>
          </a:bodyPr>
          <a:lstStyle/>
          <a:p>
            <a:pPr marL="0" indent="0" algn="ctr">
              <a:buNone/>
            </a:pPr>
            <a:r>
              <a:rPr lang="en-US" sz="5400" dirty="0"/>
              <a:t>Faithful mission </a:t>
            </a:r>
          </a:p>
          <a:p>
            <a:pPr marL="0" indent="0" algn="ctr">
              <a:buNone/>
            </a:pPr>
            <a:r>
              <a:rPr lang="en-US" sz="5400" dirty="0"/>
              <a:t>is not a </a:t>
            </a:r>
          </a:p>
          <a:p>
            <a:pPr marL="0" indent="0" algn="ctr">
              <a:buNone/>
            </a:pPr>
            <a:r>
              <a:rPr lang="en-US" sz="5400" dirty="0"/>
              <a:t>straight line</a:t>
            </a:r>
          </a:p>
          <a:p>
            <a:pPr marL="0" indent="0" algn="ctr">
              <a:buNone/>
            </a:pPr>
            <a:r>
              <a:rPr lang="en-US" sz="5400" dirty="0"/>
              <a:t>process!!</a:t>
            </a:r>
          </a:p>
        </p:txBody>
      </p:sp>
      <p:pic>
        <p:nvPicPr>
          <p:cNvPr id="5" name="Picture 4">
            <a:extLst>
              <a:ext uri="{FF2B5EF4-FFF2-40B4-BE49-F238E27FC236}">
                <a16:creationId xmlns:a16="http://schemas.microsoft.com/office/drawing/2014/main" id="{A4D494E1-C102-4212-B0F2-7CFF03909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039" y="2310606"/>
            <a:ext cx="4762500" cy="3381375"/>
          </a:xfrm>
          <a:prstGeom prst="rect">
            <a:avLst/>
          </a:prstGeom>
        </p:spPr>
      </p:pic>
    </p:spTree>
    <p:extLst>
      <p:ext uri="{BB962C8B-B14F-4D97-AF65-F5344CB8AC3E}">
        <p14:creationId xmlns:p14="http://schemas.microsoft.com/office/powerpoint/2010/main" val="19618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DA44-67C7-4162-B282-17D55B605C1C}"/>
              </a:ext>
            </a:extLst>
          </p:cNvPr>
          <p:cNvSpPr>
            <a:spLocks noGrp="1"/>
          </p:cNvSpPr>
          <p:nvPr>
            <p:ph type="title"/>
          </p:nvPr>
        </p:nvSpPr>
        <p:spPr>
          <a:xfrm>
            <a:off x="241300" y="711200"/>
            <a:ext cx="11645900" cy="1384300"/>
          </a:xfrm>
        </p:spPr>
        <p:txBody>
          <a:bodyPr>
            <a:normAutofit/>
          </a:bodyPr>
          <a:lstStyle/>
          <a:p>
            <a:pPr algn="ctr"/>
            <a:r>
              <a:rPr lang="en-US" b="1" i="1" dirty="0">
                <a:latin typeface="Segoe UI Black" panose="020B0A02040204020203" pitchFamily="34" charset="0"/>
                <a:ea typeface="Segoe UI Black" panose="020B0A02040204020203" pitchFamily="34" charset="0"/>
                <a:cs typeface="Segoe UI Black" panose="020B0A02040204020203" pitchFamily="34" charset="0"/>
              </a:rPr>
              <a:t>Reading to Enrich Faithful Vision Casting</a:t>
            </a:r>
          </a:p>
        </p:txBody>
      </p:sp>
      <p:pic>
        <p:nvPicPr>
          <p:cNvPr id="5" name="Content Placeholder 4">
            <a:extLst>
              <a:ext uri="{FF2B5EF4-FFF2-40B4-BE49-F238E27FC236}">
                <a16:creationId xmlns:a16="http://schemas.microsoft.com/office/drawing/2014/main" id="{2B92100E-561A-42A3-9AED-56B9A90541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6908" y="2532238"/>
            <a:ext cx="1524488" cy="2331021"/>
          </a:xfrm>
        </p:spPr>
      </p:pic>
      <p:pic>
        <p:nvPicPr>
          <p:cNvPr id="7" name="Picture 6">
            <a:extLst>
              <a:ext uri="{FF2B5EF4-FFF2-40B4-BE49-F238E27FC236}">
                <a16:creationId xmlns:a16="http://schemas.microsoft.com/office/drawing/2014/main" id="{AC4A808F-28B5-4DF4-89FC-5F44B8A12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115" y="2532238"/>
            <a:ext cx="1620361" cy="2396097"/>
          </a:xfrm>
          <a:prstGeom prst="rect">
            <a:avLst/>
          </a:prstGeom>
        </p:spPr>
      </p:pic>
      <p:pic>
        <p:nvPicPr>
          <p:cNvPr id="9" name="Picture 8">
            <a:extLst>
              <a:ext uri="{FF2B5EF4-FFF2-40B4-BE49-F238E27FC236}">
                <a16:creationId xmlns:a16="http://schemas.microsoft.com/office/drawing/2014/main" id="{E1FC6EDF-C3CD-45CC-8335-9AA26B7955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9195" y="2532237"/>
            <a:ext cx="1567611" cy="2331021"/>
          </a:xfrm>
          <a:prstGeom prst="rect">
            <a:avLst/>
          </a:prstGeom>
        </p:spPr>
      </p:pic>
      <p:pic>
        <p:nvPicPr>
          <p:cNvPr id="5122" name="Picture 2" descr="Image result for changing the conversation">
            <a:extLst>
              <a:ext uri="{FF2B5EF4-FFF2-40B4-BE49-F238E27FC236}">
                <a16:creationId xmlns:a16="http://schemas.microsoft.com/office/drawing/2014/main" id="{5DAC851A-C991-4D0C-B28F-E471D0248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1526" y="2532238"/>
            <a:ext cx="1595801" cy="23960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4884DCF-DF03-4CFE-B855-D55992A0C1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7481" y="2532237"/>
            <a:ext cx="1567611" cy="2507172"/>
          </a:xfrm>
          <a:prstGeom prst="rect">
            <a:avLst/>
          </a:prstGeom>
        </p:spPr>
      </p:pic>
    </p:spTree>
    <p:extLst>
      <p:ext uri="{BB962C8B-B14F-4D97-AF65-F5344CB8AC3E}">
        <p14:creationId xmlns:p14="http://schemas.microsoft.com/office/powerpoint/2010/main" val="360946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D9CD-F24B-40AC-BF09-D2DD34C69150}"/>
              </a:ext>
            </a:extLst>
          </p:cNvPr>
          <p:cNvSpPr>
            <a:spLocks noGrp="1"/>
          </p:cNvSpPr>
          <p:nvPr>
            <p:ph type="title"/>
          </p:nvPr>
        </p:nvSpPr>
        <p:spPr/>
        <p:txBody>
          <a:bodyPr/>
          <a:lstStyle/>
          <a:p>
            <a:pPr algn="ctr"/>
            <a:r>
              <a:rPr lang="en-CA" b="1" i="1" dirty="0">
                <a:latin typeface="Segoe UI Black" panose="020B0A02040204020203" pitchFamily="34" charset="0"/>
                <a:ea typeface="Segoe UI Black" panose="020B0A02040204020203" pitchFamily="34" charset="0"/>
                <a:cs typeface="Segoe UI Black" panose="020B0A02040204020203" pitchFamily="34" charset="0"/>
              </a:rPr>
              <a:t>Beginning Together in Prayer</a:t>
            </a:r>
          </a:p>
        </p:txBody>
      </p:sp>
      <p:sp>
        <p:nvSpPr>
          <p:cNvPr id="3" name="Content Placeholder 2">
            <a:extLst>
              <a:ext uri="{FF2B5EF4-FFF2-40B4-BE49-F238E27FC236}">
                <a16:creationId xmlns:a16="http://schemas.microsoft.com/office/drawing/2014/main" id="{94B9E3B2-4F82-4EEB-9E8F-CC9F14E9F577}"/>
              </a:ext>
            </a:extLst>
          </p:cNvPr>
          <p:cNvSpPr>
            <a:spLocks noGrp="1"/>
          </p:cNvSpPr>
          <p:nvPr>
            <p:ph idx="1"/>
          </p:nvPr>
        </p:nvSpPr>
        <p:spPr>
          <a:xfrm>
            <a:off x="3362178" y="4304713"/>
            <a:ext cx="7991621" cy="1872249"/>
          </a:xfrm>
        </p:spPr>
        <p:txBody>
          <a:bodyPr/>
          <a:lstStyle/>
          <a:p>
            <a:pPr marL="0" indent="0">
              <a:buNone/>
            </a:pPr>
            <a:endParaRPr lang="en-CA" dirty="0"/>
          </a:p>
          <a:p>
            <a:pPr marL="0" indent="0">
              <a:buNone/>
            </a:pPr>
            <a:endParaRPr lang="en-CA" dirty="0"/>
          </a:p>
          <a:p>
            <a:pPr marL="0" indent="0">
              <a:buNone/>
            </a:pPr>
            <a:r>
              <a:rPr lang="en-CA" sz="3200" b="1" dirty="0"/>
              <a:t>   Be with your people, O Lord, …</a:t>
            </a:r>
          </a:p>
        </p:txBody>
      </p:sp>
      <p:pic>
        <p:nvPicPr>
          <p:cNvPr id="5" name="Picture 4">
            <a:extLst>
              <a:ext uri="{FF2B5EF4-FFF2-40B4-BE49-F238E27FC236}">
                <a16:creationId xmlns:a16="http://schemas.microsoft.com/office/drawing/2014/main" id="{351DA606-FC67-4EA3-A024-A6FA81844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399" y="1690687"/>
            <a:ext cx="6483730" cy="3387749"/>
          </a:xfrm>
          <a:prstGeom prst="rect">
            <a:avLst/>
          </a:prstGeom>
        </p:spPr>
      </p:pic>
    </p:spTree>
    <p:extLst>
      <p:ext uri="{BB962C8B-B14F-4D97-AF65-F5344CB8AC3E}">
        <p14:creationId xmlns:p14="http://schemas.microsoft.com/office/powerpoint/2010/main" val="329234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AECBD-7F28-4A46-AAC9-9EB317B4CA03}"/>
              </a:ext>
            </a:extLst>
          </p:cNvPr>
          <p:cNvSpPr>
            <a:spLocks noGrp="1"/>
          </p:cNvSpPr>
          <p:nvPr>
            <p:ph type="title"/>
          </p:nvPr>
        </p:nvSpPr>
        <p:spPr>
          <a:xfrm>
            <a:off x="344557" y="365126"/>
            <a:ext cx="11502886" cy="1569692"/>
          </a:xfrm>
        </p:spPr>
        <p:txBody>
          <a:bodyPr>
            <a:normAutofit fontScale="90000"/>
          </a:bodyPr>
          <a:lstStyle/>
          <a:p>
            <a:pPr algn="ctr"/>
            <a:r>
              <a:rPr lang="en-US" b="1" i="1" dirty="0">
                <a:latin typeface="Segoe UI Black" panose="020B0A02040204020203" pitchFamily="34" charset="0"/>
                <a:ea typeface="Segoe UI Black" panose="020B0A02040204020203" pitchFamily="34" charset="0"/>
                <a:cs typeface="Segoe UI Black" panose="020B0A02040204020203" pitchFamily="34" charset="0"/>
              </a:rPr>
              <a:t>Convening Conversations </a:t>
            </a:r>
            <a:br>
              <a:rPr lang="en-US" b="1" i="1" dirty="0">
                <a:latin typeface="Segoe UI Black" panose="020B0A02040204020203" pitchFamily="34" charset="0"/>
                <a:ea typeface="Segoe UI Black" panose="020B0A02040204020203" pitchFamily="34" charset="0"/>
                <a:cs typeface="Segoe UI Black" panose="020B0A02040204020203" pitchFamily="34" charset="0"/>
              </a:rPr>
            </a:br>
            <a:r>
              <a:rPr lang="en-US" sz="2800" b="1" i="1" dirty="0">
                <a:latin typeface="Segoe UI Black" panose="020B0A02040204020203" pitchFamily="34" charset="0"/>
                <a:ea typeface="Segoe UI Black" panose="020B0A02040204020203" pitchFamily="34" charset="0"/>
                <a:cs typeface="Segoe UI Black" panose="020B0A02040204020203" pitchFamily="34" charset="0"/>
              </a:rPr>
              <a:t>that</a:t>
            </a:r>
            <a:br>
              <a:rPr lang="en-US" b="1" i="1" dirty="0">
                <a:latin typeface="Segoe UI Black" panose="020B0A02040204020203" pitchFamily="34" charset="0"/>
                <a:ea typeface="Segoe UI Black" panose="020B0A02040204020203" pitchFamily="34" charset="0"/>
                <a:cs typeface="Segoe UI Black" panose="020B0A02040204020203" pitchFamily="34" charset="0"/>
              </a:rPr>
            </a:br>
            <a:r>
              <a:rPr lang="en-US" b="1" i="1" dirty="0">
                <a:latin typeface="Segoe UI Black" panose="020B0A02040204020203" pitchFamily="34" charset="0"/>
                <a:ea typeface="Segoe UI Black" panose="020B0A02040204020203" pitchFamily="34" charset="0"/>
                <a:cs typeface="Segoe UI Black" panose="020B0A02040204020203" pitchFamily="34" charset="0"/>
              </a:rPr>
              <a:t>Cultivate Congregational Cultures</a:t>
            </a:r>
          </a:p>
        </p:txBody>
      </p:sp>
      <p:sp>
        <p:nvSpPr>
          <p:cNvPr id="3" name="Content Placeholder 2">
            <a:extLst>
              <a:ext uri="{FF2B5EF4-FFF2-40B4-BE49-F238E27FC236}">
                <a16:creationId xmlns:a16="http://schemas.microsoft.com/office/drawing/2014/main" id="{0E0CDD6D-CC53-48BF-BD73-237CB155697C}"/>
              </a:ext>
            </a:extLst>
          </p:cNvPr>
          <p:cNvSpPr>
            <a:spLocks noGrp="1"/>
          </p:cNvSpPr>
          <p:nvPr>
            <p:ph idx="1"/>
          </p:nvPr>
        </p:nvSpPr>
        <p:spPr>
          <a:xfrm>
            <a:off x="4028661" y="2491409"/>
            <a:ext cx="7659755" cy="3685554"/>
          </a:xfrm>
        </p:spPr>
        <p:txBody>
          <a:bodyPr>
            <a:normAutofit fontScale="92500" lnSpcReduction="10000"/>
          </a:bodyPr>
          <a:lstStyle/>
          <a:p>
            <a:pPr marL="0" indent="0">
              <a:buNone/>
            </a:pPr>
            <a:r>
              <a:rPr lang="en-US" sz="4000" dirty="0"/>
              <a:t>Casting a </a:t>
            </a:r>
            <a:r>
              <a:rPr lang="en-US" sz="5200" b="1" i="1" dirty="0"/>
              <a:t>purpose</a:t>
            </a:r>
            <a:r>
              <a:rPr lang="en-US" sz="4000" dirty="0"/>
              <a:t> (vision)</a:t>
            </a:r>
          </a:p>
          <a:p>
            <a:pPr marL="0" indent="0">
              <a:buNone/>
            </a:pPr>
            <a:r>
              <a:rPr lang="en-US" sz="4000" dirty="0"/>
              <a:t>    that aligns </a:t>
            </a:r>
            <a:r>
              <a:rPr lang="en-US" sz="5200" b="1" i="1" dirty="0"/>
              <a:t>people</a:t>
            </a:r>
          </a:p>
          <a:p>
            <a:pPr marL="0" indent="0">
              <a:buNone/>
            </a:pPr>
            <a:r>
              <a:rPr lang="en-US" sz="4000" dirty="0"/>
              <a:t>         into a </a:t>
            </a:r>
            <a:r>
              <a:rPr lang="en-US" sz="5200" b="1" i="1" dirty="0"/>
              <a:t>process</a:t>
            </a:r>
          </a:p>
          <a:p>
            <a:pPr marL="0" indent="0">
              <a:buNone/>
            </a:pPr>
            <a:r>
              <a:rPr lang="en-US" sz="4000" dirty="0"/>
              <a:t>             that opens up </a:t>
            </a:r>
          </a:p>
          <a:p>
            <a:pPr marL="0" indent="0">
              <a:buNone/>
            </a:pPr>
            <a:r>
              <a:rPr lang="en-US" sz="4000" dirty="0"/>
              <a:t>                  </a:t>
            </a:r>
            <a:r>
              <a:rPr lang="en-US" sz="5200" b="1" i="1" dirty="0"/>
              <a:t>positive possibilities</a:t>
            </a:r>
          </a:p>
        </p:txBody>
      </p:sp>
      <p:pic>
        <p:nvPicPr>
          <p:cNvPr id="5" name="Picture 4">
            <a:extLst>
              <a:ext uri="{FF2B5EF4-FFF2-40B4-BE49-F238E27FC236}">
                <a16:creationId xmlns:a16="http://schemas.microsoft.com/office/drawing/2014/main" id="{FEB10DE3-F91B-4F5B-8945-210ACEB1E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4" y="2267571"/>
            <a:ext cx="3230678" cy="3909392"/>
          </a:xfrm>
          <a:prstGeom prst="rect">
            <a:avLst/>
          </a:prstGeom>
        </p:spPr>
      </p:pic>
    </p:spTree>
    <p:extLst>
      <p:ext uri="{BB962C8B-B14F-4D97-AF65-F5344CB8AC3E}">
        <p14:creationId xmlns:p14="http://schemas.microsoft.com/office/powerpoint/2010/main" val="239754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B0BB-8825-48DB-9374-2EE68AE13DC5}"/>
              </a:ext>
            </a:extLst>
          </p:cNvPr>
          <p:cNvSpPr>
            <a:spLocks noGrp="1"/>
          </p:cNvSpPr>
          <p:nvPr>
            <p:ph type="title"/>
          </p:nvPr>
        </p:nvSpPr>
        <p:spPr>
          <a:xfrm>
            <a:off x="291549" y="365125"/>
            <a:ext cx="11516138" cy="1325563"/>
          </a:xfrm>
        </p:spPr>
        <p:txBody>
          <a:bodyPr/>
          <a:lstStyle/>
          <a:p>
            <a:pPr algn="ctr"/>
            <a:r>
              <a:rPr lang="en-US" b="1" i="1" dirty="0">
                <a:latin typeface="Segoe UI Black" panose="020B0A02040204020203" pitchFamily="34" charset="0"/>
                <a:ea typeface="Segoe UI Black" panose="020B0A02040204020203" pitchFamily="34" charset="0"/>
                <a:cs typeface="Segoe UI Black" panose="020B0A02040204020203" pitchFamily="34" charset="0"/>
              </a:rPr>
              <a:t>Three Foundational Principles </a:t>
            </a:r>
          </a:p>
        </p:txBody>
      </p:sp>
      <p:sp>
        <p:nvSpPr>
          <p:cNvPr id="3" name="Content Placeholder 2">
            <a:extLst>
              <a:ext uri="{FF2B5EF4-FFF2-40B4-BE49-F238E27FC236}">
                <a16:creationId xmlns:a16="http://schemas.microsoft.com/office/drawing/2014/main" id="{82C7077F-0139-4E40-B6F0-E354CF21E666}"/>
              </a:ext>
            </a:extLst>
          </p:cNvPr>
          <p:cNvSpPr>
            <a:spLocks noGrp="1"/>
          </p:cNvSpPr>
          <p:nvPr>
            <p:ph idx="1"/>
          </p:nvPr>
        </p:nvSpPr>
        <p:spPr>
          <a:xfrm>
            <a:off x="5367130" y="1961321"/>
            <a:ext cx="5986670" cy="4215641"/>
          </a:xfrm>
        </p:spPr>
        <p:txBody>
          <a:bodyPr>
            <a:normAutofit/>
          </a:bodyPr>
          <a:lstStyle/>
          <a:p>
            <a:pPr marL="514350" indent="-514350">
              <a:buFont typeface="+mj-lt"/>
              <a:buAutoNum type="arabicPeriod"/>
            </a:pPr>
            <a:r>
              <a:rPr lang="en-US" dirty="0"/>
              <a:t>Get everyone involved from the very beginning, deeply aware that our triune God is at work in the process. </a:t>
            </a:r>
          </a:p>
          <a:p>
            <a:pPr marL="514350" indent="-514350">
              <a:buFont typeface="+mj-lt"/>
              <a:buAutoNum type="arabicPeriod"/>
            </a:pPr>
            <a:endParaRPr lang="en-US" dirty="0"/>
          </a:p>
          <a:p>
            <a:pPr marL="514350" indent="-514350">
              <a:buFont typeface="+mj-lt"/>
              <a:buAutoNum type="arabicPeriod"/>
            </a:pPr>
            <a:r>
              <a:rPr lang="en-US" dirty="0"/>
              <a:t>Build on your aspirations and strengths – and you do have them.</a:t>
            </a:r>
          </a:p>
          <a:p>
            <a:pPr marL="514350" indent="-514350">
              <a:buFont typeface="+mj-lt"/>
              <a:buAutoNum type="arabicPeriod"/>
            </a:pPr>
            <a:endParaRPr lang="en-US" dirty="0"/>
          </a:p>
          <a:p>
            <a:pPr marL="514350" indent="-514350">
              <a:buFont typeface="+mj-lt"/>
              <a:buAutoNum type="arabicPeriod"/>
            </a:pPr>
            <a:r>
              <a:rPr lang="en-US" dirty="0"/>
              <a:t>Focus on a few things that have great impact and do them well.</a:t>
            </a:r>
          </a:p>
        </p:txBody>
      </p:sp>
      <p:pic>
        <p:nvPicPr>
          <p:cNvPr id="6" name="Picture 5">
            <a:extLst>
              <a:ext uri="{FF2B5EF4-FFF2-40B4-BE49-F238E27FC236}">
                <a16:creationId xmlns:a16="http://schemas.microsoft.com/office/drawing/2014/main" id="{E9A04175-70B2-4104-ACFC-C641AC413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17548"/>
            <a:ext cx="4408833" cy="3703186"/>
          </a:xfrm>
          <a:prstGeom prst="rect">
            <a:avLst/>
          </a:prstGeom>
        </p:spPr>
      </p:pic>
    </p:spTree>
    <p:extLst>
      <p:ext uri="{BB962C8B-B14F-4D97-AF65-F5344CB8AC3E}">
        <p14:creationId xmlns:p14="http://schemas.microsoft.com/office/powerpoint/2010/main" val="142114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E2E6-42E4-4EBF-9975-1E2949A9CFE0}"/>
              </a:ext>
            </a:extLst>
          </p:cNvPr>
          <p:cNvSpPr>
            <a:spLocks noGrp="1"/>
          </p:cNvSpPr>
          <p:nvPr>
            <p:ph type="title"/>
          </p:nvPr>
        </p:nvSpPr>
        <p:spPr/>
        <p:txBody>
          <a:bodyPr/>
          <a:lstStyle/>
          <a:p>
            <a:pPr algn="ctr"/>
            <a:r>
              <a:rPr lang="en-US" b="1" i="1" dirty="0">
                <a:latin typeface="Segoe UI Black" panose="020B0A02040204020203" pitchFamily="34" charset="0"/>
                <a:ea typeface="Segoe UI Black" panose="020B0A02040204020203" pitchFamily="34" charset="0"/>
                <a:cs typeface="Segoe UI Black" panose="020B0A02040204020203" pitchFamily="34" charset="0"/>
              </a:rPr>
              <a:t>Curiosity is the First Step</a:t>
            </a:r>
          </a:p>
        </p:txBody>
      </p:sp>
      <p:sp>
        <p:nvSpPr>
          <p:cNvPr id="3" name="Content Placeholder 2">
            <a:extLst>
              <a:ext uri="{FF2B5EF4-FFF2-40B4-BE49-F238E27FC236}">
                <a16:creationId xmlns:a16="http://schemas.microsoft.com/office/drawing/2014/main" id="{4917D923-4DE3-43E0-AD77-9A9D411990CC}"/>
              </a:ext>
            </a:extLst>
          </p:cNvPr>
          <p:cNvSpPr>
            <a:spLocks noGrp="1"/>
          </p:cNvSpPr>
          <p:nvPr>
            <p:ph idx="1"/>
          </p:nvPr>
        </p:nvSpPr>
        <p:spPr/>
        <p:txBody>
          <a:bodyPr/>
          <a:lstStyle/>
          <a:p>
            <a:pPr marL="0" indent="0" algn="ctr">
              <a:buNone/>
            </a:pPr>
            <a:r>
              <a:rPr lang="en-US" dirty="0"/>
              <a:t>“The church is Jesus Christ and his people</a:t>
            </a:r>
          </a:p>
          <a:p>
            <a:pPr marL="0" indent="0" algn="ctr">
              <a:buNone/>
            </a:pPr>
            <a:r>
              <a:rPr lang="en-US" dirty="0"/>
              <a:t>together with their government.”</a:t>
            </a:r>
          </a:p>
          <a:p>
            <a:pPr marL="0" indent="0" algn="ctr">
              <a:buNone/>
            </a:pPr>
            <a:r>
              <a:rPr lang="en-US" sz="1600" dirty="0"/>
              <a:t>The Rev </a:t>
            </a:r>
            <a:r>
              <a:rPr lang="en-US" sz="1600" dirty="0" err="1"/>
              <a:t>Dr</a:t>
            </a:r>
            <a:r>
              <a:rPr lang="en-US" sz="1600" dirty="0"/>
              <a:t> Thomas Wardlaw Taylor, Principal Clerk of the General Assembly (1925-1952)</a:t>
            </a:r>
          </a:p>
          <a:p>
            <a:pPr marL="0" indent="0" algn="ctr">
              <a:buNone/>
            </a:pPr>
            <a:endParaRPr lang="en-US" dirty="0"/>
          </a:p>
          <a:p>
            <a:pPr marL="0" indent="0" algn="ctr">
              <a:buNone/>
            </a:pPr>
            <a:r>
              <a:rPr lang="en-US" dirty="0"/>
              <a:t>                            What, then, is the people’s vision </a:t>
            </a:r>
          </a:p>
          <a:p>
            <a:pPr marL="0" indent="0" algn="ctr">
              <a:buNone/>
            </a:pPr>
            <a:r>
              <a:rPr lang="en-US" dirty="0"/>
              <a:t>                            of your congregation’s mission?</a:t>
            </a:r>
          </a:p>
          <a:p>
            <a:pPr marL="0" indent="0" algn="ctr">
              <a:buNone/>
            </a:pPr>
            <a:r>
              <a:rPr lang="en-US" dirty="0"/>
              <a:t>                           Just ask them!</a:t>
            </a:r>
          </a:p>
        </p:txBody>
      </p:sp>
      <p:pic>
        <p:nvPicPr>
          <p:cNvPr id="5" name="Picture 4">
            <a:extLst>
              <a:ext uri="{FF2B5EF4-FFF2-40B4-BE49-F238E27FC236}">
                <a16:creationId xmlns:a16="http://schemas.microsoft.com/office/drawing/2014/main" id="{6B2257A3-FB98-471E-9CF6-A5ADF43CB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3530600"/>
            <a:ext cx="3598670" cy="2044700"/>
          </a:xfrm>
          <a:prstGeom prst="rect">
            <a:avLst/>
          </a:prstGeom>
        </p:spPr>
      </p:pic>
    </p:spTree>
    <p:extLst>
      <p:ext uri="{BB962C8B-B14F-4D97-AF65-F5344CB8AC3E}">
        <p14:creationId xmlns:p14="http://schemas.microsoft.com/office/powerpoint/2010/main" val="364769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B4FB-2396-4219-BB6E-E0F6F8540E83}"/>
              </a:ext>
            </a:extLst>
          </p:cNvPr>
          <p:cNvSpPr>
            <a:spLocks noGrp="1"/>
          </p:cNvSpPr>
          <p:nvPr>
            <p:ph type="title"/>
          </p:nvPr>
        </p:nvSpPr>
        <p:spPr/>
        <p:txBody>
          <a:bodyPr/>
          <a:lstStyle/>
          <a:p>
            <a:pPr algn="ctr"/>
            <a:r>
              <a:rPr lang="en-CA" b="1" i="1" dirty="0">
                <a:latin typeface="Segoe UI Black" panose="020B0A02040204020203" pitchFamily="34" charset="0"/>
                <a:ea typeface="Segoe UI Black" panose="020B0A02040204020203" pitchFamily="34" charset="0"/>
                <a:cs typeface="Segoe UI Black" panose="020B0A02040204020203" pitchFamily="34" charset="0"/>
              </a:rPr>
              <a:t>In Search of Christ’s Vision for You</a:t>
            </a:r>
          </a:p>
        </p:txBody>
      </p:sp>
      <p:sp>
        <p:nvSpPr>
          <p:cNvPr id="3" name="Content Placeholder 2">
            <a:extLst>
              <a:ext uri="{FF2B5EF4-FFF2-40B4-BE49-F238E27FC236}">
                <a16:creationId xmlns:a16="http://schemas.microsoft.com/office/drawing/2014/main" id="{9903664C-4980-420C-8061-388DA799AD07}"/>
              </a:ext>
            </a:extLst>
          </p:cNvPr>
          <p:cNvSpPr>
            <a:spLocks noGrp="1"/>
          </p:cNvSpPr>
          <p:nvPr>
            <p:ph idx="1"/>
          </p:nvPr>
        </p:nvSpPr>
        <p:spPr>
          <a:xfrm>
            <a:off x="5514534" y="1825625"/>
            <a:ext cx="5839265" cy="4351338"/>
          </a:xfrm>
        </p:spPr>
        <p:txBody>
          <a:bodyPr>
            <a:normAutofit/>
          </a:bodyPr>
          <a:lstStyle/>
          <a:p>
            <a:pPr marL="0" indent="0">
              <a:buNone/>
            </a:pPr>
            <a:r>
              <a:rPr lang="en-CA" sz="3200" dirty="0"/>
              <a:t>A </a:t>
            </a:r>
            <a:r>
              <a:rPr lang="en-CA" sz="3200" b="1" i="1" dirty="0"/>
              <a:t>vision</a:t>
            </a:r>
            <a:r>
              <a:rPr lang="en-CA" sz="3200" dirty="0"/>
              <a:t> is a declaration that clarifies what your congregation is inspired by and called to be and do.</a:t>
            </a:r>
          </a:p>
          <a:p>
            <a:pPr marL="0" indent="0">
              <a:buNone/>
            </a:pPr>
            <a:endParaRPr lang="en-CA" sz="1400" dirty="0"/>
          </a:p>
          <a:p>
            <a:pPr marL="0" indent="0">
              <a:buNone/>
            </a:pPr>
            <a:r>
              <a:rPr lang="en-CA" sz="3200" dirty="0"/>
              <a:t>To be effective, a </a:t>
            </a:r>
            <a:r>
              <a:rPr lang="en-CA" sz="3200" b="1" i="1" dirty="0"/>
              <a:t>vision</a:t>
            </a:r>
            <a:r>
              <a:rPr lang="en-CA" sz="3200" dirty="0"/>
              <a:t> must be owned and used.  It must infuse every dimension of a congregation’s work and witness.</a:t>
            </a:r>
          </a:p>
        </p:txBody>
      </p:sp>
      <p:pic>
        <p:nvPicPr>
          <p:cNvPr id="5" name="Picture 4">
            <a:extLst>
              <a:ext uri="{FF2B5EF4-FFF2-40B4-BE49-F238E27FC236}">
                <a16:creationId xmlns:a16="http://schemas.microsoft.com/office/drawing/2014/main" id="{02B7B3BA-4D75-4DCD-89D9-C1B1D46C5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82" y="1962065"/>
            <a:ext cx="4078458" cy="4078458"/>
          </a:xfrm>
          <a:prstGeom prst="rect">
            <a:avLst/>
          </a:prstGeom>
        </p:spPr>
      </p:pic>
    </p:spTree>
    <p:extLst>
      <p:ext uri="{BB962C8B-B14F-4D97-AF65-F5344CB8AC3E}">
        <p14:creationId xmlns:p14="http://schemas.microsoft.com/office/powerpoint/2010/main" val="736951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E654E-0561-4C8E-B0EA-FAAB16671FFE}"/>
              </a:ext>
            </a:extLst>
          </p:cNvPr>
          <p:cNvSpPr>
            <a:spLocks noGrp="1"/>
          </p:cNvSpPr>
          <p:nvPr>
            <p:ph type="title"/>
          </p:nvPr>
        </p:nvSpPr>
        <p:spPr/>
        <p:txBody>
          <a:bodyPr/>
          <a:lstStyle/>
          <a:p>
            <a:pPr algn="ctr"/>
            <a:r>
              <a:rPr lang="en-US" b="1" i="1" dirty="0">
                <a:latin typeface="Segoe UI Black" panose="020B0A02040204020203" pitchFamily="34" charset="0"/>
                <a:ea typeface="Segoe UI Black" panose="020B0A02040204020203" pitchFamily="34" charset="0"/>
                <a:cs typeface="Segoe UI Black" panose="020B0A02040204020203" pitchFamily="34" charset="0"/>
              </a:rPr>
              <a:t>An Appreciative Awareness Survey</a:t>
            </a:r>
          </a:p>
        </p:txBody>
      </p:sp>
      <p:sp>
        <p:nvSpPr>
          <p:cNvPr id="3" name="Content Placeholder 2">
            <a:extLst>
              <a:ext uri="{FF2B5EF4-FFF2-40B4-BE49-F238E27FC236}">
                <a16:creationId xmlns:a16="http://schemas.microsoft.com/office/drawing/2014/main" id="{0E79308C-01D0-4808-B91E-B23E7C9F4B26}"/>
              </a:ext>
            </a:extLst>
          </p:cNvPr>
          <p:cNvSpPr>
            <a:spLocks noGrp="1"/>
          </p:cNvSpPr>
          <p:nvPr>
            <p:ph idx="1"/>
          </p:nvPr>
        </p:nvSpPr>
        <p:spPr>
          <a:xfrm>
            <a:off x="4851400" y="2197099"/>
            <a:ext cx="6502400" cy="3979863"/>
          </a:xfrm>
        </p:spPr>
        <p:txBody>
          <a:bodyPr/>
          <a:lstStyle/>
          <a:p>
            <a:pPr marL="514350" indent="-514350">
              <a:buFont typeface="+mj-lt"/>
              <a:buAutoNum type="arabicPeriod"/>
            </a:pPr>
            <a:r>
              <a:rPr lang="en-US" dirty="0"/>
              <a:t>What do you value most about what this congregation offers you?</a:t>
            </a:r>
          </a:p>
          <a:p>
            <a:pPr marL="514350" indent="-514350">
              <a:buFont typeface="+mj-lt"/>
              <a:buAutoNum type="arabicPeriod"/>
            </a:pPr>
            <a:r>
              <a:rPr lang="en-US" dirty="0"/>
              <a:t>How is this congregation delivering those values?</a:t>
            </a:r>
          </a:p>
          <a:p>
            <a:pPr marL="514350" indent="-514350">
              <a:buFont typeface="+mj-lt"/>
              <a:buAutoNum type="arabicPeriod"/>
            </a:pPr>
            <a:r>
              <a:rPr lang="en-US" dirty="0"/>
              <a:t>What is preventing this congregation from delivering those values better?</a:t>
            </a:r>
          </a:p>
          <a:p>
            <a:pPr marL="514350" indent="-514350">
              <a:buFont typeface="+mj-lt"/>
              <a:buAutoNum type="arabicPeriod"/>
            </a:pPr>
            <a:r>
              <a:rPr lang="en-US" dirty="0"/>
              <a:t>What possibilities for improvements can you imagine?</a:t>
            </a:r>
          </a:p>
          <a:p>
            <a:pPr marL="0" indent="0">
              <a:buNone/>
            </a:pPr>
            <a:endParaRPr lang="en-US" dirty="0"/>
          </a:p>
        </p:txBody>
      </p:sp>
      <p:pic>
        <p:nvPicPr>
          <p:cNvPr id="5" name="Picture 4">
            <a:extLst>
              <a:ext uri="{FF2B5EF4-FFF2-40B4-BE49-F238E27FC236}">
                <a16:creationId xmlns:a16="http://schemas.microsoft.com/office/drawing/2014/main" id="{AE76642C-FA08-4AC8-9927-683738ACB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99" y="2286000"/>
            <a:ext cx="4504267" cy="3378200"/>
          </a:xfrm>
          <a:prstGeom prst="rect">
            <a:avLst/>
          </a:prstGeom>
        </p:spPr>
      </p:pic>
    </p:spTree>
    <p:extLst>
      <p:ext uri="{BB962C8B-B14F-4D97-AF65-F5344CB8AC3E}">
        <p14:creationId xmlns:p14="http://schemas.microsoft.com/office/powerpoint/2010/main" val="213238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8F0E-F3AE-46BC-8EE7-448F88F75D94}"/>
              </a:ext>
            </a:extLst>
          </p:cNvPr>
          <p:cNvSpPr>
            <a:spLocks noGrp="1"/>
          </p:cNvSpPr>
          <p:nvPr>
            <p:ph type="title"/>
          </p:nvPr>
        </p:nvSpPr>
        <p:spPr/>
        <p:txBody>
          <a:bodyPr/>
          <a:lstStyle/>
          <a:p>
            <a:pPr algn="ctr"/>
            <a:r>
              <a:rPr lang="en-US" i="1" dirty="0">
                <a:latin typeface="Segoe UI Black" panose="020B0A02040204020203" pitchFamily="34" charset="0"/>
                <a:ea typeface="Segoe UI Black" panose="020B0A02040204020203" pitchFamily="34" charset="0"/>
                <a:cs typeface="Segoe UI Black" panose="020B0A02040204020203" pitchFamily="34" charset="0"/>
              </a:rPr>
              <a:t>The People’s Wisdom in Their Words</a:t>
            </a:r>
          </a:p>
        </p:txBody>
      </p:sp>
      <p:sp>
        <p:nvSpPr>
          <p:cNvPr id="7" name="Content Placeholder 6">
            <a:extLst>
              <a:ext uri="{FF2B5EF4-FFF2-40B4-BE49-F238E27FC236}">
                <a16:creationId xmlns:a16="http://schemas.microsoft.com/office/drawing/2014/main" id="{09E0E509-E169-4EF0-A4F2-2D9D7A2095AF}"/>
              </a:ext>
            </a:extLst>
          </p:cNvPr>
          <p:cNvSpPr>
            <a:spLocks noGrp="1"/>
          </p:cNvSpPr>
          <p:nvPr>
            <p:ph idx="1"/>
          </p:nvPr>
        </p:nvSpPr>
        <p:spPr/>
        <p:txBody>
          <a:bodyPr>
            <a:normAutofit lnSpcReduction="10000"/>
          </a:bodyPr>
          <a:lstStyle/>
          <a:p>
            <a:pPr marL="0" indent="0" algn="ctr">
              <a:buNone/>
            </a:pPr>
            <a:r>
              <a:rPr lang="en-US" b="1" dirty="0"/>
              <a:t>The Key Question in Generating The People’s Wisdom</a:t>
            </a:r>
          </a:p>
          <a:p>
            <a:pPr marL="0" indent="0" algn="ctr">
              <a:buNone/>
            </a:pPr>
            <a:endParaRPr lang="en-US" dirty="0"/>
          </a:p>
          <a:p>
            <a:pPr marL="0" indent="0" algn="ctr">
              <a:buNone/>
            </a:pPr>
            <a:r>
              <a:rPr lang="en-US" dirty="0"/>
              <a:t>				What do you value most </a:t>
            </a:r>
          </a:p>
          <a:p>
            <a:pPr marL="0" indent="0" algn="ctr">
              <a:buNone/>
            </a:pPr>
            <a:r>
              <a:rPr lang="en-US" dirty="0"/>
              <a:t>				about what this congregation </a:t>
            </a:r>
          </a:p>
          <a:p>
            <a:pPr marL="0" indent="0" algn="ctr">
              <a:buNone/>
            </a:pPr>
            <a:r>
              <a:rPr lang="en-US" dirty="0"/>
              <a:t>				offers you?</a:t>
            </a:r>
          </a:p>
          <a:p>
            <a:pPr marL="0" indent="0" algn="ctr">
              <a:buNone/>
            </a:pPr>
            <a:r>
              <a:rPr lang="en-US" dirty="0"/>
              <a:t>				Discuss in groups of 3-4 </a:t>
            </a:r>
          </a:p>
          <a:p>
            <a:pPr marL="0" indent="0" algn="ctr">
              <a:buNone/>
            </a:pPr>
            <a:r>
              <a:rPr lang="en-US" dirty="0"/>
              <a:t>				and record ideas on stickies</a:t>
            </a:r>
          </a:p>
          <a:p>
            <a:pPr marL="0" indent="0" algn="ctr">
              <a:buNone/>
            </a:pPr>
            <a:r>
              <a:rPr lang="en-US" dirty="0"/>
              <a:t>                                               to ensure they get to use their words </a:t>
            </a:r>
          </a:p>
          <a:p>
            <a:pPr marL="0" indent="0" algn="ctr">
              <a:buNone/>
            </a:pPr>
            <a:r>
              <a:rPr lang="en-US" dirty="0"/>
              <a:t>                                                  and that they are heard.</a:t>
            </a:r>
          </a:p>
        </p:txBody>
      </p:sp>
      <p:pic>
        <p:nvPicPr>
          <p:cNvPr id="9" name="Picture 8">
            <a:extLst>
              <a:ext uri="{FF2B5EF4-FFF2-40B4-BE49-F238E27FC236}">
                <a16:creationId xmlns:a16="http://schemas.microsoft.com/office/drawing/2014/main" id="{73F035F1-C29C-41DD-B686-C38DECBAB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26" y="3140869"/>
            <a:ext cx="4014930" cy="2307431"/>
          </a:xfrm>
          <a:prstGeom prst="rect">
            <a:avLst/>
          </a:prstGeom>
        </p:spPr>
      </p:pic>
    </p:spTree>
    <p:extLst>
      <p:ext uri="{BB962C8B-B14F-4D97-AF65-F5344CB8AC3E}">
        <p14:creationId xmlns:p14="http://schemas.microsoft.com/office/powerpoint/2010/main" val="543240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D4EC5-4B66-4875-ADA1-7653FF66C48C}"/>
              </a:ext>
            </a:extLst>
          </p:cNvPr>
          <p:cNvSpPr>
            <a:spLocks noGrp="1"/>
          </p:cNvSpPr>
          <p:nvPr>
            <p:ph type="title"/>
          </p:nvPr>
        </p:nvSpPr>
        <p:spPr/>
        <p:txBody>
          <a:bodyPr/>
          <a:lstStyle/>
          <a:p>
            <a:pPr algn="ctr"/>
            <a:r>
              <a:rPr lang="en-US" b="1" i="1" dirty="0">
                <a:latin typeface="Segoe UI Black" panose="020B0A02040204020203" pitchFamily="34" charset="0"/>
                <a:ea typeface="Segoe UI Black" panose="020B0A02040204020203" pitchFamily="34" charset="0"/>
                <a:cs typeface="Segoe UI Black" panose="020B0A02040204020203" pitchFamily="34" charset="0"/>
              </a:rPr>
              <a:t>Invite Them to Listen &amp; Learn</a:t>
            </a:r>
          </a:p>
        </p:txBody>
      </p:sp>
      <p:sp>
        <p:nvSpPr>
          <p:cNvPr id="3" name="Content Placeholder 2">
            <a:extLst>
              <a:ext uri="{FF2B5EF4-FFF2-40B4-BE49-F238E27FC236}">
                <a16:creationId xmlns:a16="http://schemas.microsoft.com/office/drawing/2014/main" id="{EE67349D-82F2-4345-9F4C-8EC167A51996}"/>
              </a:ext>
            </a:extLst>
          </p:cNvPr>
          <p:cNvSpPr>
            <a:spLocks noGrp="1"/>
          </p:cNvSpPr>
          <p:nvPr>
            <p:ph idx="1"/>
          </p:nvPr>
        </p:nvSpPr>
        <p:spPr>
          <a:xfrm>
            <a:off x="5524500" y="1825625"/>
            <a:ext cx="5829300" cy="4351338"/>
          </a:xfrm>
        </p:spPr>
        <p:txBody>
          <a:bodyPr/>
          <a:lstStyle/>
          <a:p>
            <a:pPr marL="0" indent="0">
              <a:buNone/>
            </a:pPr>
            <a:r>
              <a:rPr lang="en-US" dirty="0"/>
              <a:t>In the same groups of 3-4, continue to be curious.</a:t>
            </a:r>
          </a:p>
          <a:p>
            <a:pPr marL="0" indent="0">
              <a:buNone/>
            </a:pPr>
            <a:endParaRPr lang="en-US" dirty="0"/>
          </a:p>
          <a:p>
            <a:pPr marL="0" indent="0">
              <a:buNone/>
            </a:pPr>
            <a:r>
              <a:rPr lang="en-US" dirty="0"/>
              <a:t>Taking all the wisdom posted on the stickies, what are the 10 most powerful, positive words/phrases?</a:t>
            </a:r>
          </a:p>
          <a:p>
            <a:pPr marL="0" indent="0">
              <a:buNone/>
            </a:pPr>
            <a:endParaRPr lang="en-US" dirty="0"/>
          </a:p>
          <a:p>
            <a:pPr marL="0" indent="0">
              <a:buNone/>
            </a:pPr>
            <a:r>
              <a:rPr lang="en-US" dirty="0"/>
              <a:t>Do it once again with the lists of 10, to refine it down even further.</a:t>
            </a:r>
          </a:p>
        </p:txBody>
      </p:sp>
      <p:pic>
        <p:nvPicPr>
          <p:cNvPr id="5" name="Picture 4">
            <a:extLst>
              <a:ext uri="{FF2B5EF4-FFF2-40B4-BE49-F238E27FC236}">
                <a16:creationId xmlns:a16="http://schemas.microsoft.com/office/drawing/2014/main" id="{8953A0DA-391F-4BBC-9F8F-E5E76AA82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2384425"/>
            <a:ext cx="4850607" cy="3233738"/>
          </a:xfrm>
          <a:prstGeom prst="rect">
            <a:avLst/>
          </a:prstGeom>
        </p:spPr>
      </p:pic>
    </p:spTree>
    <p:extLst>
      <p:ext uri="{BB962C8B-B14F-4D97-AF65-F5344CB8AC3E}">
        <p14:creationId xmlns:p14="http://schemas.microsoft.com/office/powerpoint/2010/main" val="2506273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890</Words>
  <Application>Microsoft Office PowerPoint</Application>
  <PresentationFormat>Widescreen</PresentationFormat>
  <Paragraphs>137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Segoe UI Black</vt:lpstr>
      <vt:lpstr>Office Theme</vt:lpstr>
      <vt:lpstr>Vision Casting</vt:lpstr>
      <vt:lpstr>Beginning Together in Prayer</vt:lpstr>
      <vt:lpstr>Convening Conversations  that Cultivate Congregational Cultures</vt:lpstr>
      <vt:lpstr>Three Foundational Principles </vt:lpstr>
      <vt:lpstr>Curiosity is the First Step</vt:lpstr>
      <vt:lpstr>In Search of Christ’s Vision for You</vt:lpstr>
      <vt:lpstr>An Appreciative Awareness Survey</vt:lpstr>
      <vt:lpstr>The People’s Wisdom in Their Words</vt:lpstr>
      <vt:lpstr>Invite Them to Listen &amp; Learn</vt:lpstr>
      <vt:lpstr>Draft a Vision Statement</vt:lpstr>
      <vt:lpstr>Testing the Vision</vt:lpstr>
      <vt:lpstr>A Few Samples</vt:lpstr>
      <vt:lpstr>Intentions Aligned to Vision</vt:lpstr>
      <vt:lpstr>Taking the Barriers Seriously</vt:lpstr>
      <vt:lpstr>Collaboration in Execution</vt:lpstr>
      <vt:lpstr>It’s All About the Conversations </vt:lpstr>
      <vt:lpstr>Realistic Expectations for Results</vt:lpstr>
      <vt:lpstr>Reading to Enrich Faithful Vision Casting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Casting</dc:title>
  <dc:creator>Brian Fraser</dc:creator>
  <cp:lastModifiedBy>Jill Alexander</cp:lastModifiedBy>
  <cp:revision>48</cp:revision>
  <dcterms:created xsi:type="dcterms:W3CDTF">2018-02-26T16:50:05Z</dcterms:created>
  <dcterms:modified xsi:type="dcterms:W3CDTF">2018-03-04T21:36:25Z</dcterms:modified>
</cp:coreProperties>
</file>