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72" r:id="rId3"/>
    <p:sldId id="311" r:id="rId4"/>
    <p:sldId id="312" r:id="rId5"/>
    <p:sldId id="313" r:id="rId6"/>
    <p:sldId id="310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06" r:id="rId21"/>
    <p:sldId id="328" r:id="rId22"/>
    <p:sldId id="305" r:id="rId23"/>
    <p:sldId id="284" r:id="rId24"/>
    <p:sldId id="280" r:id="rId25"/>
  </p:sldIdLst>
  <p:sldSz cx="9144000" cy="6858000" type="screen4x3"/>
  <p:notesSz cx="7053263" cy="9356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fld id="{9F3B45EC-CA9E-4AB6-A75C-C57559D872C0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63" tIns="46881" rIns="93763" bIns="468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44445"/>
            <a:ext cx="5642610" cy="4210526"/>
          </a:xfrm>
          <a:prstGeom prst="rect">
            <a:avLst/>
          </a:prstGeom>
        </p:spPr>
        <p:txBody>
          <a:bodyPr vert="horz" lIns="93763" tIns="46881" rIns="93763" bIns="468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fld id="{FF469094-6978-4F89-A37D-5E9DF2817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0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7A72-930F-4A22-A4ED-422F5A6F13B8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1707-E9C3-4482-99FF-C47B438E7F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7A72-930F-4A22-A4ED-422F5A6F13B8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1707-E9C3-4482-99FF-C47B438E7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7A72-930F-4A22-A4ED-422F5A6F13B8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1707-E9C3-4482-99FF-C47B438E7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7A72-930F-4A22-A4ED-422F5A6F13B8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1707-E9C3-4482-99FF-C47B438E7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7A72-930F-4A22-A4ED-422F5A6F13B8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1707-E9C3-4482-99FF-C47B438E7F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7A72-930F-4A22-A4ED-422F5A6F13B8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1707-E9C3-4482-99FF-C47B438E7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7A72-930F-4A22-A4ED-422F5A6F13B8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1707-E9C3-4482-99FF-C47B438E7F3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7A72-930F-4A22-A4ED-422F5A6F13B8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1707-E9C3-4482-99FF-C47B438E7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7A72-930F-4A22-A4ED-422F5A6F13B8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1707-E9C3-4482-99FF-C47B438E7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7A72-930F-4A22-A4ED-422F5A6F13B8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1707-E9C3-4482-99FF-C47B438E7F3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7A72-930F-4A22-A4ED-422F5A6F13B8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1707-E9C3-4482-99FF-C47B438E7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B3D7A72-930F-4A22-A4ED-422F5A6F13B8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B9C1707-E9C3-4482-99FF-C47B438E7F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logs.lt.vt.edu/rendezvousinriva/files/2014/03/Leadership-Qualit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95400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1"/>
            <a:ext cx="7772400" cy="1143000"/>
          </a:xfrm>
        </p:spPr>
        <p:txBody>
          <a:bodyPr/>
          <a:lstStyle/>
          <a:p>
            <a:pPr algn="ctr"/>
            <a:r>
              <a:rPr lang="en-CA" sz="36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Session As</a:t>
            </a:r>
            <a:br>
              <a:rPr lang="en-CA" sz="36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sz="36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Congregational Leaders</a:t>
            </a:r>
            <a:endParaRPr lang="en-US" sz="36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5791200"/>
            <a:ext cx="9657013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739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81600"/>
            <a:ext cx="8458200" cy="990600"/>
          </a:xfrm>
        </p:spPr>
        <p:txBody>
          <a:bodyPr>
            <a:noAutofit/>
          </a:bodyPr>
          <a:lstStyle/>
          <a:p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5438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Conversations need to start early focusing on the concern / the issue. 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 The congregation needs to understand and appreciate the issue IS a concern.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 The goal in early conversation is to build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concensus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that “how things are now” is no longer acceptable. 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0"/>
            <a:ext cx="7543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286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Bring Congregation into Conversation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4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81600"/>
            <a:ext cx="8458200" cy="990600"/>
          </a:xfrm>
        </p:spPr>
        <p:txBody>
          <a:bodyPr>
            <a:noAutofit/>
          </a:bodyPr>
          <a:lstStyle/>
          <a:p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12981"/>
            <a:ext cx="75438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Once there is dissatisfaction with the status quo, the next step is obvious: imagine what needs to be done</a:t>
            </a:r>
          </a:p>
          <a:p>
            <a:pPr marL="0" indent="0">
              <a:buNone/>
            </a:pP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The problem: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/>
              <a:t>“Leadership Moments” occur when the issue is not clearly understood and </a:t>
            </a:r>
            <a:r>
              <a:rPr lang="en-US" u="sng" dirty="0"/>
              <a:t>a solution is not readily apparent.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“We don’t know what to do” leads to getting stuck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0"/>
            <a:ext cx="7543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286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a Learning Phase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106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81600"/>
            <a:ext cx="8458200" cy="990600"/>
          </a:xfrm>
        </p:spPr>
        <p:txBody>
          <a:bodyPr>
            <a:noAutofit/>
          </a:bodyPr>
          <a:lstStyle/>
          <a:p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762000" y="0"/>
            <a:ext cx="7543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286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a Learning Phase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F4D8D1D-CC38-4CF8-A7DE-A99F07D0000A}"/>
              </a:ext>
            </a:extLst>
          </p:cNvPr>
          <p:cNvSpPr/>
          <p:nvPr/>
        </p:nvSpPr>
        <p:spPr>
          <a:xfrm>
            <a:off x="762000" y="1833814"/>
            <a:ext cx="3465945" cy="2019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F25312-DA7A-40B7-8695-A580C34F8A98}"/>
              </a:ext>
            </a:extLst>
          </p:cNvPr>
          <p:cNvSpPr txBox="1"/>
          <p:nvPr/>
        </p:nvSpPr>
        <p:spPr>
          <a:xfrm>
            <a:off x="914400" y="2566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“We Must Change!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8D9D266-673C-4641-AA4F-7C85688A6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1986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81600"/>
            <a:ext cx="8458200" cy="990600"/>
          </a:xfrm>
        </p:spPr>
        <p:txBody>
          <a:bodyPr>
            <a:noAutofit/>
          </a:bodyPr>
          <a:lstStyle/>
          <a:p>
            <a:endParaRPr lang="en-US" sz="44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EC34491-600D-42EB-902F-4E176ABD7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4343400" y="1769436"/>
            <a:ext cx="3581400" cy="21488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0"/>
            <a:ext cx="7543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286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a Learning Phase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F4D8D1D-CC38-4CF8-A7DE-A99F07D0000A}"/>
              </a:ext>
            </a:extLst>
          </p:cNvPr>
          <p:cNvSpPr/>
          <p:nvPr/>
        </p:nvSpPr>
        <p:spPr>
          <a:xfrm>
            <a:off x="762000" y="1833814"/>
            <a:ext cx="3465945" cy="2019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F25312-DA7A-40B7-8695-A580C34F8A98}"/>
              </a:ext>
            </a:extLst>
          </p:cNvPr>
          <p:cNvSpPr txBox="1"/>
          <p:nvPr/>
        </p:nvSpPr>
        <p:spPr>
          <a:xfrm>
            <a:off x="914400" y="2566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“We Must Change!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9766D7-D8B7-4CB0-A038-765155122470}"/>
              </a:ext>
            </a:extLst>
          </p:cNvPr>
          <p:cNvSpPr txBox="1"/>
          <p:nvPr/>
        </p:nvSpPr>
        <p:spPr>
          <a:xfrm>
            <a:off x="5181600" y="24384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“We Don’t Know</a:t>
            </a:r>
          </a:p>
          <a:p>
            <a:r>
              <a:rPr lang="en-C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To Do!!!”</a:t>
            </a:r>
          </a:p>
        </p:txBody>
      </p:sp>
    </p:spTree>
    <p:extLst>
      <p:ext uri="{BB962C8B-B14F-4D97-AF65-F5344CB8AC3E}">
        <p14:creationId xmlns:p14="http://schemas.microsoft.com/office/powerpoint/2010/main" val="924167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81600"/>
            <a:ext cx="8458200" cy="990600"/>
          </a:xfrm>
        </p:spPr>
        <p:txBody>
          <a:bodyPr>
            <a:noAutofit/>
          </a:bodyPr>
          <a:lstStyle/>
          <a:p>
            <a:endParaRPr lang="en-US" sz="44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EC34491-600D-42EB-902F-4E176ABD7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4343400" y="1769436"/>
            <a:ext cx="3581400" cy="21488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0"/>
            <a:ext cx="7543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286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a Learning Phase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F4D8D1D-CC38-4CF8-A7DE-A99F07D0000A}"/>
              </a:ext>
            </a:extLst>
          </p:cNvPr>
          <p:cNvSpPr/>
          <p:nvPr/>
        </p:nvSpPr>
        <p:spPr>
          <a:xfrm>
            <a:off x="286327" y="1053292"/>
            <a:ext cx="3999345" cy="3581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F25312-DA7A-40B7-8695-A580C34F8A98}"/>
              </a:ext>
            </a:extLst>
          </p:cNvPr>
          <p:cNvSpPr txBox="1"/>
          <p:nvPr/>
        </p:nvSpPr>
        <p:spPr>
          <a:xfrm>
            <a:off x="914400" y="2566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“We Must Change!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9766D7-D8B7-4CB0-A038-765155122470}"/>
              </a:ext>
            </a:extLst>
          </p:cNvPr>
          <p:cNvSpPr txBox="1"/>
          <p:nvPr/>
        </p:nvSpPr>
        <p:spPr>
          <a:xfrm>
            <a:off x="5181600" y="24384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“We Don’t Know</a:t>
            </a:r>
          </a:p>
          <a:p>
            <a:r>
              <a:rPr lang="en-C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To Do!!!”</a:t>
            </a:r>
          </a:p>
        </p:txBody>
      </p:sp>
    </p:spTree>
    <p:extLst>
      <p:ext uri="{BB962C8B-B14F-4D97-AF65-F5344CB8AC3E}">
        <p14:creationId xmlns:p14="http://schemas.microsoft.com/office/powerpoint/2010/main" val="3881502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81600"/>
            <a:ext cx="8458200" cy="990600"/>
          </a:xfrm>
        </p:spPr>
        <p:txBody>
          <a:bodyPr>
            <a:noAutofit/>
          </a:bodyPr>
          <a:lstStyle/>
          <a:p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762000" y="0"/>
            <a:ext cx="7543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286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a Learning Phase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F4D8D1D-CC38-4CF8-A7DE-A99F07D0000A}"/>
              </a:ext>
            </a:extLst>
          </p:cNvPr>
          <p:cNvSpPr/>
          <p:nvPr/>
        </p:nvSpPr>
        <p:spPr>
          <a:xfrm>
            <a:off x="286327" y="1053292"/>
            <a:ext cx="3999345" cy="3581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F25312-DA7A-40B7-8695-A580C34F8A98}"/>
              </a:ext>
            </a:extLst>
          </p:cNvPr>
          <p:cNvSpPr txBox="1"/>
          <p:nvPr/>
        </p:nvSpPr>
        <p:spPr>
          <a:xfrm>
            <a:off x="914400" y="2566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“We Must Change!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9766D7-D8B7-4CB0-A038-765155122470}"/>
              </a:ext>
            </a:extLst>
          </p:cNvPr>
          <p:cNvSpPr txBox="1"/>
          <p:nvPr/>
        </p:nvSpPr>
        <p:spPr>
          <a:xfrm>
            <a:off x="5181600" y="24384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“We Don’t Know</a:t>
            </a:r>
          </a:p>
          <a:p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What To Do!!!”</a:t>
            </a:r>
          </a:p>
          <a:p>
            <a:endParaRPr lang="en-C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…..so set learning goals…</a:t>
            </a:r>
          </a:p>
        </p:txBody>
      </p:sp>
    </p:spTree>
    <p:extLst>
      <p:ext uri="{BB962C8B-B14F-4D97-AF65-F5344CB8AC3E}">
        <p14:creationId xmlns:p14="http://schemas.microsoft.com/office/powerpoint/2010/main" val="3426679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81600"/>
            <a:ext cx="8458200" cy="990600"/>
          </a:xfrm>
        </p:spPr>
        <p:txBody>
          <a:bodyPr>
            <a:noAutofit/>
          </a:bodyPr>
          <a:lstStyle/>
          <a:p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12981"/>
            <a:ext cx="75438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Most planned change efforts fail in implementation</a:t>
            </a:r>
          </a:p>
          <a:p>
            <a:pPr marL="0" indent="0">
              <a:buNone/>
            </a:pP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…..so make excellent plans:</a:t>
            </a:r>
          </a:p>
          <a:p>
            <a:r>
              <a:rPr lang="en-CA" u="sng" dirty="0"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: describe the outcome you desire in detailed way</a:t>
            </a:r>
          </a:p>
          <a:p>
            <a:r>
              <a:rPr lang="en-CA" u="sng" dirty="0"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easily understandable, realistically achievable, assignable, measurable, controllable</a:t>
            </a:r>
          </a:p>
          <a:p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This is still a “Leadership Moment” so </a:t>
            </a:r>
            <a:r>
              <a:rPr lang="en-US" u="sng" dirty="0">
                <a:latin typeface="Calibri" panose="020F0502020204030204" pitchFamily="34" charset="0"/>
                <a:cs typeface="Times New Roman" panose="02020603050405020304" pitchFamily="18" charset="0"/>
              </a:rPr>
              <a:t>learn more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about the issue and the solution throughout implementation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0"/>
            <a:ext cx="7543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286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Decide Direction, Implement &amp; Learn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17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12981"/>
            <a:ext cx="7543800" cy="4343400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Scan your context and note issues</a:t>
            </a:r>
            <a:endParaRPr lang="en-C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Sensemaking: “what is really happening here?”</a:t>
            </a:r>
            <a:endParaRPr lang="en-C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 whether this is a management moment or a leadership moment</a:t>
            </a:r>
            <a:endParaRPr lang="en-C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 in faith reflection on the issue</a:t>
            </a:r>
            <a:endParaRPr lang="en-C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Bring the congregation into the conversation to help them feel dissatisfaction with the status quo</a:t>
            </a:r>
            <a:endParaRPr lang="en-C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a learning phase seeking possible solutions for the issue</a:t>
            </a:r>
            <a:endParaRPr lang="en-C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Decide direction, implement with determination and learn from the experience of implementation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0"/>
            <a:ext cx="7543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286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Leadership Process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54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12981"/>
            <a:ext cx="7543800" cy="4343400"/>
          </a:xfrm>
        </p:spPr>
        <p:txBody>
          <a:bodyPr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Yourself:</a:t>
            </a: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“Am I going to benefit from this Webinar?”</a:t>
            </a:r>
            <a:endParaRPr lang="en-CA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0"/>
            <a:ext cx="7543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286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Growing as a Leader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69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12981"/>
            <a:ext cx="7543800" cy="4343400"/>
          </a:xfrm>
        </p:spPr>
        <p:txBody>
          <a:bodyPr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Believe</a:t>
            </a:r>
            <a:r>
              <a:rPr lang="en-C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you are a leader</a:t>
            </a: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CA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learn the skills of leadership</a:t>
            </a: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leadership </a:t>
            </a:r>
            <a:r>
              <a:rPr lang="en-CA" sz="3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craft</a:t>
            </a: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CA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Leadership moments are opportunities to </a:t>
            </a:r>
            <a:r>
              <a:rPr lang="en-CA" sz="3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 from experience</a:t>
            </a:r>
            <a:endParaRPr lang="en-CA" sz="36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0"/>
            <a:ext cx="7543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286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Growing as a Leader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432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81600"/>
            <a:ext cx="8458200" cy="990600"/>
          </a:xfrm>
        </p:spPr>
        <p:txBody>
          <a:bodyPr>
            <a:noAutofit/>
          </a:bodyPr>
          <a:lstStyle/>
          <a:p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543800" cy="434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“Faithful and capable leadership” is a character quality of “vital and faithful congregations.”</a:t>
            </a:r>
          </a:p>
          <a:p>
            <a:pPr marL="0" indent="0">
              <a:buNone/>
            </a:pP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Why? Leadership is contextual, and our</a:t>
            </a: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Our society is changing rapidly</a:t>
            </a: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The context that is our congregation is changing</a:t>
            </a:r>
          </a:p>
          <a:p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762000" y="0"/>
            <a:ext cx="7543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286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Leadership? 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987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490775"/>
            <a:ext cx="2595587" cy="3923069"/>
          </a:xfr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762000" y="0"/>
            <a:ext cx="7543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286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solidFill>
                  <a:schemeClr val="bg1"/>
                </a:solidFill>
              </a:rPr>
              <a:t>If you are looking for more… 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5838CC-D09F-44C7-AEAC-A50799E5A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56" y="1490775"/>
            <a:ext cx="2500935" cy="3876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7E884E-17E4-4BAD-92EB-62B373A23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579" y="1490775"/>
            <a:ext cx="2584300" cy="38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94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81600"/>
            <a:ext cx="8458200" cy="990600"/>
          </a:xfrm>
        </p:spPr>
        <p:txBody>
          <a:bodyPr>
            <a:noAutofit/>
          </a:bodyPr>
          <a:lstStyle/>
          <a:p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543800" cy="434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</a:p>
          <a:p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762000" y="0"/>
            <a:ext cx="7543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286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Congregational Leadership 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461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logs.lt.vt.edu/rendezvousinriva/files/2014/03/Leadership-Qualit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95400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1"/>
            <a:ext cx="7772400" cy="1143000"/>
          </a:xfrm>
        </p:spPr>
        <p:txBody>
          <a:bodyPr/>
          <a:lstStyle/>
          <a:p>
            <a:pPr algn="ctr"/>
            <a:r>
              <a:rPr lang="en-CA" sz="36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Top Ten Motivational Mistakes Leaders Make</a:t>
            </a:r>
            <a:endParaRPr lang="en-US" sz="36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5791200"/>
            <a:ext cx="9657013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489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81600"/>
            <a:ext cx="6781800" cy="990600"/>
          </a:xfrm>
        </p:spPr>
        <p:txBody>
          <a:bodyPr>
            <a:noAutofit/>
          </a:bodyPr>
          <a:lstStyle/>
          <a:p>
            <a:r>
              <a:rPr lang="en-CA" sz="4400" dirty="0"/>
              <a:t>Title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5438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762000" y="0"/>
            <a:ext cx="7543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286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solidFill>
                  <a:schemeClr val="bg1"/>
                </a:solidFill>
              </a:rPr>
              <a:t>Title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01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81600"/>
            <a:ext cx="8001000" cy="990600"/>
          </a:xfrm>
        </p:spPr>
        <p:txBody>
          <a:bodyPr>
            <a:noAutofit/>
          </a:bodyPr>
          <a:lstStyle/>
          <a:p>
            <a:r>
              <a:rPr lang="en-CA" sz="4400" dirty="0"/>
              <a:t>#4: Not considering their motives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543800" cy="434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3000" u="sng" dirty="0" err="1"/>
              <a:t>Kennon</a:t>
            </a:r>
            <a:r>
              <a:rPr lang="en-CA" sz="3000" u="sng" dirty="0"/>
              <a:t> Callahan makes the observation:</a:t>
            </a:r>
          </a:p>
          <a:p>
            <a:pPr marL="0" indent="0" algn="ctr">
              <a:buNone/>
            </a:pPr>
            <a:endParaRPr lang="en-CA" sz="3000" dirty="0"/>
          </a:p>
          <a:p>
            <a:pPr marL="0" indent="0" algn="ctr">
              <a:buNone/>
            </a:pPr>
            <a:r>
              <a:rPr lang="en-CA" sz="3000" dirty="0"/>
              <a:t>Leaders often motivated by challenge, reasonability and commitment</a:t>
            </a:r>
          </a:p>
          <a:p>
            <a:pPr marL="0" indent="0" algn="ctr">
              <a:buNone/>
            </a:pPr>
            <a:endParaRPr lang="en-CA" sz="3000" dirty="0"/>
          </a:p>
          <a:p>
            <a:pPr marL="0" indent="0" algn="ctr">
              <a:buNone/>
            </a:pPr>
            <a:r>
              <a:rPr lang="en-CA" sz="3000" dirty="0"/>
              <a:t>Congregants often motivated by compassion, community and hope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762000" y="0"/>
            <a:ext cx="7543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286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solidFill>
                  <a:schemeClr val="bg1"/>
                </a:solidFill>
              </a:rPr>
              <a:t>Motivations can be different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58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81600"/>
            <a:ext cx="8458200" cy="990600"/>
          </a:xfrm>
        </p:spPr>
        <p:txBody>
          <a:bodyPr>
            <a:noAutofit/>
          </a:bodyPr>
          <a:lstStyle/>
          <a:p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26641"/>
            <a:ext cx="7543800" cy="37263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“Leaders bring the future to the present” (Bruce Avolio)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“Tackling tough problems—problems that often require an evolution of values—is the end of leadership; getting that work done is its essence.” (Ron Heifetz) 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“Leadership is influence—nothing more and nothing less.” (John C. Maxwell)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0"/>
            <a:ext cx="7543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286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Leadership? 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66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0"/>
            <a:ext cx="7543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286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Leadership? 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A0509C-B6D7-4CDA-A882-B71CD7F7F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50636"/>
            <a:ext cx="2878910" cy="512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90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03ABAF0-B573-42DB-8DAE-09D0B05D9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7613" y="2242096"/>
            <a:ext cx="5362223" cy="3016250"/>
          </a:xfrm>
        </p:spPr>
      </p:pic>
      <p:sp>
        <p:nvSpPr>
          <p:cNvPr id="4" name="Rectangle 3"/>
          <p:cNvSpPr/>
          <p:nvPr/>
        </p:nvSpPr>
        <p:spPr>
          <a:xfrm>
            <a:off x="762000" y="0"/>
            <a:ext cx="7543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286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Leadership? 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42AE08-F003-41E1-B117-0F0FAA66E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213" y="2239786"/>
            <a:ext cx="5362226" cy="301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33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81600"/>
            <a:ext cx="8458200" cy="990600"/>
          </a:xfrm>
        </p:spPr>
        <p:txBody>
          <a:bodyPr>
            <a:noAutofit/>
          </a:bodyPr>
          <a:lstStyle/>
          <a:p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543800" cy="4343400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being mindful of congregational life and the congregation’s wider context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Observing what is changing &amp; emerging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note 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what you see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C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CA" dirty="0">
                <a:latin typeface="Calibri" panose="020F0502020204030204" pitchFamily="34" charset="0"/>
                <a:cs typeface="Times New Roman" panose="02020603050405020304" pitchFamily="18" charset="0"/>
              </a:rPr>
              <a:t>Scanning is a pastoral practice</a:t>
            </a:r>
          </a:p>
          <a:p>
            <a:pPr marL="0" indent="0" algn="ctr">
              <a:buNone/>
            </a:pP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762000" y="0"/>
            <a:ext cx="7543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286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Scanning</a:t>
            </a:r>
            <a:r>
              <a:rPr lang="en-CA" sz="4400" dirty="0">
                <a:solidFill>
                  <a:schemeClr val="bg1"/>
                </a:solidFill>
              </a:rPr>
              <a:t>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98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81600"/>
            <a:ext cx="8458200" cy="990600"/>
          </a:xfrm>
        </p:spPr>
        <p:txBody>
          <a:bodyPr>
            <a:noAutofit/>
          </a:bodyPr>
          <a:lstStyle/>
          <a:p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543800" cy="4343400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is really going on here? What is the root cause?”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CA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dirty="0">
                <a:latin typeface="Calibri" panose="020F0502020204030204" pitchFamily="34" charset="0"/>
                <a:cs typeface="Times New Roman" panose="02020603050405020304" pitchFamily="18" charset="0"/>
              </a:rPr>
              <a:t>Move beyond superficial analysis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CA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dirty="0">
                <a:latin typeface="Calibri" panose="020F0502020204030204" pitchFamily="34" charset="0"/>
                <a:cs typeface="Times New Roman" panose="02020603050405020304" pitchFamily="18" charset="0"/>
              </a:rPr>
              <a:t>Scanning is a pastoral practice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CA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dirty="0">
                <a:latin typeface="Calibri" panose="020F0502020204030204" pitchFamily="34" charset="0"/>
                <a:cs typeface="Times New Roman" panose="02020603050405020304" pitchFamily="18" charset="0"/>
              </a:rPr>
              <a:t>Ask “Why?...Why?...Why?...”</a:t>
            </a:r>
          </a:p>
          <a:p>
            <a:pPr marL="0" indent="0" algn="ctr">
              <a:buNone/>
            </a:pP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762000" y="0"/>
            <a:ext cx="7543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286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Sensemaking</a:t>
            </a:r>
            <a:r>
              <a:rPr lang="en-CA" sz="4400" dirty="0">
                <a:solidFill>
                  <a:schemeClr val="bg1"/>
                </a:solidFill>
              </a:rPr>
              <a:t>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50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81600"/>
            <a:ext cx="8458200" cy="990600"/>
          </a:xfrm>
        </p:spPr>
        <p:txBody>
          <a:bodyPr>
            <a:noAutofit/>
          </a:bodyPr>
          <a:lstStyle/>
          <a:p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543800" cy="4343400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CA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Moments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”: issue clearly understood for which there are accepted solutions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CA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dirty="0"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CA" u="sng" dirty="0">
                <a:latin typeface="Calibri" panose="020F0502020204030204" pitchFamily="34" charset="0"/>
                <a:cs typeface="Times New Roman" panose="02020603050405020304" pitchFamily="18" charset="0"/>
              </a:rPr>
              <a:t>Leadership Moments</a:t>
            </a:r>
            <a:r>
              <a:rPr lang="en-CA" dirty="0">
                <a:latin typeface="Calibri" panose="020F0502020204030204" pitchFamily="34" charset="0"/>
                <a:cs typeface="Times New Roman" panose="02020603050405020304" pitchFamily="18" charset="0"/>
              </a:rPr>
              <a:t>”: occur when the issue is NOT clearly understood and solutions NOT readily apparent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CA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>
                <a:latin typeface="Calibri" panose="020F0502020204030204" pitchFamily="34" charset="0"/>
                <a:cs typeface="Times New Roman" panose="02020603050405020304" pitchFamily="18" charset="0"/>
              </a:rPr>
              <a:t>If your issue looks like a leadership moment, carry on with this process</a:t>
            </a:r>
          </a:p>
          <a:p>
            <a:pPr marL="0" indent="0" algn="ctr">
              <a:buNone/>
            </a:pP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762000" y="0"/>
            <a:ext cx="7543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286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Assess: “Is this a leadership </a:t>
            </a:r>
            <a:r>
              <a:rPr lang="en-CA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mement</a:t>
            </a:r>
            <a:r>
              <a:rPr lang="en-CA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?”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33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81600"/>
            <a:ext cx="8458200" cy="990600"/>
          </a:xfrm>
        </p:spPr>
        <p:txBody>
          <a:bodyPr>
            <a:noAutofit/>
          </a:bodyPr>
          <a:lstStyle/>
          <a:p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543800" cy="4343400"/>
          </a:xfrm>
        </p:spPr>
        <p:txBody>
          <a:bodyPr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Faith reflection calls us to go back to “first principles” in our faith: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its core, what does God call the church to be?</a:t>
            </a:r>
            <a:endParaRPr lang="en-C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we see in the New Testament the followers of Jesus pursuing these callings?</a:t>
            </a:r>
            <a:endParaRPr lang="en-C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Sessions tend to overlook faith reflection, even though</a:t>
            </a:r>
          </a:p>
          <a:p>
            <a:pPr marL="0" indent="0" algn="ctr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want “faithful and vital congregations”.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0"/>
            <a:ext cx="7543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286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Faith Reflection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03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4650</TotalTime>
  <Words>677</Words>
  <Application>Microsoft Office PowerPoint</Application>
  <PresentationFormat>On-screen Show (4:3)</PresentationFormat>
  <Paragraphs>108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Andalus</vt:lpstr>
      <vt:lpstr>Arial</vt:lpstr>
      <vt:lpstr>Calibri</vt:lpstr>
      <vt:lpstr>Impact</vt:lpstr>
      <vt:lpstr>Symbol</vt:lpstr>
      <vt:lpstr>Times New Roman</vt:lpstr>
      <vt:lpstr>NewsPrint</vt:lpstr>
      <vt:lpstr>The Session As Congregational Leaders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Top Ten Motivational Mistakes Leaders Make</vt:lpstr>
      <vt:lpstr>Title</vt:lpstr>
      <vt:lpstr>#4: Not considering their motives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</dc:creator>
  <cp:lastModifiedBy>VAPC IT</cp:lastModifiedBy>
  <cp:revision>111</cp:revision>
  <cp:lastPrinted>2014-04-26T21:12:20Z</cp:lastPrinted>
  <dcterms:created xsi:type="dcterms:W3CDTF">2014-04-23T14:53:57Z</dcterms:created>
  <dcterms:modified xsi:type="dcterms:W3CDTF">2018-02-26T15:44:10Z</dcterms:modified>
</cp:coreProperties>
</file>