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12"/>
  </p:notesMasterIdLst>
  <p:handoutMasterIdLst>
    <p:handoutMasterId r:id="rId13"/>
  </p:handoutMasterIdLst>
  <p:sldIdLst>
    <p:sldId id="264" r:id="rId2"/>
    <p:sldId id="277" r:id="rId3"/>
    <p:sldId id="291" r:id="rId4"/>
    <p:sldId id="279" r:id="rId5"/>
    <p:sldId id="290" r:id="rId6"/>
    <p:sldId id="287" r:id="rId7"/>
    <p:sldId id="275" r:id="rId8"/>
    <p:sldId id="289" r:id="rId9"/>
    <p:sldId id="288" r:id="rId10"/>
    <p:sldId id="292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17804-6722-4510-9040-94C377A791EF}" type="datetimeFigureOut">
              <a:rPr lang="en-US" smtClean="0"/>
              <a:pPr/>
              <a:t>13-01-22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FBB4E-36E4-4447-BCB2-FAE9979ACC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77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66AC-DC9B-4DE6-B811-F3538F6FB927}" type="datetimeFigureOut">
              <a:rPr lang="en-US" smtClean="0"/>
              <a:t>13-01-22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B279A-B950-4569-82C7-62840BDB3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8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37668-664E-49CF-91FB-BD4E052EF157}" type="datetime3">
              <a:rPr lang="en-US" smtClean="0"/>
              <a:t>22 January 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ADD66-52D9-49D4-9818-6BED454D99BD}" type="datetime3">
              <a:rPr lang="en-US" smtClean="0"/>
              <a:t>22 January 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2345A-4AE3-4FAD-B2CA-2D7E0C8CBFEA}" type="datetime3">
              <a:rPr lang="en-US" smtClean="0"/>
              <a:t>22 January 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F4869-A0DB-462B-8DDC-860FFBA35DA3}" type="datetime3">
              <a:rPr lang="en-US" smtClean="0"/>
              <a:t>22 January 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4C11F-E5D0-4326-B93F-9CED1B3434F5}" type="datetime3">
              <a:rPr lang="en-US" smtClean="0"/>
              <a:t>22 January 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61895-0A0C-4DD2-81C0-22AAA5903031}" type="datetime3">
              <a:rPr lang="en-US" smtClean="0"/>
              <a:t>22 January 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5D7A6-7B61-497D-85E2-4F36DB5A65DA}" type="datetime3">
              <a:rPr lang="en-US" smtClean="0"/>
              <a:t>22 January 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F8A1E3-860F-4107-B4B5-2A6739ACE8B5}" type="datetime3">
              <a:rPr lang="en-US" smtClean="0"/>
              <a:t>22 January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0946-4F4B-4CF0-9E75-B6F24F00D0B9}" type="datetime3">
              <a:rPr lang="en-US" smtClean="0"/>
              <a:t>22 January 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682B-674C-4ED4-9F1A-E8EC44411084}" type="datetime3">
              <a:rPr lang="en-US" smtClean="0"/>
              <a:t>22 January 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7348-546C-4E53-93FA-A5F8F40E4B89}" type="datetime3">
              <a:rPr lang="en-US" smtClean="0"/>
              <a:t>22 January 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0326-6A3F-4E3B-8380-571D1AD1F9B3}" type="datetime3">
              <a:rPr lang="en-US" smtClean="0"/>
              <a:t>22 January 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CEA8B5A-C2B4-49C2-8C59-94FAB4FF8D47}" type="datetime3">
              <a:rPr lang="en-US" smtClean="0"/>
              <a:t>22 January 2013</a:t>
            </a:fld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825" y="6245225"/>
            <a:ext cx="3543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  <p:grpSp>
        <p:nvGrpSpPr>
          <p:cNvPr id="1030" name="Group 10"/>
          <p:cNvGrpSpPr>
            <a:grpSpLocks/>
          </p:cNvGrpSpPr>
          <p:nvPr userDrawn="1"/>
        </p:nvGrpSpPr>
        <p:grpSpPr bwMode="auto">
          <a:xfrm>
            <a:off x="3143240" y="642918"/>
            <a:ext cx="5532448" cy="49232"/>
            <a:chOff x="1202" y="391"/>
            <a:chExt cx="4263" cy="45"/>
          </a:xfrm>
        </p:grpSpPr>
        <p:sp>
          <p:nvSpPr>
            <p:cNvPr id="39944" name="Line 8"/>
            <p:cNvSpPr>
              <a:spLocks noChangeShapeType="1"/>
            </p:cNvSpPr>
            <p:nvPr userDrawn="1"/>
          </p:nvSpPr>
          <p:spPr bwMode="auto">
            <a:xfrm>
              <a:off x="1202" y="391"/>
              <a:ext cx="426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9945" name="Line 9"/>
            <p:cNvSpPr>
              <a:spLocks noChangeShapeType="1"/>
            </p:cNvSpPr>
            <p:nvPr userDrawn="1"/>
          </p:nvSpPr>
          <p:spPr bwMode="auto">
            <a:xfrm>
              <a:off x="1202" y="436"/>
              <a:ext cx="4263" cy="0"/>
            </a:xfrm>
            <a:prstGeom prst="line">
              <a:avLst/>
            </a:prstGeom>
            <a:noFill/>
            <a:ln w="3175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grpSp>
        <p:nvGrpSpPr>
          <p:cNvPr id="1031" name="Group 11"/>
          <p:cNvGrpSpPr>
            <a:grpSpLocks/>
          </p:cNvGrpSpPr>
          <p:nvPr userDrawn="1"/>
        </p:nvGrpSpPr>
        <p:grpSpPr bwMode="auto">
          <a:xfrm flipV="1">
            <a:off x="468313" y="6165850"/>
            <a:ext cx="8207375" cy="71438"/>
            <a:chOff x="1202" y="391"/>
            <a:chExt cx="4263" cy="45"/>
          </a:xfrm>
        </p:grpSpPr>
        <p:sp>
          <p:nvSpPr>
            <p:cNvPr id="39948" name="Line 12"/>
            <p:cNvSpPr>
              <a:spLocks noChangeShapeType="1"/>
            </p:cNvSpPr>
            <p:nvPr userDrawn="1"/>
          </p:nvSpPr>
          <p:spPr bwMode="auto">
            <a:xfrm>
              <a:off x="1202" y="391"/>
              <a:ext cx="426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9949" name="Line 13"/>
            <p:cNvSpPr>
              <a:spLocks noChangeShapeType="1"/>
            </p:cNvSpPr>
            <p:nvPr userDrawn="1"/>
          </p:nvSpPr>
          <p:spPr bwMode="auto">
            <a:xfrm>
              <a:off x="1202" y="436"/>
              <a:ext cx="4263" cy="0"/>
            </a:xfrm>
            <a:prstGeom prst="line">
              <a:avLst/>
            </a:prstGeom>
            <a:noFill/>
            <a:ln w="3175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pic>
        <p:nvPicPr>
          <p:cNvPr id="12" name="Picture 11" descr="WCClogo_colour_ENG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2449613" cy="816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93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cc2013.info/" TargetMode="Externa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1042988" y="1989138"/>
            <a:ext cx="7561262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5400" b="1" dirty="0" smtClean="0">
                <a:latin typeface="Book Antiqua" pitchFamily="18" charset="0"/>
              </a:rPr>
              <a:t>	Pilgrimage </a:t>
            </a:r>
          </a:p>
          <a:p>
            <a:pPr>
              <a:spcBef>
                <a:spcPts val="600"/>
              </a:spcBef>
            </a:pPr>
            <a:r>
              <a:rPr lang="en-US" sz="5400" b="1" dirty="0" smtClean="0">
                <a:latin typeface="Book Antiqua" pitchFamily="18" charset="0"/>
              </a:rPr>
              <a:t>		to </a:t>
            </a:r>
            <a:r>
              <a:rPr lang="en-US" sz="5400" b="1" dirty="0" err="1" smtClean="0">
                <a:latin typeface="Book Antiqua" pitchFamily="18" charset="0"/>
              </a:rPr>
              <a:t>Busan</a:t>
            </a:r>
            <a:endParaRPr lang="en-US" sz="5400" b="1" dirty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smtClean="0">
                <a:latin typeface="Book Antiqua" pitchFamily="18" charset="0"/>
              </a:rPr>
              <a:t>		A congregational resource</a:t>
            </a:r>
            <a:endParaRPr lang="en-US" sz="32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Baskerville Old Face" pitchFamily="18" charset="0"/>
              </a:rPr>
              <a:t>Please help us to get the word out about this resource—</a:t>
            </a:r>
          </a:p>
          <a:p>
            <a:pPr>
              <a:buNone/>
            </a:pPr>
            <a:endParaRPr lang="en-US" sz="2400" b="1" dirty="0" smtClean="0">
              <a:latin typeface="Baskerville Old Face" pitchFamily="18" charset="0"/>
            </a:endParaRPr>
          </a:p>
          <a:p>
            <a:pPr lvl="1"/>
            <a:r>
              <a:rPr lang="en-US" sz="1800" b="1" dirty="0" smtClean="0">
                <a:latin typeface="Baskerville Old Face" pitchFamily="18" charset="0"/>
              </a:rPr>
              <a:t>Available now</a:t>
            </a:r>
          </a:p>
          <a:p>
            <a:pPr lvl="1"/>
            <a:r>
              <a:rPr lang="en-US" sz="1800" b="1" dirty="0" smtClean="0">
                <a:latin typeface="Baskerville Old Face" pitchFamily="18" charset="0"/>
              </a:rPr>
              <a:t>Go to WCC Assembly webpage</a:t>
            </a:r>
          </a:p>
          <a:p>
            <a:pPr lvl="1"/>
            <a:r>
              <a:rPr lang="en-US" sz="1800" b="1" dirty="0" smtClean="0">
                <a:latin typeface="Baskerville Old Face" pitchFamily="18" charset="0"/>
                <a:hlinkClick r:id="rId2"/>
              </a:rPr>
              <a:t>www.wcc2013.info</a:t>
            </a:r>
            <a:r>
              <a:rPr lang="en-US" sz="1800" b="1" dirty="0" smtClean="0">
                <a:latin typeface="Baskerville Old Face" pitchFamily="18" charset="0"/>
              </a:rPr>
              <a:t>, under Resources</a:t>
            </a:r>
          </a:p>
          <a:p>
            <a:pPr lvl="1"/>
            <a:r>
              <a:rPr lang="en-US" sz="1800" b="1" dirty="0" smtClean="0">
                <a:latin typeface="Baskerville Old Face" pitchFamily="18" charset="0"/>
              </a:rPr>
              <a:t>Encourage your contacts and churches to use the resource</a:t>
            </a:r>
          </a:p>
          <a:p>
            <a:pPr lvl="1"/>
            <a:r>
              <a:rPr lang="en-US" sz="1800" b="1" dirty="0" smtClean="0">
                <a:latin typeface="Baskerville Old Face" pitchFamily="18" charset="0"/>
              </a:rPr>
              <a:t>See you in </a:t>
            </a:r>
            <a:r>
              <a:rPr lang="en-US" sz="1800" b="1" dirty="0" err="1" smtClean="0">
                <a:latin typeface="Baskerville Old Face" pitchFamily="18" charset="0"/>
              </a:rPr>
              <a:t>Busan</a:t>
            </a:r>
            <a:r>
              <a:rPr lang="en-US" sz="1800" b="1" dirty="0" smtClean="0">
                <a:latin typeface="Baskerville Old Face" pitchFamily="18" charset="0"/>
              </a:rPr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E99D8-D328-49F6-97F3-E9A88F19D0D2}" type="datetime3">
              <a:rPr lang="en-US" smtClean="0"/>
              <a:t>22 January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  <p:pic>
        <p:nvPicPr>
          <p:cNvPr id="2050" name="Picture 2" descr="WCC 10th Assembly Logo JPEG File Form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3116"/>
            <a:ext cx="1875239" cy="2976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857250" y="1989138"/>
            <a:ext cx="75009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Book Antiqua" pitchFamily="18" charset="0"/>
              </a:rPr>
              <a:t>What do we mean by </a:t>
            </a:r>
            <a:r>
              <a:rPr lang="en-US" sz="2800" b="1" i="1" dirty="0" smtClean="0">
                <a:latin typeface="Book Antiqua" pitchFamily="18" charset="0"/>
              </a:rPr>
              <a:t>ecumenical </a:t>
            </a:r>
            <a:r>
              <a:rPr lang="en-US" sz="2800" b="1" dirty="0" smtClean="0">
                <a:latin typeface="Book Antiqua" pitchFamily="18" charset="0"/>
              </a:rPr>
              <a:t>Christianity?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Book Antiqua" pitchFamily="18" charset="0"/>
              </a:rPr>
              <a:t>	By </a:t>
            </a:r>
            <a:r>
              <a:rPr lang="en-US" sz="2800" b="1" i="1" dirty="0" smtClean="0">
                <a:latin typeface="Book Antiqua" pitchFamily="18" charset="0"/>
              </a:rPr>
              <a:t>ecumenical</a:t>
            </a:r>
            <a:r>
              <a:rPr lang="en-US" sz="2800" b="1" dirty="0" smtClean="0">
                <a:latin typeface="Book Antiqua" pitchFamily="18" charset="0"/>
              </a:rPr>
              <a:t> Christians?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Book Antiqua" pitchFamily="18" charset="0"/>
              </a:rPr>
              <a:t>		By </a:t>
            </a:r>
            <a:r>
              <a:rPr lang="en-US" sz="2800" b="1" i="1" dirty="0" smtClean="0">
                <a:latin typeface="Book Antiqua" pitchFamily="18" charset="0"/>
              </a:rPr>
              <a:t>ecumenical </a:t>
            </a:r>
            <a:r>
              <a:rPr lang="en-US" sz="2800" b="1" dirty="0" smtClean="0">
                <a:latin typeface="Book Antiqua" pitchFamily="18" charset="0"/>
              </a:rPr>
              <a:t>movement?</a:t>
            </a:r>
          </a:p>
          <a:p>
            <a:pPr>
              <a:spcBef>
                <a:spcPct val="50000"/>
              </a:spcBef>
            </a:pPr>
            <a:endParaRPr lang="en-US" sz="2800" i="1" dirty="0"/>
          </a:p>
          <a:p>
            <a:pPr>
              <a:spcBef>
                <a:spcPct val="50000"/>
              </a:spcBef>
            </a:pP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523EE-F5BB-4199-8428-C57D6EDC7321}" type="datetime3">
              <a:rPr lang="en-US" smtClean="0"/>
              <a:t>22 January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604" y="1600200"/>
            <a:ext cx="44187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143000" y="1500174"/>
            <a:ext cx="67691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Font typeface="Times New Roman" pitchFamily="96" charset="0"/>
              <a:buNone/>
            </a:pPr>
            <a:r>
              <a:rPr lang="en-US" sz="2400" b="1" dirty="0" smtClean="0">
                <a:latin typeface="Book Antiqua" pitchFamily="18" charset="0"/>
              </a:rPr>
              <a:t>One ecumenical conviction is that being Christian today entails a genuine openness toward people very different from oneself—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b="1" i="1" dirty="0" smtClean="0">
                <a:latin typeface="Book Antiqua" pitchFamily="18" charset="0"/>
              </a:rPr>
              <a:t>Christians with different traditions and commitments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b="1" i="1" dirty="0" smtClean="0">
                <a:latin typeface="Book Antiqua" pitchFamily="18" charset="0"/>
              </a:rPr>
              <a:t>Christians in our own area whom we’ve never really met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b="1" i="1" dirty="0" smtClean="0">
                <a:latin typeface="Book Antiqua" pitchFamily="18" charset="0"/>
              </a:rPr>
              <a:t>Christians from very different contexts around the world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b="1" i="1" dirty="0" smtClean="0">
                <a:latin typeface="Book Antiqua" pitchFamily="18" charset="0"/>
              </a:rPr>
              <a:t>Christians struggling with social, economic, political problems</a:t>
            </a:r>
          </a:p>
          <a:p>
            <a:pPr>
              <a:spcBef>
                <a:spcPts val="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b="1" i="1" dirty="0" smtClean="0">
                <a:latin typeface="Book Antiqua" pitchFamily="18" charset="0"/>
              </a:rPr>
              <a:t>People of other faith traditions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85D60-35D2-4965-A917-8F5631689C60}" type="datetime3">
              <a:rPr lang="en-US" smtClean="0"/>
              <a:t>22 January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Pilgrimage to Busan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9" y="1571612"/>
            <a:ext cx="3999650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214414" y="1285861"/>
            <a:ext cx="6786586" cy="6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Book Antiqua" pitchFamily="18" charset="0"/>
                <a:cs typeface="Calibri" pitchFamily="34" charset="0"/>
              </a:rPr>
              <a:t>The WCC has published a new resource to engage congregations in ecumenical encounter and reflection—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i="1" dirty="0" smtClean="0">
                <a:latin typeface="Book Antiqua" pitchFamily="18" charset="0"/>
                <a:cs typeface="Calibri" pitchFamily="34" charset="0"/>
              </a:rPr>
              <a:t>Pilgrimage to </a:t>
            </a:r>
            <a:r>
              <a:rPr lang="en-US" b="1" i="1" dirty="0" err="1" smtClean="0">
                <a:latin typeface="Book Antiqua" pitchFamily="18" charset="0"/>
                <a:cs typeface="Calibri" pitchFamily="34" charset="0"/>
              </a:rPr>
              <a:t>Busan</a:t>
            </a:r>
            <a:r>
              <a:rPr lang="en-US" b="1" i="1" dirty="0" smtClean="0">
                <a:latin typeface="Book Antiqua" pitchFamily="18" charset="0"/>
                <a:cs typeface="Calibri" pitchFamily="34" charset="0"/>
              </a:rPr>
              <a:t>: An Ecumenical Journey into World Christianity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six units or sessions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meant to encourage local and global encounter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centered on chief ecumenical themes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guides for participants and leaders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accompany WCC to the 10th Assembly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for use in Advent, Lent, adult forums, one-day retreats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928689" y="1428736"/>
            <a:ext cx="7072336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smtClean="0">
                <a:latin typeface="Book Antiqua" pitchFamily="18" charset="0"/>
                <a:cs typeface="Calibri" pitchFamily="34" charset="0"/>
              </a:rPr>
              <a:t>Each station on the pilgrimage</a:t>
            </a:r>
          </a:p>
          <a:p>
            <a:pPr>
              <a:defRPr/>
            </a:pPr>
            <a:endParaRPr lang="en-GB" sz="2400" b="1" dirty="0">
              <a:latin typeface="Book Antiqua" pitchFamily="18" charset="0"/>
              <a:cs typeface="Calibri" pitchFamily="34" charset="0"/>
            </a:endParaRPr>
          </a:p>
          <a:p>
            <a:pPr marL="971550" lvl="1" indent="-514350">
              <a:spcBef>
                <a:spcPct val="40000"/>
              </a:spcBef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latin typeface="Book Antiqua" pitchFamily="18" charset="0"/>
                <a:cs typeface="Calibri" pitchFamily="34" charset="0"/>
              </a:rPr>
              <a:t>introduces</a:t>
            </a:r>
            <a:r>
              <a:rPr lang="fr-FR" dirty="0" smtClean="0">
                <a:latin typeface="Book Antiqua" pitchFamily="18" charset="0"/>
                <a:cs typeface="Calibri" pitchFamily="34" charset="0"/>
              </a:rPr>
              <a:t> a </a:t>
            </a:r>
            <a:r>
              <a:rPr lang="fr-FR" dirty="0" err="1" smtClean="0">
                <a:latin typeface="Book Antiqua" pitchFamily="18" charset="0"/>
                <a:cs typeface="Calibri" pitchFamily="34" charset="0"/>
              </a:rPr>
              <a:t>particular</a:t>
            </a:r>
            <a:r>
              <a:rPr lang="fr-FR" dirty="0" smtClean="0">
                <a:latin typeface="Book Antiqua" pitchFamily="18" charset="0"/>
                <a:cs typeface="Calibri" pitchFamily="34" charset="0"/>
              </a:rPr>
              <a:t> Christian </a:t>
            </a:r>
            <a:r>
              <a:rPr lang="fr-FR" dirty="0" err="1" smtClean="0">
                <a:latin typeface="Book Antiqua" pitchFamily="18" charset="0"/>
                <a:cs typeface="Calibri" pitchFamily="34" charset="0"/>
              </a:rPr>
              <a:t>context</a:t>
            </a:r>
            <a:r>
              <a:rPr lang="fr-FR" dirty="0" smtClean="0">
                <a:latin typeface="Book Antiqua" pitchFamily="18" charset="0"/>
                <a:cs typeface="Calibri" pitchFamily="34" charset="0"/>
              </a:rPr>
              <a:t>: </a:t>
            </a:r>
            <a:r>
              <a:rPr lang="fr-FR" dirty="0" err="1" smtClean="0">
                <a:latin typeface="Book Antiqua" pitchFamily="18" charset="0"/>
                <a:cs typeface="Calibri" pitchFamily="34" charset="0"/>
              </a:rPr>
              <a:t>Orthodox</a:t>
            </a:r>
            <a:r>
              <a:rPr lang="fr-FR" dirty="0" smtClean="0">
                <a:latin typeface="Book Antiqua" pitchFamily="18" charset="0"/>
                <a:cs typeface="Calibri" pitchFamily="34" charset="0"/>
              </a:rPr>
              <a:t> </a:t>
            </a:r>
            <a:r>
              <a:rPr lang="fr-FR" dirty="0" err="1" smtClean="0">
                <a:latin typeface="Book Antiqua" pitchFamily="18" charset="0"/>
                <a:cs typeface="Calibri" pitchFamily="34" charset="0"/>
              </a:rPr>
              <a:t>churches</a:t>
            </a:r>
            <a:r>
              <a:rPr lang="fr-FR" dirty="0" smtClean="0">
                <a:latin typeface="Book Antiqua" pitchFamily="18" charset="0"/>
                <a:cs typeface="Calibri" pitchFamily="34" charset="0"/>
              </a:rPr>
              <a:t> in </a:t>
            </a:r>
            <a:r>
              <a:rPr lang="fr-FR" dirty="0" err="1" smtClean="0">
                <a:latin typeface="Book Antiqua" pitchFamily="18" charset="0"/>
                <a:cs typeface="Calibri" pitchFamily="34" charset="0"/>
              </a:rPr>
              <a:t>Eastern</a:t>
            </a:r>
            <a:r>
              <a:rPr lang="fr-FR" dirty="0" smtClean="0">
                <a:latin typeface="Book Antiqua" pitchFamily="18" charset="0"/>
                <a:cs typeface="Calibri" pitchFamily="34" charset="0"/>
              </a:rPr>
              <a:t> Europe, </a:t>
            </a:r>
            <a:r>
              <a:rPr lang="fr-FR" dirty="0" err="1" smtClean="0">
                <a:latin typeface="Book Antiqua" pitchFamily="18" charset="0"/>
                <a:cs typeface="Calibri" pitchFamily="34" charset="0"/>
              </a:rPr>
              <a:t>churches</a:t>
            </a:r>
            <a:r>
              <a:rPr lang="fr-FR" dirty="0" smtClean="0">
                <a:latin typeface="Book Antiqua" pitchFamily="18" charset="0"/>
                <a:cs typeface="Calibri" pitchFamily="34" charset="0"/>
              </a:rPr>
              <a:t> in the Middle East, Christian </a:t>
            </a:r>
            <a:r>
              <a:rPr lang="fr-FR" dirty="0" err="1" smtClean="0">
                <a:latin typeface="Book Antiqua" pitchFamily="18" charset="0"/>
                <a:cs typeface="Calibri" pitchFamily="34" charset="0"/>
              </a:rPr>
              <a:t>churches</a:t>
            </a:r>
            <a:r>
              <a:rPr lang="fr-FR" dirty="0" smtClean="0">
                <a:latin typeface="Book Antiqua" pitchFamily="18" charset="0"/>
                <a:cs typeface="Calibri" pitchFamily="34" charset="0"/>
              </a:rPr>
              <a:t> in </a:t>
            </a:r>
            <a:r>
              <a:rPr lang="fr-FR" dirty="0" err="1" smtClean="0">
                <a:latin typeface="Book Antiqua" pitchFamily="18" charset="0"/>
                <a:cs typeface="Calibri" pitchFamily="34" charset="0"/>
              </a:rPr>
              <a:t>Africa</a:t>
            </a:r>
            <a:endParaRPr lang="fr-FR" dirty="0">
              <a:latin typeface="Book Antiqua" pitchFamily="18" charset="0"/>
              <a:cs typeface="Calibri" pitchFamily="34" charset="0"/>
            </a:endParaRPr>
          </a:p>
          <a:p>
            <a:pPr marL="971550" lvl="1" indent="-514350">
              <a:spcBef>
                <a:spcPct val="40000"/>
              </a:spcBef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lifts up a particular theme: unity, mission, peace, justice, prayer, discipleship </a:t>
            </a:r>
            <a:endParaRPr lang="nl-NL" dirty="0">
              <a:latin typeface="Book Antiqua" pitchFamily="18" charset="0"/>
              <a:cs typeface="Calibri" pitchFamily="34" charset="0"/>
            </a:endParaRPr>
          </a:p>
          <a:p>
            <a:pPr marL="971550" lvl="1" indent="-514350">
              <a:spcBef>
                <a:spcPct val="40000"/>
              </a:spcBef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sparks biblical and theological reflection</a:t>
            </a:r>
            <a:endParaRPr lang="nl-NL" dirty="0">
              <a:latin typeface="Book Antiqua" pitchFamily="18" charset="0"/>
              <a:cs typeface="Calibri" pitchFamily="34" charset="0"/>
            </a:endParaRPr>
          </a:p>
          <a:p>
            <a:pPr marL="971550" lvl="1" indent="-514350">
              <a:spcBef>
                <a:spcPct val="40000"/>
              </a:spcBef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  <a:cs typeface="Calibri" pitchFamily="34" charset="0"/>
              </a:rPr>
              <a:t>encourages concrete practical engagements—locally and globally</a:t>
            </a:r>
            <a:endParaRPr lang="fr-FR" dirty="0">
              <a:latin typeface="Book Antiqua" pitchFamily="18" charset="0"/>
              <a:cs typeface="Calibri" pitchFamily="34" charset="0"/>
            </a:endParaRPr>
          </a:p>
          <a:p>
            <a:pPr>
              <a:defRPr/>
            </a:pPr>
            <a:endParaRPr lang="nl-NL" dirty="0">
              <a:latin typeface="Book Antiqua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Our encounters with others can deepen our faith, enlarge our solidarity, and transform our spirituality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Perhaps ecumenical Christianity today means a  globally oriented Christian discipleship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GB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D0F44-D2F7-4BE9-BA0E-BD82BF2B09AE}" type="datetime3">
              <a:rPr lang="en-US" smtClean="0"/>
              <a:t>22 January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Pilgrimage to Busan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71B82-D382-4B9D-AFE3-06C7D03D8D1C}" type="datetime3">
              <a:rPr lang="en-US" smtClean="0"/>
              <a:t>22 January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Pilgrimage to Busan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389" y="1600200"/>
            <a:ext cx="44432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275</Words>
  <Application>Microsoft Macintosh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Barb Summers</cp:lastModifiedBy>
  <cp:revision>67</cp:revision>
  <dcterms:created xsi:type="dcterms:W3CDTF">2010-01-22T10:31:09Z</dcterms:created>
  <dcterms:modified xsi:type="dcterms:W3CDTF">2013-01-22T17:41:51Z</dcterms:modified>
</cp:coreProperties>
</file>